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57"/>
  </p:notesMasterIdLst>
  <p:sldIdLst>
    <p:sldId id="302" r:id="rId2"/>
    <p:sldId id="390" r:id="rId3"/>
    <p:sldId id="592" r:id="rId4"/>
    <p:sldId id="593" r:id="rId5"/>
    <p:sldId id="594" r:id="rId6"/>
    <p:sldId id="571" r:id="rId7"/>
    <p:sldId id="595" r:id="rId8"/>
    <p:sldId id="596" r:id="rId9"/>
    <p:sldId id="597" r:id="rId10"/>
    <p:sldId id="598" r:id="rId11"/>
    <p:sldId id="599" r:id="rId12"/>
    <p:sldId id="600" r:id="rId13"/>
    <p:sldId id="601" r:id="rId14"/>
    <p:sldId id="602" r:id="rId15"/>
    <p:sldId id="603" r:id="rId16"/>
    <p:sldId id="604" r:id="rId17"/>
    <p:sldId id="605" r:id="rId18"/>
    <p:sldId id="606" r:id="rId19"/>
    <p:sldId id="607" r:id="rId20"/>
    <p:sldId id="608" r:id="rId21"/>
    <p:sldId id="609" r:id="rId22"/>
    <p:sldId id="610" r:id="rId23"/>
    <p:sldId id="611" r:id="rId24"/>
    <p:sldId id="612" r:id="rId25"/>
    <p:sldId id="613" r:id="rId26"/>
    <p:sldId id="614" r:id="rId27"/>
    <p:sldId id="615" r:id="rId28"/>
    <p:sldId id="616" r:id="rId29"/>
    <p:sldId id="617" r:id="rId30"/>
    <p:sldId id="618" r:id="rId31"/>
    <p:sldId id="619" r:id="rId32"/>
    <p:sldId id="584" r:id="rId33"/>
    <p:sldId id="620" r:id="rId34"/>
    <p:sldId id="621" r:id="rId35"/>
    <p:sldId id="622" r:id="rId36"/>
    <p:sldId id="623" r:id="rId37"/>
    <p:sldId id="624" r:id="rId38"/>
    <p:sldId id="625" r:id="rId39"/>
    <p:sldId id="626" r:id="rId40"/>
    <p:sldId id="627" r:id="rId41"/>
    <p:sldId id="628" r:id="rId42"/>
    <p:sldId id="629" r:id="rId43"/>
    <p:sldId id="630" r:id="rId44"/>
    <p:sldId id="631" r:id="rId45"/>
    <p:sldId id="632" r:id="rId46"/>
    <p:sldId id="633" r:id="rId47"/>
    <p:sldId id="635" r:id="rId48"/>
    <p:sldId id="634" r:id="rId49"/>
    <p:sldId id="636" r:id="rId50"/>
    <p:sldId id="637" r:id="rId51"/>
    <p:sldId id="638" r:id="rId52"/>
    <p:sldId id="639" r:id="rId53"/>
    <p:sldId id="640" r:id="rId54"/>
    <p:sldId id="641" r:id="rId55"/>
    <p:sldId id="642" r:id="rId56"/>
  </p:sldIdLst>
  <p:sldSz cx="9144000" cy="5143500" type="screen16x9"/>
  <p:notesSz cx="6858000" cy="9144000"/>
  <p:embeddedFontLst>
    <p:embeddedFont>
      <p:font typeface="Century" panose="02040604050505020304" pitchFamily="18" charset="0"/>
      <p:regular r:id="rId58"/>
    </p:embeddedFont>
    <p:embeddedFont>
      <p:font typeface="Montserrat Light" panose="020B0604020202020204" charset="0"/>
      <p:regular r:id="rId59"/>
      <p:bold r:id="rId60"/>
      <p:italic r:id="rId61"/>
      <p:boldItalic r:id="rId62"/>
    </p:embeddedFont>
    <p:embeddedFont>
      <p:font typeface="Poppins" panose="020B0604020202020204" charset="0"/>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fred Rezk" initials="AR" lastIdx="1" clrIdx="0">
    <p:extLst>
      <p:ext uri="{19B8F6BF-5375-455C-9EA6-DF929625EA0E}">
        <p15:presenceInfo xmlns:p15="http://schemas.microsoft.com/office/powerpoint/2012/main" userId="fb64f5ec826581e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982A5A-15CE-45B2-8490-B4FDAC4BA9E6}">
  <a:tblStyle styleId="{83982A5A-15CE-45B2-8490-B4FDAC4BA9E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72" autoAdjust="0"/>
    <p:restoredTop sz="94660"/>
  </p:normalViewPr>
  <p:slideViewPr>
    <p:cSldViewPr snapToGrid="0">
      <p:cViewPr varScale="1">
        <p:scale>
          <a:sx n="150" d="100"/>
          <a:sy n="150" d="100"/>
        </p:scale>
        <p:origin x="74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6.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1.fntdata"/><Relationship Id="rId66"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7.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5.fntdata"/><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entury" panose="02040604050505020304" pitchFamily="18" charset="0"/>
        <a:ea typeface="Century" panose="020406040505050203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00279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52322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68885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27192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47078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457808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176028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2541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56448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51665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256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13611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989568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275155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144920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183478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523612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187133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084944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014399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580585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67171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322988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175915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684744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49655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989370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228302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414300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654788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569297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58778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27791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706420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777173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278736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166604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017516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779047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41038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095734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695080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781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93653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629171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212468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098279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0414682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276552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5975470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95421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32530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92387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8982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320589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0"/>
        <p:cNvGrpSpPr/>
        <p:nvPr/>
      </p:nvGrpSpPr>
      <p:grpSpPr>
        <a:xfrm>
          <a:off x="0" y="0"/>
          <a:ext cx="0" cy="0"/>
          <a:chOff x="0" y="0"/>
          <a:chExt cx="0" cy="0"/>
        </a:xfrm>
      </p:grpSpPr>
      <p:grpSp>
        <p:nvGrpSpPr>
          <p:cNvPr id="41" name="Google Shape;41;p3"/>
          <p:cNvGrpSpPr/>
          <p:nvPr/>
        </p:nvGrpSpPr>
        <p:grpSpPr>
          <a:xfrm flipH="1">
            <a:off x="912725" y="0"/>
            <a:ext cx="8231275" cy="4331550"/>
            <a:chOff x="0" y="0"/>
            <a:chExt cx="8231275" cy="4331550"/>
          </a:xfrm>
        </p:grpSpPr>
        <p:pic>
          <p:nvPicPr>
            <p:cNvPr id="42" name="Google Shape;42;p3"/>
            <p:cNvPicPr preferRelativeResize="0"/>
            <p:nvPr/>
          </p:nvPicPr>
          <p:blipFill>
            <a:blip r:embed="rId2">
              <a:alphaModFix/>
            </a:blip>
            <a:stretch>
              <a:fillRect/>
            </a:stretch>
          </p:blipFill>
          <p:spPr>
            <a:xfrm>
              <a:off x="685975" y="3434875"/>
              <a:ext cx="1371975" cy="896675"/>
            </a:xfrm>
            <a:prstGeom prst="rect">
              <a:avLst/>
            </a:prstGeom>
            <a:noFill/>
            <a:ln>
              <a:noFill/>
            </a:ln>
          </p:spPr>
        </p:pic>
        <p:grpSp>
          <p:nvGrpSpPr>
            <p:cNvPr id="43" name="Google Shape;43;p3"/>
            <p:cNvGrpSpPr/>
            <p:nvPr/>
          </p:nvGrpSpPr>
          <p:grpSpPr>
            <a:xfrm>
              <a:off x="0" y="2747250"/>
              <a:ext cx="3429750" cy="896675"/>
              <a:chOff x="0" y="0"/>
              <a:chExt cx="3429750" cy="896675"/>
            </a:xfrm>
          </p:grpSpPr>
          <p:pic>
            <p:nvPicPr>
              <p:cNvPr id="44" name="Google Shape;44;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5" name="Google Shape;45;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6" name="Google Shape;46;p3"/>
            <p:cNvGrpSpPr/>
            <p:nvPr/>
          </p:nvGrpSpPr>
          <p:grpSpPr>
            <a:xfrm>
              <a:off x="685975" y="2061250"/>
              <a:ext cx="3429750" cy="896675"/>
              <a:chOff x="0" y="0"/>
              <a:chExt cx="3429750" cy="896675"/>
            </a:xfrm>
          </p:grpSpPr>
          <p:pic>
            <p:nvPicPr>
              <p:cNvPr id="47" name="Google Shape;47;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8" name="Google Shape;48;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9" name="Google Shape;49;p3"/>
            <p:cNvGrpSpPr/>
            <p:nvPr/>
          </p:nvGrpSpPr>
          <p:grpSpPr>
            <a:xfrm>
              <a:off x="0" y="1373625"/>
              <a:ext cx="3429750" cy="896675"/>
              <a:chOff x="0" y="0"/>
              <a:chExt cx="3429750" cy="896675"/>
            </a:xfrm>
          </p:grpSpPr>
          <p:pic>
            <p:nvPicPr>
              <p:cNvPr id="50" name="Google Shape;50;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1" name="Google Shape;51;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52" name="Google Shape;52;p3"/>
            <p:cNvGrpSpPr/>
            <p:nvPr/>
          </p:nvGrpSpPr>
          <p:grpSpPr>
            <a:xfrm>
              <a:off x="685975" y="687625"/>
              <a:ext cx="7545300" cy="896675"/>
              <a:chOff x="0" y="0"/>
              <a:chExt cx="7545300" cy="896675"/>
            </a:xfrm>
          </p:grpSpPr>
          <p:pic>
            <p:nvPicPr>
              <p:cNvPr id="53" name="Google Shape;53;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4" name="Google Shape;54;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55" name="Google Shape;55;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56" name="Google Shape;56;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57" name="Google Shape;57;p3"/>
            <p:cNvGrpSpPr/>
            <p:nvPr/>
          </p:nvGrpSpPr>
          <p:grpSpPr>
            <a:xfrm>
              <a:off x="0" y="0"/>
              <a:ext cx="7545300" cy="896675"/>
              <a:chOff x="0" y="0"/>
              <a:chExt cx="7545300" cy="896675"/>
            </a:xfrm>
          </p:grpSpPr>
          <p:pic>
            <p:nvPicPr>
              <p:cNvPr id="58" name="Google Shape;58;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9" name="Google Shape;59;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60" name="Google Shape;60;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1" name="Google Shape;61;p3"/>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62" name="Google Shape;62;p3"/>
          <p:cNvGrpSpPr/>
          <p:nvPr/>
        </p:nvGrpSpPr>
        <p:grpSpPr>
          <a:xfrm flipH="1">
            <a:off x="0" y="3088098"/>
            <a:ext cx="4115725" cy="2270300"/>
            <a:chOff x="4115550" y="2061250"/>
            <a:chExt cx="4115725" cy="2270300"/>
          </a:xfrm>
        </p:grpSpPr>
        <p:grpSp>
          <p:nvGrpSpPr>
            <p:cNvPr id="63" name="Google Shape;63;p3"/>
            <p:cNvGrpSpPr/>
            <p:nvPr/>
          </p:nvGrpSpPr>
          <p:grpSpPr>
            <a:xfrm>
              <a:off x="4801525" y="3434875"/>
              <a:ext cx="3429750" cy="896675"/>
              <a:chOff x="4115550" y="0"/>
              <a:chExt cx="3429750" cy="896675"/>
            </a:xfrm>
          </p:grpSpPr>
          <p:pic>
            <p:nvPicPr>
              <p:cNvPr id="64" name="Google Shape;64;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5" name="Google Shape;65;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66" name="Google Shape;66;p3"/>
            <p:cNvGrpSpPr/>
            <p:nvPr/>
          </p:nvGrpSpPr>
          <p:grpSpPr>
            <a:xfrm>
              <a:off x="4115550" y="2747250"/>
              <a:ext cx="3429750" cy="896675"/>
              <a:chOff x="4115550" y="0"/>
              <a:chExt cx="3429750" cy="896675"/>
            </a:xfrm>
          </p:grpSpPr>
          <p:pic>
            <p:nvPicPr>
              <p:cNvPr id="67" name="Google Shape;67;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8" name="Google Shape;68;p3"/>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69" name="Google Shape;69;p3"/>
            <p:cNvPicPr preferRelativeResize="0"/>
            <p:nvPr/>
          </p:nvPicPr>
          <p:blipFill>
            <a:blip r:embed="rId2">
              <a:alphaModFix/>
            </a:blip>
            <a:stretch>
              <a:fillRect/>
            </a:stretch>
          </p:blipFill>
          <p:spPr>
            <a:xfrm>
              <a:off x="6859300" y="2061250"/>
              <a:ext cx="1371975" cy="896675"/>
            </a:xfrm>
            <a:prstGeom prst="rect">
              <a:avLst/>
            </a:prstGeom>
            <a:noFill/>
            <a:ln>
              <a:noFill/>
            </a:ln>
          </p:spPr>
        </p:pic>
      </p:grpSp>
      <p:sp>
        <p:nvSpPr>
          <p:cNvPr id="70" name="Google Shape;70;p3"/>
          <p:cNvSpPr txBox="1">
            <a:spLocks noGrp="1"/>
          </p:cNvSpPr>
          <p:nvPr>
            <p:ph type="ctrTitle"/>
          </p:nvPr>
        </p:nvSpPr>
        <p:spPr>
          <a:xfrm>
            <a:off x="2027625" y="1629397"/>
            <a:ext cx="5088600" cy="1159800"/>
          </a:xfrm>
          <a:prstGeom prst="rect">
            <a:avLst/>
          </a:prstGeom>
        </p:spPr>
        <p:txBody>
          <a:bodyPr spcFirstLastPara="1" wrap="square" lIns="0" tIns="0" rIns="0" bIns="0" anchor="b"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71" name="Google Shape;71;p3"/>
          <p:cNvSpPr txBox="1">
            <a:spLocks noGrp="1"/>
          </p:cNvSpPr>
          <p:nvPr>
            <p:ph type="subTitle" idx="1"/>
          </p:nvPr>
        </p:nvSpPr>
        <p:spPr>
          <a:xfrm>
            <a:off x="2027625" y="2886101"/>
            <a:ext cx="50886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2"/>
              </a:buClr>
              <a:buSzPts val="2000"/>
              <a:buNone/>
              <a:defRPr>
                <a:solidFill>
                  <a:schemeClr val="accent2"/>
                </a:solidFill>
                <a:latin typeface="Century" panose="02040604050505020304" pitchFamily="18" charset="0"/>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14"/>
        <p:cNvGrpSpPr/>
        <p:nvPr/>
      </p:nvGrpSpPr>
      <p:grpSpPr>
        <a:xfrm>
          <a:off x="0" y="0"/>
          <a:ext cx="0" cy="0"/>
          <a:chOff x="0" y="0"/>
          <a:chExt cx="0" cy="0"/>
        </a:xfrm>
      </p:grpSpPr>
      <p:grpSp>
        <p:nvGrpSpPr>
          <p:cNvPr id="115" name="Google Shape;115;p5"/>
          <p:cNvGrpSpPr/>
          <p:nvPr/>
        </p:nvGrpSpPr>
        <p:grpSpPr>
          <a:xfrm flipH="1">
            <a:off x="4363774" y="-3213"/>
            <a:ext cx="4780226" cy="2116171"/>
            <a:chOff x="0" y="0"/>
            <a:chExt cx="5072935" cy="2245751"/>
          </a:xfrm>
        </p:grpSpPr>
        <p:pic>
          <p:nvPicPr>
            <p:cNvPr id="116" name="Google Shape;116;p5"/>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17" name="Google Shape;117;p5"/>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18" name="Google Shape;118;p5"/>
            <p:cNvGrpSpPr/>
            <p:nvPr/>
          </p:nvGrpSpPr>
          <p:grpSpPr>
            <a:xfrm>
              <a:off x="0" y="846565"/>
              <a:ext cx="3381962" cy="552621"/>
              <a:chOff x="0" y="0"/>
              <a:chExt cx="5487525" cy="896675"/>
            </a:xfrm>
          </p:grpSpPr>
          <p:pic>
            <p:nvPicPr>
              <p:cNvPr id="119" name="Google Shape;119;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0" name="Google Shape;120;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1" name="Google Shape;121;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22" name="Google Shape;122;p5"/>
            <p:cNvGrpSpPr/>
            <p:nvPr/>
          </p:nvGrpSpPr>
          <p:grpSpPr>
            <a:xfrm>
              <a:off x="422766" y="423783"/>
              <a:ext cx="4650168" cy="552621"/>
              <a:chOff x="0" y="0"/>
              <a:chExt cx="7545300" cy="896675"/>
            </a:xfrm>
          </p:grpSpPr>
          <p:pic>
            <p:nvPicPr>
              <p:cNvPr id="123" name="Google Shape;123;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4" name="Google Shape;12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5" name="Google Shape;125;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26" name="Google Shape;126;p5"/>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27" name="Google Shape;127;p5"/>
            <p:cNvGrpSpPr/>
            <p:nvPr/>
          </p:nvGrpSpPr>
          <p:grpSpPr>
            <a:xfrm>
              <a:off x="0" y="0"/>
              <a:ext cx="4650168" cy="552621"/>
              <a:chOff x="0" y="0"/>
              <a:chExt cx="7545300" cy="896675"/>
            </a:xfrm>
          </p:grpSpPr>
          <p:pic>
            <p:nvPicPr>
              <p:cNvPr id="128" name="Google Shape;128;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9" name="Google Shape;129;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0" name="Google Shape;130;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31" name="Google Shape;131;p5"/>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32" name="Google Shape;132;p5"/>
          <p:cNvGrpSpPr/>
          <p:nvPr/>
        </p:nvGrpSpPr>
        <p:grpSpPr>
          <a:xfrm flipH="1">
            <a:off x="6" y="3953174"/>
            <a:ext cx="2390164" cy="1318453"/>
            <a:chOff x="6607482" y="3879952"/>
            <a:chExt cx="2536521" cy="1399186"/>
          </a:xfrm>
        </p:grpSpPr>
        <p:grpSp>
          <p:nvGrpSpPr>
            <p:cNvPr id="133" name="Google Shape;133;p5"/>
            <p:cNvGrpSpPr/>
            <p:nvPr/>
          </p:nvGrpSpPr>
          <p:grpSpPr>
            <a:xfrm>
              <a:off x="6607482" y="4726517"/>
              <a:ext cx="2113755" cy="552621"/>
              <a:chOff x="2057775" y="0"/>
              <a:chExt cx="3429750" cy="896675"/>
            </a:xfrm>
          </p:grpSpPr>
          <p:pic>
            <p:nvPicPr>
              <p:cNvPr id="134" name="Google Shape;13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5" name="Google Shape;135;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36" name="Google Shape;136;p5"/>
            <p:cNvGrpSpPr/>
            <p:nvPr/>
          </p:nvGrpSpPr>
          <p:grpSpPr>
            <a:xfrm>
              <a:off x="7030248" y="4303735"/>
              <a:ext cx="2113755" cy="552621"/>
              <a:chOff x="2057775" y="0"/>
              <a:chExt cx="3429750" cy="896675"/>
            </a:xfrm>
          </p:grpSpPr>
          <p:pic>
            <p:nvPicPr>
              <p:cNvPr id="137" name="Google Shape;137;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8" name="Google Shape;138;p5"/>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39" name="Google Shape;139;p5"/>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40" name="Google Shape;140;p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41" name="Google Shape;141;p5"/>
          <p:cNvSpPr txBox="1">
            <a:spLocks noGrp="1"/>
          </p:cNvSpPr>
          <p:nvPr>
            <p:ph type="body" idx="1"/>
          </p:nvPr>
        </p:nvSpPr>
        <p:spPr>
          <a:xfrm>
            <a:off x="776450" y="1524375"/>
            <a:ext cx="7591200" cy="29325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a:latin typeface="Century" panose="02040604050505020304" pitchFamily="18" charset="0"/>
              </a:defRPr>
            </a:lvl1pPr>
            <a:lvl2pPr marL="914400" lvl="1" indent="-355600">
              <a:spcBef>
                <a:spcPts val="600"/>
              </a:spcBef>
              <a:spcAft>
                <a:spcPts val="0"/>
              </a:spcAft>
              <a:buSzPts val="2000"/>
              <a:buChar char="❏"/>
              <a:defRPr/>
            </a:lvl2pPr>
            <a:lvl3pPr marL="1371600" lvl="2" indent="-355600">
              <a:spcBef>
                <a:spcPts val="600"/>
              </a:spcBef>
              <a:spcAft>
                <a:spcPts val="0"/>
              </a:spcAft>
              <a:buSzPts val="20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dirty="0"/>
          </a:p>
        </p:txBody>
      </p:sp>
      <p:sp>
        <p:nvSpPr>
          <p:cNvPr id="142" name="Google Shape;142;p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44000">
              <a:schemeClr val="lt2"/>
            </a:gs>
            <a:gs pos="72000">
              <a:schemeClr val="lt2"/>
            </a:gs>
            <a:gs pos="100000">
              <a:srgbClr val="D0D8E5"/>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6450" y="402700"/>
            <a:ext cx="3587400" cy="8568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1pPr>
            <a:lvl2pPr lvl="1">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2pPr>
            <a:lvl3pPr lvl="2">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3pPr>
            <a:lvl4pPr lvl="3">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4pPr>
            <a:lvl5pPr lvl="4">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5pPr>
            <a:lvl6pPr lvl="5">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6pPr>
            <a:lvl7pPr lvl="6">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7pPr>
            <a:lvl8pPr lvl="7">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8pPr>
            <a:lvl9pPr lvl="8">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76450" y="1524375"/>
            <a:ext cx="7591200" cy="2932500"/>
          </a:xfrm>
          <a:prstGeom prst="rect">
            <a:avLst/>
          </a:prstGeom>
          <a:noFill/>
          <a:ln>
            <a:noFill/>
          </a:ln>
        </p:spPr>
        <p:txBody>
          <a:bodyPr spcFirstLastPara="1" wrap="square" lIns="0" tIns="0" rIns="0" bIns="0" anchor="t" anchorCtr="0">
            <a:noAutofit/>
          </a:bodyPr>
          <a:lstStyle>
            <a:lvl1pPr marL="457200" lvl="0"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1pPr>
            <a:lvl2pPr marL="914400" lvl="1"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2pPr>
            <a:lvl3pPr marL="1371600" lvl="2"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3pPr>
            <a:lvl4pPr marL="1828800" lvl="3"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4pPr>
            <a:lvl5pPr marL="2286000" lvl="4"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5pPr>
            <a:lvl6pPr marL="2743200" lvl="5"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6pPr>
            <a:lvl7pPr marL="3200400" lvl="6"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7pPr>
            <a:lvl8pPr marL="3657600" lvl="7"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8pPr>
            <a:lvl9pPr marL="4114800" lvl="8"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9pPr>
          </a:lstStyle>
          <a:p>
            <a:endParaRPr dirty="0"/>
          </a:p>
        </p:txBody>
      </p:sp>
      <p:sp>
        <p:nvSpPr>
          <p:cNvPr id="8" name="Google Shape;8;p1"/>
          <p:cNvSpPr txBox="1">
            <a:spLocks noGrp="1"/>
          </p:cNvSpPr>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lvl1pPr lvl="0" algn="ctr">
              <a:buNone/>
              <a:defRPr sz="1300">
                <a:solidFill>
                  <a:schemeClr val="dk2"/>
                </a:solidFill>
                <a:latin typeface="Century" panose="02040604050505020304" pitchFamily="18" charset="0"/>
                <a:ea typeface="Century" panose="02040604050505020304" pitchFamily="18" charset="0"/>
                <a:cs typeface="Century" panose="02040604050505020304" pitchFamily="18" charset="0"/>
                <a:sym typeface="Montserrat Light"/>
              </a:defRPr>
            </a:lvl1pPr>
            <a:lvl2pPr lvl="1" algn="ctr">
              <a:buNone/>
              <a:defRPr sz="1300">
                <a:solidFill>
                  <a:schemeClr val="dk2"/>
                </a:solidFill>
                <a:latin typeface="Montserrat Light"/>
                <a:ea typeface="Montserrat Light"/>
                <a:cs typeface="Montserrat Light"/>
                <a:sym typeface="Montserrat Light"/>
              </a:defRPr>
            </a:lvl2pPr>
            <a:lvl3pPr lvl="2" algn="ctr">
              <a:buNone/>
              <a:defRPr sz="1300">
                <a:solidFill>
                  <a:schemeClr val="dk2"/>
                </a:solidFill>
                <a:latin typeface="Montserrat Light"/>
                <a:ea typeface="Montserrat Light"/>
                <a:cs typeface="Montserrat Light"/>
                <a:sym typeface="Montserrat Light"/>
              </a:defRPr>
            </a:lvl3pPr>
            <a:lvl4pPr lvl="3" algn="ctr">
              <a:buNone/>
              <a:defRPr sz="1300">
                <a:solidFill>
                  <a:schemeClr val="dk2"/>
                </a:solidFill>
                <a:latin typeface="Montserrat Light"/>
                <a:ea typeface="Montserrat Light"/>
                <a:cs typeface="Montserrat Light"/>
                <a:sym typeface="Montserrat Light"/>
              </a:defRPr>
            </a:lvl4pPr>
            <a:lvl5pPr lvl="4" algn="ctr">
              <a:buNone/>
              <a:defRPr sz="1300">
                <a:solidFill>
                  <a:schemeClr val="dk2"/>
                </a:solidFill>
                <a:latin typeface="Montserrat Light"/>
                <a:ea typeface="Montserrat Light"/>
                <a:cs typeface="Montserrat Light"/>
                <a:sym typeface="Montserrat Light"/>
              </a:defRPr>
            </a:lvl5pPr>
            <a:lvl6pPr lvl="5" algn="ctr">
              <a:buNone/>
              <a:defRPr sz="1300">
                <a:solidFill>
                  <a:schemeClr val="dk2"/>
                </a:solidFill>
                <a:latin typeface="Montserrat Light"/>
                <a:ea typeface="Montserrat Light"/>
                <a:cs typeface="Montserrat Light"/>
                <a:sym typeface="Montserrat Light"/>
              </a:defRPr>
            </a:lvl6pPr>
            <a:lvl7pPr lvl="6" algn="ctr">
              <a:buNone/>
              <a:defRPr sz="1300">
                <a:solidFill>
                  <a:schemeClr val="dk2"/>
                </a:solidFill>
                <a:latin typeface="Montserrat Light"/>
                <a:ea typeface="Montserrat Light"/>
                <a:cs typeface="Montserrat Light"/>
                <a:sym typeface="Montserrat Light"/>
              </a:defRPr>
            </a:lvl7pPr>
            <a:lvl8pPr lvl="7" algn="ctr">
              <a:buNone/>
              <a:defRPr sz="1300">
                <a:solidFill>
                  <a:schemeClr val="dk2"/>
                </a:solidFill>
                <a:latin typeface="Montserrat Light"/>
                <a:ea typeface="Montserrat Light"/>
                <a:cs typeface="Montserrat Light"/>
                <a:sym typeface="Montserrat Light"/>
              </a:defRPr>
            </a:lvl8pPr>
            <a:lvl9pPr lvl="8" algn="ctr">
              <a:buNone/>
              <a:defRPr sz="1300">
                <a:solidFill>
                  <a:schemeClr val="dk2"/>
                </a:solidFill>
                <a:latin typeface="Montserrat Light"/>
                <a:ea typeface="Montserrat Light"/>
                <a:cs typeface="Montserrat Light"/>
                <a:sym typeface="Montserrat Light"/>
              </a:defRPr>
            </a:lvl9pPr>
          </a:lstStyle>
          <a:p>
            <a:fld id="{00000000-1234-1234-1234-123412341234}" type="slidenum">
              <a:rPr lang="en" smtClean="0"/>
              <a:pPr/>
              <a:t>‹#›</a:t>
            </a:fld>
            <a:endParaRPr lang="en" dirty="0"/>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entury" panose="02040604050505020304" pitchFamily="18" charset="0"/>
          <a:ea typeface="Century" panose="020406040505050203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3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5"/>
          <p:cNvSpPr txBox="1">
            <a:spLocks noGrp="1"/>
          </p:cNvSpPr>
          <p:nvPr>
            <p:ph type="ctrTitle"/>
          </p:nvPr>
        </p:nvSpPr>
        <p:spPr>
          <a:xfrm>
            <a:off x="1929150" y="1411950"/>
            <a:ext cx="6024155" cy="1159800"/>
          </a:xfrm>
          <a:prstGeom prst="rect">
            <a:avLst/>
          </a:prstGeom>
        </p:spPr>
        <p:txBody>
          <a:bodyPr spcFirstLastPara="1" wrap="square" lIns="0" tIns="0" rIns="0" bIns="0" anchor="b" anchorCtr="0">
            <a:noAutofit/>
          </a:bodyPr>
          <a:lstStyle/>
          <a:p>
            <a:pPr lvl="0" algn="ctr"/>
            <a:r>
              <a:rPr lang="en" dirty="0">
                <a:solidFill>
                  <a:schemeClr val="accent2"/>
                </a:solidFill>
              </a:rPr>
              <a:t>1. </a:t>
            </a:r>
            <a:r>
              <a:rPr lang="en" dirty="0"/>
              <a:t> </a:t>
            </a:r>
            <a:r>
              <a:rPr lang="en-US" dirty="0"/>
              <a:t>Pointers Cont..</a:t>
            </a:r>
            <a:endParaRPr dirty="0"/>
          </a:p>
        </p:txBody>
      </p:sp>
    </p:spTree>
    <p:extLst>
      <p:ext uri="{BB962C8B-B14F-4D97-AF65-F5344CB8AC3E}">
        <p14:creationId xmlns:p14="http://schemas.microsoft.com/office/powerpoint/2010/main" val="536992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1.3 Incrementing Pointer </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r>
              <a:rPr lang="en-US" dirty="0"/>
              <a:t>The following program increments the variable pointer to access each succeeding element of the array:</a:t>
            </a:r>
          </a:p>
          <a:p>
            <a:pPr lvl="0"/>
            <a:endParaRPr lang="en-US" dirty="0"/>
          </a:p>
          <a:p>
            <a:endParaRPr lang="en-US" dirty="0"/>
          </a:p>
        </p:txBody>
      </p:sp>
      <p:pic>
        <p:nvPicPr>
          <p:cNvPr id="2" name="Picture 1">
            <a:extLst>
              <a:ext uri="{FF2B5EF4-FFF2-40B4-BE49-F238E27FC236}">
                <a16:creationId xmlns:a16="http://schemas.microsoft.com/office/drawing/2014/main" id="{B33FD2A4-988A-4CCB-BBF1-1DC16414B2C3}"/>
              </a:ext>
            </a:extLst>
          </p:cNvPr>
          <p:cNvPicPr>
            <a:picLocks noChangeAspect="1"/>
          </p:cNvPicPr>
          <p:nvPr/>
        </p:nvPicPr>
        <p:blipFill>
          <a:blip r:embed="rId3"/>
          <a:stretch>
            <a:fillRect/>
          </a:stretch>
        </p:blipFill>
        <p:spPr>
          <a:xfrm>
            <a:off x="2133600" y="2316120"/>
            <a:ext cx="4643538" cy="2827380"/>
          </a:xfrm>
          <a:prstGeom prst="rect">
            <a:avLst/>
          </a:prstGeom>
        </p:spPr>
      </p:pic>
    </p:spTree>
    <p:extLst>
      <p:ext uri="{BB962C8B-B14F-4D97-AF65-F5344CB8AC3E}">
        <p14:creationId xmlns:p14="http://schemas.microsoft.com/office/powerpoint/2010/main" val="1761228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1.3 Incrementing Pointer </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pPr lvl="0"/>
            <a:r>
              <a:rPr lang="en-US" dirty="0"/>
              <a:t>When the above code is compiled and executed, it produces result something as follows:</a:t>
            </a:r>
          </a:p>
          <a:p>
            <a:pPr lvl="0"/>
            <a:endParaRPr lang="en-US" dirty="0"/>
          </a:p>
          <a:p>
            <a:endParaRPr lang="en-US" dirty="0"/>
          </a:p>
        </p:txBody>
      </p:sp>
      <p:pic>
        <p:nvPicPr>
          <p:cNvPr id="3" name="Picture 2">
            <a:extLst>
              <a:ext uri="{FF2B5EF4-FFF2-40B4-BE49-F238E27FC236}">
                <a16:creationId xmlns:a16="http://schemas.microsoft.com/office/drawing/2014/main" id="{B78A74AA-8124-4A0D-ABD3-679C39992E3D}"/>
              </a:ext>
            </a:extLst>
          </p:cNvPr>
          <p:cNvPicPr>
            <a:picLocks noChangeAspect="1"/>
          </p:cNvPicPr>
          <p:nvPr/>
        </p:nvPicPr>
        <p:blipFill>
          <a:blip r:embed="rId3"/>
          <a:stretch>
            <a:fillRect/>
          </a:stretch>
        </p:blipFill>
        <p:spPr>
          <a:xfrm>
            <a:off x="1141687" y="2701290"/>
            <a:ext cx="6047825" cy="1112520"/>
          </a:xfrm>
          <a:prstGeom prst="rect">
            <a:avLst/>
          </a:prstGeom>
        </p:spPr>
      </p:pic>
    </p:spTree>
    <p:extLst>
      <p:ext uri="{BB962C8B-B14F-4D97-AF65-F5344CB8AC3E}">
        <p14:creationId xmlns:p14="http://schemas.microsoft.com/office/powerpoint/2010/main" val="2232887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1.4 Decrementing Pointer </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r>
              <a:rPr lang="en-US" sz="1600" dirty="0"/>
              <a:t>The same considerations apply to decrementing a pointer, which decreases its value by the number of bytes of its data type as shown below:</a:t>
            </a:r>
          </a:p>
          <a:p>
            <a:pPr marL="101600" lvl="0" indent="0">
              <a:buNone/>
            </a:pPr>
            <a:endParaRPr lang="en-US" dirty="0"/>
          </a:p>
          <a:p>
            <a:pPr lvl="0"/>
            <a:endParaRPr lang="en-US" dirty="0"/>
          </a:p>
          <a:p>
            <a:endParaRPr lang="en-US" dirty="0"/>
          </a:p>
        </p:txBody>
      </p:sp>
      <p:pic>
        <p:nvPicPr>
          <p:cNvPr id="2" name="Picture 1">
            <a:extLst>
              <a:ext uri="{FF2B5EF4-FFF2-40B4-BE49-F238E27FC236}">
                <a16:creationId xmlns:a16="http://schemas.microsoft.com/office/drawing/2014/main" id="{722AE0AB-8251-4F37-A9D8-7632F972EE92}"/>
              </a:ext>
            </a:extLst>
          </p:cNvPr>
          <p:cNvPicPr>
            <a:picLocks noChangeAspect="1"/>
          </p:cNvPicPr>
          <p:nvPr/>
        </p:nvPicPr>
        <p:blipFill>
          <a:blip r:embed="rId3"/>
          <a:stretch>
            <a:fillRect/>
          </a:stretch>
        </p:blipFill>
        <p:spPr>
          <a:xfrm>
            <a:off x="2174031" y="2304852"/>
            <a:ext cx="4795938" cy="2775148"/>
          </a:xfrm>
          <a:prstGeom prst="rect">
            <a:avLst/>
          </a:prstGeom>
        </p:spPr>
      </p:pic>
    </p:spTree>
    <p:extLst>
      <p:ext uri="{BB962C8B-B14F-4D97-AF65-F5344CB8AC3E}">
        <p14:creationId xmlns:p14="http://schemas.microsoft.com/office/powerpoint/2010/main" val="750333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1.4 Decrementing Pointer </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pPr lvl="0"/>
            <a:r>
              <a:rPr lang="en-US" dirty="0"/>
              <a:t>When the above code is compiled and executed, it produces result something as follows:</a:t>
            </a:r>
          </a:p>
          <a:p>
            <a:pPr marL="101600" lvl="0" indent="0">
              <a:buNone/>
            </a:pPr>
            <a:endParaRPr lang="en-US" dirty="0"/>
          </a:p>
          <a:p>
            <a:pPr lvl="0"/>
            <a:endParaRPr lang="en-US" dirty="0"/>
          </a:p>
          <a:p>
            <a:endParaRPr lang="en-US" dirty="0"/>
          </a:p>
        </p:txBody>
      </p:sp>
      <p:pic>
        <p:nvPicPr>
          <p:cNvPr id="3" name="Picture 2">
            <a:extLst>
              <a:ext uri="{FF2B5EF4-FFF2-40B4-BE49-F238E27FC236}">
                <a16:creationId xmlns:a16="http://schemas.microsoft.com/office/drawing/2014/main" id="{1AAB32F1-26B8-4E46-9109-4942605E8769}"/>
              </a:ext>
            </a:extLst>
          </p:cNvPr>
          <p:cNvPicPr>
            <a:picLocks noChangeAspect="1"/>
          </p:cNvPicPr>
          <p:nvPr/>
        </p:nvPicPr>
        <p:blipFill>
          <a:blip r:embed="rId3"/>
          <a:stretch>
            <a:fillRect/>
          </a:stretch>
        </p:blipFill>
        <p:spPr>
          <a:xfrm>
            <a:off x="1280811" y="2853690"/>
            <a:ext cx="6099777" cy="1112520"/>
          </a:xfrm>
          <a:prstGeom prst="rect">
            <a:avLst/>
          </a:prstGeom>
        </p:spPr>
      </p:pic>
    </p:spTree>
    <p:extLst>
      <p:ext uri="{BB962C8B-B14F-4D97-AF65-F5344CB8AC3E}">
        <p14:creationId xmlns:p14="http://schemas.microsoft.com/office/powerpoint/2010/main" val="1083901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1.5 Pointer Comparison</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pPr lvl="0"/>
            <a:r>
              <a:rPr lang="en-US" dirty="0"/>
              <a:t>Pointers may be compared by using relational operators, such as ==, &lt;, and &gt;.</a:t>
            </a:r>
          </a:p>
          <a:p>
            <a:pPr lvl="0"/>
            <a:r>
              <a:rPr lang="en-US" dirty="0"/>
              <a:t>If p1 and p2 point to variables that are related to each other, such as elements of the same array, then p1 and p2 can be meaningfully compared.</a:t>
            </a:r>
          </a:p>
          <a:p>
            <a:pPr marL="101600" lvl="0" indent="0">
              <a:buNone/>
            </a:pPr>
            <a:endParaRPr lang="en-US" dirty="0"/>
          </a:p>
          <a:p>
            <a:pPr lvl="0"/>
            <a:endParaRPr lang="en-US" dirty="0"/>
          </a:p>
          <a:p>
            <a:endParaRPr lang="en-US" dirty="0"/>
          </a:p>
        </p:txBody>
      </p:sp>
    </p:spTree>
    <p:extLst>
      <p:ext uri="{BB962C8B-B14F-4D97-AF65-F5344CB8AC3E}">
        <p14:creationId xmlns:p14="http://schemas.microsoft.com/office/powerpoint/2010/main" val="2238770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1.5 Pointer Comparison</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pPr lvl="0"/>
            <a:r>
              <a:rPr lang="en-US" sz="1400" dirty="0"/>
              <a:t>The following program modifies the previous example one by incrementing the variable pointer so long as the address to which it points is either less than or equal to the address of the last element of the array, which is &amp;var[MAX - 1]:</a:t>
            </a:r>
          </a:p>
          <a:p>
            <a:pPr marL="101600" lvl="0" indent="0">
              <a:buNone/>
            </a:pPr>
            <a:endParaRPr lang="en-US" dirty="0"/>
          </a:p>
          <a:p>
            <a:pPr lvl="0"/>
            <a:endParaRPr lang="en-US" dirty="0"/>
          </a:p>
          <a:p>
            <a:endParaRPr lang="en-US" dirty="0"/>
          </a:p>
        </p:txBody>
      </p:sp>
      <p:pic>
        <p:nvPicPr>
          <p:cNvPr id="2" name="Picture 1">
            <a:extLst>
              <a:ext uri="{FF2B5EF4-FFF2-40B4-BE49-F238E27FC236}">
                <a16:creationId xmlns:a16="http://schemas.microsoft.com/office/drawing/2014/main" id="{F301FE14-8DCB-4DBB-81A6-001F70B61544}"/>
              </a:ext>
            </a:extLst>
          </p:cNvPr>
          <p:cNvPicPr>
            <a:picLocks noChangeAspect="1"/>
          </p:cNvPicPr>
          <p:nvPr/>
        </p:nvPicPr>
        <p:blipFill>
          <a:blip r:embed="rId3"/>
          <a:stretch>
            <a:fillRect/>
          </a:stretch>
        </p:blipFill>
        <p:spPr>
          <a:xfrm>
            <a:off x="2616200" y="2377457"/>
            <a:ext cx="4129188" cy="2766043"/>
          </a:xfrm>
          <a:prstGeom prst="rect">
            <a:avLst/>
          </a:prstGeom>
        </p:spPr>
      </p:pic>
    </p:spTree>
    <p:extLst>
      <p:ext uri="{BB962C8B-B14F-4D97-AF65-F5344CB8AC3E}">
        <p14:creationId xmlns:p14="http://schemas.microsoft.com/office/powerpoint/2010/main" val="3762245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1.5 Pointer Comparison</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pPr lvl="0"/>
            <a:r>
              <a:rPr lang="en-US" dirty="0"/>
              <a:t>When the above code is compiled and executed, it produces result something as follows:</a:t>
            </a:r>
          </a:p>
          <a:p>
            <a:pPr lvl="0"/>
            <a:endParaRPr lang="en-US" dirty="0"/>
          </a:p>
          <a:p>
            <a:endParaRPr lang="en-US" dirty="0"/>
          </a:p>
        </p:txBody>
      </p:sp>
      <p:pic>
        <p:nvPicPr>
          <p:cNvPr id="3" name="Picture 2">
            <a:extLst>
              <a:ext uri="{FF2B5EF4-FFF2-40B4-BE49-F238E27FC236}">
                <a16:creationId xmlns:a16="http://schemas.microsoft.com/office/drawing/2014/main" id="{B03E9EFC-43F3-4166-A3F4-6A97ED7A9251}"/>
              </a:ext>
            </a:extLst>
          </p:cNvPr>
          <p:cNvPicPr>
            <a:picLocks noChangeAspect="1"/>
          </p:cNvPicPr>
          <p:nvPr/>
        </p:nvPicPr>
        <p:blipFill>
          <a:blip r:embed="rId3"/>
          <a:stretch>
            <a:fillRect/>
          </a:stretch>
        </p:blipFill>
        <p:spPr>
          <a:xfrm>
            <a:off x="1223661" y="2802890"/>
            <a:ext cx="6099777" cy="1112520"/>
          </a:xfrm>
          <a:prstGeom prst="rect">
            <a:avLst/>
          </a:prstGeom>
        </p:spPr>
      </p:pic>
    </p:spTree>
    <p:extLst>
      <p:ext uri="{BB962C8B-B14F-4D97-AF65-F5344CB8AC3E}">
        <p14:creationId xmlns:p14="http://schemas.microsoft.com/office/powerpoint/2010/main" val="2687923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1.6 Pointers Vs Arrays</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pPr lvl="0"/>
            <a:r>
              <a:rPr lang="en-US" dirty="0"/>
              <a:t>Pointers and arrays are strongly related. </a:t>
            </a:r>
          </a:p>
          <a:p>
            <a:pPr lvl="0"/>
            <a:r>
              <a:rPr lang="en-US" dirty="0"/>
              <a:t>In fact, pointers and arrays are interchangeable in many cases. </a:t>
            </a:r>
          </a:p>
          <a:p>
            <a:pPr lvl="0"/>
            <a:r>
              <a:rPr lang="en-US" dirty="0"/>
              <a:t>For example, a pointer that points to the beginning of an array can access that array by using either pointer arithmetic or array-style indexing. </a:t>
            </a:r>
          </a:p>
          <a:p>
            <a:pPr lvl="0"/>
            <a:endParaRPr lang="en-US" dirty="0"/>
          </a:p>
          <a:p>
            <a:endParaRPr lang="en-US" dirty="0"/>
          </a:p>
        </p:txBody>
      </p:sp>
    </p:spTree>
    <p:extLst>
      <p:ext uri="{BB962C8B-B14F-4D97-AF65-F5344CB8AC3E}">
        <p14:creationId xmlns:p14="http://schemas.microsoft.com/office/powerpoint/2010/main" val="2950866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1.6 Pointers Vs Arrays</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pPr lvl="0"/>
            <a:r>
              <a:rPr lang="en-US" dirty="0"/>
              <a:t>Consider the following program:</a:t>
            </a:r>
          </a:p>
          <a:p>
            <a:pPr lvl="0"/>
            <a:endParaRPr lang="en-US" dirty="0"/>
          </a:p>
          <a:p>
            <a:endParaRPr lang="en-US" dirty="0"/>
          </a:p>
        </p:txBody>
      </p:sp>
      <p:pic>
        <p:nvPicPr>
          <p:cNvPr id="2" name="Picture 1">
            <a:extLst>
              <a:ext uri="{FF2B5EF4-FFF2-40B4-BE49-F238E27FC236}">
                <a16:creationId xmlns:a16="http://schemas.microsoft.com/office/drawing/2014/main" id="{D976FCBC-0AC7-4358-B5B6-3A642BC0D2B5}"/>
              </a:ext>
            </a:extLst>
          </p:cNvPr>
          <p:cNvPicPr>
            <a:picLocks noChangeAspect="1"/>
          </p:cNvPicPr>
          <p:nvPr/>
        </p:nvPicPr>
        <p:blipFill>
          <a:blip r:embed="rId3"/>
          <a:stretch>
            <a:fillRect/>
          </a:stretch>
        </p:blipFill>
        <p:spPr>
          <a:xfrm>
            <a:off x="1789377" y="2076450"/>
            <a:ext cx="5037159" cy="3067050"/>
          </a:xfrm>
          <a:prstGeom prst="rect">
            <a:avLst/>
          </a:prstGeom>
        </p:spPr>
      </p:pic>
    </p:spTree>
    <p:extLst>
      <p:ext uri="{BB962C8B-B14F-4D97-AF65-F5344CB8AC3E}">
        <p14:creationId xmlns:p14="http://schemas.microsoft.com/office/powerpoint/2010/main" val="325023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1.6 Pointers Vs Arrays</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pPr lvl="0"/>
            <a:r>
              <a:rPr lang="en-US" dirty="0"/>
              <a:t>When the above code is compiled and executed, it produces result something as follows:</a:t>
            </a:r>
          </a:p>
          <a:p>
            <a:pPr lvl="0"/>
            <a:endParaRPr lang="en-US" dirty="0"/>
          </a:p>
          <a:p>
            <a:endParaRPr lang="en-US" dirty="0"/>
          </a:p>
        </p:txBody>
      </p:sp>
      <p:pic>
        <p:nvPicPr>
          <p:cNvPr id="3" name="Picture 2">
            <a:extLst>
              <a:ext uri="{FF2B5EF4-FFF2-40B4-BE49-F238E27FC236}">
                <a16:creationId xmlns:a16="http://schemas.microsoft.com/office/drawing/2014/main" id="{F4C1ED04-B681-4905-8933-C0B014857379}"/>
              </a:ext>
            </a:extLst>
          </p:cNvPr>
          <p:cNvPicPr>
            <a:picLocks noChangeAspect="1"/>
          </p:cNvPicPr>
          <p:nvPr/>
        </p:nvPicPr>
        <p:blipFill>
          <a:blip r:embed="rId3"/>
          <a:stretch>
            <a:fillRect/>
          </a:stretch>
        </p:blipFill>
        <p:spPr>
          <a:xfrm>
            <a:off x="1337961" y="2777490"/>
            <a:ext cx="6099777" cy="1112520"/>
          </a:xfrm>
          <a:prstGeom prst="rect">
            <a:avLst/>
          </a:prstGeom>
        </p:spPr>
      </p:pic>
    </p:spTree>
    <p:extLst>
      <p:ext uri="{BB962C8B-B14F-4D97-AF65-F5344CB8AC3E}">
        <p14:creationId xmlns:p14="http://schemas.microsoft.com/office/powerpoint/2010/main" val="1012614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1.1 </a:t>
            </a:r>
            <a:r>
              <a:rPr lang="en-US" dirty="0"/>
              <a:t>Null Pointers</a:t>
            </a:r>
            <a:endParaRPr lang="en-US" dirty="0">
              <a:latin typeface="Century "/>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pPr lvl="0"/>
            <a:r>
              <a:rPr lang="en-US" dirty="0"/>
              <a:t>It is always a good practice to assign the pointer NULL to a pointer variable in case you do not have exact address to be assigned. </a:t>
            </a:r>
          </a:p>
          <a:p>
            <a:pPr lvl="0"/>
            <a:r>
              <a:rPr lang="en-US" dirty="0"/>
              <a:t>This is done at the time of variable declaration. </a:t>
            </a:r>
          </a:p>
          <a:p>
            <a:pPr lvl="0"/>
            <a:r>
              <a:rPr lang="en-US" dirty="0"/>
              <a:t>A pointer that is assigned NULL is called a null pointer. </a:t>
            </a:r>
          </a:p>
          <a:p>
            <a:pPr lvl="0"/>
            <a:r>
              <a:rPr lang="en-US" dirty="0"/>
              <a:t>The NULL pointer is a constant with a value of zero defined in several standard libraries, including iostream. </a:t>
            </a:r>
          </a:p>
          <a:p>
            <a:endParaRPr lang="en-US" dirty="0"/>
          </a:p>
        </p:txBody>
      </p:sp>
    </p:spTree>
    <p:extLst>
      <p:ext uri="{BB962C8B-B14F-4D97-AF65-F5344CB8AC3E}">
        <p14:creationId xmlns:p14="http://schemas.microsoft.com/office/powerpoint/2010/main" val="3493970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1.6 Pointers Vs Arrays</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pPr lvl="0"/>
            <a:r>
              <a:rPr lang="en-US" dirty="0"/>
              <a:t>However, pointers and arrays are not completely interchangeable. </a:t>
            </a:r>
          </a:p>
          <a:p>
            <a:pPr lvl="0"/>
            <a:r>
              <a:rPr lang="en-US" dirty="0"/>
              <a:t>For example, consider the following program:</a:t>
            </a:r>
          </a:p>
          <a:p>
            <a:pPr lvl="0"/>
            <a:endParaRPr lang="en-US" dirty="0"/>
          </a:p>
          <a:p>
            <a:endParaRPr lang="en-US" dirty="0"/>
          </a:p>
        </p:txBody>
      </p:sp>
      <p:pic>
        <p:nvPicPr>
          <p:cNvPr id="2" name="Picture 1">
            <a:extLst>
              <a:ext uri="{FF2B5EF4-FFF2-40B4-BE49-F238E27FC236}">
                <a16:creationId xmlns:a16="http://schemas.microsoft.com/office/drawing/2014/main" id="{28DF5F34-8CBD-4920-847E-F7BC608AB984}"/>
              </a:ext>
            </a:extLst>
          </p:cNvPr>
          <p:cNvPicPr>
            <a:picLocks noChangeAspect="1"/>
          </p:cNvPicPr>
          <p:nvPr/>
        </p:nvPicPr>
        <p:blipFill>
          <a:blip r:embed="rId3"/>
          <a:stretch>
            <a:fillRect/>
          </a:stretch>
        </p:blipFill>
        <p:spPr>
          <a:xfrm>
            <a:off x="1331811" y="2787396"/>
            <a:ext cx="5946977" cy="2356104"/>
          </a:xfrm>
          <a:prstGeom prst="rect">
            <a:avLst/>
          </a:prstGeom>
        </p:spPr>
      </p:pic>
    </p:spTree>
    <p:extLst>
      <p:ext uri="{BB962C8B-B14F-4D97-AF65-F5344CB8AC3E}">
        <p14:creationId xmlns:p14="http://schemas.microsoft.com/office/powerpoint/2010/main" val="3576674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1.6 Pointers Vs Arrays</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pPr lvl="0"/>
            <a:r>
              <a:rPr lang="en-US" dirty="0"/>
              <a:t>It is perfectly acceptable to apply the pointer operator * to var but it is illegal to modify var value. </a:t>
            </a:r>
          </a:p>
          <a:p>
            <a:pPr lvl="0"/>
            <a:r>
              <a:rPr lang="en-US" dirty="0"/>
              <a:t>The reason for this is that var is a constant that points to the beginning of an array and can not be used as l-value.</a:t>
            </a:r>
          </a:p>
          <a:p>
            <a:pPr lvl="0"/>
            <a:r>
              <a:rPr lang="en-US" dirty="0"/>
              <a:t>Because an array name generates a pointer constant, it can still be used in pointer-style expressions, as long as it is not modified. </a:t>
            </a:r>
          </a:p>
          <a:p>
            <a:pPr lvl="0"/>
            <a:endParaRPr lang="en-US" dirty="0"/>
          </a:p>
          <a:p>
            <a:endParaRPr lang="en-US" dirty="0"/>
          </a:p>
        </p:txBody>
      </p:sp>
    </p:spTree>
    <p:extLst>
      <p:ext uri="{BB962C8B-B14F-4D97-AF65-F5344CB8AC3E}">
        <p14:creationId xmlns:p14="http://schemas.microsoft.com/office/powerpoint/2010/main" val="3887119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1.6 Pointers Vs Arrays</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pPr lvl="0"/>
            <a:r>
              <a:rPr lang="en-US" dirty="0"/>
              <a:t>For example, the following is a valid statement that assigns var[2] the value 500:</a:t>
            </a:r>
          </a:p>
          <a:p>
            <a:pPr lvl="0"/>
            <a:endParaRPr lang="en-US" dirty="0"/>
          </a:p>
          <a:p>
            <a:r>
              <a:rPr lang="en-US" dirty="0"/>
              <a:t>Above statement is valid and will compile successfully because var is not changed.</a:t>
            </a:r>
          </a:p>
          <a:p>
            <a:pPr lvl="0"/>
            <a:endParaRPr lang="en-US" b="1" dirty="0"/>
          </a:p>
          <a:p>
            <a:pPr lvl="0"/>
            <a:endParaRPr lang="en-US" dirty="0"/>
          </a:p>
          <a:p>
            <a:endParaRPr lang="en-US" dirty="0"/>
          </a:p>
        </p:txBody>
      </p:sp>
      <p:pic>
        <p:nvPicPr>
          <p:cNvPr id="2" name="Picture 1">
            <a:extLst>
              <a:ext uri="{FF2B5EF4-FFF2-40B4-BE49-F238E27FC236}">
                <a16:creationId xmlns:a16="http://schemas.microsoft.com/office/drawing/2014/main" id="{AA456727-FF0E-4561-997A-182E6A6D5A1B}"/>
              </a:ext>
            </a:extLst>
          </p:cNvPr>
          <p:cNvPicPr>
            <a:picLocks noChangeAspect="1"/>
          </p:cNvPicPr>
          <p:nvPr/>
        </p:nvPicPr>
        <p:blipFill>
          <a:blip r:embed="rId3"/>
          <a:stretch>
            <a:fillRect/>
          </a:stretch>
        </p:blipFill>
        <p:spPr>
          <a:xfrm>
            <a:off x="1344311" y="2462022"/>
            <a:ext cx="6099777" cy="219456"/>
          </a:xfrm>
          <a:prstGeom prst="rect">
            <a:avLst/>
          </a:prstGeom>
        </p:spPr>
      </p:pic>
    </p:spTree>
    <p:extLst>
      <p:ext uri="{BB962C8B-B14F-4D97-AF65-F5344CB8AC3E}">
        <p14:creationId xmlns:p14="http://schemas.microsoft.com/office/powerpoint/2010/main" val="2077880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1.6 Passing Pointers to Functions</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pPr lvl="0"/>
            <a:r>
              <a:rPr lang="en-US" dirty="0"/>
              <a:t>C++ allows you to pass a pointer to a function. </a:t>
            </a:r>
          </a:p>
          <a:p>
            <a:pPr lvl="0"/>
            <a:r>
              <a:rPr lang="en-US" dirty="0"/>
              <a:t>To do so, simply declare the function parameter as a pointer type.</a:t>
            </a:r>
          </a:p>
          <a:p>
            <a:r>
              <a:rPr lang="en-US" dirty="0"/>
              <a:t>Following a simple example where we pass an unsigned long pointer to a function and change the value inside the function which reflects back in the calling function:</a:t>
            </a:r>
          </a:p>
          <a:p>
            <a:pPr lvl="0"/>
            <a:endParaRPr lang="en-US" dirty="0"/>
          </a:p>
          <a:p>
            <a:pPr lvl="0"/>
            <a:endParaRPr lang="en-US" b="1" dirty="0"/>
          </a:p>
          <a:p>
            <a:pPr lvl="0"/>
            <a:endParaRPr lang="en-US" dirty="0"/>
          </a:p>
          <a:p>
            <a:endParaRPr lang="en-US" dirty="0"/>
          </a:p>
        </p:txBody>
      </p:sp>
    </p:spTree>
    <p:extLst>
      <p:ext uri="{BB962C8B-B14F-4D97-AF65-F5344CB8AC3E}">
        <p14:creationId xmlns:p14="http://schemas.microsoft.com/office/powerpoint/2010/main" val="2700880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1.6 Passing Pointers to Functions</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pPr lvl="0"/>
            <a:endParaRPr lang="en-US" dirty="0"/>
          </a:p>
          <a:p>
            <a:pPr lvl="0"/>
            <a:endParaRPr lang="en-US" b="1" dirty="0"/>
          </a:p>
          <a:p>
            <a:pPr lvl="0"/>
            <a:endParaRPr lang="en-US" dirty="0"/>
          </a:p>
          <a:p>
            <a:endParaRPr lang="en-US" dirty="0"/>
          </a:p>
        </p:txBody>
      </p:sp>
      <p:pic>
        <p:nvPicPr>
          <p:cNvPr id="2" name="Picture 1">
            <a:extLst>
              <a:ext uri="{FF2B5EF4-FFF2-40B4-BE49-F238E27FC236}">
                <a16:creationId xmlns:a16="http://schemas.microsoft.com/office/drawing/2014/main" id="{C7E44676-386A-46FC-809E-172CE69E3B81}"/>
              </a:ext>
            </a:extLst>
          </p:cNvPr>
          <p:cNvPicPr>
            <a:picLocks noChangeAspect="1"/>
          </p:cNvPicPr>
          <p:nvPr/>
        </p:nvPicPr>
        <p:blipFill>
          <a:blip r:embed="rId3"/>
          <a:stretch>
            <a:fillRect/>
          </a:stretch>
        </p:blipFill>
        <p:spPr>
          <a:xfrm>
            <a:off x="2565400" y="1259500"/>
            <a:ext cx="4163792" cy="3884000"/>
          </a:xfrm>
          <a:prstGeom prst="rect">
            <a:avLst/>
          </a:prstGeom>
        </p:spPr>
      </p:pic>
    </p:spTree>
    <p:extLst>
      <p:ext uri="{BB962C8B-B14F-4D97-AF65-F5344CB8AC3E}">
        <p14:creationId xmlns:p14="http://schemas.microsoft.com/office/powerpoint/2010/main" val="4200406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1.6 Passing Pointers to Functions</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pPr lvl="0"/>
            <a:r>
              <a:rPr lang="en-US" dirty="0"/>
              <a:t>When the above code is compiled and executed, it produces the following result:</a:t>
            </a:r>
          </a:p>
          <a:p>
            <a:pPr lvl="0"/>
            <a:endParaRPr lang="en-US" dirty="0"/>
          </a:p>
          <a:p>
            <a:r>
              <a:rPr lang="en-US" dirty="0"/>
              <a:t>The function which can accept a pointer, can also accept an array as shown in the following example:</a:t>
            </a:r>
          </a:p>
          <a:p>
            <a:pPr lvl="0"/>
            <a:endParaRPr lang="en-US" dirty="0"/>
          </a:p>
          <a:p>
            <a:pPr lvl="0"/>
            <a:endParaRPr lang="en-US" dirty="0"/>
          </a:p>
          <a:p>
            <a:pPr lvl="0"/>
            <a:endParaRPr lang="en-US" b="1" dirty="0"/>
          </a:p>
          <a:p>
            <a:pPr lvl="0"/>
            <a:endParaRPr lang="en-US" dirty="0"/>
          </a:p>
          <a:p>
            <a:endParaRPr lang="en-US" dirty="0"/>
          </a:p>
        </p:txBody>
      </p:sp>
      <p:pic>
        <p:nvPicPr>
          <p:cNvPr id="2" name="Picture 1">
            <a:extLst>
              <a:ext uri="{FF2B5EF4-FFF2-40B4-BE49-F238E27FC236}">
                <a16:creationId xmlns:a16="http://schemas.microsoft.com/office/drawing/2014/main" id="{009B044E-2F19-428D-81D4-A534DE3DFF9A}"/>
              </a:ext>
            </a:extLst>
          </p:cNvPr>
          <p:cNvPicPr>
            <a:picLocks noChangeAspect="1"/>
          </p:cNvPicPr>
          <p:nvPr/>
        </p:nvPicPr>
        <p:blipFill>
          <a:blip r:embed="rId3"/>
          <a:stretch>
            <a:fillRect/>
          </a:stretch>
        </p:blipFill>
        <p:spPr>
          <a:xfrm>
            <a:off x="1522111" y="2462022"/>
            <a:ext cx="6099777" cy="219456"/>
          </a:xfrm>
          <a:prstGeom prst="rect">
            <a:avLst/>
          </a:prstGeom>
        </p:spPr>
      </p:pic>
    </p:spTree>
    <p:extLst>
      <p:ext uri="{BB962C8B-B14F-4D97-AF65-F5344CB8AC3E}">
        <p14:creationId xmlns:p14="http://schemas.microsoft.com/office/powerpoint/2010/main" val="42818054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1.6 Passing Pointers to Functions</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pPr lvl="0"/>
            <a:endParaRPr lang="en-US" dirty="0"/>
          </a:p>
          <a:p>
            <a:pPr lvl="0"/>
            <a:endParaRPr lang="en-US" dirty="0"/>
          </a:p>
          <a:p>
            <a:pPr lvl="0"/>
            <a:endParaRPr lang="en-US" b="1" dirty="0"/>
          </a:p>
          <a:p>
            <a:pPr lvl="0"/>
            <a:endParaRPr lang="en-US" dirty="0"/>
          </a:p>
          <a:p>
            <a:endParaRPr lang="en-US" dirty="0"/>
          </a:p>
        </p:txBody>
      </p:sp>
      <p:pic>
        <p:nvPicPr>
          <p:cNvPr id="3" name="Picture 2">
            <a:extLst>
              <a:ext uri="{FF2B5EF4-FFF2-40B4-BE49-F238E27FC236}">
                <a16:creationId xmlns:a16="http://schemas.microsoft.com/office/drawing/2014/main" id="{73C6C710-AFF7-4D83-8865-0FAFF28C2312}"/>
              </a:ext>
            </a:extLst>
          </p:cNvPr>
          <p:cNvPicPr>
            <a:picLocks noChangeAspect="1"/>
          </p:cNvPicPr>
          <p:nvPr/>
        </p:nvPicPr>
        <p:blipFill>
          <a:blip r:embed="rId3"/>
          <a:stretch>
            <a:fillRect/>
          </a:stretch>
        </p:blipFill>
        <p:spPr>
          <a:xfrm>
            <a:off x="2254250" y="1273098"/>
            <a:ext cx="4887749" cy="3870402"/>
          </a:xfrm>
          <a:prstGeom prst="rect">
            <a:avLst/>
          </a:prstGeom>
        </p:spPr>
      </p:pic>
    </p:spTree>
    <p:extLst>
      <p:ext uri="{BB962C8B-B14F-4D97-AF65-F5344CB8AC3E}">
        <p14:creationId xmlns:p14="http://schemas.microsoft.com/office/powerpoint/2010/main" val="2664517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1.6 Passing Pointers to Functions</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pPr lvl="0"/>
            <a:r>
              <a:rPr lang="en-US" dirty="0"/>
              <a:t>When the above code is compiled and executed, it produces the following result:</a:t>
            </a:r>
          </a:p>
          <a:p>
            <a:pPr lvl="0"/>
            <a:endParaRPr lang="en-US" b="1" dirty="0"/>
          </a:p>
          <a:p>
            <a:pPr lvl="0"/>
            <a:endParaRPr lang="en-US" dirty="0"/>
          </a:p>
          <a:p>
            <a:pPr lvl="0"/>
            <a:endParaRPr lang="en-US" dirty="0"/>
          </a:p>
          <a:p>
            <a:pPr lvl="0"/>
            <a:endParaRPr lang="en-US" b="1" dirty="0"/>
          </a:p>
          <a:p>
            <a:pPr lvl="0"/>
            <a:endParaRPr lang="en-US" dirty="0"/>
          </a:p>
          <a:p>
            <a:endParaRPr lang="en-US" dirty="0"/>
          </a:p>
        </p:txBody>
      </p:sp>
      <p:pic>
        <p:nvPicPr>
          <p:cNvPr id="5" name="Picture 4">
            <a:extLst>
              <a:ext uri="{FF2B5EF4-FFF2-40B4-BE49-F238E27FC236}">
                <a16:creationId xmlns:a16="http://schemas.microsoft.com/office/drawing/2014/main" id="{08367E51-5657-41DC-98A1-4CB48BFC5000}"/>
              </a:ext>
            </a:extLst>
          </p:cNvPr>
          <p:cNvPicPr>
            <a:picLocks noChangeAspect="1"/>
          </p:cNvPicPr>
          <p:nvPr/>
        </p:nvPicPr>
        <p:blipFill>
          <a:blip r:embed="rId3"/>
          <a:stretch>
            <a:fillRect/>
          </a:stretch>
        </p:blipFill>
        <p:spPr>
          <a:xfrm>
            <a:off x="1376061" y="2462022"/>
            <a:ext cx="6099777" cy="219456"/>
          </a:xfrm>
          <a:prstGeom prst="rect">
            <a:avLst/>
          </a:prstGeom>
        </p:spPr>
      </p:pic>
    </p:spTree>
    <p:extLst>
      <p:ext uri="{BB962C8B-B14F-4D97-AF65-F5344CB8AC3E}">
        <p14:creationId xmlns:p14="http://schemas.microsoft.com/office/powerpoint/2010/main" val="188332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1.7 Return Pointers from Functions</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28</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pPr lvl="0"/>
            <a:r>
              <a:rPr lang="en-US" dirty="0"/>
              <a:t>As we have seen how C++ allows to return an array from a function, similar way C++ allows you to return a pointer from a function. </a:t>
            </a:r>
          </a:p>
          <a:p>
            <a:pPr lvl="0"/>
            <a:r>
              <a:rPr lang="en-US" dirty="0"/>
              <a:t>To do so, you would have to declare a function returning a pointer as in the following example:</a:t>
            </a:r>
          </a:p>
          <a:p>
            <a:pPr lvl="0"/>
            <a:endParaRPr lang="en-US" b="1" dirty="0"/>
          </a:p>
          <a:p>
            <a:pPr lvl="0"/>
            <a:endParaRPr lang="en-US" dirty="0"/>
          </a:p>
          <a:p>
            <a:pPr lvl="0"/>
            <a:endParaRPr lang="en-US" dirty="0"/>
          </a:p>
          <a:p>
            <a:pPr lvl="0"/>
            <a:endParaRPr lang="en-US" b="1" dirty="0"/>
          </a:p>
          <a:p>
            <a:pPr lvl="0"/>
            <a:endParaRPr lang="en-US" dirty="0"/>
          </a:p>
          <a:p>
            <a:endParaRPr lang="en-US" dirty="0"/>
          </a:p>
        </p:txBody>
      </p:sp>
      <p:pic>
        <p:nvPicPr>
          <p:cNvPr id="2" name="Picture 1">
            <a:extLst>
              <a:ext uri="{FF2B5EF4-FFF2-40B4-BE49-F238E27FC236}">
                <a16:creationId xmlns:a16="http://schemas.microsoft.com/office/drawing/2014/main" id="{C78F6928-EDFB-4229-9F7F-D899B910C60C}"/>
              </a:ext>
            </a:extLst>
          </p:cNvPr>
          <p:cNvPicPr>
            <a:picLocks noChangeAspect="1"/>
          </p:cNvPicPr>
          <p:nvPr/>
        </p:nvPicPr>
        <p:blipFill>
          <a:blip r:embed="rId3"/>
          <a:stretch>
            <a:fillRect/>
          </a:stretch>
        </p:blipFill>
        <p:spPr>
          <a:xfrm>
            <a:off x="1357011" y="3742690"/>
            <a:ext cx="6099777" cy="1112520"/>
          </a:xfrm>
          <a:prstGeom prst="rect">
            <a:avLst/>
          </a:prstGeom>
        </p:spPr>
      </p:pic>
    </p:spTree>
    <p:extLst>
      <p:ext uri="{BB962C8B-B14F-4D97-AF65-F5344CB8AC3E}">
        <p14:creationId xmlns:p14="http://schemas.microsoft.com/office/powerpoint/2010/main" val="39202134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1.7 Return Pointers from Functions</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29</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pPr lvl="0"/>
            <a:r>
              <a:rPr lang="en-US" dirty="0"/>
              <a:t>Second point to remember is that, it is not good idea to return the address of a local variable to outside of the function, so you would have to define the local variable as static variable.</a:t>
            </a:r>
          </a:p>
          <a:p>
            <a:pPr lvl="0"/>
            <a:r>
              <a:rPr lang="en-US" dirty="0"/>
              <a:t>Now, consider the following function, which will generate 10 random numbers and return them using an array name which represents a pointer i.e., address of first array element.</a:t>
            </a:r>
          </a:p>
          <a:p>
            <a:pPr lvl="0"/>
            <a:endParaRPr lang="en-US" b="1" dirty="0"/>
          </a:p>
          <a:p>
            <a:pPr lvl="0"/>
            <a:endParaRPr lang="en-US" dirty="0"/>
          </a:p>
          <a:p>
            <a:pPr lvl="0"/>
            <a:endParaRPr lang="en-US" dirty="0"/>
          </a:p>
          <a:p>
            <a:pPr lvl="0"/>
            <a:endParaRPr lang="en-US" b="1" dirty="0"/>
          </a:p>
          <a:p>
            <a:pPr lvl="0"/>
            <a:endParaRPr lang="en-US" dirty="0"/>
          </a:p>
          <a:p>
            <a:endParaRPr lang="en-US" dirty="0"/>
          </a:p>
        </p:txBody>
      </p:sp>
    </p:spTree>
    <p:extLst>
      <p:ext uri="{BB962C8B-B14F-4D97-AF65-F5344CB8AC3E}">
        <p14:creationId xmlns:p14="http://schemas.microsoft.com/office/powerpoint/2010/main" val="4097218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1.1 </a:t>
            </a:r>
            <a:r>
              <a:rPr lang="en-US" dirty="0"/>
              <a:t>Null Pointers</a:t>
            </a:r>
            <a:endParaRPr lang="en-US" dirty="0">
              <a:latin typeface="Century "/>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pPr lvl="0"/>
            <a:r>
              <a:rPr lang="en-US" dirty="0"/>
              <a:t>Consider the following program:</a:t>
            </a:r>
          </a:p>
          <a:p>
            <a:pPr lvl="0"/>
            <a:endParaRPr lang="en-US" dirty="0"/>
          </a:p>
          <a:p>
            <a:pPr lvl="0"/>
            <a:endParaRPr lang="en-US" dirty="0"/>
          </a:p>
          <a:p>
            <a:pPr lvl="0"/>
            <a:endParaRPr lang="en-US" dirty="0"/>
          </a:p>
          <a:p>
            <a:pPr lvl="0"/>
            <a:r>
              <a:rPr lang="en-US" dirty="0"/>
              <a:t>When the above code is compiled and executed, it produces the following result:</a:t>
            </a:r>
          </a:p>
          <a:p>
            <a:pPr lvl="0"/>
            <a:endParaRPr lang="en-US" dirty="0"/>
          </a:p>
          <a:p>
            <a:endParaRPr lang="en-US" dirty="0"/>
          </a:p>
        </p:txBody>
      </p:sp>
      <p:pic>
        <p:nvPicPr>
          <p:cNvPr id="2" name="Picture 1">
            <a:extLst>
              <a:ext uri="{FF2B5EF4-FFF2-40B4-BE49-F238E27FC236}">
                <a16:creationId xmlns:a16="http://schemas.microsoft.com/office/drawing/2014/main" id="{72BA2C37-FE6D-4B58-9EAD-BA0947C9F17D}"/>
              </a:ext>
            </a:extLst>
          </p:cNvPr>
          <p:cNvPicPr>
            <a:picLocks noChangeAspect="1"/>
          </p:cNvPicPr>
          <p:nvPr/>
        </p:nvPicPr>
        <p:blipFill>
          <a:blip r:embed="rId3"/>
          <a:stretch>
            <a:fillRect/>
          </a:stretch>
        </p:blipFill>
        <p:spPr>
          <a:xfrm>
            <a:off x="1365250" y="1928876"/>
            <a:ext cx="5862738" cy="1430297"/>
          </a:xfrm>
          <a:prstGeom prst="rect">
            <a:avLst/>
          </a:prstGeom>
        </p:spPr>
      </p:pic>
      <p:pic>
        <p:nvPicPr>
          <p:cNvPr id="3" name="Picture 2">
            <a:extLst>
              <a:ext uri="{FF2B5EF4-FFF2-40B4-BE49-F238E27FC236}">
                <a16:creationId xmlns:a16="http://schemas.microsoft.com/office/drawing/2014/main" id="{70389FC8-2CA9-4D5D-BEF0-6683E186EFAA}"/>
              </a:ext>
            </a:extLst>
          </p:cNvPr>
          <p:cNvPicPr>
            <a:picLocks noChangeAspect="1"/>
          </p:cNvPicPr>
          <p:nvPr/>
        </p:nvPicPr>
        <p:blipFill>
          <a:blip r:embed="rId4"/>
          <a:stretch>
            <a:fillRect/>
          </a:stretch>
        </p:blipFill>
        <p:spPr>
          <a:xfrm>
            <a:off x="1365250" y="4256469"/>
            <a:ext cx="6099777" cy="219456"/>
          </a:xfrm>
          <a:prstGeom prst="rect">
            <a:avLst/>
          </a:prstGeom>
        </p:spPr>
      </p:pic>
    </p:spTree>
    <p:extLst>
      <p:ext uri="{BB962C8B-B14F-4D97-AF65-F5344CB8AC3E}">
        <p14:creationId xmlns:p14="http://schemas.microsoft.com/office/powerpoint/2010/main" val="3332829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1.7 Return Pointers from Functions</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pPr lvl="0"/>
            <a:endParaRPr lang="en-US" b="1" dirty="0"/>
          </a:p>
          <a:p>
            <a:pPr lvl="0"/>
            <a:endParaRPr lang="en-US" dirty="0"/>
          </a:p>
          <a:p>
            <a:pPr lvl="0"/>
            <a:endParaRPr lang="en-US" dirty="0"/>
          </a:p>
          <a:p>
            <a:pPr lvl="0"/>
            <a:endParaRPr lang="en-US" b="1" dirty="0"/>
          </a:p>
          <a:p>
            <a:pPr lvl="0"/>
            <a:endParaRPr lang="en-US" dirty="0"/>
          </a:p>
          <a:p>
            <a:endParaRPr lang="en-US" dirty="0"/>
          </a:p>
        </p:txBody>
      </p:sp>
      <p:pic>
        <p:nvPicPr>
          <p:cNvPr id="2" name="Picture 1">
            <a:extLst>
              <a:ext uri="{FF2B5EF4-FFF2-40B4-BE49-F238E27FC236}">
                <a16:creationId xmlns:a16="http://schemas.microsoft.com/office/drawing/2014/main" id="{E930A623-E66A-42EC-B3B5-E83D0006EA2C}"/>
              </a:ext>
            </a:extLst>
          </p:cNvPr>
          <p:cNvPicPr>
            <a:picLocks noChangeAspect="1"/>
          </p:cNvPicPr>
          <p:nvPr/>
        </p:nvPicPr>
        <p:blipFill>
          <a:blip r:embed="rId3"/>
          <a:stretch>
            <a:fillRect/>
          </a:stretch>
        </p:blipFill>
        <p:spPr>
          <a:xfrm>
            <a:off x="2393950" y="1324712"/>
            <a:ext cx="4194923" cy="3704487"/>
          </a:xfrm>
          <a:prstGeom prst="rect">
            <a:avLst/>
          </a:prstGeom>
        </p:spPr>
      </p:pic>
    </p:spTree>
    <p:extLst>
      <p:ext uri="{BB962C8B-B14F-4D97-AF65-F5344CB8AC3E}">
        <p14:creationId xmlns:p14="http://schemas.microsoft.com/office/powerpoint/2010/main" val="300312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1.7 Return Pointers from Functions</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31</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a:xfrm>
            <a:off x="776450" y="1454525"/>
            <a:ext cx="7591200" cy="2932500"/>
          </a:xfrm>
        </p:spPr>
        <p:txBody>
          <a:bodyPr/>
          <a:lstStyle/>
          <a:p>
            <a:pPr lvl="0"/>
            <a:r>
              <a:rPr lang="en-US" sz="1600" dirty="0"/>
              <a:t>When the above code is compiled together and executed, it produces result something as follows:</a:t>
            </a:r>
          </a:p>
          <a:p>
            <a:pPr lvl="0"/>
            <a:endParaRPr lang="en-US" b="1" dirty="0"/>
          </a:p>
          <a:p>
            <a:pPr lvl="0"/>
            <a:endParaRPr lang="en-US" dirty="0"/>
          </a:p>
          <a:p>
            <a:pPr lvl="0"/>
            <a:endParaRPr lang="en-US" dirty="0"/>
          </a:p>
          <a:p>
            <a:pPr lvl="0"/>
            <a:endParaRPr lang="en-US" b="1" dirty="0"/>
          </a:p>
          <a:p>
            <a:pPr lvl="0"/>
            <a:endParaRPr lang="en-US" dirty="0"/>
          </a:p>
          <a:p>
            <a:endParaRPr lang="en-US" dirty="0"/>
          </a:p>
        </p:txBody>
      </p:sp>
      <p:pic>
        <p:nvPicPr>
          <p:cNvPr id="2" name="Picture 1">
            <a:extLst>
              <a:ext uri="{FF2B5EF4-FFF2-40B4-BE49-F238E27FC236}">
                <a16:creationId xmlns:a16="http://schemas.microsoft.com/office/drawing/2014/main" id="{A728CE17-79F3-4C2F-BF04-5BC7F249B26B}"/>
              </a:ext>
            </a:extLst>
          </p:cNvPr>
          <p:cNvPicPr>
            <a:picLocks noChangeAspect="1"/>
          </p:cNvPicPr>
          <p:nvPr/>
        </p:nvPicPr>
        <p:blipFill>
          <a:blip r:embed="rId3"/>
          <a:stretch>
            <a:fillRect/>
          </a:stretch>
        </p:blipFill>
        <p:spPr>
          <a:xfrm>
            <a:off x="2151706" y="2279646"/>
            <a:ext cx="4840588" cy="2863854"/>
          </a:xfrm>
          <a:prstGeom prst="rect">
            <a:avLst/>
          </a:prstGeom>
        </p:spPr>
      </p:pic>
    </p:spTree>
    <p:extLst>
      <p:ext uri="{BB962C8B-B14F-4D97-AF65-F5344CB8AC3E}">
        <p14:creationId xmlns:p14="http://schemas.microsoft.com/office/powerpoint/2010/main" val="6182193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5"/>
          <p:cNvSpPr txBox="1">
            <a:spLocks noGrp="1"/>
          </p:cNvSpPr>
          <p:nvPr>
            <p:ph type="ctrTitle"/>
          </p:nvPr>
        </p:nvSpPr>
        <p:spPr>
          <a:xfrm>
            <a:off x="1929150" y="1411950"/>
            <a:ext cx="6024155" cy="1159800"/>
          </a:xfrm>
          <a:prstGeom prst="rect">
            <a:avLst/>
          </a:prstGeom>
        </p:spPr>
        <p:txBody>
          <a:bodyPr spcFirstLastPara="1" wrap="square" lIns="0" tIns="0" rIns="0" bIns="0" anchor="b" anchorCtr="0">
            <a:noAutofit/>
          </a:bodyPr>
          <a:lstStyle/>
          <a:p>
            <a:pPr lvl="0" algn="ctr"/>
            <a:r>
              <a:rPr lang="en" dirty="0">
                <a:solidFill>
                  <a:schemeClr val="accent2"/>
                </a:solidFill>
              </a:rPr>
              <a:t>2. </a:t>
            </a:r>
            <a:r>
              <a:rPr lang="en" dirty="0"/>
              <a:t> </a:t>
            </a:r>
            <a:r>
              <a:rPr lang="en-US" dirty="0" err="1"/>
              <a:t>Refrences</a:t>
            </a:r>
            <a:endParaRPr dirty="0"/>
          </a:p>
        </p:txBody>
      </p:sp>
    </p:spTree>
    <p:extLst>
      <p:ext uri="{BB962C8B-B14F-4D97-AF65-F5344CB8AC3E}">
        <p14:creationId xmlns:p14="http://schemas.microsoft.com/office/powerpoint/2010/main" val="27017208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33</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a:xfrm>
            <a:off x="776400" y="813396"/>
            <a:ext cx="7827850" cy="3999904"/>
          </a:xfrm>
        </p:spPr>
        <p:txBody>
          <a:bodyPr/>
          <a:lstStyle/>
          <a:p>
            <a:pPr lvl="0"/>
            <a:r>
              <a:rPr lang="en-US" dirty="0"/>
              <a:t>A reference variable is an alias, that is, another name for an already existing variable.</a:t>
            </a:r>
          </a:p>
          <a:p>
            <a:pPr lvl="0"/>
            <a:r>
              <a:rPr lang="en-US" dirty="0"/>
              <a:t>Once a reference is initialized with a variable, either the variable name or the reference name may be used to refer to the variable.</a:t>
            </a:r>
          </a:p>
          <a:p>
            <a:pPr lvl="0"/>
            <a:endParaRPr lang="en-US" b="1" dirty="0"/>
          </a:p>
          <a:p>
            <a:pPr lvl="0"/>
            <a:endParaRPr lang="en-US" dirty="0"/>
          </a:p>
          <a:p>
            <a:pPr lvl="0"/>
            <a:endParaRPr lang="en-US" dirty="0"/>
          </a:p>
          <a:p>
            <a:pPr lvl="0"/>
            <a:endParaRPr lang="en-US" b="1" dirty="0"/>
          </a:p>
          <a:p>
            <a:pPr lvl="0"/>
            <a:endParaRPr lang="en-US" dirty="0"/>
          </a:p>
          <a:p>
            <a:endParaRPr lang="en-US" dirty="0"/>
          </a:p>
        </p:txBody>
      </p:sp>
    </p:spTree>
    <p:extLst>
      <p:ext uri="{BB962C8B-B14F-4D97-AF65-F5344CB8AC3E}">
        <p14:creationId xmlns:p14="http://schemas.microsoft.com/office/powerpoint/2010/main" val="42758430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2.1 References Vs Pointers</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34</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a:xfrm>
            <a:off x="776450" y="1454525"/>
            <a:ext cx="7591200" cy="2932500"/>
          </a:xfrm>
        </p:spPr>
        <p:txBody>
          <a:bodyPr/>
          <a:lstStyle/>
          <a:p>
            <a:pPr lvl="0"/>
            <a:r>
              <a:rPr lang="en-US" sz="1800" dirty="0"/>
              <a:t>References are often confused with pointers but three major differences between references and pointers are:</a:t>
            </a:r>
          </a:p>
          <a:p>
            <a:pPr lvl="1"/>
            <a:r>
              <a:rPr lang="en-US" sz="1800" dirty="0">
                <a:latin typeface="Century" panose="02040604050505020304" pitchFamily="18" charset="0"/>
              </a:rPr>
              <a:t>You cannot have NULL references. You must always be able to assume that a reference is connected to a legitimate piece of storage.</a:t>
            </a:r>
          </a:p>
          <a:p>
            <a:pPr lvl="1"/>
            <a:r>
              <a:rPr lang="en-US" sz="1800" dirty="0">
                <a:latin typeface="Century" panose="02040604050505020304" pitchFamily="18" charset="0"/>
              </a:rPr>
              <a:t>Once a reference is initialized to an object, it cannot be changed to refer to another object. Pointers can be pointed to another object at any time.</a:t>
            </a:r>
          </a:p>
          <a:p>
            <a:pPr lvl="1"/>
            <a:r>
              <a:rPr lang="en-US" sz="1800" dirty="0">
                <a:latin typeface="Century" panose="02040604050505020304" pitchFamily="18" charset="0"/>
              </a:rPr>
              <a:t>A reference must be initialized when it is created. Pointers can be initialized at any time.</a:t>
            </a:r>
          </a:p>
          <a:p>
            <a:pPr lvl="0"/>
            <a:endParaRPr lang="en-US" b="1" dirty="0"/>
          </a:p>
          <a:p>
            <a:pPr lvl="0"/>
            <a:endParaRPr lang="en-US" dirty="0"/>
          </a:p>
          <a:p>
            <a:pPr lvl="0"/>
            <a:endParaRPr lang="en-US" dirty="0"/>
          </a:p>
          <a:p>
            <a:pPr lvl="0"/>
            <a:endParaRPr lang="en-US" b="1" dirty="0"/>
          </a:p>
          <a:p>
            <a:pPr lvl="0"/>
            <a:endParaRPr lang="en-US" dirty="0"/>
          </a:p>
          <a:p>
            <a:endParaRPr lang="en-US" dirty="0"/>
          </a:p>
        </p:txBody>
      </p:sp>
    </p:spTree>
    <p:extLst>
      <p:ext uri="{BB962C8B-B14F-4D97-AF65-F5344CB8AC3E}">
        <p14:creationId xmlns:p14="http://schemas.microsoft.com/office/powerpoint/2010/main" val="9929992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2.2 Creating References in C++ </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35</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a:xfrm>
            <a:off x="776450" y="1454525"/>
            <a:ext cx="7591200" cy="2932500"/>
          </a:xfrm>
        </p:spPr>
        <p:txBody>
          <a:bodyPr/>
          <a:lstStyle/>
          <a:p>
            <a:pPr lvl="0"/>
            <a:r>
              <a:rPr lang="en-US" dirty="0"/>
              <a:t>Think of a variable name as a label attached to the variable's location in memory. </a:t>
            </a:r>
          </a:p>
          <a:p>
            <a:pPr lvl="0"/>
            <a:r>
              <a:rPr lang="en-US" dirty="0"/>
              <a:t>You can then think of a reference as a second label attached to that memory location.</a:t>
            </a:r>
          </a:p>
          <a:p>
            <a:pPr lvl="0"/>
            <a:r>
              <a:rPr lang="en-US" dirty="0"/>
              <a:t>Therefore, you can access the contents of the variable through either the original variable name or the reference. </a:t>
            </a:r>
          </a:p>
          <a:p>
            <a:pPr lvl="0"/>
            <a:endParaRPr lang="en-US" b="1" dirty="0"/>
          </a:p>
          <a:p>
            <a:pPr lvl="0"/>
            <a:endParaRPr lang="en-US" dirty="0"/>
          </a:p>
          <a:p>
            <a:pPr lvl="0"/>
            <a:endParaRPr lang="en-US" dirty="0"/>
          </a:p>
          <a:p>
            <a:pPr lvl="0"/>
            <a:endParaRPr lang="en-US" b="1" dirty="0"/>
          </a:p>
          <a:p>
            <a:pPr lvl="0"/>
            <a:endParaRPr lang="en-US" dirty="0"/>
          </a:p>
          <a:p>
            <a:endParaRPr lang="en-US" dirty="0"/>
          </a:p>
        </p:txBody>
      </p:sp>
    </p:spTree>
    <p:extLst>
      <p:ext uri="{BB962C8B-B14F-4D97-AF65-F5344CB8AC3E}">
        <p14:creationId xmlns:p14="http://schemas.microsoft.com/office/powerpoint/2010/main" val="35720565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2.2 Creating References in C++ </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36</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a:xfrm>
            <a:off x="776450" y="1454525"/>
            <a:ext cx="7591200" cy="2932500"/>
          </a:xfrm>
        </p:spPr>
        <p:txBody>
          <a:bodyPr/>
          <a:lstStyle/>
          <a:p>
            <a:pPr lvl="0"/>
            <a:r>
              <a:rPr lang="en-US" dirty="0"/>
              <a:t>For example, suppose we have the following example:</a:t>
            </a:r>
          </a:p>
          <a:p>
            <a:pPr lvl="0"/>
            <a:endParaRPr lang="en-US" dirty="0"/>
          </a:p>
          <a:p>
            <a:r>
              <a:rPr lang="en-US" dirty="0"/>
              <a:t>We can declare reference variables for </a:t>
            </a:r>
            <a:r>
              <a:rPr lang="en-US" dirty="0" err="1"/>
              <a:t>i</a:t>
            </a:r>
            <a:r>
              <a:rPr lang="en-US" dirty="0"/>
              <a:t> as follows.</a:t>
            </a:r>
          </a:p>
          <a:p>
            <a:pPr lvl="0"/>
            <a:endParaRPr lang="en-US" dirty="0"/>
          </a:p>
          <a:p>
            <a:pPr lvl="0"/>
            <a:endParaRPr lang="en-US" b="1" dirty="0"/>
          </a:p>
          <a:p>
            <a:pPr lvl="0"/>
            <a:endParaRPr lang="en-US" dirty="0"/>
          </a:p>
          <a:p>
            <a:pPr lvl="0"/>
            <a:endParaRPr lang="en-US" dirty="0"/>
          </a:p>
          <a:p>
            <a:pPr lvl="0"/>
            <a:endParaRPr lang="en-US" b="1" dirty="0"/>
          </a:p>
          <a:p>
            <a:pPr lvl="0"/>
            <a:endParaRPr lang="en-US" dirty="0"/>
          </a:p>
          <a:p>
            <a:endParaRPr lang="en-US" dirty="0"/>
          </a:p>
        </p:txBody>
      </p:sp>
      <p:pic>
        <p:nvPicPr>
          <p:cNvPr id="2" name="Picture 1">
            <a:extLst>
              <a:ext uri="{FF2B5EF4-FFF2-40B4-BE49-F238E27FC236}">
                <a16:creationId xmlns:a16="http://schemas.microsoft.com/office/drawing/2014/main" id="{D1D44408-D1AC-4448-A710-1EE40073CF7C}"/>
              </a:ext>
            </a:extLst>
          </p:cNvPr>
          <p:cNvPicPr>
            <a:picLocks noChangeAspect="1"/>
          </p:cNvPicPr>
          <p:nvPr/>
        </p:nvPicPr>
        <p:blipFill>
          <a:blip r:embed="rId3"/>
          <a:stretch>
            <a:fillRect/>
          </a:stretch>
        </p:blipFill>
        <p:spPr>
          <a:xfrm>
            <a:off x="1318911" y="2061972"/>
            <a:ext cx="6099777" cy="219456"/>
          </a:xfrm>
          <a:prstGeom prst="rect">
            <a:avLst/>
          </a:prstGeom>
        </p:spPr>
      </p:pic>
      <p:pic>
        <p:nvPicPr>
          <p:cNvPr id="3" name="Picture 2">
            <a:extLst>
              <a:ext uri="{FF2B5EF4-FFF2-40B4-BE49-F238E27FC236}">
                <a16:creationId xmlns:a16="http://schemas.microsoft.com/office/drawing/2014/main" id="{6B90A125-9718-4A10-8601-AA783B56FB0E}"/>
              </a:ext>
            </a:extLst>
          </p:cNvPr>
          <p:cNvPicPr>
            <a:picLocks noChangeAspect="1"/>
          </p:cNvPicPr>
          <p:nvPr/>
        </p:nvPicPr>
        <p:blipFill>
          <a:blip r:embed="rId4"/>
          <a:stretch>
            <a:fillRect/>
          </a:stretch>
        </p:blipFill>
        <p:spPr>
          <a:xfrm>
            <a:off x="1452261" y="2889025"/>
            <a:ext cx="6099777" cy="219456"/>
          </a:xfrm>
          <a:prstGeom prst="rect">
            <a:avLst/>
          </a:prstGeom>
        </p:spPr>
      </p:pic>
    </p:spTree>
    <p:extLst>
      <p:ext uri="{BB962C8B-B14F-4D97-AF65-F5344CB8AC3E}">
        <p14:creationId xmlns:p14="http://schemas.microsoft.com/office/powerpoint/2010/main" val="24913620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2.2 Creating References in C++ </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37</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a:xfrm>
            <a:off x="776450" y="1454525"/>
            <a:ext cx="7591200" cy="2932500"/>
          </a:xfrm>
        </p:spPr>
        <p:txBody>
          <a:bodyPr/>
          <a:lstStyle/>
          <a:p>
            <a:pPr lvl="0"/>
            <a:r>
              <a:rPr lang="en-US" dirty="0"/>
              <a:t>For example, suppose we have the following example:</a:t>
            </a:r>
          </a:p>
          <a:p>
            <a:pPr lvl="0"/>
            <a:endParaRPr lang="en-US" dirty="0"/>
          </a:p>
          <a:p>
            <a:pPr lvl="0"/>
            <a:endParaRPr lang="en-US" b="1" dirty="0"/>
          </a:p>
          <a:p>
            <a:pPr lvl="0"/>
            <a:endParaRPr lang="en-US" dirty="0"/>
          </a:p>
          <a:p>
            <a:pPr lvl="0"/>
            <a:endParaRPr lang="en-US" dirty="0"/>
          </a:p>
          <a:p>
            <a:pPr lvl="0"/>
            <a:endParaRPr lang="en-US" b="1" dirty="0"/>
          </a:p>
          <a:p>
            <a:pPr lvl="0"/>
            <a:endParaRPr lang="en-US" dirty="0"/>
          </a:p>
          <a:p>
            <a:endParaRPr lang="en-US" dirty="0"/>
          </a:p>
        </p:txBody>
      </p:sp>
      <p:pic>
        <p:nvPicPr>
          <p:cNvPr id="5" name="Picture 4">
            <a:extLst>
              <a:ext uri="{FF2B5EF4-FFF2-40B4-BE49-F238E27FC236}">
                <a16:creationId xmlns:a16="http://schemas.microsoft.com/office/drawing/2014/main" id="{756A9318-495C-4D34-A3E7-FC4CC3C4715A}"/>
              </a:ext>
            </a:extLst>
          </p:cNvPr>
          <p:cNvPicPr>
            <a:picLocks noChangeAspect="1"/>
          </p:cNvPicPr>
          <p:nvPr/>
        </p:nvPicPr>
        <p:blipFill>
          <a:blip r:embed="rId3"/>
          <a:stretch>
            <a:fillRect/>
          </a:stretch>
        </p:blipFill>
        <p:spPr>
          <a:xfrm>
            <a:off x="1261961" y="1969770"/>
            <a:ext cx="5946977" cy="3261360"/>
          </a:xfrm>
          <a:prstGeom prst="rect">
            <a:avLst/>
          </a:prstGeom>
        </p:spPr>
      </p:pic>
    </p:spTree>
    <p:extLst>
      <p:ext uri="{BB962C8B-B14F-4D97-AF65-F5344CB8AC3E}">
        <p14:creationId xmlns:p14="http://schemas.microsoft.com/office/powerpoint/2010/main" val="41167057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2.2 Creating References in C++ </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38</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a:xfrm>
            <a:off x="776450" y="1454525"/>
            <a:ext cx="7591200" cy="2932500"/>
          </a:xfrm>
        </p:spPr>
        <p:txBody>
          <a:bodyPr/>
          <a:lstStyle/>
          <a:p>
            <a:pPr lvl="0"/>
            <a:r>
              <a:rPr lang="en-US" dirty="0"/>
              <a:t>When the above code is compiled together and executed, it produces the following result:</a:t>
            </a:r>
          </a:p>
          <a:p>
            <a:pPr lvl="0"/>
            <a:endParaRPr lang="en-US" dirty="0"/>
          </a:p>
          <a:p>
            <a:pPr lvl="0"/>
            <a:endParaRPr lang="en-US" b="1" dirty="0"/>
          </a:p>
          <a:p>
            <a:pPr lvl="0"/>
            <a:endParaRPr lang="en-US" dirty="0"/>
          </a:p>
          <a:p>
            <a:pPr lvl="0"/>
            <a:endParaRPr lang="en-US" dirty="0"/>
          </a:p>
          <a:p>
            <a:pPr lvl="0"/>
            <a:endParaRPr lang="en-US" b="1" dirty="0"/>
          </a:p>
          <a:p>
            <a:pPr lvl="0"/>
            <a:endParaRPr lang="en-US" dirty="0"/>
          </a:p>
          <a:p>
            <a:endParaRPr lang="en-US" dirty="0"/>
          </a:p>
        </p:txBody>
      </p:sp>
      <p:pic>
        <p:nvPicPr>
          <p:cNvPr id="2" name="Picture 1">
            <a:extLst>
              <a:ext uri="{FF2B5EF4-FFF2-40B4-BE49-F238E27FC236}">
                <a16:creationId xmlns:a16="http://schemas.microsoft.com/office/drawing/2014/main" id="{C5801BBA-EEDD-4DAD-BE68-2B7FEC7C7B05}"/>
              </a:ext>
            </a:extLst>
          </p:cNvPr>
          <p:cNvPicPr>
            <a:picLocks noChangeAspect="1"/>
          </p:cNvPicPr>
          <p:nvPr/>
        </p:nvPicPr>
        <p:blipFill>
          <a:blip r:embed="rId3"/>
          <a:stretch>
            <a:fillRect/>
          </a:stretch>
        </p:blipFill>
        <p:spPr>
          <a:xfrm>
            <a:off x="1077611" y="2752598"/>
            <a:ext cx="6099777" cy="755904"/>
          </a:xfrm>
          <a:prstGeom prst="rect">
            <a:avLst/>
          </a:prstGeom>
        </p:spPr>
      </p:pic>
    </p:spTree>
    <p:extLst>
      <p:ext uri="{BB962C8B-B14F-4D97-AF65-F5344CB8AC3E}">
        <p14:creationId xmlns:p14="http://schemas.microsoft.com/office/powerpoint/2010/main" val="23634429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19300" y="15688"/>
            <a:ext cx="4443152" cy="361500"/>
          </a:xfrm>
          <a:prstGeom prst="rect">
            <a:avLst/>
          </a:prstGeom>
        </p:spPr>
        <p:txBody>
          <a:bodyPr spcFirstLastPara="1" wrap="square" lIns="0" tIns="0" rIns="0" bIns="0" anchor="b" anchorCtr="0">
            <a:noAutofit/>
          </a:bodyPr>
          <a:lstStyle/>
          <a:p>
            <a:r>
              <a:rPr lang="en-US" dirty="0">
                <a:latin typeface="Century "/>
              </a:rPr>
              <a:t>2.3 </a:t>
            </a:r>
            <a:r>
              <a:rPr lang="en-US" dirty="0"/>
              <a:t>References as Parameters</a:t>
            </a:r>
            <a:endParaRPr lang="en-US" dirty="0">
              <a:latin typeface="Century "/>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39</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a:xfrm>
            <a:off x="776400" y="377188"/>
            <a:ext cx="7591200" cy="2932500"/>
          </a:xfrm>
        </p:spPr>
        <p:txBody>
          <a:bodyPr/>
          <a:lstStyle/>
          <a:p>
            <a:pPr lvl="0"/>
            <a:r>
              <a:rPr lang="en-US" sz="1400" dirty="0"/>
              <a:t>We have discussed how we implement call by reference concept using pointers. </a:t>
            </a:r>
          </a:p>
          <a:p>
            <a:pPr lvl="0"/>
            <a:r>
              <a:rPr lang="en-US" sz="1400" dirty="0"/>
              <a:t>Here is another example of call by reference which makes use of C++ reference:</a:t>
            </a:r>
          </a:p>
          <a:p>
            <a:pPr lvl="0"/>
            <a:endParaRPr lang="en-US" dirty="0"/>
          </a:p>
          <a:p>
            <a:pPr lvl="0"/>
            <a:endParaRPr lang="en-US" b="1" dirty="0"/>
          </a:p>
          <a:p>
            <a:pPr lvl="0"/>
            <a:endParaRPr lang="en-US" dirty="0"/>
          </a:p>
          <a:p>
            <a:pPr lvl="0"/>
            <a:endParaRPr lang="en-US" dirty="0"/>
          </a:p>
          <a:p>
            <a:pPr lvl="0"/>
            <a:endParaRPr lang="en-US" b="1" dirty="0"/>
          </a:p>
          <a:p>
            <a:pPr lvl="0"/>
            <a:endParaRPr lang="en-US" dirty="0"/>
          </a:p>
          <a:p>
            <a:endParaRPr lang="en-US" dirty="0"/>
          </a:p>
        </p:txBody>
      </p:sp>
      <p:pic>
        <p:nvPicPr>
          <p:cNvPr id="3" name="Picture 2">
            <a:extLst>
              <a:ext uri="{FF2B5EF4-FFF2-40B4-BE49-F238E27FC236}">
                <a16:creationId xmlns:a16="http://schemas.microsoft.com/office/drawing/2014/main" id="{63698C72-61BB-4F5C-A6EB-5142F1BE9213}"/>
              </a:ext>
            </a:extLst>
          </p:cNvPr>
          <p:cNvPicPr>
            <a:picLocks noChangeAspect="1"/>
          </p:cNvPicPr>
          <p:nvPr/>
        </p:nvPicPr>
        <p:blipFill>
          <a:blip r:embed="rId3"/>
          <a:stretch>
            <a:fillRect/>
          </a:stretch>
        </p:blipFill>
        <p:spPr>
          <a:xfrm>
            <a:off x="1841500" y="1048527"/>
            <a:ext cx="5151538" cy="4079285"/>
          </a:xfrm>
          <a:prstGeom prst="rect">
            <a:avLst/>
          </a:prstGeom>
        </p:spPr>
      </p:pic>
    </p:spTree>
    <p:extLst>
      <p:ext uri="{BB962C8B-B14F-4D97-AF65-F5344CB8AC3E}">
        <p14:creationId xmlns:p14="http://schemas.microsoft.com/office/powerpoint/2010/main" val="183457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1.1 </a:t>
            </a:r>
            <a:r>
              <a:rPr lang="en-US" dirty="0"/>
              <a:t>Null Pointers</a:t>
            </a:r>
            <a:endParaRPr lang="en-US" dirty="0">
              <a:latin typeface="Century "/>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pPr lvl="0"/>
            <a:r>
              <a:rPr lang="en-US" dirty="0"/>
              <a:t>On most of the operating systems, programs are not permitted to access memory at address 0 because that memory is reserved by the operating system.</a:t>
            </a:r>
          </a:p>
          <a:p>
            <a:pPr lvl="0"/>
            <a:r>
              <a:rPr lang="en-US" dirty="0"/>
              <a:t>However, the memory address 0 has special significance; it signals that the pointer is not intended to point to an accessible memory location. </a:t>
            </a:r>
          </a:p>
          <a:p>
            <a:pPr lvl="0"/>
            <a:r>
              <a:rPr lang="en-US" dirty="0"/>
              <a:t>But by convention, if a pointer contains the null (zero) value, it is assumed to point to nothing.</a:t>
            </a:r>
          </a:p>
          <a:p>
            <a:endParaRPr lang="en-US" dirty="0"/>
          </a:p>
        </p:txBody>
      </p:sp>
    </p:spTree>
    <p:extLst>
      <p:ext uri="{BB962C8B-B14F-4D97-AF65-F5344CB8AC3E}">
        <p14:creationId xmlns:p14="http://schemas.microsoft.com/office/powerpoint/2010/main" val="12566605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2.3 </a:t>
            </a:r>
            <a:r>
              <a:rPr lang="en-US" dirty="0"/>
              <a:t>References as Parameters</a:t>
            </a:r>
            <a:endParaRPr lang="en-US" dirty="0">
              <a:latin typeface="Century "/>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40</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a:xfrm>
            <a:off x="776450" y="1454525"/>
            <a:ext cx="7591200" cy="2932500"/>
          </a:xfrm>
        </p:spPr>
        <p:txBody>
          <a:bodyPr/>
          <a:lstStyle/>
          <a:p>
            <a:pPr lvl="0"/>
            <a:r>
              <a:rPr lang="en-US" dirty="0"/>
              <a:t>When the above code is compiled together and executed, it produces the following result:</a:t>
            </a:r>
          </a:p>
          <a:p>
            <a:pPr lvl="0"/>
            <a:endParaRPr lang="en-US" dirty="0"/>
          </a:p>
          <a:p>
            <a:pPr lvl="0"/>
            <a:endParaRPr lang="en-US" b="1" dirty="0"/>
          </a:p>
          <a:p>
            <a:pPr lvl="0"/>
            <a:endParaRPr lang="en-US" dirty="0"/>
          </a:p>
          <a:p>
            <a:pPr lvl="0"/>
            <a:endParaRPr lang="en-US" dirty="0"/>
          </a:p>
          <a:p>
            <a:pPr lvl="0"/>
            <a:endParaRPr lang="en-US" b="1" dirty="0"/>
          </a:p>
          <a:p>
            <a:pPr lvl="0"/>
            <a:endParaRPr lang="en-US" dirty="0"/>
          </a:p>
          <a:p>
            <a:endParaRPr lang="en-US" dirty="0"/>
          </a:p>
        </p:txBody>
      </p:sp>
      <p:pic>
        <p:nvPicPr>
          <p:cNvPr id="5" name="Picture 4">
            <a:extLst>
              <a:ext uri="{FF2B5EF4-FFF2-40B4-BE49-F238E27FC236}">
                <a16:creationId xmlns:a16="http://schemas.microsoft.com/office/drawing/2014/main" id="{6487E364-BE16-4487-81DB-A3F7E0920C00}"/>
              </a:ext>
            </a:extLst>
          </p:cNvPr>
          <p:cNvPicPr>
            <a:picLocks noChangeAspect="1"/>
          </p:cNvPicPr>
          <p:nvPr/>
        </p:nvPicPr>
        <p:blipFill>
          <a:blip r:embed="rId3"/>
          <a:stretch>
            <a:fillRect/>
          </a:stretch>
        </p:blipFill>
        <p:spPr>
          <a:xfrm>
            <a:off x="1407811" y="2733548"/>
            <a:ext cx="6099777" cy="755904"/>
          </a:xfrm>
          <a:prstGeom prst="rect">
            <a:avLst/>
          </a:prstGeom>
        </p:spPr>
      </p:pic>
    </p:spTree>
    <p:extLst>
      <p:ext uri="{BB962C8B-B14F-4D97-AF65-F5344CB8AC3E}">
        <p14:creationId xmlns:p14="http://schemas.microsoft.com/office/powerpoint/2010/main" val="26377146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2.4 </a:t>
            </a:r>
            <a:r>
              <a:rPr lang="en-US" dirty="0"/>
              <a:t>Reference as Return Value</a:t>
            </a:r>
            <a:endParaRPr lang="en-US" dirty="0">
              <a:latin typeface="Century "/>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41</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a:xfrm>
            <a:off x="776450" y="1454525"/>
            <a:ext cx="7591200" cy="2932500"/>
          </a:xfrm>
        </p:spPr>
        <p:txBody>
          <a:bodyPr/>
          <a:lstStyle/>
          <a:p>
            <a:pPr lvl="0"/>
            <a:r>
              <a:rPr lang="en-US" dirty="0"/>
              <a:t>A C++ program can be made easier to read and maintain by using references rather than pointers. </a:t>
            </a:r>
          </a:p>
          <a:p>
            <a:pPr lvl="0"/>
            <a:r>
              <a:rPr lang="en-US" dirty="0"/>
              <a:t>A C++ function can return a reference in a similar way as it returns a pointer.</a:t>
            </a:r>
          </a:p>
          <a:p>
            <a:pPr lvl="0"/>
            <a:r>
              <a:rPr lang="en-US" dirty="0"/>
              <a:t>When a function returns a reference, it returns an implicit pointer to its return value. </a:t>
            </a:r>
          </a:p>
          <a:p>
            <a:pPr lvl="0"/>
            <a:r>
              <a:rPr lang="en-US" dirty="0"/>
              <a:t>This way, a function can be used on the left side of an assignment statement. </a:t>
            </a:r>
          </a:p>
          <a:p>
            <a:pPr lvl="0"/>
            <a:endParaRPr lang="en-US" dirty="0"/>
          </a:p>
          <a:p>
            <a:pPr lvl="0"/>
            <a:endParaRPr lang="en-US" b="1" dirty="0"/>
          </a:p>
          <a:p>
            <a:pPr lvl="0"/>
            <a:endParaRPr lang="en-US" dirty="0"/>
          </a:p>
          <a:p>
            <a:pPr lvl="0"/>
            <a:endParaRPr lang="en-US" dirty="0"/>
          </a:p>
          <a:p>
            <a:pPr lvl="0"/>
            <a:endParaRPr lang="en-US" b="1" dirty="0"/>
          </a:p>
          <a:p>
            <a:pPr lvl="0"/>
            <a:endParaRPr lang="en-US" dirty="0"/>
          </a:p>
          <a:p>
            <a:endParaRPr lang="en-US" dirty="0"/>
          </a:p>
        </p:txBody>
      </p:sp>
    </p:spTree>
    <p:extLst>
      <p:ext uri="{BB962C8B-B14F-4D97-AF65-F5344CB8AC3E}">
        <p14:creationId xmlns:p14="http://schemas.microsoft.com/office/powerpoint/2010/main" val="28346147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2.4 </a:t>
            </a:r>
            <a:r>
              <a:rPr lang="en-US" dirty="0"/>
              <a:t>Reference as Return Value</a:t>
            </a:r>
            <a:endParaRPr lang="en-US" dirty="0">
              <a:latin typeface="Century "/>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42</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a:xfrm>
            <a:off x="776450" y="1454525"/>
            <a:ext cx="7591200" cy="2932500"/>
          </a:xfrm>
        </p:spPr>
        <p:txBody>
          <a:bodyPr/>
          <a:lstStyle/>
          <a:p>
            <a:pPr lvl="0"/>
            <a:r>
              <a:rPr lang="en-US" dirty="0"/>
              <a:t>For example, consider this simple program:</a:t>
            </a:r>
          </a:p>
          <a:p>
            <a:pPr lvl="0"/>
            <a:endParaRPr lang="en-US" dirty="0"/>
          </a:p>
          <a:p>
            <a:pPr lvl="0"/>
            <a:endParaRPr lang="en-US" b="1" dirty="0"/>
          </a:p>
          <a:p>
            <a:pPr lvl="0"/>
            <a:endParaRPr lang="en-US" dirty="0"/>
          </a:p>
          <a:p>
            <a:pPr lvl="0"/>
            <a:endParaRPr lang="en-US" dirty="0"/>
          </a:p>
          <a:p>
            <a:pPr lvl="0"/>
            <a:endParaRPr lang="en-US" b="1" dirty="0"/>
          </a:p>
          <a:p>
            <a:pPr lvl="0"/>
            <a:endParaRPr lang="en-US" dirty="0"/>
          </a:p>
          <a:p>
            <a:endParaRPr lang="en-US" dirty="0"/>
          </a:p>
        </p:txBody>
      </p:sp>
      <p:pic>
        <p:nvPicPr>
          <p:cNvPr id="2" name="Picture 1">
            <a:extLst>
              <a:ext uri="{FF2B5EF4-FFF2-40B4-BE49-F238E27FC236}">
                <a16:creationId xmlns:a16="http://schemas.microsoft.com/office/drawing/2014/main" id="{7120889B-4B10-4AE5-B957-976191E970B1}"/>
              </a:ext>
            </a:extLst>
          </p:cNvPr>
          <p:cNvPicPr>
            <a:picLocks noChangeAspect="1"/>
          </p:cNvPicPr>
          <p:nvPr/>
        </p:nvPicPr>
        <p:blipFill>
          <a:blip r:embed="rId3"/>
          <a:stretch>
            <a:fillRect/>
          </a:stretch>
        </p:blipFill>
        <p:spPr>
          <a:xfrm>
            <a:off x="2279650" y="1884635"/>
            <a:ext cx="3964088" cy="3258865"/>
          </a:xfrm>
          <a:prstGeom prst="rect">
            <a:avLst/>
          </a:prstGeom>
        </p:spPr>
      </p:pic>
    </p:spTree>
    <p:extLst>
      <p:ext uri="{BB962C8B-B14F-4D97-AF65-F5344CB8AC3E}">
        <p14:creationId xmlns:p14="http://schemas.microsoft.com/office/powerpoint/2010/main" val="35729019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2.4 </a:t>
            </a:r>
            <a:r>
              <a:rPr lang="en-US" dirty="0"/>
              <a:t>Reference as Return Value</a:t>
            </a:r>
            <a:endParaRPr lang="en-US" dirty="0">
              <a:latin typeface="Century "/>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43</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a:xfrm>
            <a:off x="776450" y="1454525"/>
            <a:ext cx="7591200" cy="2932500"/>
          </a:xfrm>
        </p:spPr>
        <p:txBody>
          <a:bodyPr/>
          <a:lstStyle/>
          <a:p>
            <a:pPr lvl="0"/>
            <a:r>
              <a:rPr lang="en-US" dirty="0"/>
              <a:t>When the above code is compiled together and executed, it produces the following result:</a:t>
            </a:r>
            <a:endParaRPr lang="en-US" b="1" dirty="0"/>
          </a:p>
          <a:p>
            <a:pPr lvl="0"/>
            <a:endParaRPr lang="en-US" dirty="0"/>
          </a:p>
          <a:p>
            <a:pPr lvl="0"/>
            <a:endParaRPr lang="en-US" dirty="0"/>
          </a:p>
          <a:p>
            <a:pPr lvl="0"/>
            <a:endParaRPr lang="en-US" b="1" dirty="0"/>
          </a:p>
          <a:p>
            <a:pPr lvl="0"/>
            <a:endParaRPr lang="en-US" dirty="0"/>
          </a:p>
          <a:p>
            <a:endParaRPr lang="en-US" dirty="0"/>
          </a:p>
        </p:txBody>
      </p:sp>
      <p:pic>
        <p:nvPicPr>
          <p:cNvPr id="3" name="Picture 2">
            <a:extLst>
              <a:ext uri="{FF2B5EF4-FFF2-40B4-BE49-F238E27FC236}">
                <a16:creationId xmlns:a16="http://schemas.microsoft.com/office/drawing/2014/main" id="{FDAADCA7-00EB-4439-9EF6-9716EB71B0CC}"/>
              </a:ext>
            </a:extLst>
          </p:cNvPr>
          <p:cNvPicPr>
            <a:picLocks noChangeAspect="1"/>
          </p:cNvPicPr>
          <p:nvPr/>
        </p:nvPicPr>
        <p:blipFill>
          <a:blip r:embed="rId3"/>
          <a:stretch>
            <a:fillRect/>
          </a:stretch>
        </p:blipFill>
        <p:spPr>
          <a:xfrm>
            <a:off x="1395111" y="2452116"/>
            <a:ext cx="6099777" cy="2182368"/>
          </a:xfrm>
          <a:prstGeom prst="rect">
            <a:avLst/>
          </a:prstGeom>
        </p:spPr>
      </p:pic>
    </p:spTree>
    <p:extLst>
      <p:ext uri="{BB962C8B-B14F-4D97-AF65-F5344CB8AC3E}">
        <p14:creationId xmlns:p14="http://schemas.microsoft.com/office/powerpoint/2010/main" val="37850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2.4 </a:t>
            </a:r>
            <a:r>
              <a:rPr lang="en-US" dirty="0"/>
              <a:t>Reference as Return Value</a:t>
            </a:r>
            <a:endParaRPr lang="en-US" dirty="0">
              <a:latin typeface="Century "/>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44</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a:xfrm>
            <a:off x="776450" y="1454525"/>
            <a:ext cx="7591200" cy="2932500"/>
          </a:xfrm>
        </p:spPr>
        <p:txBody>
          <a:bodyPr/>
          <a:lstStyle/>
          <a:p>
            <a:pPr lvl="0"/>
            <a:r>
              <a:rPr lang="en-US" dirty="0"/>
              <a:t>When returning a reference, be careful that the object being referred to does not go out of scope. </a:t>
            </a:r>
          </a:p>
          <a:p>
            <a:pPr lvl="0"/>
            <a:r>
              <a:rPr lang="en-US" dirty="0"/>
              <a:t>So it is not legal to return a reference to local var. But you can always return a reference on a static variable.</a:t>
            </a:r>
          </a:p>
          <a:p>
            <a:pPr lvl="0"/>
            <a:endParaRPr lang="en-US" b="1" dirty="0"/>
          </a:p>
          <a:p>
            <a:pPr lvl="0"/>
            <a:endParaRPr lang="en-US" dirty="0"/>
          </a:p>
          <a:p>
            <a:pPr lvl="0"/>
            <a:endParaRPr lang="en-US" dirty="0"/>
          </a:p>
          <a:p>
            <a:pPr lvl="0"/>
            <a:endParaRPr lang="en-US" b="1" dirty="0"/>
          </a:p>
          <a:p>
            <a:pPr lvl="0"/>
            <a:endParaRPr lang="en-US" dirty="0"/>
          </a:p>
          <a:p>
            <a:endParaRPr lang="en-US" dirty="0"/>
          </a:p>
        </p:txBody>
      </p:sp>
      <p:pic>
        <p:nvPicPr>
          <p:cNvPr id="2" name="Picture 1">
            <a:extLst>
              <a:ext uri="{FF2B5EF4-FFF2-40B4-BE49-F238E27FC236}">
                <a16:creationId xmlns:a16="http://schemas.microsoft.com/office/drawing/2014/main" id="{A8E93C5C-2F65-4843-9005-D07CC367B49C}"/>
              </a:ext>
            </a:extLst>
          </p:cNvPr>
          <p:cNvPicPr>
            <a:picLocks noChangeAspect="1"/>
          </p:cNvPicPr>
          <p:nvPr/>
        </p:nvPicPr>
        <p:blipFill>
          <a:blip r:embed="rId3"/>
          <a:stretch>
            <a:fillRect/>
          </a:stretch>
        </p:blipFill>
        <p:spPr>
          <a:xfrm>
            <a:off x="1446111" y="3311034"/>
            <a:ext cx="5946977" cy="1271016"/>
          </a:xfrm>
          <a:prstGeom prst="rect">
            <a:avLst/>
          </a:prstGeom>
        </p:spPr>
      </p:pic>
    </p:spTree>
    <p:extLst>
      <p:ext uri="{BB962C8B-B14F-4D97-AF65-F5344CB8AC3E}">
        <p14:creationId xmlns:p14="http://schemas.microsoft.com/office/powerpoint/2010/main" val="37503904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5"/>
          <p:cNvSpPr txBox="1">
            <a:spLocks noGrp="1"/>
          </p:cNvSpPr>
          <p:nvPr>
            <p:ph type="ctrTitle"/>
          </p:nvPr>
        </p:nvSpPr>
        <p:spPr>
          <a:xfrm>
            <a:off x="1929150" y="1411950"/>
            <a:ext cx="6024155" cy="1159800"/>
          </a:xfrm>
          <a:prstGeom prst="rect">
            <a:avLst/>
          </a:prstGeom>
        </p:spPr>
        <p:txBody>
          <a:bodyPr spcFirstLastPara="1" wrap="square" lIns="0" tIns="0" rIns="0" bIns="0" anchor="b" anchorCtr="0">
            <a:noAutofit/>
          </a:bodyPr>
          <a:lstStyle/>
          <a:p>
            <a:pPr lvl="0" algn="ctr"/>
            <a:r>
              <a:rPr lang="en" dirty="0">
                <a:solidFill>
                  <a:schemeClr val="accent2"/>
                </a:solidFill>
              </a:rPr>
              <a:t>2. </a:t>
            </a:r>
            <a:r>
              <a:rPr lang="en" dirty="0"/>
              <a:t> </a:t>
            </a:r>
            <a:r>
              <a:rPr lang="en-US" dirty="0"/>
              <a:t>Date and Time</a:t>
            </a:r>
            <a:endParaRPr dirty="0"/>
          </a:p>
        </p:txBody>
      </p:sp>
    </p:spTree>
    <p:extLst>
      <p:ext uri="{BB962C8B-B14F-4D97-AF65-F5344CB8AC3E}">
        <p14:creationId xmlns:p14="http://schemas.microsoft.com/office/powerpoint/2010/main" val="8905591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46</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a:xfrm>
            <a:off x="776400" y="813396"/>
            <a:ext cx="7827850" cy="3999904"/>
          </a:xfrm>
        </p:spPr>
        <p:txBody>
          <a:bodyPr/>
          <a:lstStyle/>
          <a:p>
            <a:pPr lvl="0"/>
            <a:r>
              <a:rPr lang="en-US" dirty="0"/>
              <a:t>The C++ standard library does not provide a proper date type. </a:t>
            </a:r>
          </a:p>
          <a:p>
            <a:pPr lvl="0"/>
            <a:r>
              <a:rPr lang="en-US" dirty="0"/>
              <a:t>C++ inherits the structs and functions for date and time manipulation from C. </a:t>
            </a:r>
          </a:p>
          <a:p>
            <a:pPr lvl="0"/>
            <a:r>
              <a:rPr lang="en-US" dirty="0"/>
              <a:t>To access date and time related functions and structures, you would need to include &lt;</a:t>
            </a:r>
            <a:r>
              <a:rPr lang="en-US" dirty="0" err="1"/>
              <a:t>ctime</a:t>
            </a:r>
            <a:r>
              <a:rPr lang="en-US" dirty="0"/>
              <a:t>&gt; header file in your C++ program.</a:t>
            </a:r>
          </a:p>
          <a:p>
            <a:pPr lvl="0"/>
            <a:r>
              <a:rPr lang="en-US" dirty="0"/>
              <a:t>There are four time-related types: </a:t>
            </a:r>
            <a:r>
              <a:rPr lang="en-US" dirty="0" err="1"/>
              <a:t>clock_t</a:t>
            </a:r>
            <a:r>
              <a:rPr lang="en-US" dirty="0"/>
              <a:t>, </a:t>
            </a:r>
            <a:r>
              <a:rPr lang="en-US" dirty="0" err="1"/>
              <a:t>time_t</a:t>
            </a:r>
            <a:r>
              <a:rPr lang="en-US" dirty="0"/>
              <a:t>, </a:t>
            </a:r>
            <a:r>
              <a:rPr lang="en-US" dirty="0" err="1"/>
              <a:t>size_t</a:t>
            </a:r>
            <a:r>
              <a:rPr lang="en-US" dirty="0"/>
              <a:t>, and tm. </a:t>
            </a:r>
          </a:p>
          <a:p>
            <a:pPr lvl="0"/>
            <a:r>
              <a:rPr lang="en-US" dirty="0"/>
              <a:t>The types - </a:t>
            </a:r>
            <a:r>
              <a:rPr lang="en-US" dirty="0" err="1"/>
              <a:t>clock_t</a:t>
            </a:r>
            <a:r>
              <a:rPr lang="en-US" dirty="0"/>
              <a:t>, </a:t>
            </a:r>
            <a:r>
              <a:rPr lang="en-US" dirty="0" err="1"/>
              <a:t>size_t</a:t>
            </a:r>
            <a:r>
              <a:rPr lang="en-US" dirty="0"/>
              <a:t> and </a:t>
            </a:r>
            <a:r>
              <a:rPr lang="en-US" dirty="0" err="1"/>
              <a:t>time_t</a:t>
            </a:r>
            <a:r>
              <a:rPr lang="en-US" dirty="0"/>
              <a:t> are capable of representing the system time and date as some sort of integer.</a:t>
            </a:r>
          </a:p>
          <a:p>
            <a:pPr lvl="0"/>
            <a:endParaRPr lang="en-US" b="1" dirty="0"/>
          </a:p>
          <a:p>
            <a:pPr lvl="0"/>
            <a:endParaRPr lang="en-US" dirty="0"/>
          </a:p>
          <a:p>
            <a:pPr lvl="0"/>
            <a:endParaRPr lang="en-US" dirty="0"/>
          </a:p>
          <a:p>
            <a:pPr lvl="0"/>
            <a:endParaRPr lang="en-US" b="1" dirty="0"/>
          </a:p>
          <a:p>
            <a:pPr lvl="0"/>
            <a:endParaRPr lang="en-US" dirty="0"/>
          </a:p>
          <a:p>
            <a:endParaRPr lang="en-US" dirty="0"/>
          </a:p>
        </p:txBody>
      </p:sp>
    </p:spTree>
    <p:extLst>
      <p:ext uri="{BB962C8B-B14F-4D97-AF65-F5344CB8AC3E}">
        <p14:creationId xmlns:p14="http://schemas.microsoft.com/office/powerpoint/2010/main" val="10726446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47</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a:xfrm>
            <a:off x="776400" y="813396"/>
            <a:ext cx="7827850" cy="3999904"/>
          </a:xfrm>
        </p:spPr>
        <p:txBody>
          <a:bodyPr/>
          <a:lstStyle/>
          <a:p>
            <a:pPr lvl="0"/>
            <a:r>
              <a:rPr lang="en-US" dirty="0"/>
              <a:t>The structure type tm holds the date and time in the form of a C structure having the following elements:</a:t>
            </a:r>
          </a:p>
          <a:p>
            <a:pPr lvl="0"/>
            <a:endParaRPr lang="en-US" b="1" dirty="0"/>
          </a:p>
          <a:p>
            <a:pPr lvl="0"/>
            <a:endParaRPr lang="en-US" dirty="0"/>
          </a:p>
          <a:p>
            <a:pPr lvl="0"/>
            <a:endParaRPr lang="en-US" dirty="0"/>
          </a:p>
          <a:p>
            <a:pPr lvl="0"/>
            <a:endParaRPr lang="en-US" b="1" dirty="0"/>
          </a:p>
          <a:p>
            <a:pPr lvl="0"/>
            <a:endParaRPr lang="en-US" dirty="0"/>
          </a:p>
          <a:p>
            <a:endParaRPr lang="en-US" dirty="0"/>
          </a:p>
        </p:txBody>
      </p:sp>
      <p:pic>
        <p:nvPicPr>
          <p:cNvPr id="2" name="Picture 1">
            <a:extLst>
              <a:ext uri="{FF2B5EF4-FFF2-40B4-BE49-F238E27FC236}">
                <a16:creationId xmlns:a16="http://schemas.microsoft.com/office/drawing/2014/main" id="{93A622CB-362E-427B-8F84-5C0B53F2A3E6}"/>
              </a:ext>
            </a:extLst>
          </p:cNvPr>
          <p:cNvPicPr>
            <a:picLocks noChangeAspect="1"/>
          </p:cNvPicPr>
          <p:nvPr/>
        </p:nvPicPr>
        <p:blipFill>
          <a:blip r:embed="rId3"/>
          <a:stretch>
            <a:fillRect/>
          </a:stretch>
        </p:blipFill>
        <p:spPr>
          <a:xfrm>
            <a:off x="1452461" y="1902714"/>
            <a:ext cx="5946977" cy="2176272"/>
          </a:xfrm>
          <a:prstGeom prst="rect">
            <a:avLst/>
          </a:prstGeom>
        </p:spPr>
      </p:pic>
    </p:spTree>
    <p:extLst>
      <p:ext uri="{BB962C8B-B14F-4D97-AF65-F5344CB8AC3E}">
        <p14:creationId xmlns:p14="http://schemas.microsoft.com/office/powerpoint/2010/main" val="7749565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48</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a:xfrm>
            <a:off x="776400" y="813396"/>
            <a:ext cx="7827850" cy="3999904"/>
          </a:xfrm>
        </p:spPr>
        <p:txBody>
          <a:bodyPr/>
          <a:lstStyle/>
          <a:p>
            <a:pPr lvl="0"/>
            <a:r>
              <a:rPr lang="en-US" dirty="0"/>
              <a:t>Following are the important functions, which we use while working with date and time in C or C++. </a:t>
            </a:r>
          </a:p>
          <a:p>
            <a:pPr lvl="0"/>
            <a:r>
              <a:rPr lang="en-US" dirty="0"/>
              <a:t>All these functions are part of standard C and C++ library and you can check their detail using reference to C++ standard library given below.</a:t>
            </a:r>
          </a:p>
          <a:p>
            <a:pPr lvl="0"/>
            <a:endParaRPr lang="en-US" b="1" dirty="0"/>
          </a:p>
          <a:p>
            <a:pPr lvl="0"/>
            <a:endParaRPr lang="en-US" dirty="0"/>
          </a:p>
          <a:p>
            <a:pPr lvl="0"/>
            <a:endParaRPr lang="en-US" dirty="0"/>
          </a:p>
          <a:p>
            <a:pPr lvl="0"/>
            <a:endParaRPr lang="en-US" b="1" dirty="0"/>
          </a:p>
          <a:p>
            <a:pPr lvl="0"/>
            <a:endParaRPr lang="en-US" dirty="0"/>
          </a:p>
          <a:p>
            <a:endParaRPr lang="en-US" dirty="0"/>
          </a:p>
        </p:txBody>
      </p:sp>
    </p:spTree>
    <p:extLst>
      <p:ext uri="{BB962C8B-B14F-4D97-AF65-F5344CB8AC3E}">
        <p14:creationId xmlns:p14="http://schemas.microsoft.com/office/powerpoint/2010/main" val="37065415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49</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a:xfrm>
            <a:off x="776400" y="813396"/>
            <a:ext cx="7827850" cy="3999904"/>
          </a:xfrm>
        </p:spPr>
        <p:txBody>
          <a:bodyPr/>
          <a:lstStyle/>
          <a:p>
            <a:pPr lvl="0"/>
            <a:endParaRPr lang="en-US" b="1" dirty="0"/>
          </a:p>
          <a:p>
            <a:pPr lvl="0"/>
            <a:endParaRPr lang="en-US" dirty="0"/>
          </a:p>
          <a:p>
            <a:pPr lvl="0"/>
            <a:endParaRPr lang="en-US" dirty="0"/>
          </a:p>
          <a:p>
            <a:pPr lvl="0"/>
            <a:endParaRPr lang="en-US" b="1" dirty="0"/>
          </a:p>
          <a:p>
            <a:pPr lvl="0"/>
            <a:endParaRPr lang="en-US" dirty="0"/>
          </a:p>
          <a:p>
            <a:endParaRPr lang="en-US" dirty="0"/>
          </a:p>
        </p:txBody>
      </p:sp>
      <p:pic>
        <p:nvPicPr>
          <p:cNvPr id="5" name="Picture 4">
            <a:extLst>
              <a:ext uri="{FF2B5EF4-FFF2-40B4-BE49-F238E27FC236}">
                <a16:creationId xmlns:a16="http://schemas.microsoft.com/office/drawing/2014/main" id="{8D566996-8856-4284-8F26-0C0075BB843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235200" y="0"/>
            <a:ext cx="4794250" cy="5055194"/>
          </a:xfrm>
          <a:prstGeom prst="rect">
            <a:avLst/>
          </a:prstGeom>
          <a:noFill/>
          <a:ln>
            <a:noFill/>
          </a:ln>
        </p:spPr>
      </p:pic>
    </p:spTree>
    <p:extLst>
      <p:ext uri="{BB962C8B-B14F-4D97-AF65-F5344CB8AC3E}">
        <p14:creationId xmlns:p14="http://schemas.microsoft.com/office/powerpoint/2010/main" val="849691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1.1 </a:t>
            </a:r>
            <a:r>
              <a:rPr lang="en-US" dirty="0"/>
              <a:t>Null Pointers</a:t>
            </a:r>
            <a:endParaRPr lang="en-US" dirty="0">
              <a:latin typeface="Century "/>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pPr lvl="0"/>
            <a:r>
              <a:rPr lang="en-US" dirty="0"/>
              <a:t>To check for a null pointer you can use an if statement as follows:</a:t>
            </a:r>
          </a:p>
          <a:p>
            <a:pPr marL="101600" lvl="0" indent="0">
              <a:buNone/>
            </a:pPr>
            <a:endParaRPr lang="en-US" dirty="0"/>
          </a:p>
          <a:p>
            <a:pPr lvl="0"/>
            <a:r>
              <a:rPr lang="en-US" dirty="0"/>
              <a:t>Thus, if all unused pointers are given the null value and you avoid the use of a null pointer, you can avoid the accidental misuse of an uninitialized pointer.</a:t>
            </a:r>
          </a:p>
          <a:p>
            <a:pPr lvl="0"/>
            <a:r>
              <a:rPr lang="en-US" dirty="0"/>
              <a:t>Many times, uninitialized variables hold some junk values and it becomes difficult to debug the program.</a:t>
            </a:r>
          </a:p>
          <a:p>
            <a:pPr lvl="0"/>
            <a:endParaRPr lang="en-US" dirty="0"/>
          </a:p>
          <a:p>
            <a:endParaRPr lang="en-US" dirty="0"/>
          </a:p>
        </p:txBody>
      </p:sp>
      <p:pic>
        <p:nvPicPr>
          <p:cNvPr id="2" name="Picture 1">
            <a:extLst>
              <a:ext uri="{FF2B5EF4-FFF2-40B4-BE49-F238E27FC236}">
                <a16:creationId xmlns:a16="http://schemas.microsoft.com/office/drawing/2014/main" id="{34F62F9D-B567-42A1-93DC-6306865AC12B}"/>
              </a:ext>
            </a:extLst>
          </p:cNvPr>
          <p:cNvPicPr>
            <a:picLocks noChangeAspect="1"/>
          </p:cNvPicPr>
          <p:nvPr/>
        </p:nvPicPr>
        <p:blipFill>
          <a:blip r:embed="rId3"/>
          <a:stretch>
            <a:fillRect/>
          </a:stretch>
        </p:blipFill>
        <p:spPr>
          <a:xfrm>
            <a:off x="1166511" y="2448306"/>
            <a:ext cx="6099777" cy="399288"/>
          </a:xfrm>
          <a:prstGeom prst="rect">
            <a:avLst/>
          </a:prstGeom>
        </p:spPr>
      </p:pic>
    </p:spTree>
    <p:extLst>
      <p:ext uri="{BB962C8B-B14F-4D97-AF65-F5344CB8AC3E}">
        <p14:creationId xmlns:p14="http://schemas.microsoft.com/office/powerpoint/2010/main" val="36424376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3.1 </a:t>
            </a:r>
            <a:r>
              <a:rPr lang="en-US" dirty="0"/>
              <a:t>Current Date and Time</a:t>
            </a:r>
            <a:endParaRPr lang="en-US" dirty="0">
              <a:latin typeface="Century "/>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50</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a:xfrm>
            <a:off x="776450" y="1454525"/>
            <a:ext cx="7591200" cy="2932500"/>
          </a:xfrm>
        </p:spPr>
        <p:txBody>
          <a:bodyPr/>
          <a:lstStyle/>
          <a:p>
            <a:pPr lvl="0"/>
            <a:r>
              <a:rPr lang="en-US" dirty="0"/>
              <a:t>Suppose you want to retrieve the current system date and time, either as a local time or as a Coordinated Universal Time (UTC). </a:t>
            </a:r>
          </a:p>
          <a:p>
            <a:pPr lvl="0"/>
            <a:r>
              <a:rPr lang="en-US" dirty="0"/>
              <a:t>Following is the example to achieve the same:</a:t>
            </a:r>
          </a:p>
          <a:p>
            <a:pPr lvl="0"/>
            <a:endParaRPr lang="en-US" b="1" dirty="0"/>
          </a:p>
          <a:p>
            <a:pPr lvl="0"/>
            <a:endParaRPr lang="en-US" dirty="0"/>
          </a:p>
          <a:p>
            <a:pPr lvl="0"/>
            <a:endParaRPr lang="en-US" dirty="0"/>
          </a:p>
          <a:p>
            <a:pPr lvl="0"/>
            <a:endParaRPr lang="en-US" b="1" dirty="0"/>
          </a:p>
          <a:p>
            <a:pPr lvl="0"/>
            <a:endParaRPr lang="en-US" dirty="0"/>
          </a:p>
          <a:p>
            <a:endParaRPr lang="en-US" dirty="0"/>
          </a:p>
        </p:txBody>
      </p:sp>
    </p:spTree>
    <p:extLst>
      <p:ext uri="{BB962C8B-B14F-4D97-AF65-F5344CB8AC3E}">
        <p14:creationId xmlns:p14="http://schemas.microsoft.com/office/powerpoint/2010/main" val="221439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3.1 </a:t>
            </a:r>
            <a:r>
              <a:rPr lang="en-US" dirty="0"/>
              <a:t>Current Date and Time</a:t>
            </a:r>
            <a:endParaRPr lang="en-US" dirty="0">
              <a:latin typeface="Century "/>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51</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a:xfrm>
            <a:off x="776450" y="1454525"/>
            <a:ext cx="7591200" cy="2932500"/>
          </a:xfrm>
        </p:spPr>
        <p:txBody>
          <a:bodyPr/>
          <a:lstStyle/>
          <a:p>
            <a:pPr lvl="0"/>
            <a:endParaRPr lang="en-US" b="1" dirty="0"/>
          </a:p>
          <a:p>
            <a:pPr lvl="0"/>
            <a:endParaRPr lang="en-US" dirty="0"/>
          </a:p>
          <a:p>
            <a:pPr lvl="0"/>
            <a:endParaRPr lang="en-US" dirty="0"/>
          </a:p>
          <a:p>
            <a:pPr lvl="0"/>
            <a:endParaRPr lang="en-US" b="1" dirty="0"/>
          </a:p>
          <a:p>
            <a:pPr lvl="0"/>
            <a:endParaRPr lang="en-US" dirty="0"/>
          </a:p>
          <a:p>
            <a:endParaRPr lang="en-US" dirty="0"/>
          </a:p>
        </p:txBody>
      </p:sp>
      <p:pic>
        <p:nvPicPr>
          <p:cNvPr id="2" name="Picture 1">
            <a:extLst>
              <a:ext uri="{FF2B5EF4-FFF2-40B4-BE49-F238E27FC236}">
                <a16:creationId xmlns:a16="http://schemas.microsoft.com/office/drawing/2014/main" id="{8E0E4AF2-8BA0-4CA7-BAE6-2E74384759E3}"/>
              </a:ext>
            </a:extLst>
          </p:cNvPr>
          <p:cNvPicPr>
            <a:picLocks noChangeAspect="1"/>
          </p:cNvPicPr>
          <p:nvPr/>
        </p:nvPicPr>
        <p:blipFill>
          <a:blip r:embed="rId3"/>
          <a:stretch>
            <a:fillRect/>
          </a:stretch>
        </p:blipFill>
        <p:spPr>
          <a:xfrm>
            <a:off x="1160361" y="1561367"/>
            <a:ext cx="5946977" cy="2718816"/>
          </a:xfrm>
          <a:prstGeom prst="rect">
            <a:avLst/>
          </a:prstGeom>
        </p:spPr>
      </p:pic>
    </p:spTree>
    <p:extLst>
      <p:ext uri="{BB962C8B-B14F-4D97-AF65-F5344CB8AC3E}">
        <p14:creationId xmlns:p14="http://schemas.microsoft.com/office/powerpoint/2010/main" val="40041171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3.1 </a:t>
            </a:r>
            <a:r>
              <a:rPr lang="en-US" dirty="0"/>
              <a:t>Current Date and Time</a:t>
            </a:r>
            <a:endParaRPr lang="en-US" dirty="0">
              <a:latin typeface="Century "/>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52</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a:xfrm>
            <a:off x="776450" y="1454525"/>
            <a:ext cx="7591200" cy="2932500"/>
          </a:xfrm>
        </p:spPr>
        <p:txBody>
          <a:bodyPr/>
          <a:lstStyle/>
          <a:p>
            <a:r>
              <a:rPr lang="en-US" dirty="0"/>
              <a:t>When the above code is compiled and executed, it produces the following result:</a:t>
            </a:r>
          </a:p>
          <a:p>
            <a:pPr lvl="0"/>
            <a:endParaRPr lang="en-US" b="1" dirty="0"/>
          </a:p>
          <a:p>
            <a:pPr lvl="0"/>
            <a:endParaRPr lang="en-US" dirty="0"/>
          </a:p>
          <a:p>
            <a:pPr lvl="0"/>
            <a:endParaRPr lang="en-US" dirty="0"/>
          </a:p>
          <a:p>
            <a:pPr lvl="0"/>
            <a:endParaRPr lang="en-US" b="1" dirty="0"/>
          </a:p>
          <a:p>
            <a:pPr lvl="0"/>
            <a:endParaRPr lang="en-US" dirty="0"/>
          </a:p>
          <a:p>
            <a:endParaRPr lang="en-US" dirty="0"/>
          </a:p>
        </p:txBody>
      </p:sp>
      <p:pic>
        <p:nvPicPr>
          <p:cNvPr id="2" name="Picture 1">
            <a:extLst>
              <a:ext uri="{FF2B5EF4-FFF2-40B4-BE49-F238E27FC236}">
                <a16:creationId xmlns:a16="http://schemas.microsoft.com/office/drawing/2014/main" id="{A2F1F771-7ED5-4083-BE67-D67E9E66C736}"/>
              </a:ext>
            </a:extLst>
          </p:cNvPr>
          <p:cNvPicPr>
            <a:picLocks noChangeAspect="1"/>
          </p:cNvPicPr>
          <p:nvPr/>
        </p:nvPicPr>
        <p:blipFill>
          <a:blip r:embed="rId3"/>
          <a:stretch>
            <a:fillRect/>
          </a:stretch>
        </p:blipFill>
        <p:spPr>
          <a:xfrm>
            <a:off x="1236361" y="2571750"/>
            <a:ext cx="6099777" cy="399288"/>
          </a:xfrm>
          <a:prstGeom prst="rect">
            <a:avLst/>
          </a:prstGeom>
        </p:spPr>
      </p:pic>
    </p:spTree>
    <p:extLst>
      <p:ext uri="{BB962C8B-B14F-4D97-AF65-F5344CB8AC3E}">
        <p14:creationId xmlns:p14="http://schemas.microsoft.com/office/powerpoint/2010/main" val="27918588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3.2 </a:t>
            </a:r>
            <a:r>
              <a:rPr lang="en-US" dirty="0"/>
              <a:t>Format Time using struct tm</a:t>
            </a:r>
            <a:endParaRPr lang="en-US" dirty="0">
              <a:latin typeface="Century "/>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53</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a:xfrm>
            <a:off x="776450" y="1454525"/>
            <a:ext cx="7591200" cy="2932500"/>
          </a:xfrm>
        </p:spPr>
        <p:txBody>
          <a:bodyPr/>
          <a:lstStyle/>
          <a:p>
            <a:pPr lvl="0"/>
            <a:r>
              <a:rPr lang="en-US" sz="1800" dirty="0"/>
              <a:t>The tm structure is very important while working with date and time in either C or C++.</a:t>
            </a:r>
          </a:p>
          <a:p>
            <a:pPr lvl="0"/>
            <a:r>
              <a:rPr lang="en-US" sz="1800" dirty="0"/>
              <a:t>This structure holds the date and time in the form of a C structure as mentioned above.</a:t>
            </a:r>
          </a:p>
          <a:p>
            <a:pPr lvl="0"/>
            <a:r>
              <a:rPr lang="en-US" sz="1800" dirty="0"/>
              <a:t>Most of the time related functions makes use of tm structure.</a:t>
            </a:r>
          </a:p>
          <a:p>
            <a:pPr lvl="0"/>
            <a:r>
              <a:rPr lang="en-US" sz="1800" dirty="0"/>
              <a:t>Following is an example which makes use of various date and time related functions and tm structure:</a:t>
            </a:r>
          </a:p>
          <a:p>
            <a:endParaRPr lang="en-US" dirty="0"/>
          </a:p>
          <a:p>
            <a:pPr lvl="0"/>
            <a:endParaRPr lang="en-US" b="1" dirty="0"/>
          </a:p>
          <a:p>
            <a:pPr lvl="0"/>
            <a:endParaRPr lang="en-US" dirty="0"/>
          </a:p>
          <a:p>
            <a:pPr lvl="0"/>
            <a:endParaRPr lang="en-US" dirty="0"/>
          </a:p>
          <a:p>
            <a:pPr lvl="0"/>
            <a:endParaRPr lang="en-US" b="1" dirty="0"/>
          </a:p>
          <a:p>
            <a:pPr lvl="0"/>
            <a:endParaRPr lang="en-US" dirty="0"/>
          </a:p>
          <a:p>
            <a:endParaRPr lang="en-US" dirty="0"/>
          </a:p>
        </p:txBody>
      </p:sp>
      <p:pic>
        <p:nvPicPr>
          <p:cNvPr id="3" name="Picture 2">
            <a:extLst>
              <a:ext uri="{FF2B5EF4-FFF2-40B4-BE49-F238E27FC236}">
                <a16:creationId xmlns:a16="http://schemas.microsoft.com/office/drawing/2014/main" id="{4A1DF1AF-8EB2-4791-8E5A-6F04A93B9472}"/>
              </a:ext>
            </a:extLst>
          </p:cNvPr>
          <p:cNvPicPr>
            <a:picLocks noChangeAspect="1"/>
          </p:cNvPicPr>
          <p:nvPr/>
        </p:nvPicPr>
        <p:blipFill>
          <a:blip r:embed="rId3"/>
          <a:stretch>
            <a:fillRect/>
          </a:stretch>
        </p:blipFill>
        <p:spPr>
          <a:xfrm>
            <a:off x="1325261" y="4278821"/>
            <a:ext cx="6099777" cy="216408"/>
          </a:xfrm>
          <a:prstGeom prst="rect">
            <a:avLst/>
          </a:prstGeom>
        </p:spPr>
      </p:pic>
    </p:spTree>
    <p:extLst>
      <p:ext uri="{BB962C8B-B14F-4D97-AF65-F5344CB8AC3E}">
        <p14:creationId xmlns:p14="http://schemas.microsoft.com/office/powerpoint/2010/main" val="15247670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3.2 </a:t>
            </a:r>
            <a:r>
              <a:rPr lang="en-US" dirty="0"/>
              <a:t>Format Time using struct tm</a:t>
            </a:r>
            <a:endParaRPr lang="en-US" dirty="0">
              <a:latin typeface="Century "/>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54</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a:xfrm>
            <a:off x="776450" y="1454525"/>
            <a:ext cx="7591200" cy="2932500"/>
          </a:xfrm>
        </p:spPr>
        <p:txBody>
          <a:bodyPr/>
          <a:lstStyle/>
          <a:p>
            <a:endParaRPr lang="en-US" dirty="0"/>
          </a:p>
          <a:p>
            <a:pPr lvl="0"/>
            <a:endParaRPr lang="en-US" b="1" dirty="0"/>
          </a:p>
          <a:p>
            <a:pPr lvl="0"/>
            <a:endParaRPr lang="en-US" dirty="0"/>
          </a:p>
          <a:p>
            <a:pPr lvl="0"/>
            <a:endParaRPr lang="en-US" dirty="0"/>
          </a:p>
          <a:p>
            <a:pPr lvl="0"/>
            <a:endParaRPr lang="en-US" b="1" dirty="0"/>
          </a:p>
          <a:p>
            <a:pPr lvl="0"/>
            <a:endParaRPr lang="en-US" dirty="0"/>
          </a:p>
          <a:p>
            <a:endParaRPr lang="en-US" dirty="0"/>
          </a:p>
        </p:txBody>
      </p:sp>
      <p:pic>
        <p:nvPicPr>
          <p:cNvPr id="2" name="Picture 1">
            <a:extLst>
              <a:ext uri="{FF2B5EF4-FFF2-40B4-BE49-F238E27FC236}">
                <a16:creationId xmlns:a16="http://schemas.microsoft.com/office/drawing/2014/main" id="{6936F15A-100E-450A-AC3D-4A38DC08E299}"/>
              </a:ext>
            </a:extLst>
          </p:cNvPr>
          <p:cNvPicPr>
            <a:picLocks noChangeAspect="1"/>
          </p:cNvPicPr>
          <p:nvPr/>
        </p:nvPicPr>
        <p:blipFill>
          <a:blip r:embed="rId3"/>
          <a:stretch>
            <a:fillRect/>
          </a:stretch>
        </p:blipFill>
        <p:spPr>
          <a:xfrm>
            <a:off x="1490561" y="1503570"/>
            <a:ext cx="5946977" cy="3078480"/>
          </a:xfrm>
          <a:prstGeom prst="rect">
            <a:avLst/>
          </a:prstGeom>
        </p:spPr>
      </p:pic>
    </p:spTree>
    <p:extLst>
      <p:ext uri="{BB962C8B-B14F-4D97-AF65-F5344CB8AC3E}">
        <p14:creationId xmlns:p14="http://schemas.microsoft.com/office/powerpoint/2010/main" val="4899111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3.2 </a:t>
            </a:r>
            <a:r>
              <a:rPr lang="en-US" dirty="0"/>
              <a:t>Format Time using struct tm</a:t>
            </a:r>
            <a:endParaRPr lang="en-US" dirty="0">
              <a:latin typeface="Century "/>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55</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a:xfrm>
            <a:off x="776450" y="1454525"/>
            <a:ext cx="7591200" cy="2932500"/>
          </a:xfrm>
        </p:spPr>
        <p:txBody>
          <a:bodyPr/>
          <a:lstStyle/>
          <a:p>
            <a:r>
              <a:rPr lang="en-US" dirty="0"/>
              <a:t>When the above code is compiled and executed, it produces the following result:</a:t>
            </a:r>
          </a:p>
          <a:p>
            <a:endParaRPr lang="en-US" dirty="0"/>
          </a:p>
          <a:p>
            <a:pPr lvl="0"/>
            <a:endParaRPr lang="en-US" b="1" dirty="0"/>
          </a:p>
          <a:p>
            <a:pPr lvl="0"/>
            <a:endParaRPr lang="en-US" dirty="0"/>
          </a:p>
          <a:p>
            <a:pPr lvl="0"/>
            <a:endParaRPr lang="en-US" dirty="0"/>
          </a:p>
          <a:p>
            <a:pPr lvl="0"/>
            <a:endParaRPr lang="en-US" b="1" dirty="0"/>
          </a:p>
          <a:p>
            <a:pPr lvl="0"/>
            <a:endParaRPr lang="en-US" dirty="0"/>
          </a:p>
          <a:p>
            <a:endParaRPr lang="en-US" dirty="0"/>
          </a:p>
        </p:txBody>
      </p:sp>
      <p:pic>
        <p:nvPicPr>
          <p:cNvPr id="2" name="Picture 1">
            <a:extLst>
              <a:ext uri="{FF2B5EF4-FFF2-40B4-BE49-F238E27FC236}">
                <a16:creationId xmlns:a16="http://schemas.microsoft.com/office/drawing/2014/main" id="{476F2BD3-DBA5-4142-A012-C32E204B9971}"/>
              </a:ext>
            </a:extLst>
          </p:cNvPr>
          <p:cNvPicPr>
            <a:picLocks noChangeAspect="1"/>
          </p:cNvPicPr>
          <p:nvPr/>
        </p:nvPicPr>
        <p:blipFill>
          <a:blip r:embed="rId3"/>
          <a:stretch>
            <a:fillRect/>
          </a:stretch>
        </p:blipFill>
        <p:spPr>
          <a:xfrm>
            <a:off x="1223661" y="2670556"/>
            <a:ext cx="6099777" cy="932688"/>
          </a:xfrm>
          <a:prstGeom prst="rect">
            <a:avLst/>
          </a:prstGeom>
        </p:spPr>
      </p:pic>
    </p:spTree>
    <p:extLst>
      <p:ext uri="{BB962C8B-B14F-4D97-AF65-F5344CB8AC3E}">
        <p14:creationId xmlns:p14="http://schemas.microsoft.com/office/powerpoint/2010/main" val="2214009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1.2 Pointer Arithmetic</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pPr lvl="0"/>
            <a:r>
              <a:rPr lang="en-US" dirty="0"/>
              <a:t>As you understood pointer is an address which is a numeric value; therefore, you can perform arithmetic operations on a pointer just as you can a numeric value. </a:t>
            </a:r>
          </a:p>
          <a:p>
            <a:pPr lvl="0"/>
            <a:r>
              <a:rPr lang="en-US" dirty="0"/>
              <a:t>There are four arithmetic operators that can be used on pointers: ++, --, +, and –</a:t>
            </a:r>
          </a:p>
          <a:p>
            <a:pPr lvl="0"/>
            <a:r>
              <a:rPr lang="en-US" dirty="0"/>
              <a:t>To understand pointer arithmetic, let us consider that </a:t>
            </a:r>
            <a:r>
              <a:rPr lang="en-US" dirty="0" err="1"/>
              <a:t>ptr</a:t>
            </a:r>
            <a:r>
              <a:rPr lang="en-US" dirty="0"/>
              <a:t> is an integer pointer which points to the address 1000. </a:t>
            </a:r>
          </a:p>
          <a:p>
            <a:endParaRPr lang="en-US" dirty="0"/>
          </a:p>
        </p:txBody>
      </p:sp>
    </p:spTree>
    <p:extLst>
      <p:ext uri="{BB962C8B-B14F-4D97-AF65-F5344CB8AC3E}">
        <p14:creationId xmlns:p14="http://schemas.microsoft.com/office/powerpoint/2010/main" val="1305656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1.2 Pointer Arithmetic</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pPr lvl="0"/>
            <a:r>
              <a:rPr lang="en-US" dirty="0"/>
              <a:t>Assuming 32-bit integers, let us perform the following </a:t>
            </a:r>
            <a:r>
              <a:rPr lang="en-US" dirty="0" err="1"/>
              <a:t>arithmatic</a:t>
            </a:r>
            <a:r>
              <a:rPr lang="en-US" dirty="0"/>
              <a:t> operation on the pointer:</a:t>
            </a:r>
          </a:p>
          <a:p>
            <a:pPr marL="101600" lvl="0" indent="0">
              <a:buNone/>
            </a:pPr>
            <a:endParaRPr lang="en-US" dirty="0"/>
          </a:p>
          <a:p>
            <a:pPr lvl="0"/>
            <a:r>
              <a:rPr lang="en-US" dirty="0"/>
              <a:t>the </a:t>
            </a:r>
            <a:r>
              <a:rPr lang="en-US" dirty="0" err="1"/>
              <a:t>ptr</a:t>
            </a:r>
            <a:r>
              <a:rPr lang="en-US" dirty="0"/>
              <a:t> will point to the location 1004 because each time </a:t>
            </a:r>
            <a:r>
              <a:rPr lang="en-US" dirty="0" err="1"/>
              <a:t>ptr</a:t>
            </a:r>
            <a:r>
              <a:rPr lang="en-US" dirty="0"/>
              <a:t> is incremented, it will point to the next integer. </a:t>
            </a:r>
          </a:p>
          <a:p>
            <a:pPr lvl="0"/>
            <a:r>
              <a:rPr lang="en-US" dirty="0"/>
              <a:t>This operation will move the pointer to next memory location without impacting actual value at the memory location. </a:t>
            </a:r>
          </a:p>
          <a:p>
            <a:endParaRPr lang="en-US" dirty="0"/>
          </a:p>
        </p:txBody>
      </p:sp>
      <p:pic>
        <p:nvPicPr>
          <p:cNvPr id="2" name="Picture 1">
            <a:extLst>
              <a:ext uri="{FF2B5EF4-FFF2-40B4-BE49-F238E27FC236}">
                <a16:creationId xmlns:a16="http://schemas.microsoft.com/office/drawing/2014/main" id="{34575DD3-3F25-4A7E-85FF-B0AE2F1753FD}"/>
              </a:ext>
            </a:extLst>
          </p:cNvPr>
          <p:cNvPicPr>
            <a:picLocks noChangeAspect="1"/>
          </p:cNvPicPr>
          <p:nvPr/>
        </p:nvPicPr>
        <p:blipFill>
          <a:blip r:embed="rId3"/>
          <a:stretch>
            <a:fillRect/>
          </a:stretch>
        </p:blipFill>
        <p:spPr>
          <a:xfrm>
            <a:off x="1522111" y="2462022"/>
            <a:ext cx="6099777" cy="219456"/>
          </a:xfrm>
          <a:prstGeom prst="rect">
            <a:avLst/>
          </a:prstGeom>
        </p:spPr>
      </p:pic>
    </p:spTree>
    <p:extLst>
      <p:ext uri="{BB962C8B-B14F-4D97-AF65-F5344CB8AC3E}">
        <p14:creationId xmlns:p14="http://schemas.microsoft.com/office/powerpoint/2010/main" val="3361675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1.2 Pointer Arithmetic</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pPr lvl="0"/>
            <a:r>
              <a:rPr lang="en-US" dirty="0"/>
              <a:t>If </a:t>
            </a:r>
            <a:r>
              <a:rPr lang="en-US" dirty="0" err="1"/>
              <a:t>ptr</a:t>
            </a:r>
            <a:r>
              <a:rPr lang="en-US" dirty="0"/>
              <a:t> points to a character whose address is 1000, then above operation will point to the location 1001 because next character will be available at 1001.</a:t>
            </a:r>
          </a:p>
          <a:p>
            <a:endParaRPr lang="en-US" dirty="0"/>
          </a:p>
        </p:txBody>
      </p:sp>
    </p:spTree>
    <p:extLst>
      <p:ext uri="{BB962C8B-B14F-4D97-AF65-F5344CB8AC3E}">
        <p14:creationId xmlns:p14="http://schemas.microsoft.com/office/powerpoint/2010/main" val="378304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1.3 Incrementing Pointer </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pPr lvl="0"/>
            <a:r>
              <a:rPr lang="en-US" dirty="0"/>
              <a:t>We prefer using a pointer in our program instead of an array because the variable pointer can be incremented, unlike the array name which cannot be incremented because it is a constant pointer. </a:t>
            </a:r>
          </a:p>
          <a:p>
            <a:endParaRPr lang="en-US" dirty="0"/>
          </a:p>
        </p:txBody>
      </p:sp>
    </p:spTree>
    <p:extLst>
      <p:ext uri="{BB962C8B-B14F-4D97-AF65-F5344CB8AC3E}">
        <p14:creationId xmlns:p14="http://schemas.microsoft.com/office/powerpoint/2010/main" val="3473303917"/>
      </p:ext>
    </p:extLst>
  </p:cSld>
  <p:clrMapOvr>
    <a:masterClrMapping/>
  </p:clrMapOvr>
</p:sld>
</file>

<file path=ppt/theme/theme1.xml><?xml version="1.0" encoding="utf-8"?>
<a:theme xmlns:a="http://schemas.openxmlformats.org/drawingml/2006/main" name="Volsce template">
  <a:themeElements>
    <a:clrScheme name="Custom 347">
      <a:dk1>
        <a:srgbClr val="252831"/>
      </a:dk1>
      <a:lt1>
        <a:srgbClr val="FFFFFF"/>
      </a:lt1>
      <a:dk2>
        <a:srgbClr val="68728D"/>
      </a:dk2>
      <a:lt2>
        <a:srgbClr val="E9EDF3"/>
      </a:lt2>
      <a:accent1>
        <a:srgbClr val="7D89AC"/>
      </a:accent1>
      <a:accent2>
        <a:srgbClr val="728CD8"/>
      </a:accent2>
      <a:accent3>
        <a:srgbClr val="72D8D8"/>
      </a:accent3>
      <a:accent4>
        <a:srgbClr val="B1D872"/>
      </a:accent4>
      <a:accent5>
        <a:srgbClr val="F8D067"/>
      </a:accent5>
      <a:accent6>
        <a:srgbClr val="BDC3D3"/>
      </a:accent6>
      <a:hlink>
        <a:srgbClr val="7D89A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1652</TotalTime>
  <Words>2028</Words>
  <Application>Microsoft Office PowerPoint</Application>
  <PresentationFormat>On-screen Show (16:9)</PresentationFormat>
  <Paragraphs>333</Paragraphs>
  <Slides>55</Slides>
  <Notes>55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Century</vt:lpstr>
      <vt:lpstr>Arial</vt:lpstr>
      <vt:lpstr>Century </vt:lpstr>
      <vt:lpstr>Poppins</vt:lpstr>
      <vt:lpstr>Montserrat Light</vt:lpstr>
      <vt:lpstr>Volsce template</vt:lpstr>
      <vt:lpstr>1.  Pointers Cont..</vt:lpstr>
      <vt:lpstr>1.1 Null Pointers</vt:lpstr>
      <vt:lpstr>1.1 Null Pointers</vt:lpstr>
      <vt:lpstr>1.1 Null Pointers</vt:lpstr>
      <vt:lpstr>1.1 Null Pointers</vt:lpstr>
      <vt:lpstr>1.2 Pointer Arithmetic</vt:lpstr>
      <vt:lpstr>1.2 Pointer Arithmetic</vt:lpstr>
      <vt:lpstr>1.2 Pointer Arithmetic</vt:lpstr>
      <vt:lpstr>1.3 Incrementing Pointer </vt:lpstr>
      <vt:lpstr>1.3 Incrementing Pointer </vt:lpstr>
      <vt:lpstr>1.3 Incrementing Pointer </vt:lpstr>
      <vt:lpstr>1.4 Decrementing Pointer </vt:lpstr>
      <vt:lpstr>1.4 Decrementing Pointer </vt:lpstr>
      <vt:lpstr>1.5 Pointer Comparison</vt:lpstr>
      <vt:lpstr>1.5 Pointer Comparison</vt:lpstr>
      <vt:lpstr>1.5 Pointer Comparison</vt:lpstr>
      <vt:lpstr>1.6 Pointers Vs Arrays</vt:lpstr>
      <vt:lpstr>1.6 Pointers Vs Arrays</vt:lpstr>
      <vt:lpstr>1.6 Pointers Vs Arrays</vt:lpstr>
      <vt:lpstr>1.6 Pointers Vs Arrays</vt:lpstr>
      <vt:lpstr>1.6 Pointers Vs Arrays</vt:lpstr>
      <vt:lpstr>1.6 Pointers Vs Arrays</vt:lpstr>
      <vt:lpstr>1.6 Passing Pointers to Functions</vt:lpstr>
      <vt:lpstr>1.6 Passing Pointers to Functions</vt:lpstr>
      <vt:lpstr>1.6 Passing Pointers to Functions</vt:lpstr>
      <vt:lpstr>1.6 Passing Pointers to Functions</vt:lpstr>
      <vt:lpstr>1.6 Passing Pointers to Functions</vt:lpstr>
      <vt:lpstr>1.7 Return Pointers from Functions</vt:lpstr>
      <vt:lpstr>1.7 Return Pointers from Functions</vt:lpstr>
      <vt:lpstr>1.7 Return Pointers from Functions</vt:lpstr>
      <vt:lpstr>1.7 Return Pointers from Functions</vt:lpstr>
      <vt:lpstr>2.  Refrences</vt:lpstr>
      <vt:lpstr>PowerPoint Presentation</vt:lpstr>
      <vt:lpstr>2.1 References Vs Pointers</vt:lpstr>
      <vt:lpstr>2.2 Creating References in C++ </vt:lpstr>
      <vt:lpstr>2.2 Creating References in C++ </vt:lpstr>
      <vt:lpstr>2.2 Creating References in C++ </vt:lpstr>
      <vt:lpstr>2.2 Creating References in C++ </vt:lpstr>
      <vt:lpstr>2.3 References as Parameters</vt:lpstr>
      <vt:lpstr>2.3 References as Parameters</vt:lpstr>
      <vt:lpstr>2.4 Reference as Return Value</vt:lpstr>
      <vt:lpstr>2.4 Reference as Return Value</vt:lpstr>
      <vt:lpstr>2.4 Reference as Return Value</vt:lpstr>
      <vt:lpstr>2.4 Reference as Return Value</vt:lpstr>
      <vt:lpstr>2.  Date and Time</vt:lpstr>
      <vt:lpstr>PowerPoint Presentation</vt:lpstr>
      <vt:lpstr>PowerPoint Presentation</vt:lpstr>
      <vt:lpstr>PowerPoint Presentation</vt:lpstr>
      <vt:lpstr>PowerPoint Presentation</vt:lpstr>
      <vt:lpstr>3.1 Current Date and Time</vt:lpstr>
      <vt:lpstr>3.1 Current Date and Time</vt:lpstr>
      <vt:lpstr>3.1 Current Date and Time</vt:lpstr>
      <vt:lpstr>3.2 Format Time using struct tm</vt:lpstr>
      <vt:lpstr>3.2 Format Time using struct tm</vt:lpstr>
      <vt:lpstr>3.2 Format Time using struct tm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HTML</dc:title>
  <dc:creator>Alfred Rezk</dc:creator>
  <cp:lastModifiedBy>Alfred Rezk</cp:lastModifiedBy>
  <cp:revision>64</cp:revision>
  <cp:lastPrinted>2019-11-27T18:26:32Z</cp:lastPrinted>
  <dcterms:modified xsi:type="dcterms:W3CDTF">2019-12-04T20:25:04Z</dcterms:modified>
</cp:coreProperties>
</file>