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5"/>
  </p:notesMasterIdLst>
  <p:sldIdLst>
    <p:sldId id="302" r:id="rId2"/>
    <p:sldId id="303" r:id="rId3"/>
    <p:sldId id="285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309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8" r:id="rId65"/>
    <p:sldId id="449" r:id="rId66"/>
    <p:sldId id="450" r:id="rId67"/>
    <p:sldId id="451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461" r:id="rId78"/>
    <p:sldId id="462" r:id="rId79"/>
    <p:sldId id="463" r:id="rId80"/>
    <p:sldId id="464" r:id="rId81"/>
    <p:sldId id="465" r:id="rId82"/>
    <p:sldId id="466" r:id="rId83"/>
    <p:sldId id="467" r:id="rId84"/>
    <p:sldId id="468" r:id="rId85"/>
    <p:sldId id="469" r:id="rId86"/>
    <p:sldId id="470" r:id="rId87"/>
    <p:sldId id="471" r:id="rId88"/>
    <p:sldId id="472" r:id="rId89"/>
    <p:sldId id="473" r:id="rId90"/>
    <p:sldId id="474" r:id="rId91"/>
    <p:sldId id="475" r:id="rId92"/>
    <p:sldId id="476" r:id="rId93"/>
    <p:sldId id="477" r:id="rId94"/>
    <p:sldId id="478" r:id="rId95"/>
    <p:sldId id="479" r:id="rId96"/>
    <p:sldId id="480" r:id="rId97"/>
    <p:sldId id="481" r:id="rId98"/>
    <p:sldId id="482" r:id="rId99"/>
    <p:sldId id="483" r:id="rId100"/>
    <p:sldId id="484" r:id="rId101"/>
    <p:sldId id="485" r:id="rId102"/>
    <p:sldId id="486" r:id="rId103"/>
    <p:sldId id="487" r:id="rId104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106"/>
    </p:embeddedFont>
    <p:embeddedFont>
      <p:font typeface="Montserrat Light" panose="020B0604020202020204" charset="0"/>
      <p:regular r:id="rId107"/>
      <p:bold r:id="rId108"/>
      <p:italic r:id="rId109"/>
      <p:boldItalic r:id="rId110"/>
    </p:embeddedFont>
    <p:embeddedFont>
      <p:font typeface="Poppins" panose="020B0604020202020204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red Rezk" initials="AR" lastIdx="1" clrIdx="0">
    <p:extLst>
      <p:ext uri="{19B8F6BF-5375-455C-9EA6-DF929625EA0E}">
        <p15:presenceInfo xmlns:p15="http://schemas.microsoft.com/office/powerpoint/2012/main" userId="fb64f5ec826581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82A5A-15CE-45B2-8490-B4FDAC4BA9E6}">
  <a:tblStyle styleId="{83982A5A-15CE-45B2-8490-B4FDAC4BA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7.fntdata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5.fntdata"/><Relationship Id="rId115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113" Type="http://schemas.openxmlformats.org/officeDocument/2006/relationships/font" Target="fonts/font8.fntdata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14" Type="http://schemas.openxmlformats.org/officeDocument/2006/relationships/font" Target="fonts/font9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entury" panose="02040604050505020304" pitchFamily="18" charset="0"/>
        <a:ea typeface="Century" panose="02040604050505020304" pitchFamily="18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279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3702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8823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98352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42539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4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677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5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28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813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7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250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735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1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71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187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932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766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858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194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0912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22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35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598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649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19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323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091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033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2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653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327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667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092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685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191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321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602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837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5332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330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199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1148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785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0380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601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10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460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2884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1447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996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6287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9072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3961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2375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7006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6442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2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2314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058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0110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9415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388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3890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941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9793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6004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523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34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1104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2721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9834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9731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8753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9393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4698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371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5386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8538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46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7319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790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2091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2621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464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683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26522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6595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4242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8445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95721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0010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9986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883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19348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2668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6121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0208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67540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0438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10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  <a:latin typeface="Century" panose="020406040505050203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>
                <a:latin typeface="Century" panose="02040604050505020304" pitchFamily="18" charset="0"/>
              </a:defRPr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 dirty="0"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Century" panose="02040604050505020304" pitchFamily="18" charset="0"/>
                <a:ea typeface="Century" panose="02040604050505020304" pitchFamily="18" charset="0"/>
                <a:cs typeface="Century" panose="02040604050505020304" pitchFamily="18" charset="0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entury" panose="02040604050505020304" pitchFamily="18" charset="0"/>
          <a:ea typeface="Century" panose="020406040505050203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1. </a:t>
            </a:r>
            <a:r>
              <a:rPr lang="en" dirty="0"/>
              <a:t> </a:t>
            </a:r>
            <a:r>
              <a:rPr lang="en-US" dirty="0"/>
              <a:t>STYLING WITH CSS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9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1.7 CSS Margin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The CSS margin property defines a margin (space) outside the border:</a:t>
            </a:r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9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AE8BE-E40F-4B41-9E16-C3CCB1B2B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780866"/>
            <a:ext cx="4127117" cy="32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147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9.2 What can JavaScript do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JavaScript can change HTML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9CE96-1662-438B-970F-79E6C877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225" y="2045715"/>
            <a:ext cx="5352668" cy="30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690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9.2 What can JavaScript do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JavaScript can change HTML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22D7BB-C38D-44DE-A76A-4F796946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65" y="2050391"/>
            <a:ext cx="4508070" cy="28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39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9.2 What can JavaScript do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JavaScript can change HTML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23606-74BF-49DE-9F7A-92F4F0D9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87" y="1997176"/>
            <a:ext cx="4159061" cy="30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19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9.3 &lt;</a:t>
            </a:r>
            <a:r>
              <a:rPr lang="en-US" dirty="0" err="1">
                <a:latin typeface="Century" panose="02040604050505020304" pitchFamily="18" charset="0"/>
              </a:rPr>
              <a:t>noscript</a:t>
            </a:r>
            <a:r>
              <a:rPr lang="en-US" dirty="0">
                <a:latin typeface="Century" panose="02040604050505020304" pitchFamily="18" charset="0"/>
              </a:rPr>
              <a:t>&gt; Tag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The &lt;</a:t>
            </a:r>
            <a:r>
              <a:rPr lang="en-US" dirty="0" err="1"/>
              <a:t>noscript</a:t>
            </a:r>
            <a:r>
              <a:rPr lang="en-US" dirty="0"/>
              <a:t>&gt; tag is used to provide an alternate content for users that have disabled scripts in their browser or have a browser that doesn't support client-side scripts: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64B25-450E-4D33-A9FB-F8E24793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931" y="2662110"/>
            <a:ext cx="4836137" cy="24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1.8 id Attribute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To define a specific style for one special element, add an id attribute to the element:</a:t>
            </a:r>
          </a:p>
          <a:p>
            <a:pPr lvl="0"/>
            <a:r>
              <a:rPr lang="en-US" sz="1600" dirty="0"/>
              <a:t>Then define a style for the element with the specific id: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9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2EE53A-0C32-4251-815F-790F309A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17" y="1704735"/>
            <a:ext cx="5944872" cy="18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424F6-12FE-4912-A1F5-917A57C1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465" y="2287651"/>
            <a:ext cx="4589104" cy="27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1.9 class Attribute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To define a style for special types of elements, add a class attribute to the element:</a:t>
            </a:r>
          </a:p>
          <a:p>
            <a:pPr lvl="0"/>
            <a:r>
              <a:rPr lang="en-US" sz="1600" dirty="0"/>
              <a:t>Then define a style for the elements with the specific class:</a:t>
            </a:r>
          </a:p>
          <a:p>
            <a:pPr marL="0" lvl="0" indent="0">
              <a:buNone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ED82B-8D20-40ED-B40E-034C8EAD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956" y="1691530"/>
            <a:ext cx="5944872" cy="18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8C1AEC-EE36-4261-BE07-48829188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074" y="2357800"/>
            <a:ext cx="4082280" cy="27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1.10 External </a:t>
            </a:r>
            <a:r>
              <a:rPr lang="en-US" dirty="0" err="1">
                <a:latin typeface="Century" panose="02040604050505020304" pitchFamily="18" charset="0"/>
              </a:rPr>
              <a:t>Refrences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External style sheets can be referenced with a full URL or with a path relative to the current web page. </a:t>
            </a:r>
          </a:p>
          <a:p>
            <a:pPr lvl="0"/>
            <a:r>
              <a:rPr lang="en-US" sz="1600" dirty="0"/>
              <a:t>This example uses a full URL to link to a style sheet:</a:t>
            </a:r>
          </a:p>
          <a:p>
            <a:pPr marL="0" lvl="0" indent="0">
              <a:buNone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842E2B-BC22-4743-B6E3-9F428ABD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71" y="2321547"/>
            <a:ext cx="5157224" cy="25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1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1.10 External </a:t>
            </a:r>
            <a:r>
              <a:rPr lang="en-US" dirty="0" err="1">
                <a:latin typeface="Century" panose="02040604050505020304" pitchFamily="18" charset="0"/>
              </a:rPr>
              <a:t>Refrences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sz="1600" dirty="0"/>
              <a:t>This example links to a style sheet located in the html folder on the current web site:</a:t>
            </a: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AE7-DFB4-4870-82D6-03B7B253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86" y="2018241"/>
            <a:ext cx="5944872" cy="21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1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1.10 External </a:t>
            </a:r>
            <a:r>
              <a:rPr lang="en-US" dirty="0" err="1">
                <a:latin typeface="Century" panose="02040604050505020304" pitchFamily="18" charset="0"/>
              </a:rPr>
              <a:t>Refrences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This example links to a style sheet located in the same folder as the current page: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E66C07-1946-4268-9648-FC0C5F65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89" y="2116300"/>
            <a:ext cx="5944872" cy="27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2. </a:t>
            </a:r>
            <a:r>
              <a:rPr lang="en" dirty="0"/>
              <a:t> </a:t>
            </a:r>
            <a:r>
              <a:rPr lang="en-US" dirty="0"/>
              <a:t>LINKS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22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2.1 HTML Links - Hyperlinks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499"/>
            <a:ext cx="8062750" cy="37624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Links are found in nearly all web pages. </a:t>
            </a:r>
          </a:p>
          <a:p>
            <a:r>
              <a:rPr lang="en-US" dirty="0"/>
              <a:t>Links allow users to click their way from page to page.</a:t>
            </a:r>
          </a:p>
          <a:p>
            <a:pPr lvl="0"/>
            <a:r>
              <a:rPr lang="en-US" dirty="0"/>
              <a:t>HTML links are hyperlinks.</a:t>
            </a:r>
          </a:p>
          <a:p>
            <a:pPr lvl="0"/>
            <a:r>
              <a:rPr lang="en-US" dirty="0"/>
              <a:t>You can click on a link and jump to another document.</a:t>
            </a:r>
          </a:p>
          <a:p>
            <a:pPr lvl="0"/>
            <a:r>
              <a:rPr lang="en-US" dirty="0"/>
              <a:t>When you move the mouse over a link, the mouse arrow will turn into a little hand.</a:t>
            </a:r>
          </a:p>
          <a:p>
            <a:pPr lvl="0"/>
            <a:r>
              <a:rPr lang="en-US" dirty="0"/>
              <a:t>Note: A link does not have to be text. It can be an image or any other HTML element.</a:t>
            </a:r>
          </a:p>
          <a:p>
            <a:endParaRPr lang="en-US" dirty="0"/>
          </a:p>
          <a:p>
            <a:pPr marL="0" lvl="0" indent="0">
              <a:buNone/>
            </a:pP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32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2.2 Links - Syntax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499"/>
            <a:ext cx="8062750" cy="37624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Hyperlinks are defined with the HTML &lt;a&gt; tag: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/>
              <a:t>href</a:t>
            </a:r>
            <a:r>
              <a:rPr lang="en-US" sz="1600" dirty="0"/>
              <a:t> attribute specifies the destination address (https://www.google.com/html/) of the link.</a:t>
            </a:r>
          </a:p>
          <a:p>
            <a:r>
              <a:rPr lang="en-US" sz="1600" dirty="0"/>
              <a:t>The link text is the visible part (Go to google).</a:t>
            </a:r>
          </a:p>
          <a:p>
            <a:r>
              <a:rPr lang="en-US" sz="1600" dirty="0"/>
              <a:t>Clicking on the link text will send you to the specified address.</a:t>
            </a:r>
          </a:p>
          <a:p>
            <a:endParaRPr lang="en-US" dirty="0"/>
          </a:p>
          <a:p>
            <a:pPr marL="0" lvl="0" indent="0">
              <a:buNone/>
            </a:pP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4C1ED3-2019-48F6-B495-854D0748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83" y="1619177"/>
            <a:ext cx="6096953" cy="202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F724-CC3C-48B0-95B2-2DF365F1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79" y="1943552"/>
            <a:ext cx="4593641" cy="15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2.3 Local Links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499"/>
            <a:ext cx="8062750" cy="37624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The previous used an absolute URL (a full web address).</a:t>
            </a:r>
          </a:p>
          <a:p>
            <a:pPr lvl="0"/>
            <a:r>
              <a:rPr lang="en-US" sz="1600" dirty="0"/>
              <a:t>A local link (link to the same web site) is specified with a relative URL (without </a:t>
            </a:r>
            <a:r>
              <a:rPr lang="en-US" sz="1600" u="sng" dirty="0">
                <a:hlinkClick r:id="rId3"/>
              </a:rPr>
              <a:t>https://www</a:t>
            </a:r>
            <a:r>
              <a:rPr lang="en-US" sz="1600" dirty="0"/>
              <a:t>....).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F0656-7CF7-40FB-80D1-E2BF4C6EA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70" y="2064429"/>
            <a:ext cx="4595481" cy="30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975360" y="492326"/>
            <a:ext cx="7636130" cy="415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CSS stands for Cascading Style Sheets.</a:t>
            </a:r>
          </a:p>
          <a:p>
            <a:pPr lvl="0"/>
            <a:r>
              <a:rPr lang="en-US" sz="1800" dirty="0"/>
              <a:t>CSS describes how HTML elements are to be displayed on screen, paper, or in other media.</a:t>
            </a:r>
          </a:p>
          <a:p>
            <a:pPr lvl="0"/>
            <a:r>
              <a:rPr lang="en-US" sz="1800" dirty="0"/>
              <a:t>CSS saves a lot of work. It can control the layout of multiple web pages all at once.</a:t>
            </a:r>
          </a:p>
          <a:p>
            <a:pPr lvl="0"/>
            <a:r>
              <a:rPr lang="en-US" sz="1800" dirty="0"/>
              <a:t>CSS can be added to HTML elements in 3 ways:</a:t>
            </a:r>
          </a:p>
          <a:p>
            <a:pPr lvl="1"/>
            <a:r>
              <a:rPr lang="en-US" sz="1800" dirty="0"/>
              <a:t>Inline: by using the </a:t>
            </a:r>
            <a:r>
              <a:rPr lang="en-US" sz="1800" b="1" dirty="0"/>
              <a:t>style</a:t>
            </a:r>
            <a:r>
              <a:rPr lang="en-US" sz="1800" dirty="0"/>
              <a:t> attribute in HTML elements</a:t>
            </a:r>
          </a:p>
          <a:p>
            <a:pPr lvl="1"/>
            <a:r>
              <a:rPr lang="en-US" sz="1800" dirty="0"/>
              <a:t>Internal:  by using a</a:t>
            </a:r>
            <a:r>
              <a:rPr lang="en-US" sz="1800" b="1" dirty="0"/>
              <a:t> &lt;style&gt;</a:t>
            </a:r>
            <a:r>
              <a:rPr lang="en-US" sz="1800" dirty="0"/>
              <a:t> element in the </a:t>
            </a:r>
            <a:r>
              <a:rPr lang="en-US" sz="1800" b="1" dirty="0"/>
              <a:t>&lt;head&gt;</a:t>
            </a:r>
            <a:r>
              <a:rPr lang="en-US" sz="1800" dirty="0"/>
              <a:t> section</a:t>
            </a:r>
          </a:p>
          <a:p>
            <a:pPr lvl="1"/>
            <a:r>
              <a:rPr lang="en-US" sz="1800" dirty="0"/>
              <a:t>External:  by using an external CSS file</a:t>
            </a:r>
          </a:p>
          <a:p>
            <a:r>
              <a:rPr lang="en-US" sz="1800" dirty="0"/>
              <a:t>The most common way to add CSS, is to keep the styles in separate CSS files.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17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2.3 Local Links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499"/>
            <a:ext cx="8062750" cy="37624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The previous used an absolute URL (a full web address).</a:t>
            </a:r>
          </a:p>
          <a:p>
            <a:pPr lvl="0"/>
            <a:r>
              <a:rPr lang="en-US" sz="1600" dirty="0"/>
              <a:t>A local link (link to the same web site) is specified with a relative URL (without </a:t>
            </a:r>
            <a:r>
              <a:rPr lang="en-US" sz="1600" u="sng" dirty="0">
                <a:hlinkClick r:id="rId3"/>
              </a:rPr>
              <a:t>https://www</a:t>
            </a:r>
            <a:r>
              <a:rPr lang="en-US" sz="1600" dirty="0"/>
              <a:t>....).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F0656-7CF7-40FB-80D1-E2BF4C6EA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70" y="2064429"/>
            <a:ext cx="4595481" cy="30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2.4 The target Attribute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499"/>
            <a:ext cx="8062750" cy="37624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The target attribute specifies where to open the linked document.</a:t>
            </a:r>
          </a:p>
          <a:p>
            <a:pPr lvl="0"/>
            <a:r>
              <a:rPr lang="en-US" dirty="0"/>
              <a:t>The target attribute can have one of the following values: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_blank:  Opens the linked document in a new window or tab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_self - Opens the linked document in the same window/tab as it was clicked (this is default)</a:t>
            </a:r>
          </a:p>
          <a:p>
            <a:pPr marL="101600" lvl="0" indent="0">
              <a:buNone/>
            </a:pPr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06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2.4 The target Attribute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499"/>
            <a:ext cx="8062750" cy="37624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This example will open the linked document in a new browser window/tab:</a:t>
            </a:r>
          </a:p>
          <a:p>
            <a:pPr marL="101600" lvl="0" indent="0">
              <a:buNone/>
            </a:pPr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D94F37-9E28-46C5-98AA-0ADAD7C9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1581427"/>
            <a:ext cx="5944872" cy="34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3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2.5 Image as Link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499"/>
            <a:ext cx="8062750" cy="37624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It is common to use images as links: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E393B-9B8A-4706-8DDB-3F71219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1861112"/>
            <a:ext cx="5944872" cy="30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2.6 Link Titles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title attribute specifies extra information about an element. </a:t>
            </a:r>
          </a:p>
          <a:p>
            <a:r>
              <a:rPr lang="en-US" sz="1600" dirty="0"/>
              <a:t>The information is most often shown as a tooltip text when the mouse moves over the element.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6E9FB-0768-44FC-B2B5-3F21263E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17" y="2571750"/>
            <a:ext cx="4438266" cy="24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2.7 HTML Link Colors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By default, a link will appear like this (in all browsers):</a:t>
            </a:r>
            <a:endParaRPr lang="en-US" sz="1800" dirty="0"/>
          </a:p>
          <a:p>
            <a:pPr lvl="1"/>
            <a:r>
              <a:rPr lang="en-US" dirty="0">
                <a:latin typeface="Century" panose="02040604050505020304" pitchFamily="18" charset="0"/>
              </a:rPr>
              <a:t>An unvisited link is underlined and blue</a:t>
            </a:r>
            <a:endParaRPr lang="en-US" sz="1800" dirty="0">
              <a:latin typeface="Century" panose="02040604050505020304" pitchFamily="18" charset="0"/>
            </a:endParaRPr>
          </a:p>
          <a:p>
            <a:pPr lvl="1"/>
            <a:r>
              <a:rPr lang="en-US" dirty="0">
                <a:latin typeface="Century" panose="02040604050505020304" pitchFamily="18" charset="0"/>
              </a:rPr>
              <a:t>A visited link is underlined and purple</a:t>
            </a:r>
            <a:endParaRPr lang="en-US" sz="1800" dirty="0">
              <a:latin typeface="Century" panose="02040604050505020304" pitchFamily="18" charset="0"/>
            </a:endParaRPr>
          </a:p>
          <a:p>
            <a:pPr lvl="1"/>
            <a:r>
              <a:rPr lang="en-US" dirty="0">
                <a:latin typeface="Century" panose="02040604050505020304" pitchFamily="18" charset="0"/>
              </a:rPr>
              <a:t>An active link is underlined and red</a:t>
            </a:r>
            <a:endParaRPr lang="en-US" sz="1800" dirty="0">
              <a:latin typeface="Century" panose="020406040505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6452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2.7 HTML Link Colors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change the default colors, by using CSS: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322C5-28B7-43F7-9A8F-7D4FC62F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42" y="1921839"/>
            <a:ext cx="4508070" cy="31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5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2.7 HTML Link Colors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links can also be styled as a button, by using CSS: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C8A9-B6F3-4031-8C18-5F4B1D72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2042512"/>
            <a:ext cx="5944872" cy="28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6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2.8 Create a Bookmark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HTML bookmarks are used to allow readers to jump to specific parts of a Web page.</a:t>
            </a:r>
          </a:p>
          <a:p>
            <a:pPr lvl="0"/>
            <a:r>
              <a:rPr lang="en-US" dirty="0"/>
              <a:t>Bookmarks can be useful if your webpage is very long.</a:t>
            </a:r>
          </a:p>
          <a:p>
            <a:pPr lvl="0"/>
            <a:r>
              <a:rPr lang="en-US" dirty="0"/>
              <a:t>To make a bookmark, you must first create the bookmark, and then add a link to it. </a:t>
            </a:r>
          </a:p>
          <a:p>
            <a:pPr lvl="0"/>
            <a:r>
              <a:rPr lang="en-US" dirty="0"/>
              <a:t>When the link is clicked, the page will scroll to the location with the bookmark.</a:t>
            </a:r>
          </a:p>
          <a:p>
            <a:pPr marL="1016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87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2.8 Create a Bookmark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First, create a bookmark with the id attribute:</a:t>
            </a:r>
          </a:p>
          <a:p>
            <a:pPr lvl="0"/>
            <a:endParaRPr lang="en-US" dirty="0"/>
          </a:p>
          <a:p>
            <a:r>
              <a:rPr lang="en-US" dirty="0"/>
              <a:t>Then, add a link to the bookmark ("Jump to book 5"), from within the same page:</a:t>
            </a:r>
          </a:p>
          <a:p>
            <a:endParaRPr lang="en-US" dirty="0"/>
          </a:p>
          <a:p>
            <a:r>
              <a:rPr lang="en-US" dirty="0"/>
              <a:t>Or, add a link to the bookmark ("Book to Chapter 4"), from another page:</a:t>
            </a:r>
          </a:p>
          <a:p>
            <a:pPr marL="10160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E6995-C3D3-49BB-9295-1DF0358C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6" y="2016669"/>
            <a:ext cx="6096953" cy="202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3F3B6F-82CB-41E2-9BD0-6E8611383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56" y="3236772"/>
            <a:ext cx="6096953" cy="2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1.1 Inline CSS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An inline CSS is used to apply a unique style to a single HTML element. </a:t>
            </a:r>
          </a:p>
          <a:p>
            <a:pPr lvl="0"/>
            <a:r>
              <a:rPr lang="en-US" sz="1800" dirty="0"/>
              <a:t>An inline CSS uses the style attribute of an HTML element.</a:t>
            </a:r>
          </a:p>
          <a:p>
            <a:pPr lvl="0"/>
            <a:r>
              <a:rPr lang="en-US" sz="1800" dirty="0"/>
              <a:t>This example sets the text color of the &lt;h1&gt; element to GREEN:</a:t>
            </a:r>
          </a:p>
          <a:p>
            <a:pPr marL="0" lvl="0" indent="0">
              <a:buNone/>
            </a:pP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C1668-F397-443D-B9EF-5D520AB1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2856672"/>
            <a:ext cx="5944872" cy="18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2.8 Create a Bookmark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BE3A9-5FA9-4018-8474-C6A64756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85" y="1273255"/>
            <a:ext cx="4034528" cy="38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4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3. </a:t>
            </a:r>
            <a:r>
              <a:rPr lang="en" dirty="0"/>
              <a:t> </a:t>
            </a:r>
            <a:r>
              <a:rPr lang="en-US" dirty="0"/>
              <a:t>IMAGES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578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3.1 Image Syntax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HTML, images are defined with the &lt;</a:t>
            </a:r>
            <a:r>
              <a:rPr lang="en-US" dirty="0" err="1"/>
              <a:t>img</a:t>
            </a:r>
            <a:r>
              <a:rPr lang="en-US" dirty="0"/>
              <a:t>&gt; tag.</a:t>
            </a:r>
          </a:p>
          <a:p>
            <a:pPr lvl="0"/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empty, it contains attributes only, and does not have a closing tag.</a:t>
            </a:r>
          </a:p>
          <a:p>
            <a:pPr lvl="0"/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URL (web address) of the image:</a:t>
            </a:r>
          </a:p>
          <a:p>
            <a:pPr marL="10160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1BA8E-E81B-4CA5-8263-5FA3FAA6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496" y="3782647"/>
            <a:ext cx="6096953" cy="2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4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3.2 The alt Attribute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alt attribute provides an alternate text for an image, if the user for some reason cannot view it (because of slow connection, an error in the </a:t>
            </a:r>
            <a:r>
              <a:rPr lang="en-US" dirty="0" err="1"/>
              <a:t>src</a:t>
            </a:r>
            <a:r>
              <a:rPr lang="en-US" dirty="0"/>
              <a:t> attribute, or if the user uses a screen reader).</a:t>
            </a:r>
          </a:p>
          <a:p>
            <a:pPr lvl="0"/>
            <a:r>
              <a:rPr lang="en-US" dirty="0"/>
              <a:t>The value of the alt attribute should describe the image:</a:t>
            </a:r>
          </a:p>
          <a:p>
            <a:pPr lvl="0"/>
            <a:r>
              <a:rPr lang="en-US" dirty="0"/>
              <a:t>If a browser cannot find an image, it will display the value of the alt attribute:</a:t>
            </a:r>
          </a:p>
          <a:p>
            <a:pPr marL="10160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29B9C-A0E1-4D63-AD5B-2482D520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29" y="4394623"/>
            <a:ext cx="5944872" cy="5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3.3 Image Size Width and Height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can use the style attribute to specify the width and height of an image.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8A14D-59DA-479C-B603-44A9803F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37" y="2464517"/>
            <a:ext cx="5944872" cy="19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86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3.3 Image Size Width and Height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Alternatively, you can use the width and height attributes: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lvl="0"/>
            <a:r>
              <a:rPr lang="en-US" sz="1600" dirty="0"/>
              <a:t>The width and height attributes always defines the width and height of the image in pixels.</a:t>
            </a:r>
          </a:p>
          <a:p>
            <a:pPr lvl="0"/>
            <a:r>
              <a:rPr lang="en-US" sz="1600" dirty="0"/>
              <a:t>Always specify the width and height of an image. If width and height are not specified, the page might flicker while the image loads.</a:t>
            </a:r>
          </a:p>
          <a:p>
            <a:pPr marL="101600" indent="0">
              <a:buNone/>
            </a:pPr>
            <a:endParaRPr lang="en-US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AE20C-4AC3-435F-870D-5B2E362D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20" y="1922366"/>
            <a:ext cx="4285259" cy="14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8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3.4 Width and Height, or Style?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The width, height, and style attributes are valid in HTML.</a:t>
            </a:r>
          </a:p>
          <a:p>
            <a:pPr lvl="0"/>
            <a:r>
              <a:rPr lang="en-US" sz="1200" dirty="0"/>
              <a:t>However, we suggest using the style attribute. It prevents styles sheets from changing the size of images:</a:t>
            </a:r>
          </a:p>
          <a:p>
            <a:pPr marL="101600" lvl="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200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E777D-2EE3-4F6D-A313-35E55367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88" y="2117916"/>
            <a:ext cx="3974199" cy="30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49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3.4 Width and Height, or Style?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The width, height, and style attributes are valid in HTML.</a:t>
            </a:r>
          </a:p>
          <a:p>
            <a:pPr lvl="0"/>
            <a:r>
              <a:rPr lang="en-US" sz="1200" dirty="0"/>
              <a:t>However, we suggest using the style attribute. It prevents styles sheets from changing the size of images:</a:t>
            </a:r>
          </a:p>
          <a:p>
            <a:pPr marL="101600" lvl="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200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E777D-2EE3-4F6D-A313-35E553677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88" y="2117916"/>
            <a:ext cx="3974199" cy="30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3.5 Width and Height, or Style?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Some web sites store their images on image servers.</a:t>
            </a:r>
          </a:p>
          <a:p>
            <a:pPr lvl="0"/>
            <a:r>
              <a:rPr lang="en-US" dirty="0"/>
              <a:t>Actually, you can access images from any web address in the world:</a:t>
            </a:r>
          </a:p>
          <a:p>
            <a:pPr marL="101600" lvl="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200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B6AE4-1640-40AD-8E29-29C636A3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33" y="2585190"/>
            <a:ext cx="5944872" cy="23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7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3.6 Animated Images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HTML allows animated GIFs:</a:t>
            </a:r>
          </a:p>
          <a:p>
            <a:pPr marL="101600" lvl="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200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2F332-AB0B-4DB7-A740-82AF2EED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18" y="2103240"/>
            <a:ext cx="5944872" cy="23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1.2 Internal CSS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An internal CSS is used to define a style for a single HTML page.</a:t>
            </a:r>
          </a:p>
          <a:p>
            <a:pPr lvl="0"/>
            <a:r>
              <a:rPr lang="en-US" sz="1800" dirty="0"/>
              <a:t>An internal CSS is defined in the &lt;head&gt; section of an HTML page, within a &lt;style&gt; element:</a:t>
            </a:r>
          </a:p>
          <a:p>
            <a:pPr marL="0" lvl="0" indent="0">
              <a:buNone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FD618-03BB-43BC-B035-322FAF2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786" y="2455974"/>
            <a:ext cx="4480149" cy="2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41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3.7 Animated Images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dirty="0"/>
              <a:t>Use the CSS float property to let the image float to the right or to the left of a text:</a:t>
            </a:r>
          </a:p>
          <a:p>
            <a:pPr marL="101600" lvl="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200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BD9E4-8EF5-43C9-AB15-089BC2F3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28" y="1900587"/>
            <a:ext cx="3705351" cy="31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9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3.8 Background Image on a HTML element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To add a background image in HTML, use the CSS property background-image.</a:t>
            </a:r>
          </a:p>
          <a:p>
            <a:r>
              <a:rPr lang="en-US" sz="1400" dirty="0"/>
              <a:t>To add a background image on an HTML element, you can use the style attribute:</a:t>
            </a:r>
          </a:p>
          <a:p>
            <a:pPr marL="101600" lvl="0" indent="0">
              <a:buNone/>
            </a:pPr>
            <a:endParaRPr lang="en-US" sz="1200" dirty="0"/>
          </a:p>
          <a:p>
            <a:pPr marL="101600" indent="0">
              <a:buNone/>
            </a:pPr>
            <a:endParaRPr lang="en-US" sz="1200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A378D-92E8-4DC5-A428-B1B765F4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55" y="2181643"/>
            <a:ext cx="5505689" cy="285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19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3.8 Background Image on a HTML element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specify the background image in the &lt;style&gt; element:</a:t>
            </a:r>
            <a:endParaRPr lang="en-US" sz="1200" dirty="0"/>
          </a:p>
          <a:p>
            <a:pPr marL="101600" indent="0">
              <a:buNone/>
            </a:pPr>
            <a:endParaRPr lang="en-US" sz="1200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76E07-9891-4F32-B34E-263E5175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28" y="2823244"/>
            <a:ext cx="5944872" cy="9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98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3.9 Background Image on a Page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If you want the entire page to have a background image, then you must specify the background image on the &lt;body&gt; element:</a:t>
            </a:r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AD19D-892C-4ADB-9AD9-EE12944C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71" y="2220776"/>
            <a:ext cx="3652837" cy="28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52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3.10 Background Repeat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If the background image is smaller than the element, the image will repeat itself, horizontally and vertically, until it has reach the end of the element.</a:t>
            </a:r>
          </a:p>
          <a:p>
            <a:r>
              <a:rPr lang="en-US" sz="1600" dirty="0"/>
              <a:t>The background-image property will try to fill the div element with images until it has reach the end.</a:t>
            </a:r>
          </a:p>
          <a:p>
            <a:r>
              <a:rPr lang="en-US" sz="1600" dirty="0"/>
              <a:t>To avoid the background image from repeating itself, use the background-repeat property.</a:t>
            </a:r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125B5-DDA8-4BC4-87B7-ADD58292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86" y="3577904"/>
            <a:ext cx="5944872" cy="10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8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3.11 Background Cover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If  you want  the background image cover the entire element, you can set the background-size property to cover.</a:t>
            </a:r>
          </a:p>
          <a:p>
            <a:r>
              <a:rPr lang="en-US" sz="1600" dirty="0"/>
              <a:t>Also, to make sure the entire element is always covered, set the background-attachment property to fixed:</a:t>
            </a:r>
          </a:p>
          <a:p>
            <a:r>
              <a:rPr lang="en-US" sz="1600" dirty="0"/>
              <a:t>The image will cover the entire element, with no stretching, the image will keep its original proportions.</a:t>
            </a:r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ABDA2-DDD9-4C04-87C2-44F03068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61" y="3551965"/>
            <a:ext cx="5944872" cy="14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81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3.12 background Stretch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If  you want  the background image stretch to fit the entire image in the element, you can set the background-size property to 100% 100%:</a:t>
            </a:r>
          </a:p>
          <a:p>
            <a:pPr lvl="0"/>
            <a:r>
              <a:rPr lang="en-US" dirty="0"/>
              <a:t>Try resizing the browser window, and you will see that the image will stretch, but always cover the entire element.</a:t>
            </a:r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CD9F7-BBBF-4DC3-965B-EE946654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02" y="3640808"/>
            <a:ext cx="5944872" cy="14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4. </a:t>
            </a:r>
            <a:r>
              <a:rPr lang="en" dirty="0"/>
              <a:t> </a:t>
            </a:r>
            <a:r>
              <a:rPr lang="en-US" dirty="0"/>
              <a:t>TABLES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218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4.1 Defining an HTML Table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An HTML table is defined with the &lt;table&gt; tag.</a:t>
            </a:r>
          </a:p>
          <a:p>
            <a:pPr lvl="0"/>
            <a:r>
              <a:rPr lang="en-US" dirty="0"/>
              <a:t>Each table row is defined with the &lt;tr&gt; tag. </a:t>
            </a:r>
          </a:p>
          <a:p>
            <a:pPr lvl="0"/>
            <a:r>
              <a:rPr lang="en-US" dirty="0"/>
              <a:t>A table header is defined with the &lt;</a:t>
            </a:r>
            <a:r>
              <a:rPr lang="en-US" dirty="0" err="1"/>
              <a:t>th</a:t>
            </a:r>
            <a:r>
              <a:rPr lang="en-US" dirty="0"/>
              <a:t>&gt; tag. </a:t>
            </a:r>
          </a:p>
          <a:p>
            <a:pPr lvl="0"/>
            <a:r>
              <a:rPr lang="en-US" dirty="0"/>
              <a:t>By default, table headings are bold and centered. </a:t>
            </a:r>
          </a:p>
          <a:p>
            <a:pPr lvl="0"/>
            <a:r>
              <a:rPr lang="en-US" dirty="0"/>
              <a:t>A table data/cell is defined with the &lt;td&gt; tag.</a:t>
            </a:r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D73D7-083A-47CC-A137-7431F7D8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92" y="3992583"/>
            <a:ext cx="7253912" cy="4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5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4.1 Defining an HTML Table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7B983-36C4-4E84-908B-F425A7C3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86" y="1314902"/>
            <a:ext cx="4641801" cy="3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1.3 External CSS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An external style sheet is used to define the style for many HTML pages.</a:t>
            </a:r>
          </a:p>
          <a:p>
            <a:pPr lvl="0"/>
            <a:r>
              <a:rPr lang="en-US" sz="1600" dirty="0"/>
              <a:t>With an external style sheet, you can change the look of an entire web site, by changing one file!</a:t>
            </a:r>
          </a:p>
          <a:p>
            <a:pPr lvl="0"/>
            <a:r>
              <a:rPr lang="en-US" sz="1600" dirty="0"/>
              <a:t>To use an external style sheet, add a link to it in the &lt;head&gt; section of the HTML page:</a:t>
            </a:r>
          </a:p>
          <a:p>
            <a:pPr marL="0" lvl="0" indent="0">
              <a:buNone/>
            </a:pPr>
            <a:endParaRPr lang="en-US" sz="105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F733B-3820-4772-9256-5BA4C0AF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77" y="2775903"/>
            <a:ext cx="4850098" cy="22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8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4.2 Adding Border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If you do not specify a border for the table, it will be displayed without borders.</a:t>
            </a:r>
          </a:p>
          <a:p>
            <a:pPr lvl="0"/>
            <a:r>
              <a:rPr lang="en-US" dirty="0"/>
              <a:t>A border is set using the CSS border property.</a:t>
            </a:r>
          </a:p>
          <a:p>
            <a:r>
              <a:rPr lang="en-US" dirty="0"/>
              <a:t>Remember to define borders for both the table and the table cells.</a:t>
            </a:r>
          </a:p>
          <a:p>
            <a:r>
              <a:rPr lang="en-US" dirty="0"/>
              <a:t>Remember to define borders for both the table and the table cells.</a:t>
            </a:r>
          </a:p>
          <a:p>
            <a:endParaRPr lang="en-US" dirty="0"/>
          </a:p>
          <a:p>
            <a:pPr lvl="0"/>
            <a:endParaRPr lang="en-US" dirty="0"/>
          </a:p>
          <a:p>
            <a:pPr marL="101600" lv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2601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4.2 Adding Border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0CAA0-3F81-42A4-8086-EF6535E5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1846909"/>
            <a:ext cx="5944872" cy="14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7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4.3 Collapsed Border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If you want the borders to collapse into one border, add the CSS border-collapse property:</a:t>
            </a:r>
          </a:p>
          <a:p>
            <a:pPr lvl="0"/>
            <a:endParaRPr lang="en-US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FF275C-AB9E-4842-90DB-8A51DF93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20" y="2712448"/>
            <a:ext cx="5944872" cy="14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5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4.4 Cell Padding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Cell padding specifies the space between the cell content and its borders.</a:t>
            </a:r>
          </a:p>
          <a:p>
            <a:pPr lvl="0"/>
            <a:r>
              <a:rPr lang="en-US" dirty="0"/>
              <a:t>If you do not specify a padding, the table cells will be displayed without padding. </a:t>
            </a:r>
          </a:p>
          <a:p>
            <a:pPr lvl="0"/>
            <a:r>
              <a:rPr lang="en-US" dirty="0"/>
              <a:t>To set the padding, use the CSS padding property:</a:t>
            </a:r>
          </a:p>
          <a:p>
            <a:pPr lvl="0"/>
            <a:endParaRPr lang="en-US" dirty="0"/>
          </a:p>
          <a:p>
            <a:pPr marL="101600" lv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9478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4.4 Cell Padding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AAF99-E4B4-46E0-A8B6-CC9AD43E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81" y="2085080"/>
            <a:ext cx="5944872" cy="18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40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4.5 Left-align Headings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By default, table headings are bold and centered.</a:t>
            </a:r>
          </a:p>
          <a:p>
            <a:pPr lvl="0"/>
            <a:r>
              <a:rPr lang="en-US" sz="1600" dirty="0"/>
              <a:t>To left-align the table headings, use the CSS text-align property:</a:t>
            </a:r>
          </a:p>
          <a:p>
            <a:pPr lvl="0"/>
            <a:endParaRPr lang="en-US" dirty="0"/>
          </a:p>
          <a:p>
            <a:pPr marL="101600" lvl="0" indent="0">
              <a:buNone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88E18-3352-4C4C-BB1B-AD9EEA76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708" y="2391750"/>
            <a:ext cx="4919899" cy="25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85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4.6 Adding Border Spacing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Border spacing specifies the space between the cells.</a:t>
            </a:r>
          </a:p>
          <a:p>
            <a:pPr lvl="0"/>
            <a:r>
              <a:rPr lang="en-US" sz="1600" dirty="0"/>
              <a:t>To set the border spacing for a table, use the CSS </a:t>
            </a:r>
            <a:r>
              <a:rPr lang="en-US" sz="1600" b="1" dirty="0"/>
              <a:t>border-spacing</a:t>
            </a:r>
            <a:r>
              <a:rPr lang="en-US" sz="1600" dirty="0"/>
              <a:t> property:</a:t>
            </a:r>
          </a:p>
          <a:p>
            <a:pPr lvl="0"/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AE114-6B5E-4B66-9F25-87B9A243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01" y="2464517"/>
            <a:ext cx="5944872" cy="19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3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4.7 Cells that Span Many Columns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To make a cell span more than one column, use the </a:t>
            </a:r>
            <a:r>
              <a:rPr lang="en-US" sz="1600" dirty="0" err="1"/>
              <a:t>colspan</a:t>
            </a:r>
            <a:r>
              <a:rPr lang="en-US" sz="1600" dirty="0"/>
              <a:t> attribute:</a:t>
            </a:r>
          </a:p>
          <a:p>
            <a:pPr lvl="0"/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BA367-3887-43AB-A40F-965E8E3D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16" y="1926427"/>
            <a:ext cx="3629680" cy="3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22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4.8 Cells that Span Many Rows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To make a cell span more than one row, use the </a:t>
            </a:r>
            <a:r>
              <a:rPr lang="en-US" sz="1600" dirty="0" err="1"/>
              <a:t>rowspan</a:t>
            </a:r>
            <a:r>
              <a:rPr lang="en-US" sz="1600" dirty="0"/>
              <a:t> attribute:</a:t>
            </a:r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6DDE7-8277-4C8C-A022-899E940F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06" y="1870681"/>
            <a:ext cx="3518472" cy="32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1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4.9 Adding a Caption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400" dirty="0"/>
              <a:t>To add a caption to a table, use the &lt;caption&gt; tag:</a:t>
            </a:r>
          </a:p>
          <a:p>
            <a:pPr lvl="0"/>
            <a:r>
              <a:rPr lang="en-US" sz="1400" dirty="0"/>
              <a:t>Note: The &lt;caption&gt; tag must be inserted immediately after the &lt;table&gt; tag.</a:t>
            </a:r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BADC3-2FC6-4941-8330-62013B942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80" y="2372237"/>
            <a:ext cx="5944872" cy="27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1.3 External CSS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An external style sheet can be written in any text editor. </a:t>
            </a:r>
          </a:p>
          <a:p>
            <a:pPr marL="342900" indent="-342900"/>
            <a:r>
              <a:rPr lang="en-US" dirty="0"/>
              <a:t>The file must not contain any HTML code, and must be saved with a .</a:t>
            </a:r>
            <a:r>
              <a:rPr lang="en-US" dirty="0" err="1"/>
              <a:t>css</a:t>
            </a:r>
            <a:r>
              <a:rPr lang="en-US" dirty="0"/>
              <a:t> extension.</a:t>
            </a:r>
          </a:p>
          <a:p>
            <a:pPr marL="342900" indent="-342900"/>
            <a:r>
              <a:rPr lang="en-US" dirty="0"/>
              <a:t>Here is how the "styles.css" looks:</a:t>
            </a:r>
          </a:p>
          <a:p>
            <a:pPr marL="342900" indent="-342900"/>
            <a:endParaRPr lang="en-US" dirty="0"/>
          </a:p>
          <a:p>
            <a:pPr marL="0" lvl="0" indent="0">
              <a:buNone/>
            </a:pPr>
            <a:endParaRPr lang="en-US" sz="105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6FBE6-97C4-4658-9FC3-31E4C817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60" y="2946467"/>
            <a:ext cx="5944872" cy="19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4.10 A Special Style for One Table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To define a special style for a special table, row, or col use an id attribute:</a:t>
            </a:r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D500F-B526-4CCB-A063-17C33BA6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20" y="1865907"/>
            <a:ext cx="3497055" cy="32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8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5. </a:t>
            </a:r>
            <a:r>
              <a:rPr lang="en" dirty="0"/>
              <a:t> </a:t>
            </a:r>
            <a:r>
              <a:rPr lang="en-US" dirty="0"/>
              <a:t>LISTS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3860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4821632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5.1  Unordered HTML List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An unordered list starts with the &lt;ul&gt; tag. </a:t>
            </a:r>
          </a:p>
          <a:p>
            <a:pPr lvl="0"/>
            <a:r>
              <a:rPr lang="en-US" sz="1600" dirty="0"/>
              <a:t>Each list item starts with the &lt;li&gt; tag.</a:t>
            </a:r>
          </a:p>
          <a:p>
            <a:pPr lvl="0"/>
            <a:r>
              <a:rPr lang="en-US" sz="1600" dirty="0"/>
              <a:t>The list items will be marked with bullets (small black circles) by default:</a:t>
            </a:r>
          </a:p>
          <a:p>
            <a:pPr lvl="0"/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831AA-4E08-4EB3-98F5-357F22DD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48" y="2610522"/>
            <a:ext cx="5199104" cy="25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0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5.2 Unordered HTML List - Choose List Item Marker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400" dirty="0"/>
              <a:t>The CSS list-style-type property is used to define the style of the list item marker:</a:t>
            </a:r>
          </a:p>
          <a:p>
            <a:pPr lvl="0"/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766C2-C444-47BC-9B7C-2155E554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06" y="2082242"/>
            <a:ext cx="5791702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5.2 Unordered HTML List - Choose List Item Marker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624B5-E6D9-4082-82BA-024BE9A9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15" y="1347169"/>
            <a:ext cx="3910769" cy="37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58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5.3 Ordered HTML List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400" dirty="0"/>
              <a:t>An ordered list starts with the &lt;</a:t>
            </a:r>
            <a:r>
              <a:rPr lang="en-US" sz="1400" dirty="0" err="1"/>
              <a:t>ol</a:t>
            </a:r>
            <a:r>
              <a:rPr lang="en-US" sz="1400" dirty="0"/>
              <a:t>&gt; tag. Each list item starts with the &lt;li&gt; tag.</a:t>
            </a:r>
          </a:p>
          <a:p>
            <a:pPr lvl="0"/>
            <a:r>
              <a:rPr lang="en-US" sz="1400" dirty="0"/>
              <a:t>The list items will be marked with numbers by default:</a:t>
            </a:r>
          </a:p>
          <a:p>
            <a:pPr lvl="0"/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7CE74-987B-4E9C-9AAB-5B287ABB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80" y="2237737"/>
            <a:ext cx="5506231" cy="26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9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5.4 Ordered HTML List - The Type Attribute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The type attribute of the &lt;</a:t>
            </a:r>
            <a:r>
              <a:rPr lang="en-US" dirty="0" err="1"/>
              <a:t>ol</a:t>
            </a:r>
            <a:r>
              <a:rPr lang="en-US" dirty="0"/>
              <a:t>&gt; tag, defines the type of the list item marker:</a:t>
            </a:r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A9067-17E7-4A10-AD34-B7DDA58069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2478" y="2543620"/>
            <a:ext cx="5943600" cy="1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83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5.4 Ordered HTML List - The Type Attribute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7F19-0CBC-4D5D-B1CF-CDB15DCC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01" y="1283389"/>
            <a:ext cx="3517998" cy="38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07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5.5 HTML Description Lists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HTML also supports description lists.</a:t>
            </a:r>
          </a:p>
          <a:p>
            <a:pPr lvl="0"/>
            <a:r>
              <a:rPr lang="en-US" dirty="0"/>
              <a:t>A description list is a list of terms, with a description of each term.</a:t>
            </a:r>
          </a:p>
          <a:p>
            <a:pPr lvl="0"/>
            <a:r>
              <a:rPr lang="en-US" dirty="0"/>
              <a:t>The &lt;dl&gt; tag defines the description list, the &lt;dt&gt; tag defines the term (name), and the &lt;dd&gt; tag describes each term:</a:t>
            </a:r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60427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5.5 HTML Description Lists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F265E-6471-445C-B2A3-402149E2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1598285"/>
            <a:ext cx="5944872" cy="30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1.4 CSS Fonts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The CSS</a:t>
            </a:r>
            <a:r>
              <a:rPr lang="en-US" sz="1600" b="1" dirty="0"/>
              <a:t> color</a:t>
            </a:r>
            <a:r>
              <a:rPr lang="en-US" sz="1600" dirty="0"/>
              <a:t> property defines the text color to be used.</a:t>
            </a:r>
          </a:p>
          <a:p>
            <a:pPr lvl="0"/>
            <a:r>
              <a:rPr lang="en-US" sz="1600" dirty="0"/>
              <a:t>The CSS </a:t>
            </a:r>
            <a:r>
              <a:rPr lang="en-US" sz="1600" b="1" dirty="0"/>
              <a:t>font-family</a:t>
            </a:r>
            <a:r>
              <a:rPr lang="en-US" sz="1600" dirty="0"/>
              <a:t> property defines the font to be used.</a:t>
            </a:r>
          </a:p>
          <a:p>
            <a:pPr lvl="0"/>
            <a:r>
              <a:rPr lang="en-US" sz="1600" dirty="0"/>
              <a:t>The CSS </a:t>
            </a:r>
            <a:r>
              <a:rPr lang="en-US" sz="1600" b="1" dirty="0"/>
              <a:t>font-size</a:t>
            </a:r>
            <a:r>
              <a:rPr lang="en-US" sz="1600" dirty="0"/>
              <a:t> property defines the text size to be used.</a:t>
            </a:r>
          </a:p>
          <a:p>
            <a:pPr marL="342900" indent="-342900"/>
            <a:endParaRPr lang="en-US" sz="1600" dirty="0"/>
          </a:p>
          <a:p>
            <a:pPr marL="0" lvl="0" indent="0">
              <a:buNone/>
            </a:pPr>
            <a:endParaRPr lang="en-US" sz="9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2051A-8B5D-48C9-BD78-68F7B9AD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90" y="2408568"/>
            <a:ext cx="3929828" cy="26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41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5.6 Nested HTML Lists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List can be nested (lists inside lists):</a:t>
            </a:r>
          </a:p>
          <a:p>
            <a:r>
              <a:rPr lang="en-US" sz="1600" dirty="0"/>
              <a:t>Note: List items can contain new list, and other HTML elements, like images and links, etc.</a:t>
            </a:r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9A7FA-40E0-4972-BB92-2846107D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78" y="2429039"/>
            <a:ext cx="3844954" cy="25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4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5.7 Nested HTML Lists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600" dirty="0"/>
              <a:t>By default, an ordered list will start counting from 1. </a:t>
            </a:r>
          </a:p>
          <a:p>
            <a:pPr lvl="0"/>
            <a:r>
              <a:rPr lang="en-US" sz="1600" dirty="0"/>
              <a:t>If you want to start counting from a specified number, you can use the start attribute:</a:t>
            </a:r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8705D-6D78-4EE0-970B-BC7CA94D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35" y="2512304"/>
            <a:ext cx="5158930" cy="25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6. </a:t>
            </a:r>
            <a:r>
              <a:rPr lang="en" dirty="0"/>
              <a:t> </a:t>
            </a:r>
            <a:r>
              <a:rPr lang="en-US" dirty="0"/>
              <a:t>BLOCK AND INLINE ELEMENTS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5778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925" y="742597"/>
            <a:ext cx="8032503" cy="3991478"/>
          </a:xfrm>
        </p:spPr>
        <p:txBody>
          <a:bodyPr/>
          <a:lstStyle/>
          <a:p>
            <a:pPr lvl="0"/>
            <a:r>
              <a:rPr lang="en-US" dirty="0"/>
              <a:t>Every HTML element has a default display value depending on what type of element it is.</a:t>
            </a:r>
          </a:p>
          <a:p>
            <a:pPr lvl="0"/>
            <a:r>
              <a:rPr lang="en-US" dirty="0"/>
              <a:t>The two display values are: block and inline.</a:t>
            </a:r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3BC1F-1722-4032-B549-E9750AF4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17" y="2363416"/>
            <a:ext cx="4602879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7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925" y="742597"/>
            <a:ext cx="8032503" cy="3991478"/>
          </a:xfrm>
        </p:spPr>
        <p:txBody>
          <a:bodyPr/>
          <a:lstStyle/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29724-1DA6-4991-B841-3847AA5C72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6835" y="1285138"/>
            <a:ext cx="5943600" cy="290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8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6.1 Block-level Elements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r>
              <a:rPr lang="en-US" sz="1600" dirty="0"/>
              <a:t>A block-level element always starts on a new line and takes up the full width available (stretches out to the left and right as far as it can).</a:t>
            </a:r>
          </a:p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7554D-AEEA-4AFE-A6FE-D1084E7F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00" y="2571750"/>
            <a:ext cx="5944872" cy="19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15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6.1 Block-level Elements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88BB2-B6C4-4910-B22C-9893743167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2056222"/>
            <a:ext cx="5939790" cy="1868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572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6.2 Inline Elements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r>
              <a:rPr lang="en-US" dirty="0"/>
              <a:t>An inline element does not start on a new line and only takes up as much width as necessary.</a:t>
            </a:r>
            <a:endParaRPr lang="en-US" sz="16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9B837-D789-4065-91AE-8B2D2B00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79" y="2432752"/>
            <a:ext cx="5944872" cy="25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5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6.2 Inline Elements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7B23C-3098-4FBF-B8EF-05B447545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1522095"/>
            <a:ext cx="5939790" cy="209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120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6.3 The &lt;div&gt; Element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r>
              <a:rPr lang="en-US" sz="1400" dirty="0"/>
              <a:t>The &lt;div&gt; element is often used as a container for other HTML elements.</a:t>
            </a:r>
          </a:p>
          <a:p>
            <a:r>
              <a:rPr lang="en-US" sz="1400" dirty="0"/>
              <a:t>The &lt;div&gt; element has no required attributes, but style, class and id are common.</a:t>
            </a:r>
          </a:p>
          <a:p>
            <a:r>
              <a:rPr lang="en-US" sz="1400" dirty="0"/>
              <a:t>When used together with CSS, the &lt;div&gt; element can be used to style blocks of content:</a:t>
            </a:r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1AC55-E92C-43BD-89FE-5B16F117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83" y="2610724"/>
            <a:ext cx="4661633" cy="21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3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1.5 CSS Border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The CSS border property defines a border around an HTML element:</a:t>
            </a:r>
          </a:p>
          <a:p>
            <a:pPr marL="342900" indent="-342900"/>
            <a:endParaRPr lang="en-US" sz="1600" dirty="0"/>
          </a:p>
          <a:p>
            <a:pPr marL="0" lvl="0" indent="0">
              <a:buNone/>
            </a:pPr>
            <a:endParaRPr lang="en-US" sz="9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06521-1534-4379-97E4-BDF6C224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15" y="1682921"/>
            <a:ext cx="4605792" cy="33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732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6.4 The &lt;span&gt; Element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400" dirty="0"/>
              <a:t>The &lt;span&gt; element is often used as a container for some text.</a:t>
            </a:r>
          </a:p>
          <a:p>
            <a:pPr lvl="0"/>
            <a:r>
              <a:rPr lang="en-US" sz="1400" dirty="0"/>
              <a:t>The &lt;span&gt; element has no required attributes, but style, class and id are common.</a:t>
            </a:r>
          </a:p>
          <a:p>
            <a:pPr lvl="0"/>
            <a:r>
              <a:rPr lang="en-US" sz="1400" dirty="0"/>
              <a:t>When used together with CSS, the &lt;span&gt; element can be used to style parts of the text: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1E6DFC-76C3-4680-B506-74E36340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27" y="2797056"/>
            <a:ext cx="5944872" cy="18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8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7. </a:t>
            </a:r>
            <a:r>
              <a:rPr lang="en" dirty="0"/>
              <a:t> </a:t>
            </a:r>
            <a:r>
              <a:rPr lang="en-US" dirty="0"/>
              <a:t>CLASSE AND ID ATTRIBUTES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484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7.1 Using The class Attribute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The HTML class attribute is used to define equal styles for elements with the same class name.</a:t>
            </a:r>
          </a:p>
          <a:p>
            <a:pPr lvl="0"/>
            <a:r>
              <a:rPr lang="en-US" dirty="0"/>
              <a:t>So, all HTML elements with the same class attribute will get the same style.</a:t>
            </a:r>
          </a:p>
          <a:p>
            <a:pPr lvl="0"/>
            <a:r>
              <a:rPr lang="en-US" dirty="0"/>
              <a:t>The class attribute can be used on any HTML element.</a:t>
            </a:r>
          </a:p>
          <a:p>
            <a:pPr lvl="0"/>
            <a:r>
              <a:rPr lang="en-US" dirty="0"/>
              <a:t>Here we have three &lt;div&gt; elements that point to the same class name: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8312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7.1 Using The class Attribute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6415D0-2AEB-4B5F-A620-9112B657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342413"/>
            <a:ext cx="3426985" cy="35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9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7.2 Using The class Attribute on Inline Elements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800" dirty="0"/>
              <a:t>The HTML class attribute can also be used on inline elements: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D5E15-E8EE-4817-95FC-AF9DA514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09" y="1963369"/>
            <a:ext cx="5051447" cy="30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258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7.3 Select Elements With a Specific Class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In CSS, to select elements with a specific class, write a period (.) character, followed by the name of the class:</a:t>
            </a:r>
          </a:p>
          <a:p>
            <a:pPr lvl="0"/>
            <a:endParaRPr lang="en-US" dirty="0"/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E53AB-7BA8-4A5F-81D6-86AE96E9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2649626"/>
            <a:ext cx="5944872" cy="14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6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7.4 Multiple Classes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HTML elements can have more than one class name, each class name must be separated by a space.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D2741D-AE5D-481E-8600-A24A70EB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05" y="2456271"/>
            <a:ext cx="5401530" cy="26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59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7.5 Different Tags Can Share Same Class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Different tags, like &lt;h2&gt; and &lt;p&gt;, can have the same class name and thereby share the same style:</a:t>
            </a:r>
            <a:endParaRPr lang="en-US" sz="1400" dirty="0"/>
          </a:p>
          <a:p>
            <a:pPr lvl="0"/>
            <a:endParaRPr lang="en-US" sz="1400" dirty="0"/>
          </a:p>
          <a:p>
            <a:pPr marL="101600" indent="0">
              <a:buNone/>
            </a:pPr>
            <a:endParaRPr lang="en-US" sz="1600" dirty="0"/>
          </a:p>
          <a:p>
            <a:pPr marL="101600" lv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911B7-F679-4FCF-81F1-DA35C8F6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787" y="2337225"/>
            <a:ext cx="4940839" cy="27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61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7.6 Using The id Attribute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800" dirty="0"/>
              <a:t>The id attribute specifies a unique id for an HTML element (the value must be unique within the HTML document).</a:t>
            </a:r>
          </a:p>
          <a:p>
            <a:pPr lvl="0"/>
            <a:r>
              <a:rPr lang="en-US" sz="1800" dirty="0"/>
              <a:t>The id attribute can be used on any HTML element.</a:t>
            </a:r>
          </a:p>
          <a:p>
            <a:pPr lvl="0"/>
            <a:r>
              <a:rPr lang="en-US" sz="1800" dirty="0"/>
              <a:t>The id value must contain at least one character, and must not contain whitespace (spaces, tabs, etc.).</a:t>
            </a:r>
          </a:p>
          <a:p>
            <a:pPr lvl="0"/>
            <a:r>
              <a:rPr lang="en-US" sz="1800" dirty="0"/>
              <a:t>The id value can be used by CSS and JavaScript to perform certain tasks for the element with the specific id value.</a:t>
            </a:r>
          </a:p>
          <a:p>
            <a:pPr lvl="0"/>
            <a:r>
              <a:rPr lang="en-US" sz="1800" dirty="0"/>
              <a:t>In CSS, to select an element with a specific id, write a hash (#) character, followed by the id of the element.</a:t>
            </a:r>
          </a:p>
          <a:p>
            <a:pPr lvl="0"/>
            <a:endParaRPr lang="en-US" sz="1200" dirty="0"/>
          </a:p>
          <a:p>
            <a:pPr marL="101600" indent="0">
              <a:buNone/>
            </a:pPr>
            <a:endParaRPr lang="en-US" sz="1400" dirty="0"/>
          </a:p>
          <a:p>
            <a:pPr marL="101600" lv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08392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7.6 Using The id Attribute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D55AE-F330-41AB-8694-1940BD56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86" y="1341708"/>
            <a:ext cx="5944872" cy="38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2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1.6 CSS Padding</a:t>
            </a:r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259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The CSS padding property defines a padding (space) between the text and the border:</a:t>
            </a:r>
          </a:p>
          <a:p>
            <a:pPr marL="342900" indent="-342900"/>
            <a:endParaRPr lang="en-US" sz="1600" dirty="0"/>
          </a:p>
          <a:p>
            <a:pPr marL="0" lvl="0" indent="0">
              <a:buNone/>
            </a:pPr>
            <a:endParaRPr lang="en-US" sz="900" dirty="0">
              <a:latin typeface="Century" panose="02040604050505020304" pitchFamily="18" charset="0"/>
            </a:endParaRP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B3DD4D-6273-4BD0-9615-817EBD55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04" y="1870634"/>
            <a:ext cx="2076596" cy="18458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E6DCEA-C613-4111-ADAD-982BB6844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740" y="2009329"/>
            <a:ext cx="3958185" cy="31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26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7.7 Difference Between Class and ID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sz="1800" dirty="0"/>
              <a:t>An HTML element can only have one unique id that belongs to that single element, while a class name can be used by multiple elements:</a:t>
            </a:r>
            <a:endParaRPr lang="en-US" sz="1200" dirty="0"/>
          </a:p>
          <a:p>
            <a:pPr marL="101600" indent="0">
              <a:buNone/>
            </a:pPr>
            <a:endParaRPr lang="en-US" sz="1400" dirty="0"/>
          </a:p>
          <a:p>
            <a:pPr marL="101600" lvl="0" indent="0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01676-7106-45E4-A2CD-0AADC58E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758" y="2394058"/>
            <a:ext cx="5310787" cy="27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441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8. </a:t>
            </a:r>
            <a:r>
              <a:rPr lang="en" dirty="0"/>
              <a:t> </a:t>
            </a:r>
            <a:r>
              <a:rPr lang="en-US" dirty="0"/>
              <a:t>IFRAMES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502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8.1Iframe Syntax 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r>
              <a:rPr lang="en-US" dirty="0"/>
              <a:t>An iframe is used to display a web page within a web page.</a:t>
            </a:r>
          </a:p>
          <a:p>
            <a:r>
              <a:rPr lang="en-US" dirty="0"/>
              <a:t>An HTML iframe is defined with the &lt;iframe&gt; tag: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URL (web address) of the inline frame page.</a:t>
            </a:r>
            <a:endParaRPr lang="en-US" sz="1400" dirty="0"/>
          </a:p>
          <a:p>
            <a:pPr marL="101600" lv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D09E1-0344-4A69-8068-F8315B4A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23" y="2462757"/>
            <a:ext cx="6096953" cy="2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645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8.2 Iframe - Set Height and Width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Use the height and width attributes to specify the size of the iframe.</a:t>
            </a:r>
          </a:p>
          <a:p>
            <a:pPr lvl="0"/>
            <a:r>
              <a:rPr lang="en-US" dirty="0"/>
              <a:t>The height and width are specified in pixels by default:</a:t>
            </a:r>
          </a:p>
          <a:p>
            <a:pPr marL="101600" lvl="0" indent="0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5961F-0D05-439D-8DCA-D0E812090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05" y="2880901"/>
            <a:ext cx="5944872" cy="21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897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8.2 Iframe - Set Height and Width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Or you can use CSS to set the height and width of the iframe: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36FFD-DCFF-47FA-952F-79FDF588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64" y="2441151"/>
            <a:ext cx="5944872" cy="21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701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8.3 Iframe - Remove the Border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By default, an iframe has a border around it.</a:t>
            </a:r>
          </a:p>
          <a:p>
            <a:pPr lvl="0"/>
            <a:r>
              <a:rPr lang="en-US" dirty="0"/>
              <a:t>To remove the border, add the style attribute and use the CSS border property.</a:t>
            </a:r>
          </a:p>
          <a:p>
            <a:pPr lvl="0"/>
            <a:r>
              <a:rPr lang="en-US" dirty="0"/>
              <a:t>With CSS, you can also change the size, style and color of the iframe's border:</a:t>
            </a:r>
          </a:p>
        </p:txBody>
      </p:sp>
    </p:spTree>
    <p:extLst>
      <p:ext uri="{BB962C8B-B14F-4D97-AF65-F5344CB8AC3E}">
        <p14:creationId xmlns:p14="http://schemas.microsoft.com/office/powerpoint/2010/main" val="28435047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8.3 Iframe - Remove the Border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D8491D-188C-400B-A4AB-9E03A1A9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66" y="1701254"/>
            <a:ext cx="5944872" cy="21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615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1943219" y="2220240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</a:rPr>
              <a:t>9. </a:t>
            </a:r>
            <a:r>
              <a:rPr lang="en" dirty="0"/>
              <a:t> </a:t>
            </a:r>
            <a:r>
              <a:rPr lang="en-US" dirty="0"/>
              <a:t>JAVASCRIPT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6911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9.1 &lt;script&gt; Tag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The &lt;script&gt; tag is used to define a client-side script (JavaScript).</a:t>
            </a:r>
          </a:p>
          <a:p>
            <a:pPr lvl="0"/>
            <a:r>
              <a:rPr lang="en-US" dirty="0"/>
              <a:t>The &lt;script&gt; element either contains script statements, or it points to an external script file through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pPr lvl="0"/>
            <a:r>
              <a:rPr lang="en-US" dirty="0"/>
              <a:t>Common uses for JavaScript are image manipulation, form validation, and dynamic changes of content.</a:t>
            </a:r>
          </a:p>
          <a:p>
            <a:pPr lvl="0"/>
            <a:r>
              <a:rPr lang="en-US" dirty="0"/>
              <a:t>To select an HTML element, JavaScript most often uses the </a:t>
            </a:r>
            <a:r>
              <a:rPr lang="en-US" dirty="0" err="1"/>
              <a:t>document.getElementById</a:t>
            </a:r>
            <a:r>
              <a:rPr lang="en-US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3108126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588959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9.1 &lt;script&gt; Tag</a:t>
            </a:r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60DD-095D-4F82-BF2F-DCF2B89C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</p:spPr>
        <p:txBody>
          <a:bodyPr/>
          <a:lstStyle/>
          <a:p>
            <a:pPr lvl="0"/>
            <a:r>
              <a:rPr lang="en-US" dirty="0"/>
              <a:t>This JavaScript example writes "Hello JavaScript!" into an HTML element with id="demo":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A7A82B-5CF7-43D7-A49D-7FC26750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79" y="2403789"/>
            <a:ext cx="5944872" cy="25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8139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3323</Words>
  <Application>Microsoft Office PowerPoint</Application>
  <PresentationFormat>On-screen Show (16:9)</PresentationFormat>
  <Paragraphs>428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Poppins</vt:lpstr>
      <vt:lpstr>Arial</vt:lpstr>
      <vt:lpstr>Montserrat Light</vt:lpstr>
      <vt:lpstr>Century</vt:lpstr>
      <vt:lpstr>Volsce template</vt:lpstr>
      <vt:lpstr>1.  STYLING WITH CSS</vt:lpstr>
      <vt:lpstr>PowerPoint Presentation</vt:lpstr>
      <vt:lpstr>1.1 Inline CSS</vt:lpstr>
      <vt:lpstr>1.2 Internal CSS</vt:lpstr>
      <vt:lpstr>1.3 External CSS</vt:lpstr>
      <vt:lpstr>1.3 External CSS</vt:lpstr>
      <vt:lpstr>1.4 CSS Fonts</vt:lpstr>
      <vt:lpstr>1.5 CSS Border</vt:lpstr>
      <vt:lpstr>1.6 CSS Padding</vt:lpstr>
      <vt:lpstr>1.7 CSS Margin</vt:lpstr>
      <vt:lpstr>1.8 id Attribute</vt:lpstr>
      <vt:lpstr>1.9 class Attribute</vt:lpstr>
      <vt:lpstr>1.10 External Refrences</vt:lpstr>
      <vt:lpstr>1.10 External Refrences</vt:lpstr>
      <vt:lpstr>1.10 External Refrences</vt:lpstr>
      <vt:lpstr>2.  LINKS</vt:lpstr>
      <vt:lpstr>2.1 HTML Links - Hyperlinks</vt:lpstr>
      <vt:lpstr>2.2 Links - Syntax</vt:lpstr>
      <vt:lpstr>2.3 Local Links</vt:lpstr>
      <vt:lpstr>2.3 Local Links</vt:lpstr>
      <vt:lpstr>2.4 The target Attribute</vt:lpstr>
      <vt:lpstr>2.4 The target Attribute</vt:lpstr>
      <vt:lpstr>2.5 Image as Link</vt:lpstr>
      <vt:lpstr>2.6 Link Titles</vt:lpstr>
      <vt:lpstr>2.7 HTML Link Colors</vt:lpstr>
      <vt:lpstr>2.7 HTML Link Colors</vt:lpstr>
      <vt:lpstr>2.7 HTML Link Colors</vt:lpstr>
      <vt:lpstr>2.8 Create a Bookmark</vt:lpstr>
      <vt:lpstr>2.8 Create a Bookmark</vt:lpstr>
      <vt:lpstr>2.8 Create a Bookmark</vt:lpstr>
      <vt:lpstr>3.  IMAGES</vt:lpstr>
      <vt:lpstr>3.1 Image Syntax</vt:lpstr>
      <vt:lpstr>3.2 The alt Attribute</vt:lpstr>
      <vt:lpstr>3.3 Image Size Width and Height</vt:lpstr>
      <vt:lpstr>3.3 Image Size Width and Height</vt:lpstr>
      <vt:lpstr>3.4 Width and Height, or Style?</vt:lpstr>
      <vt:lpstr>3.4 Width and Height, or Style?</vt:lpstr>
      <vt:lpstr>3.5 Width and Height, or Style?</vt:lpstr>
      <vt:lpstr>3.6 Animated Images</vt:lpstr>
      <vt:lpstr>3.7 Animated Images</vt:lpstr>
      <vt:lpstr>3.8 Background Image on a HTML element</vt:lpstr>
      <vt:lpstr>3.8 Background Image on a HTML element</vt:lpstr>
      <vt:lpstr>3.9 Background Image on a Page</vt:lpstr>
      <vt:lpstr>3.10 Background Repeat</vt:lpstr>
      <vt:lpstr>3.11 Background Cover</vt:lpstr>
      <vt:lpstr>3.12 background Stretch</vt:lpstr>
      <vt:lpstr>4.  TABLES</vt:lpstr>
      <vt:lpstr>4.1 Defining an HTML Table</vt:lpstr>
      <vt:lpstr>4.1 Defining an HTML Table</vt:lpstr>
      <vt:lpstr>4.2 Adding Border</vt:lpstr>
      <vt:lpstr>4.2 Adding Border</vt:lpstr>
      <vt:lpstr>4.3 Collapsed Border</vt:lpstr>
      <vt:lpstr>4.4 Cell Padding</vt:lpstr>
      <vt:lpstr>4.4 Cell Padding</vt:lpstr>
      <vt:lpstr>4.5 Left-align Headings</vt:lpstr>
      <vt:lpstr>4.6 Adding Border Spacing</vt:lpstr>
      <vt:lpstr>4.7 Cells that Span Many Columns</vt:lpstr>
      <vt:lpstr>4.8 Cells that Span Many Rows</vt:lpstr>
      <vt:lpstr>4.9 Adding a Caption</vt:lpstr>
      <vt:lpstr>4.10 A Special Style for One Table</vt:lpstr>
      <vt:lpstr>5.  LISTS</vt:lpstr>
      <vt:lpstr>5.1  Unordered HTML List</vt:lpstr>
      <vt:lpstr>5.2 Unordered HTML List - Choose List Item Marker</vt:lpstr>
      <vt:lpstr>5.2 Unordered HTML List - Choose List Item Marker</vt:lpstr>
      <vt:lpstr>5.3 Ordered HTML List</vt:lpstr>
      <vt:lpstr>5.4 Ordered HTML List - The Type Attribute</vt:lpstr>
      <vt:lpstr>5.4 Ordered HTML List - The Type Attribute</vt:lpstr>
      <vt:lpstr>5.5 HTML Description Lists</vt:lpstr>
      <vt:lpstr>5.5 HTML Description Lists</vt:lpstr>
      <vt:lpstr>5.6 Nested HTML Lists</vt:lpstr>
      <vt:lpstr>5.7 Nested HTML Lists</vt:lpstr>
      <vt:lpstr>6.  BLOCK AND INLINE ELEMENTS</vt:lpstr>
      <vt:lpstr>PowerPoint Presentation</vt:lpstr>
      <vt:lpstr>PowerPoint Presentation</vt:lpstr>
      <vt:lpstr>6.1 Block-level Elements</vt:lpstr>
      <vt:lpstr>6.1 Block-level Elements</vt:lpstr>
      <vt:lpstr>6.2 Inline Elements</vt:lpstr>
      <vt:lpstr>6.2 Inline Elements</vt:lpstr>
      <vt:lpstr>6.3 The &lt;div&gt; Element</vt:lpstr>
      <vt:lpstr>6.4 The &lt;span&gt; Element</vt:lpstr>
      <vt:lpstr>7.  CLASSE AND ID ATTRIBUTES</vt:lpstr>
      <vt:lpstr>7.1 Using The class Attribute</vt:lpstr>
      <vt:lpstr>7.1 Using The class Attribute</vt:lpstr>
      <vt:lpstr>7.2 Using The class Attribute on Inline Elements</vt:lpstr>
      <vt:lpstr>7.3 Select Elements With a Specific Class</vt:lpstr>
      <vt:lpstr>7.4 Multiple Classes</vt:lpstr>
      <vt:lpstr>7.5 Different Tags Can Share Same Class</vt:lpstr>
      <vt:lpstr>7.6 Using The id Attribute</vt:lpstr>
      <vt:lpstr>7.6 Using The id Attribute</vt:lpstr>
      <vt:lpstr>7.7 Difference Between Class and ID</vt:lpstr>
      <vt:lpstr>8.  IFRAMES</vt:lpstr>
      <vt:lpstr>8.1Iframe Syntax </vt:lpstr>
      <vt:lpstr>8.2 Iframe - Set Height and Width</vt:lpstr>
      <vt:lpstr>8.2 Iframe - Set Height and Width</vt:lpstr>
      <vt:lpstr>8.3 Iframe - Remove the Border</vt:lpstr>
      <vt:lpstr>8.3 Iframe - Remove the Border</vt:lpstr>
      <vt:lpstr>9.  JAVASCRIPT</vt:lpstr>
      <vt:lpstr>9.1 &lt;script&gt; Tag</vt:lpstr>
      <vt:lpstr>9.1 &lt;script&gt; Tag</vt:lpstr>
      <vt:lpstr>9.2 What can JavaScript do</vt:lpstr>
      <vt:lpstr>9.2 What can JavaScript do</vt:lpstr>
      <vt:lpstr>9.2 What can JavaScript do</vt:lpstr>
      <vt:lpstr>9.3 &lt;noscript&gt;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HTML</dc:title>
  <dc:creator>Alfred Rezk</dc:creator>
  <cp:lastModifiedBy>Alfred Rezk</cp:lastModifiedBy>
  <cp:revision>36</cp:revision>
  <dcterms:modified xsi:type="dcterms:W3CDTF">2019-11-16T04:53:34Z</dcterms:modified>
</cp:coreProperties>
</file>