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1"/>
  </p:notesMasterIdLst>
  <p:sldIdLst>
    <p:sldId id="302" r:id="rId2"/>
    <p:sldId id="303" r:id="rId3"/>
    <p:sldId id="285" r:id="rId4"/>
    <p:sldId id="488" r:id="rId5"/>
    <p:sldId id="489" r:id="rId6"/>
    <p:sldId id="490" r:id="rId7"/>
    <p:sldId id="491" r:id="rId8"/>
    <p:sldId id="492" r:id="rId9"/>
    <p:sldId id="493" r:id="rId10"/>
    <p:sldId id="494" r:id="rId11"/>
    <p:sldId id="495" r:id="rId12"/>
    <p:sldId id="389" r:id="rId13"/>
    <p:sldId id="496" r:id="rId14"/>
    <p:sldId id="390"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 id="541" r:id="rId60"/>
  </p:sldIdLst>
  <p:sldSz cx="9144000" cy="5143500" type="screen16x9"/>
  <p:notesSz cx="6858000" cy="9144000"/>
  <p:embeddedFontLst>
    <p:embeddedFont>
      <p:font typeface="Century" panose="02040604050505020304" pitchFamily="18" charset="0"/>
      <p:regular r:id="rId62"/>
    </p:embeddedFont>
    <p:embeddedFont>
      <p:font typeface="Montserrat Light" panose="020B0604020202020204" charset="0"/>
      <p:regular r:id="rId63"/>
      <p:bold r:id="rId64"/>
      <p:italic r:id="rId65"/>
      <p:boldItalic r:id="rId66"/>
    </p:embeddedFont>
    <p:embeddedFont>
      <p:font typeface="Poppins"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7" d="100"/>
          <a:sy n="137" d="100"/>
        </p:scale>
        <p:origin x="10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238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63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832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943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46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80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60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3414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0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03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0493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0039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6624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5714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554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040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61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665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932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2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9323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1939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541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6501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074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9791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430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6192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500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2094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085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2371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3807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8624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6678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57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2380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1886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498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036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499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44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2649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2951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0277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69433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9123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530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88266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20631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02100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756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89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956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341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110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9662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EMAIL LINKS</a:t>
            </a:r>
            <a:br>
              <a:rPr lang="en-US" dirty="0"/>
            </a:b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You can include one or more meta tags in your document based on what information you want to keep in your document but in general, meta tags do not impact physical appearance of the document so from appearance point of view, it does not matter if you include them or not. </a:t>
            </a:r>
          </a:p>
          <a:p>
            <a:r>
              <a:rPr lang="en-US" dirty="0"/>
              <a:t>Adding Meta Tags to Your Documents You can add metadata to your web pages by placing &lt;meta&gt; tags inside the header of the document which is represented by &lt;head&gt; and &lt;/head&gt; tags.</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39872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 A meta tag can have following attributes in addition to core attributes:</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pic>
        <p:nvPicPr>
          <p:cNvPr id="2" name="Picture 1">
            <a:extLst>
              <a:ext uri="{FF2B5EF4-FFF2-40B4-BE49-F238E27FC236}">
                <a16:creationId xmlns:a16="http://schemas.microsoft.com/office/drawing/2014/main" id="{7D9637BF-D08F-4EAC-81D5-2515480FEEF0}"/>
              </a:ext>
            </a:extLst>
          </p:cNvPr>
          <p:cNvPicPr>
            <a:picLocks noChangeAspect="1"/>
          </p:cNvPicPr>
          <p:nvPr/>
        </p:nvPicPr>
        <p:blipFill>
          <a:blip r:embed="rId3"/>
          <a:stretch>
            <a:fillRect/>
          </a:stretch>
        </p:blipFill>
        <p:spPr>
          <a:xfrm>
            <a:off x="1599942" y="1471551"/>
            <a:ext cx="6627001" cy="3262524"/>
          </a:xfrm>
          <a:prstGeom prst="rect">
            <a:avLst/>
          </a:prstGeom>
        </p:spPr>
      </p:pic>
    </p:spTree>
    <p:extLst>
      <p:ext uri="{BB962C8B-B14F-4D97-AF65-F5344CB8AC3E}">
        <p14:creationId xmlns:p14="http://schemas.microsoft.com/office/powerpoint/2010/main" val="29881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3.1 Specifying Keywords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can use &lt;meta&gt; tag to specify important keywords related to the document and later these keywords are used by the search engines while indexing your webpage for searching purpose. </a:t>
            </a:r>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42754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3.1 Specifying Keywords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Example Following is an example, where we are adding HTML, Meta Tags, Metadata as important keywords about the document.</a:t>
            </a:r>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89BB5FFA-3EE2-483C-B78F-B9EFC2FFF5D1}"/>
              </a:ext>
            </a:extLst>
          </p:cNvPr>
          <p:cNvPicPr>
            <a:picLocks noChangeAspect="1"/>
          </p:cNvPicPr>
          <p:nvPr/>
        </p:nvPicPr>
        <p:blipFill>
          <a:blip r:embed="rId3"/>
          <a:stretch>
            <a:fillRect/>
          </a:stretch>
        </p:blipFill>
        <p:spPr>
          <a:xfrm>
            <a:off x="1514749" y="2461661"/>
            <a:ext cx="5946977" cy="2356104"/>
          </a:xfrm>
          <a:prstGeom prst="rect">
            <a:avLst/>
          </a:prstGeom>
        </p:spPr>
      </p:pic>
    </p:spTree>
    <p:extLst>
      <p:ext uri="{BB962C8B-B14F-4D97-AF65-F5344CB8AC3E}">
        <p14:creationId xmlns:p14="http://schemas.microsoft.com/office/powerpoint/2010/main" val="304930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3.2 Document Description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You can use &lt;meta&gt; tag to give a short description about the document. </a:t>
            </a:r>
          </a:p>
          <a:p>
            <a:pPr lvl="0"/>
            <a:r>
              <a:rPr lang="en-US" sz="1600" dirty="0"/>
              <a:t>This again can be used by various search engines while indexing your webpage for searching purpose. </a:t>
            </a:r>
          </a:p>
          <a:p>
            <a:pPr marL="0" lvl="0" indent="0">
              <a:buNone/>
            </a:pPr>
            <a:endParaRPr lang="en-US" sz="9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5B298920-3B1D-4DB1-8996-77CE11ABC167}"/>
              </a:ext>
            </a:extLst>
          </p:cNvPr>
          <p:cNvPicPr>
            <a:picLocks noChangeAspect="1"/>
          </p:cNvPicPr>
          <p:nvPr/>
        </p:nvPicPr>
        <p:blipFill>
          <a:blip r:embed="rId3"/>
          <a:stretch>
            <a:fillRect/>
          </a:stretch>
        </p:blipFill>
        <p:spPr>
          <a:xfrm>
            <a:off x="1446202" y="2402889"/>
            <a:ext cx="5946977" cy="2535936"/>
          </a:xfrm>
          <a:prstGeom prst="rect">
            <a:avLst/>
          </a:prstGeom>
        </p:spPr>
      </p:pic>
    </p:spTree>
    <p:extLst>
      <p:ext uri="{BB962C8B-B14F-4D97-AF65-F5344CB8AC3E}">
        <p14:creationId xmlns:p14="http://schemas.microsoft.com/office/powerpoint/2010/main" val="137891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3.3 Document Revision</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Date You can use &lt;meta&gt; tag to give information about when last time the document was updated. </a:t>
            </a:r>
          </a:p>
          <a:p>
            <a:pPr lvl="0"/>
            <a:r>
              <a:rPr lang="en-US" sz="1600" dirty="0"/>
              <a:t>This information can be used by various web browsers while refreshing your webpage.</a:t>
            </a:r>
          </a:p>
          <a:p>
            <a:pPr marL="0" lvl="0" indent="0">
              <a:buNone/>
            </a:pPr>
            <a:endParaRPr lang="en-US" sz="9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703353D3-275E-4187-83D3-CD5DE3FC0C66}"/>
              </a:ext>
            </a:extLst>
          </p:cNvPr>
          <p:cNvPicPr>
            <a:picLocks noChangeAspect="1"/>
          </p:cNvPicPr>
          <p:nvPr/>
        </p:nvPicPr>
        <p:blipFill>
          <a:blip r:embed="rId3"/>
          <a:stretch>
            <a:fillRect/>
          </a:stretch>
        </p:blipFill>
        <p:spPr>
          <a:xfrm>
            <a:off x="2142907" y="2645090"/>
            <a:ext cx="5074514" cy="2319947"/>
          </a:xfrm>
          <a:prstGeom prst="rect">
            <a:avLst/>
          </a:prstGeom>
        </p:spPr>
      </p:pic>
    </p:spTree>
    <p:extLst>
      <p:ext uri="{BB962C8B-B14F-4D97-AF65-F5344CB8AC3E}">
        <p14:creationId xmlns:p14="http://schemas.microsoft.com/office/powerpoint/2010/main" val="27673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3.4 Document Refreshing</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A &lt;meta&gt; tag can be used to specify a duration after which your web page will keep refreshing automatically. </a:t>
            </a:r>
          </a:p>
          <a:p>
            <a:pPr lvl="0"/>
            <a:r>
              <a:rPr lang="en-US" sz="1600" dirty="0"/>
              <a:t>Example If you want your page keep refreshing after every 5 seconds then use the following syntax. </a:t>
            </a: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ACE8AE18-A0F5-46AB-89E2-BC60719F4E55}"/>
              </a:ext>
            </a:extLst>
          </p:cNvPr>
          <p:cNvPicPr>
            <a:picLocks noChangeAspect="1"/>
          </p:cNvPicPr>
          <p:nvPr/>
        </p:nvPicPr>
        <p:blipFill>
          <a:blip r:embed="rId3"/>
          <a:stretch>
            <a:fillRect/>
          </a:stretch>
        </p:blipFill>
        <p:spPr>
          <a:xfrm>
            <a:off x="2132465" y="2571750"/>
            <a:ext cx="4879070" cy="2378134"/>
          </a:xfrm>
          <a:prstGeom prst="rect">
            <a:avLst/>
          </a:prstGeom>
        </p:spPr>
      </p:pic>
    </p:spTree>
    <p:extLst>
      <p:ext uri="{BB962C8B-B14F-4D97-AF65-F5344CB8AC3E}">
        <p14:creationId xmlns:p14="http://schemas.microsoft.com/office/powerpoint/2010/main" val="16598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3.5 Page Redirection</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can use &lt;meta&gt; tag to redirect your page to any other webpage. </a:t>
            </a:r>
          </a:p>
          <a:p>
            <a:pPr lvl="0"/>
            <a:r>
              <a:rPr lang="en-US" dirty="0"/>
              <a:t>You can also specify a duration if you want to redirect the page after a certain number of seconds. </a:t>
            </a: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82250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3.5 Page Redirection</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Following is an example of redirecting current page to another page after 5 seconds. </a:t>
            </a:r>
          </a:p>
          <a:p>
            <a:pPr lvl="0"/>
            <a:r>
              <a:rPr lang="en-US" sz="1600" dirty="0"/>
              <a:t>If you want to redirect page immediately then do not specify content attribute. </a:t>
            </a: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1">
            <a:extLst>
              <a:ext uri="{FF2B5EF4-FFF2-40B4-BE49-F238E27FC236}">
                <a16:creationId xmlns:a16="http://schemas.microsoft.com/office/drawing/2014/main" id="{C63B5C78-855A-4B0F-A819-3A11AD73C60E}"/>
              </a:ext>
            </a:extLst>
          </p:cNvPr>
          <p:cNvPicPr>
            <a:picLocks noChangeAspect="1"/>
          </p:cNvPicPr>
          <p:nvPr/>
        </p:nvPicPr>
        <p:blipFill>
          <a:blip r:embed="rId3"/>
          <a:stretch>
            <a:fillRect/>
          </a:stretch>
        </p:blipFill>
        <p:spPr>
          <a:xfrm>
            <a:off x="2627308" y="2449521"/>
            <a:ext cx="5332780" cy="2599279"/>
          </a:xfrm>
          <a:prstGeom prst="rect">
            <a:avLst/>
          </a:prstGeom>
        </p:spPr>
      </p:pic>
    </p:spTree>
    <p:extLst>
      <p:ext uri="{BB962C8B-B14F-4D97-AF65-F5344CB8AC3E}">
        <p14:creationId xmlns:p14="http://schemas.microsoft.com/office/powerpoint/2010/main" val="355425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3.6 Setting Author Name</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can set an author name in a web page using meta tag. See an example below: </a:t>
            </a: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58D5139D-D42B-4225-B810-3EF77EF3F6B8}"/>
              </a:ext>
            </a:extLst>
          </p:cNvPr>
          <p:cNvPicPr>
            <a:picLocks noChangeAspect="1"/>
          </p:cNvPicPr>
          <p:nvPr/>
        </p:nvPicPr>
        <p:blipFill>
          <a:blip r:embed="rId3"/>
          <a:stretch>
            <a:fillRect/>
          </a:stretch>
        </p:blipFill>
        <p:spPr>
          <a:xfrm>
            <a:off x="1598511" y="2116300"/>
            <a:ext cx="5946977" cy="2718816"/>
          </a:xfrm>
          <a:prstGeom prst="rect">
            <a:avLst/>
          </a:prstGeom>
        </p:spPr>
      </p:pic>
    </p:spTree>
    <p:extLst>
      <p:ext uri="{BB962C8B-B14F-4D97-AF65-F5344CB8AC3E}">
        <p14:creationId xmlns:p14="http://schemas.microsoft.com/office/powerpoint/2010/main" val="387322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HTML &lt;a&gt; tag provides you option to specify an email address to send an email.</a:t>
            </a:r>
          </a:p>
          <a:p>
            <a:pPr lvl="0"/>
            <a:r>
              <a:rPr lang="en-US" dirty="0"/>
              <a:t>While using &lt;a&gt; tag as an email tag, you will use </a:t>
            </a:r>
            <a:r>
              <a:rPr lang="en-US" b="1" dirty="0"/>
              <a:t>mailto:</a:t>
            </a:r>
            <a:r>
              <a:rPr lang="en-US" dirty="0"/>
              <a:t> email address along with </a:t>
            </a:r>
            <a:r>
              <a:rPr lang="en-US" dirty="0" err="1"/>
              <a:t>href</a:t>
            </a:r>
            <a:r>
              <a:rPr lang="en-US" dirty="0"/>
              <a:t> attribute. </a:t>
            </a:r>
          </a:p>
          <a:p>
            <a:pPr lvl="0"/>
            <a:r>
              <a:rPr lang="en-US" dirty="0"/>
              <a:t>Following is the syntax of using </a:t>
            </a:r>
            <a:r>
              <a:rPr lang="en-US" b="1" dirty="0" err="1"/>
              <a:t>mailto</a:t>
            </a:r>
            <a:r>
              <a:rPr lang="en-US" dirty="0"/>
              <a:t> instead of using http. </a:t>
            </a:r>
          </a:p>
          <a:p>
            <a:pPr lvl="0"/>
            <a:endParaRPr lang="en-US" dirty="0"/>
          </a:p>
          <a:p>
            <a:pPr lvl="0"/>
            <a:endParaRPr lang="en-US" dirty="0"/>
          </a:p>
          <a:p>
            <a:r>
              <a:rPr lang="en-US" dirty="0"/>
              <a:t>Now, if a user clicks this link, it launches one Email Client (like Outlook Express etc. ) installed on your user's computer. </a:t>
            </a:r>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 name="Picture 1">
            <a:extLst>
              <a:ext uri="{FF2B5EF4-FFF2-40B4-BE49-F238E27FC236}">
                <a16:creationId xmlns:a16="http://schemas.microsoft.com/office/drawing/2014/main" id="{ECD3D167-B8C8-461B-97B9-CEA360B77574}"/>
              </a:ext>
            </a:extLst>
          </p:cNvPr>
          <p:cNvPicPr>
            <a:picLocks noChangeAspect="1"/>
          </p:cNvPicPr>
          <p:nvPr/>
        </p:nvPicPr>
        <p:blipFill>
          <a:blip r:embed="rId3"/>
          <a:stretch>
            <a:fillRect/>
          </a:stretch>
        </p:blipFill>
        <p:spPr>
          <a:xfrm>
            <a:off x="1088904" y="2765656"/>
            <a:ext cx="7430126" cy="270710"/>
          </a:xfrm>
          <a:prstGeom prst="rect">
            <a:avLst/>
          </a:prstGeom>
        </p:spPr>
      </p:pic>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3.7 Specify Character SET</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200" dirty="0"/>
              <a:t>Set You can use &lt;meta&gt; tag to specify character set used within the webpage. </a:t>
            </a:r>
          </a:p>
          <a:p>
            <a:pPr lvl="0"/>
            <a:r>
              <a:rPr lang="en-US" sz="1200" dirty="0"/>
              <a:t>Example By default, Web servers and Web browsers use ISO-8859-1 (Latin1) encoding to process Web pages. </a:t>
            </a:r>
          </a:p>
          <a:p>
            <a:pPr lvl="0"/>
            <a:r>
              <a:rPr lang="en-US" sz="1200" dirty="0"/>
              <a:t>Following is an example to set UTF-8 encoding: </a:t>
            </a:r>
          </a:p>
          <a:p>
            <a:pPr marL="0" lvl="0" indent="0">
              <a:buNone/>
            </a:pPr>
            <a:endParaRPr lang="en-US" sz="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4" name="Picture 3">
            <a:extLst>
              <a:ext uri="{FF2B5EF4-FFF2-40B4-BE49-F238E27FC236}">
                <a16:creationId xmlns:a16="http://schemas.microsoft.com/office/drawing/2014/main" id="{772A3983-0BD2-41D1-980F-9B4076C4D061}"/>
              </a:ext>
            </a:extLst>
          </p:cNvPr>
          <p:cNvPicPr>
            <a:picLocks noChangeAspect="1"/>
          </p:cNvPicPr>
          <p:nvPr/>
        </p:nvPicPr>
        <p:blipFill>
          <a:blip r:embed="rId3"/>
          <a:stretch>
            <a:fillRect/>
          </a:stretch>
        </p:blipFill>
        <p:spPr>
          <a:xfrm>
            <a:off x="2156867" y="2523758"/>
            <a:ext cx="5180471" cy="2525041"/>
          </a:xfrm>
          <a:prstGeom prst="rect">
            <a:avLst/>
          </a:prstGeom>
        </p:spPr>
      </p:pic>
    </p:spTree>
    <p:extLst>
      <p:ext uri="{BB962C8B-B14F-4D97-AF65-F5344CB8AC3E}">
        <p14:creationId xmlns:p14="http://schemas.microsoft.com/office/powerpoint/2010/main" val="368244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3.7 Setting the Viewport</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HTML5 introduced a method to let web designers take control over the viewport, through the &lt;meta&gt; tag.</a:t>
            </a:r>
          </a:p>
          <a:p>
            <a:pPr lvl="0"/>
            <a:r>
              <a:rPr lang="en-US" dirty="0"/>
              <a:t>The viewport is the user's visible area of a web page. </a:t>
            </a:r>
          </a:p>
          <a:p>
            <a:pPr lvl="0"/>
            <a:r>
              <a:rPr lang="en-US" dirty="0"/>
              <a:t>It varies with the device, and will be smaller on a mobile phone than on a computer screen.</a:t>
            </a:r>
          </a:p>
          <a:p>
            <a:pPr marL="0" lvl="0" indent="0">
              <a:buNone/>
            </a:pPr>
            <a:endParaRPr lang="en-US" sz="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17070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3.7 Setting the Viewport</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800" dirty="0"/>
              <a:t>You should include the following &lt;meta&gt; viewport element in all your web pages:</a:t>
            </a:r>
          </a:p>
          <a:p>
            <a:pPr lvl="0"/>
            <a:endParaRPr lang="en-US" sz="1800" dirty="0"/>
          </a:p>
          <a:p>
            <a:pPr lvl="0"/>
            <a:r>
              <a:rPr lang="en-US" sz="1800" dirty="0"/>
              <a:t>A &lt;meta&gt; viewport element gives the browser instructions on how to control the page's dimensions and scaling.</a:t>
            </a:r>
          </a:p>
          <a:p>
            <a:pPr lvl="0"/>
            <a:r>
              <a:rPr lang="en-US" sz="1800" dirty="0"/>
              <a:t>The width=device-width part sets the width of the page to follow the screen-width of the device (which will vary depending on the device).</a:t>
            </a:r>
          </a:p>
          <a:p>
            <a:pPr lvl="0"/>
            <a:r>
              <a:rPr lang="en-US" sz="1800" dirty="0"/>
              <a:t>The initial-scale=1.0 part sets the initial zoom level when the page is first loaded by the browser.</a:t>
            </a:r>
          </a:p>
          <a:p>
            <a:pPr lvl="0"/>
            <a:endParaRPr lang="en-US" sz="1800" dirty="0"/>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 name="Picture 1">
            <a:extLst>
              <a:ext uri="{FF2B5EF4-FFF2-40B4-BE49-F238E27FC236}">
                <a16:creationId xmlns:a16="http://schemas.microsoft.com/office/drawing/2014/main" id="{2F1B8785-29F1-4A73-A315-DEAA4A08F9F4}"/>
              </a:ext>
            </a:extLst>
          </p:cNvPr>
          <p:cNvPicPr>
            <a:picLocks noChangeAspect="1"/>
          </p:cNvPicPr>
          <p:nvPr/>
        </p:nvPicPr>
        <p:blipFill>
          <a:blip r:embed="rId3"/>
          <a:stretch>
            <a:fillRect/>
          </a:stretch>
        </p:blipFill>
        <p:spPr>
          <a:xfrm>
            <a:off x="1313961" y="2129620"/>
            <a:ext cx="6099777" cy="219456"/>
          </a:xfrm>
          <a:prstGeom prst="rect">
            <a:avLst/>
          </a:prstGeom>
        </p:spPr>
      </p:pic>
    </p:spTree>
    <p:extLst>
      <p:ext uri="{BB962C8B-B14F-4D97-AF65-F5344CB8AC3E}">
        <p14:creationId xmlns:p14="http://schemas.microsoft.com/office/powerpoint/2010/main" val="339165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3.7 Setting the Viewport</a:t>
            </a:r>
          </a:p>
        </p:txBody>
      </p:sp>
      <p:pic>
        <p:nvPicPr>
          <p:cNvPr id="3" name="Picture 2">
            <a:extLst>
              <a:ext uri="{FF2B5EF4-FFF2-40B4-BE49-F238E27FC236}">
                <a16:creationId xmlns:a16="http://schemas.microsoft.com/office/drawing/2014/main" id="{A8F6CD5B-8E3A-4CE5-9DBD-DF09244EB0A6}"/>
              </a:ext>
            </a:extLst>
          </p:cNvPr>
          <p:cNvPicPr>
            <a:picLocks noChangeAspect="1"/>
          </p:cNvPicPr>
          <p:nvPr/>
        </p:nvPicPr>
        <p:blipFill>
          <a:blip r:embed="rId3"/>
          <a:stretch>
            <a:fillRect/>
          </a:stretch>
        </p:blipFill>
        <p:spPr>
          <a:xfrm>
            <a:off x="776350" y="1359915"/>
            <a:ext cx="3889585" cy="3456732"/>
          </a:xfrm>
          <a:prstGeom prst="rect">
            <a:avLst/>
          </a:prstGeom>
        </p:spPr>
      </p:pic>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7" name="Picture 6">
            <a:extLst>
              <a:ext uri="{FF2B5EF4-FFF2-40B4-BE49-F238E27FC236}">
                <a16:creationId xmlns:a16="http://schemas.microsoft.com/office/drawing/2014/main" id="{4EAC8FFE-BBA4-4F72-A599-FE4B459D5EBB}"/>
              </a:ext>
            </a:extLst>
          </p:cNvPr>
          <p:cNvPicPr/>
          <p:nvPr/>
        </p:nvPicPr>
        <p:blipFill>
          <a:blip r:embed="rId4"/>
          <a:stretch>
            <a:fillRect/>
          </a:stretch>
        </p:blipFill>
        <p:spPr>
          <a:xfrm>
            <a:off x="4665935" y="1359915"/>
            <a:ext cx="3420246" cy="3456732"/>
          </a:xfrm>
          <a:prstGeom prst="rect">
            <a:avLst/>
          </a:prstGeom>
        </p:spPr>
      </p:pic>
    </p:spTree>
    <p:extLst>
      <p:ext uri="{BB962C8B-B14F-4D97-AF65-F5344CB8AC3E}">
        <p14:creationId xmlns:p14="http://schemas.microsoft.com/office/powerpoint/2010/main" val="34399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4. </a:t>
            </a:r>
            <a:r>
              <a:rPr lang="en" dirty="0"/>
              <a:t> </a:t>
            </a:r>
            <a:r>
              <a:rPr lang="en-US" dirty="0"/>
              <a:t>Forms</a:t>
            </a:r>
            <a:br>
              <a:rPr lang="en-US" dirty="0"/>
            </a:br>
            <a:endParaRPr dirty="0"/>
          </a:p>
        </p:txBody>
      </p:sp>
    </p:spTree>
    <p:extLst>
      <p:ext uri="{BB962C8B-B14F-4D97-AF65-F5344CB8AC3E}">
        <p14:creationId xmlns:p14="http://schemas.microsoft.com/office/powerpoint/2010/main" val="932419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sz="1800" dirty="0"/>
              <a:t>HTML Forms are required, when you want to collect some data from the site visitor. </a:t>
            </a:r>
          </a:p>
          <a:p>
            <a:pPr lvl="0"/>
            <a:r>
              <a:rPr lang="en-US" sz="1800" dirty="0"/>
              <a:t>For example, during user registration you would like to collect information such as name, email address, credit card, etc.  </a:t>
            </a:r>
          </a:p>
          <a:p>
            <a:pPr lvl="0"/>
            <a:r>
              <a:rPr lang="en-US" sz="1800" dirty="0"/>
              <a:t>A form will take input from the site visitor and then will post it to a back-end application such as CGI, ASP Script or PHP script etc. </a:t>
            </a:r>
          </a:p>
          <a:p>
            <a:pPr lvl="0"/>
            <a:r>
              <a:rPr lang="en-US" sz="1800" dirty="0"/>
              <a:t>The back-end application will perform required processing on the passed data based on defined business logic inside the application. </a:t>
            </a:r>
          </a:p>
          <a:p>
            <a:pPr lvl="0"/>
            <a:r>
              <a:rPr lang="en-US" sz="1800" dirty="0"/>
              <a:t>There are various form elements available like text fields, </a:t>
            </a:r>
            <a:r>
              <a:rPr lang="en-US" sz="1800" dirty="0" err="1"/>
              <a:t>textarea</a:t>
            </a:r>
            <a:r>
              <a:rPr lang="en-US" sz="1800" dirty="0"/>
              <a:t> fields, drop-down menus, radio buttons, checkboxes, etc. </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763578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The HTML &lt;form&gt; tag is used to create an HTML form and it has following syntax: </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dirty="0"/>
          </a:p>
        </p:txBody>
      </p:sp>
      <p:pic>
        <p:nvPicPr>
          <p:cNvPr id="2" name="Picture 1">
            <a:extLst>
              <a:ext uri="{FF2B5EF4-FFF2-40B4-BE49-F238E27FC236}">
                <a16:creationId xmlns:a16="http://schemas.microsoft.com/office/drawing/2014/main" id="{63785AAC-C117-47ED-8185-FC31D3BA2E8C}"/>
              </a:ext>
            </a:extLst>
          </p:cNvPr>
          <p:cNvPicPr>
            <a:picLocks noChangeAspect="1"/>
          </p:cNvPicPr>
          <p:nvPr/>
        </p:nvPicPr>
        <p:blipFill>
          <a:blip r:embed="rId3"/>
          <a:stretch>
            <a:fillRect/>
          </a:stretch>
        </p:blipFill>
        <p:spPr>
          <a:xfrm>
            <a:off x="1249503" y="1970888"/>
            <a:ext cx="7276979" cy="667610"/>
          </a:xfrm>
          <a:prstGeom prst="rect">
            <a:avLst/>
          </a:prstGeom>
        </p:spPr>
      </p:pic>
    </p:spTree>
    <p:extLst>
      <p:ext uri="{BB962C8B-B14F-4D97-AF65-F5344CB8AC3E}">
        <p14:creationId xmlns:p14="http://schemas.microsoft.com/office/powerpoint/2010/main" val="65894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Form Attributes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800" dirty="0"/>
              <a:t>Apart from common attributes, following is a list of the most frequently used form attributes:</a:t>
            </a:r>
            <a:endParaRPr lang="en-US" sz="1600" dirty="0"/>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a:extLst>
              <a:ext uri="{FF2B5EF4-FFF2-40B4-BE49-F238E27FC236}">
                <a16:creationId xmlns:a16="http://schemas.microsoft.com/office/drawing/2014/main" id="{C908598C-FD0E-44B1-B710-F4EC17AC3365}"/>
              </a:ext>
            </a:extLst>
          </p:cNvPr>
          <p:cNvPicPr>
            <a:picLocks noChangeAspect="1"/>
          </p:cNvPicPr>
          <p:nvPr/>
        </p:nvPicPr>
        <p:blipFill>
          <a:blip r:embed="rId3"/>
          <a:stretch>
            <a:fillRect/>
          </a:stretch>
        </p:blipFill>
        <p:spPr>
          <a:xfrm>
            <a:off x="2112215" y="2061112"/>
            <a:ext cx="5017242" cy="3082388"/>
          </a:xfrm>
          <a:prstGeom prst="rect">
            <a:avLst/>
          </a:prstGeom>
        </p:spPr>
      </p:pic>
    </p:spTree>
    <p:extLst>
      <p:ext uri="{BB962C8B-B14F-4D97-AF65-F5344CB8AC3E}">
        <p14:creationId xmlns:p14="http://schemas.microsoft.com/office/powerpoint/2010/main" val="3592052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4.2 HTML Form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There are different types of form controls that you can use to collect data using HTML form:</a:t>
            </a:r>
          </a:p>
          <a:p>
            <a:pPr lvl="1"/>
            <a:r>
              <a:rPr lang="en-US" sz="1600" dirty="0">
                <a:latin typeface="Century" panose="02040604050505020304" pitchFamily="18" charset="0"/>
              </a:rPr>
              <a:t>Text Input Controls</a:t>
            </a:r>
          </a:p>
          <a:p>
            <a:pPr lvl="1"/>
            <a:r>
              <a:rPr lang="en-US" sz="1600" dirty="0">
                <a:latin typeface="Century" panose="02040604050505020304" pitchFamily="18" charset="0"/>
              </a:rPr>
              <a:t>Checkboxes Controls</a:t>
            </a:r>
          </a:p>
          <a:p>
            <a:pPr lvl="1"/>
            <a:r>
              <a:rPr lang="en-US" sz="1600" dirty="0">
                <a:latin typeface="Century" panose="02040604050505020304" pitchFamily="18" charset="0"/>
              </a:rPr>
              <a:t>Radio Box Controls</a:t>
            </a:r>
          </a:p>
          <a:p>
            <a:pPr lvl="1"/>
            <a:r>
              <a:rPr lang="en-US" sz="1600" dirty="0">
                <a:latin typeface="Century" panose="02040604050505020304" pitchFamily="18" charset="0"/>
              </a:rPr>
              <a:t>Select Box Controls</a:t>
            </a:r>
          </a:p>
          <a:p>
            <a:pPr lvl="1"/>
            <a:r>
              <a:rPr lang="en-US" sz="1600" dirty="0">
                <a:latin typeface="Century" panose="02040604050505020304" pitchFamily="18" charset="0"/>
              </a:rPr>
              <a:t>File Select boxes</a:t>
            </a:r>
          </a:p>
          <a:p>
            <a:pPr lvl="1"/>
            <a:r>
              <a:rPr lang="en-US" sz="1600" dirty="0">
                <a:latin typeface="Century" panose="02040604050505020304" pitchFamily="18" charset="0"/>
              </a:rPr>
              <a:t>Hidden Controls</a:t>
            </a:r>
          </a:p>
          <a:p>
            <a:pPr lvl="1"/>
            <a:r>
              <a:rPr lang="en-US" sz="1600" dirty="0">
                <a:latin typeface="Century" panose="02040604050505020304" pitchFamily="18" charset="0"/>
              </a:rPr>
              <a:t>Clickable Buttons</a:t>
            </a:r>
          </a:p>
          <a:p>
            <a:pPr lvl="1"/>
            <a:r>
              <a:rPr lang="en-US" sz="1600" dirty="0">
                <a:latin typeface="Century" panose="02040604050505020304" pitchFamily="18" charset="0"/>
              </a:rPr>
              <a:t>Submit and Reset Button</a:t>
            </a:r>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74165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4.3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600" dirty="0"/>
              <a:t>There are three types of text input used on forms:</a:t>
            </a:r>
          </a:p>
          <a:p>
            <a:pPr lvl="0"/>
            <a:r>
              <a:rPr lang="en-US" sz="1600" dirty="0"/>
              <a:t>Single-line text input controls - This control is used for items that require only one line of user input, such as search boxes or names. They are created using HTML &lt;input&gt; tag.</a:t>
            </a:r>
          </a:p>
          <a:p>
            <a:pPr lvl="0"/>
            <a:r>
              <a:rPr lang="en-US" sz="1600" dirty="0"/>
              <a:t>Password input controls - This is also a single-line text input but it masks the character as soon as a user enters it. They are also created using </a:t>
            </a:r>
            <a:r>
              <a:rPr lang="en-US" sz="1600" dirty="0" err="1"/>
              <a:t>HTMl</a:t>
            </a:r>
            <a:r>
              <a:rPr lang="en-US" sz="1600" dirty="0"/>
              <a:t> &lt;input&gt; tag.</a:t>
            </a:r>
          </a:p>
          <a:p>
            <a:pPr lvl="0"/>
            <a:r>
              <a:rPr lang="en-US" sz="1600" dirty="0"/>
              <a:t>Multi-line text input controls - This is used when the user is required to give details that may be longer than a single sentence. Multi-line input controls are created using HTML &lt;</a:t>
            </a:r>
            <a:r>
              <a:rPr lang="en-US" sz="1600" dirty="0" err="1"/>
              <a:t>textarea</a:t>
            </a:r>
            <a:r>
              <a:rPr lang="en-US" sz="1600" dirty="0"/>
              <a:t>&gt; tag.</a:t>
            </a:r>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347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 Default Settings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can specify a default email subject and email body along with your email address.</a:t>
            </a:r>
          </a:p>
          <a:p>
            <a:pPr lvl="0"/>
            <a:r>
              <a:rPr lang="en-US" dirty="0"/>
              <a:t>Following is the example to use default subject and body. </a:t>
            </a:r>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72DA73E8-95A3-45CB-B9D8-03B19F63B5CC}"/>
              </a:ext>
            </a:extLst>
          </p:cNvPr>
          <p:cNvPicPr>
            <a:picLocks noChangeAspect="1"/>
          </p:cNvPicPr>
          <p:nvPr/>
        </p:nvPicPr>
        <p:blipFill>
          <a:blip r:embed="rId3"/>
          <a:stretch>
            <a:fillRect/>
          </a:stretch>
        </p:blipFill>
        <p:spPr>
          <a:xfrm>
            <a:off x="1445329" y="2674602"/>
            <a:ext cx="6639137" cy="627010"/>
          </a:xfrm>
          <a:prstGeom prst="rect">
            <a:avLst/>
          </a:prstGeom>
        </p:spPr>
      </p:pic>
    </p:spTree>
    <p:extLst>
      <p:ext uri="{BB962C8B-B14F-4D97-AF65-F5344CB8AC3E}">
        <p14:creationId xmlns:p14="http://schemas.microsoft.com/office/powerpoint/2010/main" val="74990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4.4 Single-line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This control is used for items that require only one line of user input, such as search boxes or names. </a:t>
            </a:r>
          </a:p>
          <a:p>
            <a:pPr lvl="0"/>
            <a:r>
              <a:rPr lang="en-US" dirty="0"/>
              <a:t>They are created using HTML &lt;input&gt; tag.</a:t>
            </a:r>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091863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4.4 Single-line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a basic example of a single-line text input used to take first name and last name:</a:t>
            </a: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 name="Picture 1">
            <a:extLst>
              <a:ext uri="{FF2B5EF4-FFF2-40B4-BE49-F238E27FC236}">
                <a16:creationId xmlns:a16="http://schemas.microsoft.com/office/drawing/2014/main" id="{AD091543-D4CB-41E6-B3DF-DB142D42B946}"/>
              </a:ext>
            </a:extLst>
          </p:cNvPr>
          <p:cNvPicPr>
            <a:picLocks noChangeAspect="1"/>
          </p:cNvPicPr>
          <p:nvPr/>
        </p:nvPicPr>
        <p:blipFill>
          <a:blip r:embed="rId3"/>
          <a:stretch>
            <a:fillRect/>
          </a:stretch>
        </p:blipFill>
        <p:spPr>
          <a:xfrm>
            <a:off x="1390361" y="2168623"/>
            <a:ext cx="5946977" cy="2718816"/>
          </a:xfrm>
          <a:prstGeom prst="rect">
            <a:avLst/>
          </a:prstGeom>
        </p:spPr>
      </p:pic>
    </p:spTree>
    <p:extLst>
      <p:ext uri="{BB962C8B-B14F-4D97-AF65-F5344CB8AC3E}">
        <p14:creationId xmlns:p14="http://schemas.microsoft.com/office/powerpoint/2010/main" val="3009147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4.4 Single-line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attributes for &lt;input&gt; tag for creating text field.</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 name="Picture 2">
            <a:extLst>
              <a:ext uri="{FF2B5EF4-FFF2-40B4-BE49-F238E27FC236}">
                <a16:creationId xmlns:a16="http://schemas.microsoft.com/office/drawing/2014/main" id="{8B32DB10-E4E8-423A-9533-FBF595F003C2}"/>
              </a:ext>
            </a:extLst>
          </p:cNvPr>
          <p:cNvPicPr>
            <a:picLocks noChangeAspect="1"/>
          </p:cNvPicPr>
          <p:nvPr/>
        </p:nvPicPr>
        <p:blipFill>
          <a:blip r:embed="rId3"/>
          <a:stretch>
            <a:fillRect/>
          </a:stretch>
        </p:blipFill>
        <p:spPr>
          <a:xfrm>
            <a:off x="2052165" y="2116300"/>
            <a:ext cx="5401150" cy="2980327"/>
          </a:xfrm>
          <a:prstGeom prst="rect">
            <a:avLst/>
          </a:prstGeom>
        </p:spPr>
      </p:pic>
    </p:spTree>
    <p:extLst>
      <p:ext uri="{BB962C8B-B14F-4D97-AF65-F5344CB8AC3E}">
        <p14:creationId xmlns:p14="http://schemas.microsoft.com/office/powerpoint/2010/main" val="321276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4.5 Password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This is also a single-line text input but it masks the character as soon as a user enters it.</a:t>
            </a:r>
          </a:p>
          <a:p>
            <a:r>
              <a:rPr lang="en-US" dirty="0"/>
              <a:t>They are also created using HTML &lt;input&gt; tag but type attribute is set to password</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914236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4.5 Password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a basic example of a single-line password input used to take user password:</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pic>
        <p:nvPicPr>
          <p:cNvPr id="2" name="Picture 1">
            <a:extLst>
              <a:ext uri="{FF2B5EF4-FFF2-40B4-BE49-F238E27FC236}">
                <a16:creationId xmlns:a16="http://schemas.microsoft.com/office/drawing/2014/main" id="{79846BA7-5385-4917-BD17-70BBFDD521BB}"/>
              </a:ext>
            </a:extLst>
          </p:cNvPr>
          <p:cNvPicPr>
            <a:picLocks noChangeAspect="1"/>
          </p:cNvPicPr>
          <p:nvPr/>
        </p:nvPicPr>
        <p:blipFill>
          <a:blip r:embed="rId3"/>
          <a:stretch>
            <a:fillRect/>
          </a:stretch>
        </p:blipFill>
        <p:spPr>
          <a:xfrm>
            <a:off x="1390361" y="2150152"/>
            <a:ext cx="5946977" cy="2898648"/>
          </a:xfrm>
          <a:prstGeom prst="rect">
            <a:avLst/>
          </a:prstGeom>
        </p:spPr>
      </p:pic>
    </p:spTree>
    <p:extLst>
      <p:ext uri="{BB962C8B-B14F-4D97-AF65-F5344CB8AC3E}">
        <p14:creationId xmlns:p14="http://schemas.microsoft.com/office/powerpoint/2010/main" val="74148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4.5 Password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attributes for &lt;input&gt; tag for creating password field.</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3" name="Picture 2">
            <a:extLst>
              <a:ext uri="{FF2B5EF4-FFF2-40B4-BE49-F238E27FC236}">
                <a16:creationId xmlns:a16="http://schemas.microsoft.com/office/drawing/2014/main" id="{FCAB1921-EE98-4F4B-B950-3743820116ED}"/>
              </a:ext>
            </a:extLst>
          </p:cNvPr>
          <p:cNvPicPr>
            <a:picLocks noChangeAspect="1"/>
          </p:cNvPicPr>
          <p:nvPr/>
        </p:nvPicPr>
        <p:blipFill>
          <a:blip r:embed="rId3"/>
          <a:stretch>
            <a:fillRect/>
          </a:stretch>
        </p:blipFill>
        <p:spPr>
          <a:xfrm>
            <a:off x="2401172" y="2416912"/>
            <a:ext cx="4717095" cy="2554488"/>
          </a:xfrm>
          <a:prstGeom prst="rect">
            <a:avLst/>
          </a:prstGeom>
        </p:spPr>
      </p:pic>
    </p:spTree>
    <p:extLst>
      <p:ext uri="{BB962C8B-B14F-4D97-AF65-F5344CB8AC3E}">
        <p14:creationId xmlns:p14="http://schemas.microsoft.com/office/powerpoint/2010/main" val="627516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4.6 Multiple-Line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This is used when the user is required to give details that may be longer than a single sentence.</a:t>
            </a:r>
          </a:p>
          <a:p>
            <a:pPr lvl="0"/>
            <a:r>
              <a:rPr lang="en-US" dirty="0"/>
              <a:t>Multi-line input controls are created using HTML &lt;</a:t>
            </a:r>
            <a:r>
              <a:rPr lang="en-US" dirty="0" err="1"/>
              <a:t>textarea</a:t>
            </a:r>
            <a:r>
              <a:rPr lang="en-US" dirty="0"/>
              <a:t>&gt; tag.</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459478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4.6 Multiple-Line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a basic example of a multi-line text input used to take item description:</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2" name="Picture 1">
            <a:extLst>
              <a:ext uri="{FF2B5EF4-FFF2-40B4-BE49-F238E27FC236}">
                <a16:creationId xmlns:a16="http://schemas.microsoft.com/office/drawing/2014/main" id="{08FBA9E0-7548-42C2-8DB8-604D372A3C51}"/>
              </a:ext>
            </a:extLst>
          </p:cNvPr>
          <p:cNvPicPr>
            <a:picLocks noChangeAspect="1"/>
          </p:cNvPicPr>
          <p:nvPr/>
        </p:nvPicPr>
        <p:blipFill>
          <a:blip r:embed="rId3"/>
          <a:stretch>
            <a:fillRect/>
          </a:stretch>
        </p:blipFill>
        <p:spPr>
          <a:xfrm>
            <a:off x="1758998" y="2185809"/>
            <a:ext cx="5577086" cy="2887004"/>
          </a:xfrm>
          <a:prstGeom prst="rect">
            <a:avLst/>
          </a:prstGeom>
        </p:spPr>
      </p:pic>
    </p:spTree>
    <p:extLst>
      <p:ext uri="{BB962C8B-B14F-4D97-AF65-F5344CB8AC3E}">
        <p14:creationId xmlns:p14="http://schemas.microsoft.com/office/powerpoint/2010/main" val="51842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4.6 Multiple-Line Text Input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attributes for &lt;</a:t>
            </a:r>
            <a:r>
              <a:rPr lang="en-US" dirty="0" err="1"/>
              <a:t>textarea</a:t>
            </a:r>
            <a:r>
              <a:rPr lang="en-US" dirty="0"/>
              <a:t>&gt; tag.</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3" name="Picture 2">
            <a:extLst>
              <a:ext uri="{FF2B5EF4-FFF2-40B4-BE49-F238E27FC236}">
                <a16:creationId xmlns:a16="http://schemas.microsoft.com/office/drawing/2014/main" id="{B3DE3C7A-CFE5-4B13-98E4-0B611C4EECFD}"/>
              </a:ext>
            </a:extLst>
          </p:cNvPr>
          <p:cNvPicPr>
            <a:picLocks noChangeAspect="1"/>
          </p:cNvPicPr>
          <p:nvPr/>
        </p:nvPicPr>
        <p:blipFill>
          <a:blip r:embed="rId3"/>
          <a:stretch>
            <a:fillRect/>
          </a:stretch>
        </p:blipFill>
        <p:spPr>
          <a:xfrm>
            <a:off x="1425438" y="2046022"/>
            <a:ext cx="5944115" cy="2145978"/>
          </a:xfrm>
          <a:prstGeom prst="rect">
            <a:avLst/>
          </a:prstGeom>
        </p:spPr>
      </p:pic>
    </p:spTree>
    <p:extLst>
      <p:ext uri="{BB962C8B-B14F-4D97-AF65-F5344CB8AC3E}">
        <p14:creationId xmlns:p14="http://schemas.microsoft.com/office/powerpoint/2010/main" val="1457882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4.7 Checkbox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Checkboxes are used when more than one option is required to be selected. </a:t>
            </a:r>
          </a:p>
          <a:p>
            <a:pPr lvl="0"/>
            <a:r>
              <a:rPr lang="en-US" dirty="0"/>
              <a:t>They are also created using HTML &lt;input&gt; tag but type attribute is set to checkbox.</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87895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Marquee TAG</a:t>
            </a:r>
            <a:br>
              <a:rPr lang="en-US" dirty="0"/>
            </a:br>
            <a:endParaRPr dirty="0"/>
          </a:p>
        </p:txBody>
      </p:sp>
    </p:spTree>
    <p:extLst>
      <p:ext uri="{BB962C8B-B14F-4D97-AF65-F5344CB8AC3E}">
        <p14:creationId xmlns:p14="http://schemas.microsoft.com/office/powerpoint/2010/main" val="844097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4.7 Checkbox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an example HTML code for a form with two checkboxes: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pic>
        <p:nvPicPr>
          <p:cNvPr id="2" name="Picture 1">
            <a:extLst>
              <a:ext uri="{FF2B5EF4-FFF2-40B4-BE49-F238E27FC236}">
                <a16:creationId xmlns:a16="http://schemas.microsoft.com/office/drawing/2014/main" id="{B3A1D574-5ACA-4921-A14C-75BBD7A90C33}"/>
              </a:ext>
            </a:extLst>
          </p:cNvPr>
          <p:cNvPicPr>
            <a:picLocks noChangeAspect="1"/>
          </p:cNvPicPr>
          <p:nvPr/>
        </p:nvPicPr>
        <p:blipFill>
          <a:blip r:embed="rId3"/>
          <a:stretch>
            <a:fillRect/>
          </a:stretch>
        </p:blipFill>
        <p:spPr>
          <a:xfrm>
            <a:off x="1598511" y="2220009"/>
            <a:ext cx="5946977" cy="2718816"/>
          </a:xfrm>
          <a:prstGeom prst="rect">
            <a:avLst/>
          </a:prstGeom>
        </p:spPr>
      </p:pic>
    </p:spTree>
    <p:extLst>
      <p:ext uri="{BB962C8B-B14F-4D97-AF65-F5344CB8AC3E}">
        <p14:creationId xmlns:p14="http://schemas.microsoft.com/office/powerpoint/2010/main" val="1189629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4.7 Checkbox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attributes for &lt;checkbox&gt; tag.</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pic>
        <p:nvPicPr>
          <p:cNvPr id="3" name="Picture 2">
            <a:extLst>
              <a:ext uri="{FF2B5EF4-FFF2-40B4-BE49-F238E27FC236}">
                <a16:creationId xmlns:a16="http://schemas.microsoft.com/office/drawing/2014/main" id="{080804D1-8F88-496E-B04A-3D8D1982F0B5}"/>
              </a:ext>
            </a:extLst>
          </p:cNvPr>
          <p:cNvPicPr>
            <a:picLocks noChangeAspect="1"/>
          </p:cNvPicPr>
          <p:nvPr/>
        </p:nvPicPr>
        <p:blipFill>
          <a:blip r:embed="rId3"/>
          <a:stretch>
            <a:fillRect/>
          </a:stretch>
        </p:blipFill>
        <p:spPr>
          <a:xfrm>
            <a:off x="1530141" y="1932858"/>
            <a:ext cx="5944115" cy="2645893"/>
          </a:xfrm>
          <a:prstGeom prst="rect">
            <a:avLst/>
          </a:prstGeom>
        </p:spPr>
      </p:pic>
    </p:spTree>
    <p:extLst>
      <p:ext uri="{BB962C8B-B14F-4D97-AF65-F5344CB8AC3E}">
        <p14:creationId xmlns:p14="http://schemas.microsoft.com/office/powerpoint/2010/main" val="3452014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4.8 Radio Button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Radio buttons are used when out of many options, just one option is required to be selected. </a:t>
            </a:r>
          </a:p>
          <a:p>
            <a:pPr lvl="0"/>
            <a:r>
              <a:rPr lang="en-US" dirty="0"/>
              <a:t>They are also created using HTML &lt;input&gt; tag but type attribute is set to radio.</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383759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4.8 Radio Button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example HTML code for a form with two radio buttons: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2" name="Picture 1">
            <a:extLst>
              <a:ext uri="{FF2B5EF4-FFF2-40B4-BE49-F238E27FC236}">
                <a16:creationId xmlns:a16="http://schemas.microsoft.com/office/drawing/2014/main" id="{AE55165D-E5C9-4D39-A56F-6F8FED71E3AB}"/>
              </a:ext>
            </a:extLst>
          </p:cNvPr>
          <p:cNvPicPr>
            <a:picLocks noChangeAspect="1"/>
          </p:cNvPicPr>
          <p:nvPr/>
        </p:nvPicPr>
        <p:blipFill>
          <a:blip r:embed="rId3"/>
          <a:stretch>
            <a:fillRect/>
          </a:stretch>
        </p:blipFill>
        <p:spPr>
          <a:xfrm>
            <a:off x="1598511" y="2116300"/>
            <a:ext cx="5946977" cy="2718816"/>
          </a:xfrm>
          <a:prstGeom prst="rect">
            <a:avLst/>
          </a:prstGeom>
        </p:spPr>
      </p:pic>
    </p:spTree>
    <p:extLst>
      <p:ext uri="{BB962C8B-B14F-4D97-AF65-F5344CB8AC3E}">
        <p14:creationId xmlns:p14="http://schemas.microsoft.com/office/powerpoint/2010/main" val="420648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4.8 Radio Button Control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attributes for radio button.</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pic>
        <p:nvPicPr>
          <p:cNvPr id="6" name="Picture 5">
            <a:extLst>
              <a:ext uri="{FF2B5EF4-FFF2-40B4-BE49-F238E27FC236}">
                <a16:creationId xmlns:a16="http://schemas.microsoft.com/office/drawing/2014/main" id="{07201418-0594-4BE4-B6F4-3C4D4CC03E9E}"/>
              </a:ext>
            </a:extLst>
          </p:cNvPr>
          <p:cNvPicPr/>
          <p:nvPr/>
        </p:nvPicPr>
        <p:blipFill>
          <a:blip r:embed="rId3"/>
          <a:stretch>
            <a:fillRect/>
          </a:stretch>
        </p:blipFill>
        <p:spPr>
          <a:xfrm>
            <a:off x="1600200" y="1972440"/>
            <a:ext cx="5943600" cy="2650490"/>
          </a:xfrm>
          <a:prstGeom prst="rect">
            <a:avLst/>
          </a:prstGeom>
        </p:spPr>
      </p:pic>
    </p:spTree>
    <p:extLst>
      <p:ext uri="{BB962C8B-B14F-4D97-AF65-F5344CB8AC3E}">
        <p14:creationId xmlns:p14="http://schemas.microsoft.com/office/powerpoint/2010/main" val="2428591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4.9 Select Box </a:t>
            </a:r>
            <a:r>
              <a:rPr lang="en-US" dirty="0" err="1">
                <a:latin typeface="Century" panose="02040604050505020304" pitchFamily="18" charset="0"/>
              </a:rPr>
              <a:t>Contol</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select box, also called drop down box which provides option to list down various options in the form of drop down list, from where a user can select one or more options.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837668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4.9 Select Box </a:t>
            </a:r>
            <a:r>
              <a:rPr lang="en-US" dirty="0" err="1">
                <a:latin typeface="Century" panose="02040604050505020304" pitchFamily="18" charset="0"/>
              </a:rPr>
              <a:t>Contol</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example HTML code for a form with one drop down box</a:t>
            </a:r>
          </a:p>
          <a:p>
            <a:pPr marL="101600" lvl="0" indent="0">
              <a:buNone/>
            </a:pPr>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2" name="Picture 1">
            <a:extLst>
              <a:ext uri="{FF2B5EF4-FFF2-40B4-BE49-F238E27FC236}">
                <a16:creationId xmlns:a16="http://schemas.microsoft.com/office/drawing/2014/main" id="{79329DBA-20CD-498E-A05C-4A7637B008AD}"/>
              </a:ext>
            </a:extLst>
          </p:cNvPr>
          <p:cNvPicPr>
            <a:picLocks noChangeAspect="1"/>
          </p:cNvPicPr>
          <p:nvPr/>
        </p:nvPicPr>
        <p:blipFill>
          <a:blip r:embed="rId3"/>
          <a:stretch>
            <a:fillRect/>
          </a:stretch>
        </p:blipFill>
        <p:spPr>
          <a:xfrm>
            <a:off x="1961479" y="1737505"/>
            <a:ext cx="5946977" cy="3078480"/>
          </a:xfrm>
          <a:prstGeom prst="rect">
            <a:avLst/>
          </a:prstGeom>
        </p:spPr>
      </p:pic>
    </p:spTree>
    <p:extLst>
      <p:ext uri="{BB962C8B-B14F-4D97-AF65-F5344CB8AC3E}">
        <p14:creationId xmlns:p14="http://schemas.microsoft.com/office/powerpoint/2010/main" val="3514661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4.9 Select Box </a:t>
            </a:r>
            <a:r>
              <a:rPr lang="en-US" dirty="0" err="1">
                <a:latin typeface="Century" panose="02040604050505020304" pitchFamily="18" charset="0"/>
              </a:rPr>
              <a:t>Contol</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important attributes of &lt;select&gt; tag:</a:t>
            </a:r>
          </a:p>
          <a:p>
            <a:pPr marL="101600" lvl="0" indent="0">
              <a:buNone/>
            </a:pPr>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pic>
        <p:nvPicPr>
          <p:cNvPr id="4" name="Picture 3">
            <a:extLst>
              <a:ext uri="{FF2B5EF4-FFF2-40B4-BE49-F238E27FC236}">
                <a16:creationId xmlns:a16="http://schemas.microsoft.com/office/drawing/2014/main" id="{8638E2F2-C0B4-416A-9B73-F34D48737B8B}"/>
              </a:ext>
            </a:extLst>
          </p:cNvPr>
          <p:cNvPicPr>
            <a:picLocks noChangeAspect="1"/>
          </p:cNvPicPr>
          <p:nvPr/>
        </p:nvPicPr>
        <p:blipFill>
          <a:blip r:embed="rId3"/>
          <a:stretch>
            <a:fillRect/>
          </a:stretch>
        </p:blipFill>
        <p:spPr>
          <a:xfrm>
            <a:off x="1432418" y="2003346"/>
            <a:ext cx="5944115" cy="2188654"/>
          </a:xfrm>
          <a:prstGeom prst="rect">
            <a:avLst/>
          </a:prstGeom>
        </p:spPr>
      </p:pic>
    </p:spTree>
    <p:extLst>
      <p:ext uri="{BB962C8B-B14F-4D97-AF65-F5344CB8AC3E}">
        <p14:creationId xmlns:p14="http://schemas.microsoft.com/office/powerpoint/2010/main" val="4057472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4.9 Select Box </a:t>
            </a:r>
            <a:r>
              <a:rPr lang="en-US" dirty="0" err="1">
                <a:latin typeface="Century" panose="02040604050505020304" pitchFamily="18" charset="0"/>
              </a:rPr>
              <a:t>Contol</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is the list of important attributes of &lt;option&gt; tag:</a:t>
            </a:r>
          </a:p>
          <a:p>
            <a:pPr marL="101600" lvl="0" indent="0">
              <a:buNone/>
            </a:pPr>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pic>
        <p:nvPicPr>
          <p:cNvPr id="6" name="Picture 5">
            <a:extLst>
              <a:ext uri="{FF2B5EF4-FFF2-40B4-BE49-F238E27FC236}">
                <a16:creationId xmlns:a16="http://schemas.microsoft.com/office/drawing/2014/main" id="{B0CF4B2A-0A46-41C1-AF38-58F1B82767C6}"/>
              </a:ext>
            </a:extLst>
          </p:cNvPr>
          <p:cNvPicPr/>
          <p:nvPr/>
        </p:nvPicPr>
        <p:blipFill>
          <a:blip r:embed="rId3"/>
          <a:stretch>
            <a:fillRect/>
          </a:stretch>
        </p:blipFill>
        <p:spPr>
          <a:xfrm>
            <a:off x="1600200" y="2264872"/>
            <a:ext cx="5943600" cy="2023745"/>
          </a:xfrm>
          <a:prstGeom prst="rect">
            <a:avLst/>
          </a:prstGeom>
        </p:spPr>
      </p:pic>
    </p:spTree>
    <p:extLst>
      <p:ext uri="{BB962C8B-B14F-4D97-AF65-F5344CB8AC3E}">
        <p14:creationId xmlns:p14="http://schemas.microsoft.com/office/powerpoint/2010/main" val="3713762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4.10 File Upload Box</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If you want to allow a user to upload a file to your web site, you will need to use a file upload box, also known as a file select box. </a:t>
            </a:r>
          </a:p>
          <a:p>
            <a:pPr lvl="0"/>
            <a:r>
              <a:rPr lang="en-US" dirty="0"/>
              <a:t>This is also created using the &lt;input&gt; element but type attribute is set to file.</a:t>
            </a:r>
          </a:p>
          <a:p>
            <a:pPr marL="101600" lvl="0" indent="0">
              <a:buNone/>
            </a:pPr>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327760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An HTML marquee is a scrolling piece of text displayed either horizontally across or vertically down your webpage depending on the settings. </a:t>
            </a:r>
          </a:p>
          <a:p>
            <a:r>
              <a:rPr lang="en-US" dirty="0"/>
              <a:t>This is created by using HTML &lt;marquees&gt; tag.</a:t>
            </a:r>
          </a:p>
          <a:p>
            <a:r>
              <a:rPr lang="en-US" dirty="0"/>
              <a:t>A simple syntax to use HTML &lt;marquee&gt; tag is as follows:</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pic>
        <p:nvPicPr>
          <p:cNvPr id="3" name="Picture 2">
            <a:extLst>
              <a:ext uri="{FF2B5EF4-FFF2-40B4-BE49-F238E27FC236}">
                <a16:creationId xmlns:a16="http://schemas.microsoft.com/office/drawing/2014/main" id="{6553FCA4-4294-4DA4-BDEB-3C653CE843C9}"/>
              </a:ext>
            </a:extLst>
          </p:cNvPr>
          <p:cNvPicPr>
            <a:picLocks noChangeAspect="1"/>
          </p:cNvPicPr>
          <p:nvPr/>
        </p:nvPicPr>
        <p:blipFill>
          <a:blip r:embed="rId3"/>
          <a:stretch>
            <a:fillRect/>
          </a:stretch>
        </p:blipFill>
        <p:spPr>
          <a:xfrm>
            <a:off x="1528493" y="2808504"/>
            <a:ext cx="7200907" cy="660631"/>
          </a:xfrm>
          <a:prstGeom prst="rect">
            <a:avLst/>
          </a:prstGeom>
        </p:spPr>
      </p:pic>
    </p:spTree>
    <p:extLst>
      <p:ext uri="{BB962C8B-B14F-4D97-AF65-F5344CB8AC3E}">
        <p14:creationId xmlns:p14="http://schemas.microsoft.com/office/powerpoint/2010/main" val="2489973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4.10 File Upload Box</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example HTML code for a form with one file upload box:</a:t>
            </a:r>
          </a:p>
          <a:p>
            <a:pPr marL="101600" lvl="0" indent="0">
              <a:buNone/>
            </a:pPr>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pic>
        <p:nvPicPr>
          <p:cNvPr id="2" name="Picture 1">
            <a:extLst>
              <a:ext uri="{FF2B5EF4-FFF2-40B4-BE49-F238E27FC236}">
                <a16:creationId xmlns:a16="http://schemas.microsoft.com/office/drawing/2014/main" id="{CA1CEADE-65F7-4AC4-8C9F-B9712D0CD270}"/>
              </a:ext>
            </a:extLst>
          </p:cNvPr>
          <p:cNvPicPr>
            <a:picLocks noChangeAspect="1"/>
          </p:cNvPicPr>
          <p:nvPr/>
        </p:nvPicPr>
        <p:blipFill>
          <a:blip r:embed="rId3"/>
          <a:stretch>
            <a:fillRect/>
          </a:stretch>
        </p:blipFill>
        <p:spPr>
          <a:xfrm>
            <a:off x="1507769" y="2116300"/>
            <a:ext cx="5946977" cy="2535936"/>
          </a:xfrm>
          <a:prstGeom prst="rect">
            <a:avLst/>
          </a:prstGeom>
        </p:spPr>
      </p:pic>
    </p:spTree>
    <p:extLst>
      <p:ext uri="{BB962C8B-B14F-4D97-AF65-F5344CB8AC3E}">
        <p14:creationId xmlns:p14="http://schemas.microsoft.com/office/powerpoint/2010/main" val="1504203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4.11 Button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There are various ways in HTML to create clickable buttons. </a:t>
            </a:r>
          </a:p>
          <a:p>
            <a:r>
              <a:rPr lang="en-US" dirty="0"/>
              <a:t>You can also create a clickable button using &lt;input&gt; tag by setting its type attribute to button.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712425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4.11 Button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type attribute can take the following values: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pic>
        <p:nvPicPr>
          <p:cNvPr id="2" name="Picture 1">
            <a:extLst>
              <a:ext uri="{FF2B5EF4-FFF2-40B4-BE49-F238E27FC236}">
                <a16:creationId xmlns:a16="http://schemas.microsoft.com/office/drawing/2014/main" id="{44B6D8A1-AA2D-4450-8DA4-07E7B7EDCBFE}"/>
              </a:ext>
            </a:extLst>
          </p:cNvPr>
          <p:cNvPicPr>
            <a:picLocks noChangeAspect="1"/>
          </p:cNvPicPr>
          <p:nvPr/>
        </p:nvPicPr>
        <p:blipFill>
          <a:blip r:embed="rId3"/>
          <a:stretch>
            <a:fillRect/>
          </a:stretch>
        </p:blipFill>
        <p:spPr>
          <a:xfrm>
            <a:off x="1599942" y="1880900"/>
            <a:ext cx="5944115" cy="2853175"/>
          </a:xfrm>
          <a:prstGeom prst="rect">
            <a:avLst/>
          </a:prstGeom>
        </p:spPr>
      </p:pic>
    </p:spTree>
    <p:extLst>
      <p:ext uri="{BB962C8B-B14F-4D97-AF65-F5344CB8AC3E}">
        <p14:creationId xmlns:p14="http://schemas.microsoft.com/office/powerpoint/2010/main" val="678498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4.11 Button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is example HTML code for a form with three types of buttons: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pic>
        <p:nvPicPr>
          <p:cNvPr id="3" name="Picture 2">
            <a:extLst>
              <a:ext uri="{FF2B5EF4-FFF2-40B4-BE49-F238E27FC236}">
                <a16:creationId xmlns:a16="http://schemas.microsoft.com/office/drawing/2014/main" id="{DDB4CC73-A94C-4697-83D3-637F9D63A9FB}"/>
              </a:ext>
            </a:extLst>
          </p:cNvPr>
          <p:cNvPicPr>
            <a:picLocks noChangeAspect="1"/>
          </p:cNvPicPr>
          <p:nvPr/>
        </p:nvPicPr>
        <p:blipFill>
          <a:blip r:embed="rId3"/>
          <a:stretch>
            <a:fillRect/>
          </a:stretch>
        </p:blipFill>
        <p:spPr>
          <a:xfrm>
            <a:off x="2031224" y="2160073"/>
            <a:ext cx="5207135" cy="2855626"/>
          </a:xfrm>
          <a:prstGeom prst="rect">
            <a:avLst/>
          </a:prstGeom>
        </p:spPr>
      </p:pic>
    </p:spTree>
    <p:extLst>
      <p:ext uri="{BB962C8B-B14F-4D97-AF65-F5344CB8AC3E}">
        <p14:creationId xmlns:p14="http://schemas.microsoft.com/office/powerpoint/2010/main" val="3669192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4.12 Hidden Form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Hidden form controls are used to hide data inside the page which later on can be pushed to the server. </a:t>
            </a:r>
          </a:p>
          <a:p>
            <a:pPr lvl="0"/>
            <a:r>
              <a:rPr lang="en-US" dirty="0"/>
              <a:t>This control hides inside the code and does not appear on the actual page.</a:t>
            </a:r>
          </a:p>
          <a:p>
            <a:pPr lvl="0"/>
            <a:r>
              <a:rPr lang="en-US" dirty="0"/>
              <a:t>For example, following hidden form is being used to keep current page number.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3433948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4.12 Hidden Form Controls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400" dirty="0"/>
              <a:t>When a user will click next page then the value of hidden control will be sent to the web server and there it will decide which page will be displayed next based on the passed current page.</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pic>
        <p:nvPicPr>
          <p:cNvPr id="2" name="Picture 1">
            <a:extLst>
              <a:ext uri="{FF2B5EF4-FFF2-40B4-BE49-F238E27FC236}">
                <a16:creationId xmlns:a16="http://schemas.microsoft.com/office/drawing/2014/main" id="{0768294D-9CF7-4794-8189-35625C6C1D62}"/>
              </a:ext>
            </a:extLst>
          </p:cNvPr>
          <p:cNvPicPr>
            <a:picLocks noChangeAspect="1"/>
          </p:cNvPicPr>
          <p:nvPr/>
        </p:nvPicPr>
        <p:blipFill>
          <a:blip r:embed="rId3"/>
          <a:stretch>
            <a:fillRect/>
          </a:stretch>
        </p:blipFill>
        <p:spPr>
          <a:xfrm>
            <a:off x="1895140" y="2277422"/>
            <a:ext cx="5353720" cy="2771378"/>
          </a:xfrm>
          <a:prstGeom prst="rect">
            <a:avLst/>
          </a:prstGeom>
        </p:spPr>
      </p:pic>
    </p:spTree>
    <p:extLst>
      <p:ext uri="{BB962C8B-B14F-4D97-AF65-F5344CB8AC3E}">
        <p14:creationId xmlns:p14="http://schemas.microsoft.com/office/powerpoint/2010/main" val="1818844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5. </a:t>
            </a:r>
            <a:r>
              <a:rPr lang="en" dirty="0"/>
              <a:t> </a:t>
            </a:r>
            <a:r>
              <a:rPr lang="en-US" dirty="0"/>
              <a:t>Layouts</a:t>
            </a:r>
            <a:br>
              <a:rPr lang="en-US" dirty="0"/>
            </a:br>
            <a:endParaRPr dirty="0"/>
          </a:p>
        </p:txBody>
      </p:sp>
    </p:spTree>
    <p:extLst>
      <p:ext uri="{BB962C8B-B14F-4D97-AF65-F5344CB8AC3E}">
        <p14:creationId xmlns:p14="http://schemas.microsoft.com/office/powerpoint/2010/main" val="1539726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A webpage layout is very important to give better look to your website. </a:t>
            </a:r>
          </a:p>
          <a:p>
            <a:pPr lvl="0"/>
            <a:r>
              <a:rPr lang="en-US" dirty="0"/>
              <a:t>It takes considerable time to design a website's layout with great look and feel.</a:t>
            </a:r>
          </a:p>
          <a:p>
            <a:pPr lvl="0"/>
            <a:r>
              <a:rPr lang="en-US" dirty="0"/>
              <a:t>Now- a-days, all modern websites are using CSS and JavaScript based framework to come up with responsive and dynamic websites but you can create a good layout using simple HTML tables or division tags in combination with other formatting tags. </a:t>
            </a:r>
          </a:p>
          <a:p>
            <a:pPr lvl="0"/>
            <a:r>
              <a:rPr lang="en-US" sz="1800" dirty="0"/>
              <a:t> </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57</a:t>
            </a:fld>
            <a:endParaRPr dirty="0"/>
          </a:p>
        </p:txBody>
      </p:sp>
    </p:spTree>
    <p:extLst>
      <p:ext uri="{BB962C8B-B14F-4D97-AF65-F5344CB8AC3E}">
        <p14:creationId xmlns:p14="http://schemas.microsoft.com/office/powerpoint/2010/main" val="2084084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HTML Layouts - Using DIV, SPAN</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&lt;div&gt; element is a block level element used for grouping HTML elements. </a:t>
            </a:r>
          </a:p>
          <a:p>
            <a:pPr lvl="0"/>
            <a:r>
              <a:rPr lang="en-US" dirty="0"/>
              <a:t>While the &lt;div&gt; tag is a block-level element, the HTML &lt;span&gt; element is used for grouping elements at an inline level.</a:t>
            </a:r>
          </a:p>
          <a:p>
            <a:pPr lvl="0"/>
            <a:r>
              <a:rPr lang="en-US" dirty="0"/>
              <a:t>Although we can achieve pretty nice layouts with HTML tables, but tables weren't really designed as a layout tool. Tables are more suited to presenting tabular data.</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3305854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31906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HTML Layouts - Using DIV, SPAN</a:t>
            </a:r>
          </a:p>
        </p:txBody>
      </p:sp>
      <p:pic>
        <p:nvPicPr>
          <p:cNvPr id="2" name="Picture 1">
            <a:extLst>
              <a:ext uri="{FF2B5EF4-FFF2-40B4-BE49-F238E27FC236}">
                <a16:creationId xmlns:a16="http://schemas.microsoft.com/office/drawing/2014/main" id="{9CE28D00-E516-4683-9FCB-52546110BBA8}"/>
              </a:ext>
            </a:extLst>
          </p:cNvPr>
          <p:cNvPicPr>
            <a:picLocks noChangeAspect="1"/>
          </p:cNvPicPr>
          <p:nvPr/>
        </p:nvPicPr>
        <p:blipFill>
          <a:blip r:embed="rId3"/>
          <a:stretch>
            <a:fillRect/>
          </a:stretch>
        </p:blipFill>
        <p:spPr>
          <a:xfrm>
            <a:off x="2526816" y="1329657"/>
            <a:ext cx="3579230" cy="3813843"/>
          </a:xfrm>
          <a:prstGeom prst="rect">
            <a:avLst/>
          </a:prstGeom>
        </p:spPr>
      </p:pic>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229104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2" name="Picture 1">
            <a:extLst>
              <a:ext uri="{FF2B5EF4-FFF2-40B4-BE49-F238E27FC236}">
                <a16:creationId xmlns:a16="http://schemas.microsoft.com/office/drawing/2014/main" id="{EA9E9DF3-F5DB-4853-BAC3-F5C02E64BCC5}"/>
              </a:ext>
            </a:extLst>
          </p:cNvPr>
          <p:cNvPicPr>
            <a:picLocks noChangeAspect="1"/>
          </p:cNvPicPr>
          <p:nvPr/>
        </p:nvPicPr>
        <p:blipFill>
          <a:blip r:embed="rId3"/>
          <a:stretch>
            <a:fillRect/>
          </a:stretch>
        </p:blipFill>
        <p:spPr>
          <a:xfrm>
            <a:off x="384940" y="1352117"/>
            <a:ext cx="8374119" cy="3184982"/>
          </a:xfrm>
          <a:prstGeom prst="rect">
            <a:avLst/>
          </a:prstGeom>
        </p:spPr>
      </p:pic>
    </p:spTree>
    <p:extLst>
      <p:ext uri="{BB962C8B-B14F-4D97-AF65-F5344CB8AC3E}">
        <p14:creationId xmlns:p14="http://schemas.microsoft.com/office/powerpoint/2010/main" val="244684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pic>
        <p:nvPicPr>
          <p:cNvPr id="3" name="Picture 2">
            <a:extLst>
              <a:ext uri="{FF2B5EF4-FFF2-40B4-BE49-F238E27FC236}">
                <a16:creationId xmlns:a16="http://schemas.microsoft.com/office/drawing/2014/main" id="{CCFFE0D1-9DB3-4690-A962-FF39A10FCF09}"/>
              </a:ext>
            </a:extLst>
          </p:cNvPr>
          <p:cNvPicPr>
            <a:picLocks noChangeAspect="1"/>
          </p:cNvPicPr>
          <p:nvPr/>
        </p:nvPicPr>
        <p:blipFill>
          <a:blip r:embed="rId3"/>
          <a:stretch>
            <a:fillRect/>
          </a:stretch>
        </p:blipFill>
        <p:spPr>
          <a:xfrm>
            <a:off x="1458908" y="1212342"/>
            <a:ext cx="6585317" cy="3010650"/>
          </a:xfrm>
          <a:prstGeom prst="rect">
            <a:avLst/>
          </a:prstGeom>
        </p:spPr>
      </p:pic>
    </p:spTree>
    <p:extLst>
      <p:ext uri="{BB962C8B-B14F-4D97-AF65-F5344CB8AC3E}">
        <p14:creationId xmlns:p14="http://schemas.microsoft.com/office/powerpoint/2010/main" val="7208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3. </a:t>
            </a:r>
            <a:r>
              <a:rPr lang="en" dirty="0"/>
              <a:t> </a:t>
            </a:r>
            <a:r>
              <a:rPr lang="en-US" dirty="0"/>
              <a:t>META TAG</a:t>
            </a:r>
            <a:br>
              <a:rPr lang="en-US" dirty="0"/>
            </a:br>
            <a:endParaRPr dirty="0"/>
          </a:p>
        </p:txBody>
      </p:sp>
    </p:spTree>
    <p:extLst>
      <p:ext uri="{BB962C8B-B14F-4D97-AF65-F5344CB8AC3E}">
        <p14:creationId xmlns:p14="http://schemas.microsoft.com/office/powerpoint/2010/main" val="5813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HTML lets you specify metadata - additional important information about a document in a variety of ways. </a:t>
            </a:r>
          </a:p>
          <a:p>
            <a:pPr lvl="0"/>
            <a:r>
              <a:rPr lang="en-US" dirty="0"/>
              <a:t>The META elements can be used to include name/value pairs describing properties of the HTML document, such as author, expiry date, a list of keywords, document author etc. </a:t>
            </a:r>
          </a:p>
          <a:p>
            <a:pPr lvl="0"/>
            <a:r>
              <a:rPr lang="en-US" dirty="0"/>
              <a:t>The &lt;meta&gt; tag is used to provide such additional information. </a:t>
            </a:r>
          </a:p>
          <a:p>
            <a:pPr lvl="0"/>
            <a:r>
              <a:rPr lang="en-US" dirty="0"/>
              <a:t>This tag is an empty element and so does not have a closing tag but it carries information within its attributes.  </a:t>
            </a:r>
          </a:p>
          <a:p>
            <a:endParaRPr lang="en-US" dirty="0"/>
          </a:p>
          <a:p>
            <a:pPr lvl="0"/>
            <a:endParaRPr lang="en-US" dirty="0"/>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3427195577"/>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2082</Words>
  <Application>Microsoft Office PowerPoint</Application>
  <PresentationFormat>On-screen Show (16:9)</PresentationFormat>
  <Paragraphs>216</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Century</vt:lpstr>
      <vt:lpstr>Montserrat Light</vt:lpstr>
      <vt:lpstr>Arial</vt:lpstr>
      <vt:lpstr>Poppins</vt:lpstr>
      <vt:lpstr>Volsce template</vt:lpstr>
      <vt:lpstr>1.  EMAIL LINKS </vt:lpstr>
      <vt:lpstr>PowerPoint Presentation</vt:lpstr>
      <vt:lpstr>1.1 Default Settings</vt:lpstr>
      <vt:lpstr>2.  Marquee TAG </vt:lpstr>
      <vt:lpstr>PowerPoint Presentation</vt:lpstr>
      <vt:lpstr>PowerPoint Presentation</vt:lpstr>
      <vt:lpstr>PowerPoint Presentation</vt:lpstr>
      <vt:lpstr>3.  META TAG </vt:lpstr>
      <vt:lpstr>PowerPoint Presentation</vt:lpstr>
      <vt:lpstr>PowerPoint Presentation</vt:lpstr>
      <vt:lpstr>PowerPoint Presentation</vt:lpstr>
      <vt:lpstr>3.1 Specifying Keywords</vt:lpstr>
      <vt:lpstr>3.1 Specifying Keywords</vt:lpstr>
      <vt:lpstr>3.2 Document Description </vt:lpstr>
      <vt:lpstr>3.3 Document Revision</vt:lpstr>
      <vt:lpstr>3.4 Document Refreshing</vt:lpstr>
      <vt:lpstr>3.5 Page Redirection</vt:lpstr>
      <vt:lpstr>3.5 Page Redirection</vt:lpstr>
      <vt:lpstr>3.6 Setting Author Name</vt:lpstr>
      <vt:lpstr>3.7 Specify Character SET</vt:lpstr>
      <vt:lpstr>3.7 Setting the Viewport</vt:lpstr>
      <vt:lpstr>3.7 Setting the Viewport</vt:lpstr>
      <vt:lpstr>3.7 Setting the Viewport</vt:lpstr>
      <vt:lpstr>4.  Forms </vt:lpstr>
      <vt:lpstr>PowerPoint Presentation</vt:lpstr>
      <vt:lpstr>PowerPoint Presentation</vt:lpstr>
      <vt:lpstr>4.1 Form Attributes</vt:lpstr>
      <vt:lpstr>4.2 HTML Form Controls</vt:lpstr>
      <vt:lpstr>4.3 Text Input Controls</vt:lpstr>
      <vt:lpstr>4.4 Single-line text input controls</vt:lpstr>
      <vt:lpstr>4.4 Single-line text input controls</vt:lpstr>
      <vt:lpstr>4.4 Single-line text input controls</vt:lpstr>
      <vt:lpstr>4.5 Password Input Controls</vt:lpstr>
      <vt:lpstr>4.5 Password Input Controls</vt:lpstr>
      <vt:lpstr>4.5 Password Input Controls</vt:lpstr>
      <vt:lpstr>4.6 Multiple-Line Text Input Controls</vt:lpstr>
      <vt:lpstr>4.6 Multiple-Line Text Input Controls</vt:lpstr>
      <vt:lpstr>4.6 Multiple-Line Text Input Controls</vt:lpstr>
      <vt:lpstr>4.7 Checkbox Control</vt:lpstr>
      <vt:lpstr>4.7 Checkbox Control</vt:lpstr>
      <vt:lpstr>4.7 Checkbox Control</vt:lpstr>
      <vt:lpstr>4.8 Radio Button Control</vt:lpstr>
      <vt:lpstr>4.8 Radio Button Control</vt:lpstr>
      <vt:lpstr>4.8 Radio Button Control</vt:lpstr>
      <vt:lpstr>4.9 Select Box Contol</vt:lpstr>
      <vt:lpstr>4.9 Select Box Contol</vt:lpstr>
      <vt:lpstr>4.9 Select Box Contol</vt:lpstr>
      <vt:lpstr>4.9 Select Box Contol</vt:lpstr>
      <vt:lpstr>4.10 File Upload Box</vt:lpstr>
      <vt:lpstr>4.10 File Upload Box</vt:lpstr>
      <vt:lpstr>4.11 Button Controls</vt:lpstr>
      <vt:lpstr>4.11 Button Controls</vt:lpstr>
      <vt:lpstr>4.11 Button Controls</vt:lpstr>
      <vt:lpstr>4.12 Hidden Form Controls</vt:lpstr>
      <vt:lpstr>4.12 Hidden Form Controls</vt:lpstr>
      <vt:lpstr>5.  Layouts </vt:lpstr>
      <vt:lpstr>PowerPoint Presentation</vt:lpstr>
      <vt:lpstr>5.1 HTML Layouts - Using DIV, SPAN</vt:lpstr>
      <vt:lpstr>5.1 HTML Layouts - Using DIV, SPAN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43</cp:revision>
  <dcterms:modified xsi:type="dcterms:W3CDTF">2019-11-23T04:18:00Z</dcterms:modified>
</cp:coreProperties>
</file>