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07"/>
  </p:notesMasterIdLst>
  <p:sldIdLst>
    <p:sldId id="302" r:id="rId2"/>
    <p:sldId id="303" r:id="rId3"/>
    <p:sldId id="389" r:id="rId4"/>
    <p:sldId id="390" r:id="rId5"/>
    <p:sldId id="391" r:id="rId6"/>
    <p:sldId id="392" r:id="rId7"/>
    <p:sldId id="393" r:id="rId8"/>
    <p:sldId id="309" r:id="rId9"/>
    <p:sldId id="394" r:id="rId10"/>
    <p:sldId id="310" r:id="rId11"/>
    <p:sldId id="395" r:id="rId12"/>
    <p:sldId id="396" r:id="rId13"/>
    <p:sldId id="432" r:id="rId14"/>
    <p:sldId id="397" r:id="rId15"/>
    <p:sldId id="398" r:id="rId16"/>
    <p:sldId id="399" r:id="rId17"/>
    <p:sldId id="400" r:id="rId18"/>
    <p:sldId id="401" r:id="rId19"/>
    <p:sldId id="402" r:id="rId20"/>
    <p:sldId id="403" r:id="rId21"/>
    <p:sldId id="404" r:id="rId22"/>
    <p:sldId id="433" r:id="rId23"/>
    <p:sldId id="435" r:id="rId24"/>
    <p:sldId id="434" r:id="rId25"/>
    <p:sldId id="405" r:id="rId26"/>
    <p:sldId id="406" r:id="rId27"/>
    <p:sldId id="407" r:id="rId28"/>
    <p:sldId id="408" r:id="rId29"/>
    <p:sldId id="409" r:id="rId30"/>
    <p:sldId id="410" r:id="rId31"/>
    <p:sldId id="411" r:id="rId32"/>
    <p:sldId id="311" r:id="rId33"/>
    <p:sldId id="412" r:id="rId34"/>
    <p:sldId id="413" r:id="rId35"/>
    <p:sldId id="414" r:id="rId36"/>
    <p:sldId id="415" r:id="rId37"/>
    <p:sldId id="416" r:id="rId38"/>
    <p:sldId id="417" r:id="rId39"/>
    <p:sldId id="418" r:id="rId40"/>
    <p:sldId id="419" r:id="rId41"/>
    <p:sldId id="420" r:id="rId42"/>
    <p:sldId id="421" r:id="rId43"/>
    <p:sldId id="422" r:id="rId44"/>
    <p:sldId id="423" r:id="rId45"/>
    <p:sldId id="424" r:id="rId46"/>
    <p:sldId id="425" r:id="rId47"/>
    <p:sldId id="426" r:id="rId48"/>
    <p:sldId id="427" r:id="rId49"/>
    <p:sldId id="428" r:id="rId50"/>
    <p:sldId id="429" r:id="rId51"/>
    <p:sldId id="430" r:id="rId52"/>
    <p:sldId id="431" r:id="rId53"/>
    <p:sldId id="436" r:id="rId54"/>
    <p:sldId id="437" r:id="rId55"/>
    <p:sldId id="438" r:id="rId56"/>
    <p:sldId id="439" r:id="rId57"/>
    <p:sldId id="440" r:id="rId58"/>
    <p:sldId id="441" r:id="rId59"/>
    <p:sldId id="442" r:id="rId60"/>
    <p:sldId id="443" r:id="rId61"/>
    <p:sldId id="444" r:id="rId62"/>
    <p:sldId id="445" r:id="rId63"/>
    <p:sldId id="446" r:id="rId64"/>
    <p:sldId id="447" r:id="rId65"/>
    <p:sldId id="448" r:id="rId66"/>
    <p:sldId id="449" r:id="rId67"/>
    <p:sldId id="450" r:id="rId68"/>
    <p:sldId id="451" r:id="rId69"/>
    <p:sldId id="452" r:id="rId70"/>
    <p:sldId id="453" r:id="rId71"/>
    <p:sldId id="454" r:id="rId72"/>
    <p:sldId id="455" r:id="rId73"/>
    <p:sldId id="456" r:id="rId74"/>
    <p:sldId id="457" r:id="rId75"/>
    <p:sldId id="458" r:id="rId76"/>
    <p:sldId id="459" r:id="rId77"/>
    <p:sldId id="460" r:id="rId78"/>
    <p:sldId id="461" r:id="rId79"/>
    <p:sldId id="462" r:id="rId80"/>
    <p:sldId id="463" r:id="rId81"/>
    <p:sldId id="464" r:id="rId82"/>
    <p:sldId id="465" r:id="rId83"/>
    <p:sldId id="466" r:id="rId84"/>
    <p:sldId id="467" r:id="rId85"/>
    <p:sldId id="468" r:id="rId86"/>
    <p:sldId id="469" r:id="rId87"/>
    <p:sldId id="470" r:id="rId88"/>
    <p:sldId id="471" r:id="rId89"/>
    <p:sldId id="472" r:id="rId90"/>
    <p:sldId id="473" r:id="rId91"/>
    <p:sldId id="474" r:id="rId92"/>
    <p:sldId id="475" r:id="rId93"/>
    <p:sldId id="476" r:id="rId94"/>
    <p:sldId id="477" r:id="rId95"/>
    <p:sldId id="478" r:id="rId96"/>
    <p:sldId id="479" r:id="rId97"/>
    <p:sldId id="480" r:id="rId98"/>
    <p:sldId id="481" r:id="rId99"/>
    <p:sldId id="482" r:id="rId100"/>
    <p:sldId id="483" r:id="rId101"/>
    <p:sldId id="484" r:id="rId102"/>
    <p:sldId id="485" r:id="rId103"/>
    <p:sldId id="486" r:id="rId104"/>
    <p:sldId id="487" r:id="rId105"/>
    <p:sldId id="488" r:id="rId106"/>
  </p:sldIdLst>
  <p:sldSz cx="9144000" cy="5143500" type="screen16x9"/>
  <p:notesSz cx="6858000" cy="9144000"/>
  <p:embeddedFontLst>
    <p:embeddedFont>
      <p:font typeface="Century" panose="02040604050505020304" pitchFamily="18" charset="0"/>
      <p:regular r:id="rId108"/>
    </p:embeddedFont>
    <p:embeddedFont>
      <p:font typeface="Montserrat Light" panose="020B0604020202020204" charset="0"/>
      <p:regular r:id="rId109"/>
      <p:bold r:id="rId110"/>
      <p:italic r:id="rId111"/>
      <p:boldItalic r:id="rId112"/>
    </p:embeddedFont>
    <p:embeddedFont>
      <p:font typeface="Poppins" panose="020B0604020202020204" charset="0"/>
      <p:regular r:id="rId113"/>
      <p:bold r:id="rId114"/>
      <p:italic r:id="rId115"/>
      <p:boldItalic r:id="rId1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Rezk" initials="AR" lastIdx="1" clrIdx="0">
    <p:extLst>
      <p:ext uri="{19B8F6BF-5375-455C-9EA6-DF929625EA0E}">
        <p15:presenceInfo xmlns:p15="http://schemas.microsoft.com/office/powerpoint/2012/main" userId="fb64f5ec826581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982A5A-15CE-45B2-8490-B4FDAC4BA9E6}">
  <a:tblStyle styleId="{83982A5A-15CE-45B2-8490-B4FDAC4BA9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45" d="100"/>
          <a:sy n="145" d="100"/>
        </p:scale>
        <p:origin x="60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commentAuthors" Target="commentAuthor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5.fntdata"/><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font" Target="fonts/font6.fntdata"/><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font" Target="fonts/font1.fntdata"/><Relationship Id="rId11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font" Target="fonts/font7.fntdata"/><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2.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3.fntdata"/><Relationship Id="rId11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entury" panose="02040604050505020304" pitchFamily="18" charset="0"/>
        <a:ea typeface="Century" panose="0204060405050502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0279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78962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20436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46731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34405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55755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777664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6937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100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6187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11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7079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777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0960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32013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13611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12840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04777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13783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78960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799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43516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9819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8706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0615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60240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595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11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9372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98776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37818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8657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05971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7063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3037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08075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6715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552228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645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13102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754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82762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359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80625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7461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690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89509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180274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14939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26040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33490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3493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2597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204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5311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656572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3170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814653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629167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1297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559990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39242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985064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31386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77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990973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50616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611421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006117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030653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817218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085000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771388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336950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103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a:spLocks noGrp="1"/>
          </p:cNvSpPr>
          <p:nvPr>
            <p:ph type="ctrTitle"/>
          </p:nvPr>
        </p:nvSpPr>
        <p:spPr>
          <a:xfrm>
            <a:off x="2027625" y="1629397"/>
            <a:ext cx="50886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71" name="Google Shape;71;p3"/>
          <p:cNvSpPr txBox="1">
            <a:spLocks noGrp="1"/>
          </p:cNvSpPr>
          <p:nvPr>
            <p:ph type="subTitle" idx="1"/>
          </p:nvPr>
        </p:nvSpPr>
        <p:spPr>
          <a:xfrm>
            <a:off x="2027625" y="2886101"/>
            <a:ext cx="5088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2000"/>
              <a:buNone/>
              <a:defRPr>
                <a:solidFill>
                  <a:schemeClr val="accent2"/>
                </a:solidFill>
                <a:latin typeface="Century" panose="02040604050505020304" pitchFamily="18" charset="0"/>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41" name="Google Shape;141;p5"/>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atin typeface="Century" panose="02040604050505020304" pitchFamily="18" charset="0"/>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dirty="0"/>
          </a:p>
        </p:txBody>
      </p:sp>
      <p:sp>
        <p:nvSpPr>
          <p:cNvPr id="142" name="Google Shape;142;p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dirty="0"/>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Century" panose="02040604050505020304" pitchFamily="18" charset="0"/>
                <a:ea typeface="Century" panose="02040604050505020304" pitchFamily="18" charset="0"/>
                <a:cs typeface="Century" panose="02040604050505020304" pitchFamily="18" charset="0"/>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entury" panose="02040604050505020304" pitchFamily="18" charset="0"/>
          <a:ea typeface="Century" panose="0204060405050502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29151" y="1411950"/>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1. </a:t>
            </a:r>
            <a:r>
              <a:rPr lang="en" dirty="0"/>
              <a:t> </a:t>
            </a:r>
            <a:r>
              <a:rPr lang="en-US" dirty="0"/>
              <a:t>C++ OVERVIEW</a:t>
            </a:r>
            <a:endParaRPr dirty="0"/>
          </a:p>
        </p:txBody>
      </p:sp>
    </p:spTree>
    <p:extLst>
      <p:ext uri="{BB962C8B-B14F-4D97-AF65-F5344CB8AC3E}">
        <p14:creationId xmlns:p14="http://schemas.microsoft.com/office/powerpoint/2010/main" val="53699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2.1 C++ Program Structure</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marL="0" indent="0">
              <a:buNone/>
            </a:pPr>
            <a:r>
              <a:rPr lang="en-US" dirty="0"/>
              <a:t>Let us look at a simple code that would print the words Hello World.</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2" name="Picture 1">
            <a:extLst>
              <a:ext uri="{FF2B5EF4-FFF2-40B4-BE49-F238E27FC236}">
                <a16:creationId xmlns:a16="http://schemas.microsoft.com/office/drawing/2014/main" id="{812EEE4F-29EE-4D0F-AD25-5F44870B914C}"/>
              </a:ext>
            </a:extLst>
          </p:cNvPr>
          <p:cNvPicPr>
            <a:picLocks noChangeAspect="1"/>
          </p:cNvPicPr>
          <p:nvPr/>
        </p:nvPicPr>
        <p:blipFill>
          <a:blip r:embed="rId3"/>
          <a:stretch>
            <a:fillRect/>
          </a:stretch>
        </p:blipFill>
        <p:spPr>
          <a:xfrm>
            <a:off x="776450" y="2298577"/>
            <a:ext cx="7344351" cy="2013170"/>
          </a:xfrm>
          <a:prstGeom prst="rect">
            <a:avLst/>
          </a:prstGeom>
        </p:spPr>
      </p:pic>
    </p:spTree>
    <p:extLst>
      <p:ext uri="{BB962C8B-B14F-4D97-AF65-F5344CB8AC3E}">
        <p14:creationId xmlns:p14="http://schemas.microsoft.com/office/powerpoint/2010/main" val="1505386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9.4 Bitwise Operators </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Bitwise operator works on bits and perform bit-by-bit operation. The truth tables for &amp;, |, and ^ are as follows:</a:t>
            </a:r>
          </a:p>
          <a:p>
            <a:endParaRPr lang="en-US" dirty="0"/>
          </a:p>
          <a:p>
            <a:endParaRPr lang="en-US" dirty="0"/>
          </a:p>
          <a:p>
            <a:endParaRPr lang="en-US" sz="1400" dirty="0"/>
          </a:p>
          <a:p>
            <a:endParaRPr lang="en-US" sz="1400" dirty="0"/>
          </a:p>
          <a:p>
            <a:endParaRPr lang="en-US" sz="1400" dirty="0"/>
          </a:p>
          <a:p>
            <a:endParaRPr lang="en-US" sz="1400" dirty="0"/>
          </a:p>
          <a:p>
            <a:pPr marL="0" indent="0">
              <a:buNone/>
            </a:pPr>
            <a:endParaRPr lang="en-US" sz="1050" dirty="0"/>
          </a:p>
          <a:p>
            <a:pPr marL="0" lvl="0" indent="0">
              <a:buNone/>
            </a:pPr>
            <a:endParaRPr lang="en-US" sz="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100</a:t>
            </a:fld>
            <a:endParaRPr/>
          </a:p>
        </p:txBody>
      </p:sp>
      <p:pic>
        <p:nvPicPr>
          <p:cNvPr id="2" name="Picture 1">
            <a:extLst>
              <a:ext uri="{FF2B5EF4-FFF2-40B4-BE49-F238E27FC236}">
                <a16:creationId xmlns:a16="http://schemas.microsoft.com/office/drawing/2014/main" id="{D6B41E29-2F8E-4362-BB6D-6A11C2AE7379}"/>
              </a:ext>
            </a:extLst>
          </p:cNvPr>
          <p:cNvPicPr>
            <a:picLocks noChangeAspect="1"/>
          </p:cNvPicPr>
          <p:nvPr/>
        </p:nvPicPr>
        <p:blipFill>
          <a:blip r:embed="rId3"/>
          <a:stretch>
            <a:fillRect/>
          </a:stretch>
        </p:blipFill>
        <p:spPr>
          <a:xfrm>
            <a:off x="1190693" y="2172386"/>
            <a:ext cx="6631044" cy="2633753"/>
          </a:xfrm>
          <a:prstGeom prst="rect">
            <a:avLst/>
          </a:prstGeom>
        </p:spPr>
      </p:pic>
    </p:spTree>
    <p:extLst>
      <p:ext uri="{BB962C8B-B14F-4D97-AF65-F5344CB8AC3E}">
        <p14:creationId xmlns:p14="http://schemas.microsoft.com/office/powerpoint/2010/main" val="17673127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9.4 Bitwise Operators </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Assume if A = 60; and B = 13; now in binary format they will be as follows:</a:t>
            </a:r>
          </a:p>
          <a:p>
            <a:pPr marL="101600" indent="0">
              <a:buNone/>
            </a:pPr>
            <a:r>
              <a:rPr lang="en-US" dirty="0"/>
              <a:t>	A = 0011 1100</a:t>
            </a:r>
          </a:p>
          <a:p>
            <a:pPr marL="101600" indent="0">
              <a:buNone/>
            </a:pPr>
            <a:r>
              <a:rPr lang="en-US" dirty="0"/>
              <a:t>	B = 0000 1101</a:t>
            </a:r>
          </a:p>
          <a:p>
            <a:pPr marL="101600" indent="0">
              <a:buNone/>
            </a:pPr>
            <a:r>
              <a:rPr lang="en-US" dirty="0"/>
              <a:t>	-----------------</a:t>
            </a:r>
          </a:p>
          <a:p>
            <a:pPr marL="101600" indent="0">
              <a:buNone/>
            </a:pPr>
            <a:r>
              <a:rPr lang="en-US" dirty="0"/>
              <a:t>	A&amp;B = 0000 1100</a:t>
            </a:r>
          </a:p>
          <a:p>
            <a:pPr marL="101600" indent="0">
              <a:buNone/>
            </a:pPr>
            <a:r>
              <a:rPr lang="en-US" dirty="0"/>
              <a:t>	A|B = 0011 1101</a:t>
            </a:r>
          </a:p>
          <a:p>
            <a:pPr marL="101600" indent="0">
              <a:buNone/>
            </a:pPr>
            <a:r>
              <a:rPr lang="en-US" dirty="0"/>
              <a:t>	A^B = 0011 0001</a:t>
            </a:r>
          </a:p>
          <a:p>
            <a:pPr marL="101600" indent="0">
              <a:buNone/>
            </a:pPr>
            <a:r>
              <a:rPr lang="en-US" dirty="0"/>
              <a:t>	~A = 1100 0011</a:t>
            </a:r>
          </a:p>
          <a:p>
            <a:endParaRPr lang="en-US" dirty="0"/>
          </a:p>
          <a:p>
            <a:endParaRPr lang="en-US" sz="1400" dirty="0"/>
          </a:p>
          <a:p>
            <a:endParaRPr lang="en-US" sz="1400" dirty="0"/>
          </a:p>
          <a:p>
            <a:endParaRPr lang="en-US" sz="1400" dirty="0"/>
          </a:p>
          <a:p>
            <a:endParaRPr lang="en-US" sz="1400" dirty="0"/>
          </a:p>
          <a:p>
            <a:pPr marL="0" indent="0">
              <a:buNone/>
            </a:pPr>
            <a:endParaRPr lang="en-US" sz="1050" dirty="0"/>
          </a:p>
          <a:p>
            <a:pPr marL="0" lvl="0" indent="0">
              <a:buNone/>
            </a:pPr>
            <a:endParaRPr lang="en-US" sz="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101</a:t>
            </a:fld>
            <a:endParaRPr/>
          </a:p>
        </p:txBody>
      </p:sp>
    </p:spTree>
    <p:extLst>
      <p:ext uri="{BB962C8B-B14F-4D97-AF65-F5344CB8AC3E}">
        <p14:creationId xmlns:p14="http://schemas.microsoft.com/office/powerpoint/2010/main" val="25185794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9.4 Bitwise Operators </a:t>
            </a:r>
          </a:p>
        </p:txBody>
      </p:sp>
      <p:sp>
        <p:nvSpPr>
          <p:cNvPr id="563" name="Google Shape;563;p35"/>
          <p:cNvSpPr txBox="1">
            <a:spLocks noGrp="1"/>
          </p:cNvSpPr>
          <p:nvPr>
            <p:ph type="body" idx="1"/>
          </p:nvPr>
        </p:nvSpPr>
        <p:spPr>
          <a:xfrm>
            <a:off x="666650" y="1259500"/>
            <a:ext cx="8062750" cy="3762443"/>
          </a:xfrm>
          <a:prstGeom prst="rect">
            <a:avLst/>
          </a:prstGeom>
        </p:spPr>
        <p:txBody>
          <a:bodyPr spcFirstLastPara="1" wrap="square" lIns="0" tIns="0" rIns="0" bIns="0" anchor="t" anchorCtr="0">
            <a:noAutofit/>
          </a:bodyPr>
          <a:lstStyle/>
          <a:p>
            <a:r>
              <a:rPr lang="en-US" dirty="0"/>
              <a:t>The Bitwise operators supported by C++ language are listed in the following</a:t>
            </a:r>
          </a:p>
          <a:p>
            <a:endParaRPr lang="en-US" dirty="0"/>
          </a:p>
          <a:p>
            <a:endParaRPr lang="en-US" sz="1400" dirty="0"/>
          </a:p>
          <a:p>
            <a:endParaRPr lang="en-US" sz="1400" dirty="0"/>
          </a:p>
          <a:p>
            <a:endParaRPr lang="en-US" sz="1400" dirty="0"/>
          </a:p>
          <a:p>
            <a:endParaRPr lang="en-US" sz="1400" dirty="0"/>
          </a:p>
          <a:p>
            <a:pPr marL="0" indent="0">
              <a:buNone/>
            </a:pPr>
            <a:endParaRPr lang="en-US" sz="1050" dirty="0"/>
          </a:p>
          <a:p>
            <a:pPr marL="0" lvl="0" indent="0">
              <a:buNone/>
            </a:pPr>
            <a:endParaRPr lang="en-US" sz="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102</a:t>
            </a:fld>
            <a:endParaRPr/>
          </a:p>
        </p:txBody>
      </p:sp>
      <p:pic>
        <p:nvPicPr>
          <p:cNvPr id="2" name="Picture 1">
            <a:extLst>
              <a:ext uri="{FF2B5EF4-FFF2-40B4-BE49-F238E27FC236}">
                <a16:creationId xmlns:a16="http://schemas.microsoft.com/office/drawing/2014/main" id="{8AACCA1F-8E22-46D3-BC6D-796742A0302C}"/>
              </a:ext>
            </a:extLst>
          </p:cNvPr>
          <p:cNvPicPr>
            <a:picLocks noChangeAspect="1"/>
          </p:cNvPicPr>
          <p:nvPr/>
        </p:nvPicPr>
        <p:blipFill>
          <a:blip r:embed="rId3"/>
          <a:stretch>
            <a:fillRect/>
          </a:stretch>
        </p:blipFill>
        <p:spPr>
          <a:xfrm>
            <a:off x="3197111" y="2454492"/>
            <a:ext cx="3465626" cy="2368309"/>
          </a:xfrm>
          <a:prstGeom prst="rect">
            <a:avLst/>
          </a:prstGeom>
        </p:spPr>
      </p:pic>
    </p:spTree>
    <p:extLst>
      <p:ext uri="{BB962C8B-B14F-4D97-AF65-F5344CB8AC3E}">
        <p14:creationId xmlns:p14="http://schemas.microsoft.com/office/powerpoint/2010/main" val="3289682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9.4 Bitwise Operators </a:t>
            </a:r>
          </a:p>
        </p:txBody>
      </p:sp>
      <p:sp>
        <p:nvSpPr>
          <p:cNvPr id="563" name="Google Shape;563;p35"/>
          <p:cNvSpPr txBox="1">
            <a:spLocks noGrp="1"/>
          </p:cNvSpPr>
          <p:nvPr>
            <p:ph type="body" idx="1"/>
          </p:nvPr>
        </p:nvSpPr>
        <p:spPr>
          <a:xfrm>
            <a:off x="666650" y="1259500"/>
            <a:ext cx="8062750" cy="3762443"/>
          </a:xfrm>
          <a:prstGeom prst="rect">
            <a:avLst/>
          </a:prstGeom>
        </p:spPr>
        <p:txBody>
          <a:bodyPr spcFirstLastPara="1" wrap="square" lIns="0" tIns="0" rIns="0" bIns="0" anchor="t" anchorCtr="0">
            <a:noAutofit/>
          </a:bodyPr>
          <a:lstStyle/>
          <a:p>
            <a:r>
              <a:rPr lang="en-US" dirty="0"/>
              <a:t>Try the following example to understand all the bitwise operators available in C++.</a:t>
            </a:r>
          </a:p>
          <a:p>
            <a:endParaRPr lang="en-US" sz="1400" dirty="0"/>
          </a:p>
          <a:p>
            <a:endParaRPr lang="en-US" sz="1400" dirty="0"/>
          </a:p>
          <a:p>
            <a:endParaRPr lang="en-US" sz="1400" dirty="0"/>
          </a:p>
          <a:p>
            <a:endParaRPr lang="en-US" sz="1400" dirty="0"/>
          </a:p>
          <a:p>
            <a:pPr marL="0" indent="0">
              <a:buNone/>
            </a:pPr>
            <a:endParaRPr lang="en-US" sz="1050" dirty="0"/>
          </a:p>
          <a:p>
            <a:pPr marL="0" lvl="0" indent="0">
              <a:buNone/>
            </a:pPr>
            <a:endParaRPr lang="en-US" sz="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103</a:t>
            </a:fld>
            <a:endParaRPr/>
          </a:p>
        </p:txBody>
      </p:sp>
      <p:pic>
        <p:nvPicPr>
          <p:cNvPr id="3" name="Picture 2">
            <a:extLst>
              <a:ext uri="{FF2B5EF4-FFF2-40B4-BE49-F238E27FC236}">
                <a16:creationId xmlns:a16="http://schemas.microsoft.com/office/drawing/2014/main" id="{E71168E0-E399-4447-B0AE-C4636139BED6}"/>
              </a:ext>
            </a:extLst>
          </p:cNvPr>
          <p:cNvPicPr>
            <a:picLocks noChangeAspect="1"/>
          </p:cNvPicPr>
          <p:nvPr/>
        </p:nvPicPr>
        <p:blipFill>
          <a:blip r:embed="rId3"/>
          <a:stretch>
            <a:fillRect/>
          </a:stretch>
        </p:blipFill>
        <p:spPr>
          <a:xfrm>
            <a:off x="2466906" y="2116300"/>
            <a:ext cx="4657545" cy="2978537"/>
          </a:xfrm>
          <a:prstGeom prst="rect">
            <a:avLst/>
          </a:prstGeom>
        </p:spPr>
      </p:pic>
    </p:spTree>
    <p:extLst>
      <p:ext uri="{BB962C8B-B14F-4D97-AF65-F5344CB8AC3E}">
        <p14:creationId xmlns:p14="http://schemas.microsoft.com/office/powerpoint/2010/main" val="21315865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9.5 Assignment Operators</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There are following assignment operators supported by C++ language:</a:t>
            </a:r>
          </a:p>
          <a:p>
            <a:endParaRPr lang="en-US" dirty="0"/>
          </a:p>
          <a:p>
            <a:endParaRPr lang="en-US" dirty="0"/>
          </a:p>
          <a:p>
            <a:endParaRPr lang="en-US" sz="1400" dirty="0"/>
          </a:p>
          <a:p>
            <a:endParaRPr lang="en-US" sz="1400" dirty="0"/>
          </a:p>
          <a:p>
            <a:endParaRPr lang="en-US" sz="1400" dirty="0"/>
          </a:p>
          <a:p>
            <a:endParaRPr lang="en-US" sz="1400" dirty="0"/>
          </a:p>
          <a:p>
            <a:pPr marL="0" indent="0">
              <a:buNone/>
            </a:pPr>
            <a:endParaRPr lang="en-US" sz="1050" dirty="0"/>
          </a:p>
          <a:p>
            <a:pPr marL="0" lvl="0" indent="0">
              <a:buNone/>
            </a:pPr>
            <a:endParaRPr lang="en-US" sz="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104</a:t>
            </a:fld>
            <a:endParaRPr/>
          </a:p>
        </p:txBody>
      </p:sp>
      <p:pic>
        <p:nvPicPr>
          <p:cNvPr id="2" name="Picture 1">
            <a:extLst>
              <a:ext uri="{FF2B5EF4-FFF2-40B4-BE49-F238E27FC236}">
                <a16:creationId xmlns:a16="http://schemas.microsoft.com/office/drawing/2014/main" id="{E258931F-23E0-4DBF-98ED-BBFF568F6336}"/>
              </a:ext>
            </a:extLst>
          </p:cNvPr>
          <p:cNvPicPr>
            <a:picLocks noChangeAspect="1"/>
          </p:cNvPicPr>
          <p:nvPr/>
        </p:nvPicPr>
        <p:blipFill>
          <a:blip r:embed="rId3"/>
          <a:stretch>
            <a:fillRect/>
          </a:stretch>
        </p:blipFill>
        <p:spPr>
          <a:xfrm>
            <a:off x="2440592" y="1792206"/>
            <a:ext cx="6148353" cy="3074177"/>
          </a:xfrm>
          <a:prstGeom prst="rect">
            <a:avLst/>
          </a:prstGeom>
        </p:spPr>
      </p:pic>
    </p:spTree>
    <p:extLst>
      <p:ext uri="{BB962C8B-B14F-4D97-AF65-F5344CB8AC3E}">
        <p14:creationId xmlns:p14="http://schemas.microsoft.com/office/powerpoint/2010/main" val="37281093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9.6 Assignment Operators</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sz="1800" dirty="0"/>
              <a:t>Try the following example to understand all the assignment operators available in C++.</a:t>
            </a:r>
          </a:p>
          <a:p>
            <a:endParaRPr lang="en-US" dirty="0"/>
          </a:p>
          <a:p>
            <a:endParaRPr lang="en-US" sz="1400" dirty="0"/>
          </a:p>
          <a:p>
            <a:endParaRPr lang="en-US" sz="1400" dirty="0"/>
          </a:p>
          <a:p>
            <a:endParaRPr lang="en-US" sz="1400" dirty="0"/>
          </a:p>
          <a:p>
            <a:endParaRPr lang="en-US" sz="1400" dirty="0"/>
          </a:p>
          <a:p>
            <a:pPr marL="0" indent="0">
              <a:buNone/>
            </a:pPr>
            <a:endParaRPr lang="en-US" sz="1050" dirty="0"/>
          </a:p>
          <a:p>
            <a:pPr marL="0" lvl="0" indent="0">
              <a:buNone/>
            </a:pPr>
            <a:endParaRPr lang="en-US" sz="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105</a:t>
            </a:fld>
            <a:endParaRPr/>
          </a:p>
        </p:txBody>
      </p:sp>
      <p:pic>
        <p:nvPicPr>
          <p:cNvPr id="3" name="Picture 2">
            <a:extLst>
              <a:ext uri="{FF2B5EF4-FFF2-40B4-BE49-F238E27FC236}">
                <a16:creationId xmlns:a16="http://schemas.microsoft.com/office/drawing/2014/main" id="{5B9C6488-0EE2-4EAE-9712-EBB9181D7D5F}"/>
              </a:ext>
            </a:extLst>
          </p:cNvPr>
          <p:cNvPicPr>
            <a:picLocks noChangeAspect="1"/>
          </p:cNvPicPr>
          <p:nvPr/>
        </p:nvPicPr>
        <p:blipFill>
          <a:blip r:embed="rId3"/>
          <a:stretch>
            <a:fillRect/>
          </a:stretch>
        </p:blipFill>
        <p:spPr>
          <a:xfrm>
            <a:off x="3328679" y="1615532"/>
            <a:ext cx="3737744" cy="3527968"/>
          </a:xfrm>
          <a:prstGeom prst="rect">
            <a:avLst/>
          </a:prstGeom>
        </p:spPr>
      </p:pic>
    </p:spTree>
    <p:extLst>
      <p:ext uri="{BB962C8B-B14F-4D97-AF65-F5344CB8AC3E}">
        <p14:creationId xmlns:p14="http://schemas.microsoft.com/office/powerpoint/2010/main" val="479961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2.1 C++ Program Structure</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r>
              <a:rPr lang="en-US" dirty="0"/>
              <a:t>Let us look at the various parts of the above program:</a:t>
            </a:r>
          </a:p>
          <a:p>
            <a:pPr>
              <a:buFont typeface="Wingdings" panose="05000000000000000000" pitchFamily="2" charset="2"/>
              <a:buChar char="§"/>
            </a:pPr>
            <a:r>
              <a:rPr lang="en-US" dirty="0"/>
              <a:t> The C++ language defines several headers, which contain information that is either necessary or useful to your program. For this program, the header &lt;iostream&gt; is needed.</a:t>
            </a:r>
          </a:p>
          <a:p>
            <a:pPr>
              <a:buFont typeface="Wingdings" panose="05000000000000000000" pitchFamily="2" charset="2"/>
              <a:buChar char="§"/>
            </a:pPr>
            <a:r>
              <a:rPr lang="en-US" dirty="0"/>
              <a:t>The line using namespace std; tells the compiler to use the std namespace. Namespaces are a relatively recent addition to C++.</a:t>
            </a:r>
          </a:p>
          <a:p>
            <a:pPr marL="101600" indent="0">
              <a:buNone/>
            </a:pPr>
            <a:endParaRPr lang="en-US" dirty="0"/>
          </a:p>
          <a:p>
            <a:pPr marL="10160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77679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2.1 C++ Program Structure</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a:buFont typeface="Wingdings" panose="05000000000000000000" pitchFamily="2" charset="2"/>
              <a:buChar char="§"/>
            </a:pPr>
            <a:r>
              <a:rPr lang="en-US" sz="1800" dirty="0"/>
              <a:t>The next line ‘// main() is where program execution begins.’ is a single-line comment available in C++. Single-line comments begin with // and stop at the end of the line.</a:t>
            </a:r>
          </a:p>
          <a:p>
            <a:pPr>
              <a:buFont typeface="Wingdings" panose="05000000000000000000" pitchFamily="2" charset="2"/>
              <a:buChar char="§"/>
            </a:pPr>
            <a:r>
              <a:rPr lang="en-US" sz="1800" dirty="0"/>
              <a:t>The line int main() is the main function where program execution begins.</a:t>
            </a:r>
          </a:p>
          <a:p>
            <a:pPr>
              <a:buFont typeface="Wingdings" panose="05000000000000000000" pitchFamily="2" charset="2"/>
              <a:buChar char="§"/>
            </a:pPr>
            <a:r>
              <a:rPr lang="en-US" sz="1800" dirty="0"/>
              <a:t>The next line </a:t>
            </a:r>
            <a:r>
              <a:rPr lang="en-US" sz="1800" dirty="0" err="1"/>
              <a:t>cout</a:t>
            </a:r>
            <a:r>
              <a:rPr lang="en-US" sz="1800" dirty="0"/>
              <a:t> &lt;&lt; "This is my first C++ program."; causes the message "This is my first  C++ program" to be displayed on the screen.</a:t>
            </a:r>
          </a:p>
          <a:p>
            <a:pPr>
              <a:buFont typeface="Wingdings" panose="05000000000000000000" pitchFamily="2" charset="2"/>
              <a:buChar char="§"/>
            </a:pPr>
            <a:r>
              <a:rPr lang="en-US" sz="1800" dirty="0"/>
              <a:t>The next line return 0; terminates main() function and causes it to return the value 0 to the calling process</a:t>
            </a:r>
          </a:p>
          <a:p>
            <a:r>
              <a:rPr lang="en-US" dirty="0"/>
              <a:t> </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40993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2.2 Omitting the namespace </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r>
              <a:rPr lang="en-US" dirty="0"/>
              <a:t> You might see some C++ programs that runs without the standard namespace library. The using namespace std line can be omitted and replaced with the std keyword, followed by the :: operator for some objects:</a:t>
            </a:r>
          </a:p>
          <a:p>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3" name="Picture 2">
            <a:extLst>
              <a:ext uri="{FF2B5EF4-FFF2-40B4-BE49-F238E27FC236}">
                <a16:creationId xmlns:a16="http://schemas.microsoft.com/office/drawing/2014/main" id="{4011D21A-DCBD-4586-B46B-A8AD235DD38A}"/>
              </a:ext>
            </a:extLst>
          </p:cNvPr>
          <p:cNvPicPr>
            <a:picLocks noChangeAspect="1"/>
          </p:cNvPicPr>
          <p:nvPr/>
        </p:nvPicPr>
        <p:blipFill>
          <a:blip r:embed="rId3"/>
          <a:stretch>
            <a:fillRect/>
          </a:stretch>
        </p:blipFill>
        <p:spPr>
          <a:xfrm>
            <a:off x="1599564" y="3076060"/>
            <a:ext cx="5944872" cy="1086879"/>
          </a:xfrm>
          <a:prstGeom prst="rect">
            <a:avLst/>
          </a:prstGeom>
        </p:spPr>
      </p:pic>
    </p:spTree>
    <p:extLst>
      <p:ext uri="{BB962C8B-B14F-4D97-AF65-F5344CB8AC3E}">
        <p14:creationId xmlns:p14="http://schemas.microsoft.com/office/powerpoint/2010/main" val="3409919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2.3 </a:t>
            </a:r>
            <a:r>
              <a:rPr lang="en-US" dirty="0"/>
              <a:t>Semicolons &amp; Blocks in C++</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r>
              <a:rPr lang="en-US" dirty="0"/>
              <a:t>In C++, the semicolon is a statement terminator. That is, each individual statement must be ended with a semicolon. It indicates the end of one logical entity. For example, following are three different statements:</a:t>
            </a:r>
          </a:p>
          <a:p>
            <a:pPr marL="101600" indent="0">
              <a:buNone/>
            </a:pPr>
            <a:r>
              <a:rPr lang="en-US" dirty="0"/>
              <a:t> </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2" name="Picture 1">
            <a:extLst>
              <a:ext uri="{FF2B5EF4-FFF2-40B4-BE49-F238E27FC236}">
                <a16:creationId xmlns:a16="http://schemas.microsoft.com/office/drawing/2014/main" id="{F2A5EDF7-AD69-4856-A4DC-97F31B4E1A97}"/>
              </a:ext>
            </a:extLst>
          </p:cNvPr>
          <p:cNvPicPr>
            <a:picLocks noChangeAspect="1"/>
          </p:cNvPicPr>
          <p:nvPr/>
        </p:nvPicPr>
        <p:blipFill>
          <a:blip r:embed="rId3"/>
          <a:stretch>
            <a:fillRect/>
          </a:stretch>
        </p:blipFill>
        <p:spPr>
          <a:xfrm>
            <a:off x="927179" y="3295465"/>
            <a:ext cx="7490511" cy="685692"/>
          </a:xfrm>
          <a:prstGeom prst="rect">
            <a:avLst/>
          </a:prstGeom>
        </p:spPr>
      </p:pic>
    </p:spTree>
    <p:extLst>
      <p:ext uri="{BB962C8B-B14F-4D97-AF65-F5344CB8AC3E}">
        <p14:creationId xmlns:p14="http://schemas.microsoft.com/office/powerpoint/2010/main" val="32019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2.3 </a:t>
            </a:r>
            <a:r>
              <a:rPr lang="en-US" dirty="0"/>
              <a:t>Semicolons &amp; Blocks in C++</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r>
              <a:rPr lang="en-US" dirty="0"/>
              <a:t>A block is a set of logically connected statements that are surrounded by opening and closing braces. For example:</a:t>
            </a:r>
          </a:p>
          <a:p>
            <a:pPr marL="101600" indent="0">
              <a:buNone/>
            </a:pPr>
            <a:r>
              <a:rPr lang="en-US" dirty="0"/>
              <a:t> </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3" name="Picture 2">
            <a:extLst>
              <a:ext uri="{FF2B5EF4-FFF2-40B4-BE49-F238E27FC236}">
                <a16:creationId xmlns:a16="http://schemas.microsoft.com/office/drawing/2014/main" id="{28AB2ED9-AA86-4DD8-899B-61992DD64588}"/>
              </a:ext>
            </a:extLst>
          </p:cNvPr>
          <p:cNvPicPr>
            <a:picLocks noChangeAspect="1"/>
          </p:cNvPicPr>
          <p:nvPr/>
        </p:nvPicPr>
        <p:blipFill>
          <a:blip r:embed="rId3"/>
          <a:stretch>
            <a:fillRect/>
          </a:stretch>
        </p:blipFill>
        <p:spPr>
          <a:xfrm>
            <a:off x="1599564" y="2571750"/>
            <a:ext cx="5944872" cy="907003"/>
          </a:xfrm>
          <a:prstGeom prst="rect">
            <a:avLst/>
          </a:prstGeom>
        </p:spPr>
      </p:pic>
    </p:spTree>
    <p:extLst>
      <p:ext uri="{BB962C8B-B14F-4D97-AF65-F5344CB8AC3E}">
        <p14:creationId xmlns:p14="http://schemas.microsoft.com/office/powerpoint/2010/main" val="1161763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2.3 </a:t>
            </a:r>
            <a:r>
              <a:rPr lang="en-US" dirty="0"/>
              <a:t>Semicolons &amp; Blocks in C++</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r>
              <a:rPr lang="en-US" dirty="0"/>
              <a:t> C++ does not recognize the end of the line as a terminator. For this reason, it does not matter where you put a statement in a line. For example:</a:t>
            </a:r>
          </a:p>
          <a:p>
            <a:endParaRPr lang="en-US" dirty="0"/>
          </a:p>
          <a:p>
            <a:pPr marL="101600" indent="0">
              <a:buNone/>
            </a:pPr>
            <a:endParaRPr lang="en-US" dirty="0"/>
          </a:p>
          <a:p>
            <a:pPr marL="101600" indent="0">
              <a:buNone/>
            </a:pPr>
            <a:r>
              <a:rPr lang="en-US" dirty="0"/>
              <a:t>is the same as</a:t>
            </a:r>
          </a:p>
          <a:p>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2" name="Picture 1">
            <a:extLst>
              <a:ext uri="{FF2B5EF4-FFF2-40B4-BE49-F238E27FC236}">
                <a16:creationId xmlns:a16="http://schemas.microsoft.com/office/drawing/2014/main" id="{894E384C-8EBD-4D1D-9C92-E97D5AF4F9A1}"/>
              </a:ext>
            </a:extLst>
          </p:cNvPr>
          <p:cNvPicPr>
            <a:picLocks noChangeAspect="1"/>
          </p:cNvPicPr>
          <p:nvPr/>
        </p:nvPicPr>
        <p:blipFill>
          <a:blip r:embed="rId3"/>
          <a:stretch>
            <a:fillRect/>
          </a:stretch>
        </p:blipFill>
        <p:spPr>
          <a:xfrm>
            <a:off x="1458887" y="2571750"/>
            <a:ext cx="5944872" cy="544202"/>
          </a:xfrm>
          <a:prstGeom prst="rect">
            <a:avLst/>
          </a:prstGeom>
        </p:spPr>
      </p:pic>
      <p:pic>
        <p:nvPicPr>
          <p:cNvPr id="5" name="Picture 4">
            <a:extLst>
              <a:ext uri="{FF2B5EF4-FFF2-40B4-BE49-F238E27FC236}">
                <a16:creationId xmlns:a16="http://schemas.microsoft.com/office/drawing/2014/main" id="{5BD7BD48-9859-4213-92B3-02DDACB7941A}"/>
              </a:ext>
            </a:extLst>
          </p:cNvPr>
          <p:cNvPicPr>
            <a:picLocks noChangeAspect="1"/>
          </p:cNvPicPr>
          <p:nvPr/>
        </p:nvPicPr>
        <p:blipFill>
          <a:blip r:embed="rId4"/>
          <a:stretch>
            <a:fillRect/>
          </a:stretch>
        </p:blipFill>
        <p:spPr>
          <a:xfrm>
            <a:off x="1391414" y="4133241"/>
            <a:ext cx="5944872" cy="182925"/>
          </a:xfrm>
          <a:prstGeom prst="rect">
            <a:avLst/>
          </a:prstGeom>
        </p:spPr>
      </p:pic>
    </p:spTree>
    <p:extLst>
      <p:ext uri="{BB962C8B-B14F-4D97-AF65-F5344CB8AC3E}">
        <p14:creationId xmlns:p14="http://schemas.microsoft.com/office/powerpoint/2010/main" val="3181621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2.4 </a:t>
            </a:r>
            <a:r>
              <a:rPr lang="en-US" dirty="0"/>
              <a:t>C++ Identifiers</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r>
              <a:rPr lang="en-US" sz="1800" dirty="0"/>
              <a:t>A C++ identifier is a name used to identify a variable, function, class, module, or any other user-defined item. </a:t>
            </a:r>
          </a:p>
          <a:p>
            <a:r>
              <a:rPr lang="en-US" sz="1800" dirty="0"/>
              <a:t>An identifier starts with a letter A to Z or a to z or an underscore (_) followed by zero or more letters, underscores, and digits (0 to 9).</a:t>
            </a:r>
          </a:p>
          <a:p>
            <a:r>
              <a:rPr lang="en-US" sz="1800" dirty="0"/>
              <a:t>C++ does not allow punctuation characters such as @, $, and % within identifiers. </a:t>
            </a:r>
          </a:p>
          <a:p>
            <a:r>
              <a:rPr lang="en-US" sz="1800" dirty="0"/>
              <a:t>C++ is a case-sensitive programming language.</a:t>
            </a:r>
          </a:p>
          <a:p>
            <a:r>
              <a:rPr lang="en-US" sz="1800" dirty="0"/>
              <a:t>Thus, Manpower and manpower are two different identifiers in C++.</a:t>
            </a:r>
          </a:p>
          <a:p>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359973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2.4 </a:t>
            </a:r>
            <a:r>
              <a:rPr lang="en-US" dirty="0"/>
              <a:t>C++ Identifiers</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r>
              <a:rPr lang="en-US" sz="1800" dirty="0"/>
              <a:t>Here are some examples of acceptable identifiers:</a:t>
            </a:r>
          </a:p>
          <a:p>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2" name="Picture 1">
            <a:extLst>
              <a:ext uri="{FF2B5EF4-FFF2-40B4-BE49-F238E27FC236}">
                <a16:creationId xmlns:a16="http://schemas.microsoft.com/office/drawing/2014/main" id="{511BDA99-00FA-4536-8CF8-4DEDB0E7CA4C}"/>
              </a:ext>
            </a:extLst>
          </p:cNvPr>
          <p:cNvPicPr>
            <a:picLocks noChangeAspect="1"/>
          </p:cNvPicPr>
          <p:nvPr/>
        </p:nvPicPr>
        <p:blipFill>
          <a:blip r:embed="rId3"/>
          <a:stretch>
            <a:fillRect/>
          </a:stretch>
        </p:blipFill>
        <p:spPr>
          <a:xfrm>
            <a:off x="1214033" y="2085607"/>
            <a:ext cx="6944463" cy="418441"/>
          </a:xfrm>
          <a:prstGeom prst="rect">
            <a:avLst/>
          </a:prstGeom>
        </p:spPr>
      </p:pic>
    </p:spTree>
    <p:extLst>
      <p:ext uri="{BB962C8B-B14F-4D97-AF65-F5344CB8AC3E}">
        <p14:creationId xmlns:p14="http://schemas.microsoft.com/office/powerpoint/2010/main" val="259490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2.5 </a:t>
            </a:r>
            <a:r>
              <a:rPr lang="en-US" dirty="0"/>
              <a:t>C++ Keywords</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76450" y="1202789"/>
            <a:ext cx="8062750" cy="3819154"/>
          </a:xfrm>
          <a:prstGeom prst="rect">
            <a:avLst/>
          </a:prstGeom>
        </p:spPr>
        <p:txBody>
          <a:bodyPr spcFirstLastPara="1" wrap="square" lIns="0" tIns="0" rIns="0" bIns="0" anchor="t" anchorCtr="0">
            <a:noAutofit/>
          </a:bodyPr>
          <a:lstStyle/>
          <a:p>
            <a:r>
              <a:rPr lang="en-US" sz="1800" dirty="0"/>
              <a:t>The following list shows the reserved words in C++. These reserved words may not be used as constant or variable or any other identifier names.</a:t>
            </a:r>
          </a:p>
          <a:p>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pic>
        <p:nvPicPr>
          <p:cNvPr id="3" name="Picture 2">
            <a:extLst>
              <a:ext uri="{FF2B5EF4-FFF2-40B4-BE49-F238E27FC236}">
                <a16:creationId xmlns:a16="http://schemas.microsoft.com/office/drawing/2014/main" id="{FCB6C47D-9362-46BD-9D22-2E0DD88042AF}"/>
              </a:ext>
            </a:extLst>
          </p:cNvPr>
          <p:cNvPicPr>
            <a:picLocks noChangeAspect="1"/>
          </p:cNvPicPr>
          <p:nvPr/>
        </p:nvPicPr>
        <p:blipFill>
          <a:blip r:embed="rId3"/>
          <a:stretch>
            <a:fillRect/>
          </a:stretch>
        </p:blipFill>
        <p:spPr>
          <a:xfrm>
            <a:off x="2570150" y="2003028"/>
            <a:ext cx="5342000" cy="3018915"/>
          </a:xfrm>
          <a:prstGeom prst="rect">
            <a:avLst/>
          </a:prstGeom>
        </p:spPr>
      </p:pic>
    </p:spTree>
    <p:extLst>
      <p:ext uri="{BB962C8B-B14F-4D97-AF65-F5344CB8AC3E}">
        <p14:creationId xmlns:p14="http://schemas.microsoft.com/office/powerpoint/2010/main" val="123926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pPr lvl="0"/>
            <a:r>
              <a:rPr lang="en-US" dirty="0"/>
              <a:t>C++ is a statically typed, compiled, general-purpose, case-sensitive, that supports object-oriented</a:t>
            </a:r>
            <a:endParaRPr lang="en-US" sz="1800" dirty="0"/>
          </a:p>
          <a:p>
            <a:pPr lvl="0"/>
            <a:r>
              <a:rPr lang="en-US" dirty="0"/>
              <a:t>C++ is regarded as a middle-level language, as it comprises a combination of both high-level and low-level language features.</a:t>
            </a:r>
          </a:p>
          <a:p>
            <a:pPr lvl="0"/>
            <a:endParaRPr lang="en-US" sz="1800" dirty="0"/>
          </a:p>
          <a:p>
            <a:r>
              <a:rPr lang="en-US" dirty="0"/>
              <a:t>Note: A programming language is said to use static typing when type checking is performed during compile-time as opposed to run-time.</a:t>
            </a:r>
          </a:p>
          <a:p>
            <a:pPr lvl="0"/>
            <a:endParaRPr lang="en-US" sz="1800" dirty="0"/>
          </a:p>
          <a:p>
            <a:pPr marL="101600" lvl="0" indent="0">
              <a:spcBef>
                <a:spcPts val="0"/>
              </a:spcBef>
              <a:buNone/>
            </a:pPr>
            <a:endParaRPr lang="en-US" sz="14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dirty="0"/>
          </a:p>
        </p:txBody>
      </p:sp>
    </p:spTree>
    <p:extLst>
      <p:ext uri="{BB962C8B-B14F-4D97-AF65-F5344CB8AC3E}">
        <p14:creationId xmlns:p14="http://schemas.microsoft.com/office/powerpoint/2010/main" val="3784170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2.6 </a:t>
            </a:r>
            <a:r>
              <a:rPr lang="en-US" dirty="0"/>
              <a:t>Whitespace in C++</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76450" y="1202789"/>
            <a:ext cx="8062750" cy="3819154"/>
          </a:xfrm>
          <a:prstGeom prst="rect">
            <a:avLst/>
          </a:prstGeom>
        </p:spPr>
        <p:txBody>
          <a:bodyPr spcFirstLastPara="1" wrap="square" lIns="0" tIns="0" rIns="0" bIns="0" anchor="t" anchorCtr="0">
            <a:noAutofit/>
          </a:bodyPr>
          <a:lstStyle/>
          <a:p>
            <a:r>
              <a:rPr lang="en-US" dirty="0"/>
              <a:t>A line containing only whitespace, possibly with a comment, is known as a blank line, and C++ compiler totally ignores it.</a:t>
            </a:r>
          </a:p>
          <a:p>
            <a:r>
              <a:rPr lang="en-US" dirty="0"/>
              <a:t>Whitespace is the term used in C++ to describe blanks, tabs, newline characters and comments. </a:t>
            </a:r>
          </a:p>
          <a:p>
            <a:r>
              <a:rPr lang="en-US" dirty="0"/>
              <a:t>Whitespace separates one part of a statement from another and enables the compiler to identify where one element in a statement, such as int, ends and the next element begins. </a:t>
            </a:r>
          </a:p>
          <a:p>
            <a:endParaRPr lang="en-US" dirty="0"/>
          </a:p>
          <a:p>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1433621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2.6 </a:t>
            </a:r>
            <a:r>
              <a:rPr lang="en-US" dirty="0"/>
              <a:t>Whitespace in C++</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76450" y="1202789"/>
            <a:ext cx="8062750" cy="3819154"/>
          </a:xfrm>
          <a:prstGeom prst="rect">
            <a:avLst/>
          </a:prstGeom>
        </p:spPr>
        <p:txBody>
          <a:bodyPr spcFirstLastPara="1" wrap="square" lIns="0" tIns="0" rIns="0" bIns="0" anchor="t" anchorCtr="0">
            <a:noAutofit/>
          </a:bodyPr>
          <a:lstStyle/>
          <a:p>
            <a:endParaRPr lang="en-US" dirty="0"/>
          </a:p>
          <a:p>
            <a:r>
              <a:rPr lang="en-US" dirty="0"/>
              <a:t>In the above statement there must be at least one whitespace character (usually a space) between int and age for the compiler to be able to distinguish them.</a:t>
            </a:r>
          </a:p>
          <a:p>
            <a:endParaRPr lang="en-US" dirty="0"/>
          </a:p>
          <a:p>
            <a:r>
              <a:rPr lang="en-US" dirty="0"/>
              <a:t>In the above statement, no whitespace characters are necessary between fruit and =, or between = and apples, although you are free to include some if you wish for readability purpose.</a:t>
            </a:r>
          </a:p>
          <a:p>
            <a:endParaRPr lang="en-US" dirty="0"/>
          </a:p>
          <a:p>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3" name="Picture 2">
            <a:extLst>
              <a:ext uri="{FF2B5EF4-FFF2-40B4-BE49-F238E27FC236}">
                <a16:creationId xmlns:a16="http://schemas.microsoft.com/office/drawing/2014/main" id="{45E524D5-E248-49DE-828F-E306AAF8FAD3}"/>
              </a:ext>
            </a:extLst>
          </p:cNvPr>
          <p:cNvPicPr>
            <a:picLocks noChangeAspect="1"/>
          </p:cNvPicPr>
          <p:nvPr/>
        </p:nvPicPr>
        <p:blipFill>
          <a:blip r:embed="rId3"/>
          <a:stretch>
            <a:fillRect/>
          </a:stretch>
        </p:blipFill>
        <p:spPr>
          <a:xfrm>
            <a:off x="1143909" y="1443967"/>
            <a:ext cx="7223641" cy="222273"/>
          </a:xfrm>
          <a:prstGeom prst="rect">
            <a:avLst/>
          </a:prstGeom>
        </p:spPr>
      </p:pic>
      <p:pic>
        <p:nvPicPr>
          <p:cNvPr id="4" name="Picture 3">
            <a:extLst>
              <a:ext uri="{FF2B5EF4-FFF2-40B4-BE49-F238E27FC236}">
                <a16:creationId xmlns:a16="http://schemas.microsoft.com/office/drawing/2014/main" id="{9821E077-3089-413B-BF5C-3C4E5DDEC548}"/>
              </a:ext>
            </a:extLst>
          </p:cNvPr>
          <p:cNvPicPr>
            <a:picLocks noChangeAspect="1"/>
          </p:cNvPicPr>
          <p:nvPr/>
        </p:nvPicPr>
        <p:blipFill>
          <a:blip r:embed="rId4"/>
          <a:stretch>
            <a:fillRect/>
          </a:stretch>
        </p:blipFill>
        <p:spPr>
          <a:xfrm>
            <a:off x="1143908" y="2900231"/>
            <a:ext cx="7223641" cy="222273"/>
          </a:xfrm>
          <a:prstGeom prst="rect">
            <a:avLst/>
          </a:prstGeom>
        </p:spPr>
      </p:pic>
    </p:spTree>
    <p:extLst>
      <p:ext uri="{BB962C8B-B14F-4D97-AF65-F5344CB8AC3E}">
        <p14:creationId xmlns:p14="http://schemas.microsoft.com/office/powerpoint/2010/main" val="2191012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2.7 </a:t>
            </a:r>
            <a:r>
              <a:rPr lang="en-US" dirty="0"/>
              <a:t>Output a text (sting)</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76450" y="1202789"/>
            <a:ext cx="8062750" cy="3819154"/>
          </a:xfrm>
          <a:prstGeom prst="rect">
            <a:avLst/>
          </a:prstGeom>
        </p:spPr>
        <p:txBody>
          <a:bodyPr spcFirstLastPara="1" wrap="square" lIns="0" tIns="0" rIns="0" bIns="0" anchor="t" anchorCtr="0">
            <a:noAutofit/>
          </a:bodyPr>
          <a:lstStyle/>
          <a:p>
            <a:r>
              <a:rPr lang="en-US" dirty="0"/>
              <a:t>The </a:t>
            </a:r>
            <a:r>
              <a:rPr lang="en-US" dirty="0" err="1"/>
              <a:t>cout</a:t>
            </a:r>
            <a:r>
              <a:rPr lang="en-US" dirty="0"/>
              <a:t> object, together with the &lt;&lt; operator, is used to output values/print text:</a:t>
            </a:r>
          </a:p>
          <a:p>
            <a:r>
              <a:rPr lang="en-US" dirty="0"/>
              <a:t>You can add as many </a:t>
            </a:r>
            <a:r>
              <a:rPr lang="en-US" dirty="0" err="1"/>
              <a:t>cout</a:t>
            </a:r>
            <a:r>
              <a:rPr lang="en-US" dirty="0"/>
              <a:t> objects as you want. However, note that it does not insert a new line at the end of the output:</a:t>
            </a:r>
          </a:p>
          <a:p>
            <a:endParaRPr lang="en-US" dirty="0"/>
          </a:p>
          <a:p>
            <a:endParaRPr lang="en-US" dirty="0"/>
          </a:p>
          <a:p>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pic>
        <p:nvPicPr>
          <p:cNvPr id="2" name="Picture 1">
            <a:extLst>
              <a:ext uri="{FF2B5EF4-FFF2-40B4-BE49-F238E27FC236}">
                <a16:creationId xmlns:a16="http://schemas.microsoft.com/office/drawing/2014/main" id="{3F38A718-6504-4886-975E-C3B1565DE1DC}"/>
              </a:ext>
            </a:extLst>
          </p:cNvPr>
          <p:cNvPicPr>
            <a:picLocks noChangeAspect="1"/>
          </p:cNvPicPr>
          <p:nvPr/>
        </p:nvPicPr>
        <p:blipFill>
          <a:blip r:embed="rId3"/>
          <a:stretch>
            <a:fillRect/>
          </a:stretch>
        </p:blipFill>
        <p:spPr>
          <a:xfrm>
            <a:off x="1485264" y="2983559"/>
            <a:ext cx="5944872" cy="1449681"/>
          </a:xfrm>
          <a:prstGeom prst="rect">
            <a:avLst/>
          </a:prstGeom>
        </p:spPr>
      </p:pic>
    </p:spTree>
    <p:extLst>
      <p:ext uri="{BB962C8B-B14F-4D97-AF65-F5344CB8AC3E}">
        <p14:creationId xmlns:p14="http://schemas.microsoft.com/office/powerpoint/2010/main" val="1239434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2.8 </a:t>
            </a:r>
            <a:r>
              <a:rPr lang="en-US" dirty="0"/>
              <a:t>User Input</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76450" y="1202789"/>
            <a:ext cx="8062750" cy="3819154"/>
          </a:xfrm>
          <a:prstGeom prst="rect">
            <a:avLst/>
          </a:prstGeom>
        </p:spPr>
        <p:txBody>
          <a:bodyPr spcFirstLastPara="1" wrap="square" lIns="0" tIns="0" rIns="0" bIns="0" anchor="t" anchorCtr="0">
            <a:noAutofit/>
          </a:bodyPr>
          <a:lstStyle/>
          <a:p>
            <a:r>
              <a:rPr lang="en-US" sz="1800" dirty="0"/>
              <a:t>You have already learned that </a:t>
            </a:r>
            <a:r>
              <a:rPr lang="en-US" sz="1800" dirty="0" err="1"/>
              <a:t>cout</a:t>
            </a:r>
            <a:r>
              <a:rPr lang="en-US" sz="1800" dirty="0"/>
              <a:t> is used to output (print) values. Now we will use </a:t>
            </a:r>
            <a:r>
              <a:rPr lang="en-US" sz="1800" dirty="0" err="1"/>
              <a:t>cin</a:t>
            </a:r>
            <a:r>
              <a:rPr lang="en-US" sz="1800" dirty="0"/>
              <a:t> to get user input.</a:t>
            </a:r>
          </a:p>
          <a:p>
            <a:r>
              <a:rPr lang="en-US" sz="1800" dirty="0" err="1"/>
              <a:t>cin</a:t>
            </a:r>
            <a:r>
              <a:rPr lang="en-US" sz="1800" dirty="0"/>
              <a:t> is a predefined variable that reads data from the keyboard with the extraction operator (&gt;&gt;).</a:t>
            </a:r>
          </a:p>
          <a:p>
            <a:r>
              <a:rPr lang="en-US" sz="1800" dirty="0"/>
              <a:t>In the following example, the user can input a number, which is stored in the variable x. Then we print the value of x:</a:t>
            </a:r>
          </a:p>
          <a:p>
            <a:endParaRPr lang="en-US" sz="1800" dirty="0"/>
          </a:p>
          <a:p>
            <a:endParaRPr lang="en-US" sz="1800" dirty="0"/>
          </a:p>
          <a:p>
            <a:endParaRPr lang="en-US" sz="1800" dirty="0"/>
          </a:p>
          <a:p>
            <a:pPr marL="0" lvl="0" indent="0">
              <a:buNone/>
            </a:pPr>
            <a:endParaRPr lang="en-US" sz="9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4" name="Picture 3">
            <a:extLst>
              <a:ext uri="{FF2B5EF4-FFF2-40B4-BE49-F238E27FC236}">
                <a16:creationId xmlns:a16="http://schemas.microsoft.com/office/drawing/2014/main" id="{26E6C643-9F6C-422C-BF8B-BE7EE9C0C34F}"/>
              </a:ext>
            </a:extLst>
          </p:cNvPr>
          <p:cNvPicPr>
            <a:picLocks noChangeAspect="1"/>
          </p:cNvPicPr>
          <p:nvPr/>
        </p:nvPicPr>
        <p:blipFill>
          <a:blip r:embed="rId3"/>
          <a:stretch>
            <a:fillRect/>
          </a:stretch>
        </p:blipFill>
        <p:spPr>
          <a:xfrm>
            <a:off x="2134632" y="3437500"/>
            <a:ext cx="5201286" cy="1584443"/>
          </a:xfrm>
          <a:prstGeom prst="rect">
            <a:avLst/>
          </a:prstGeom>
        </p:spPr>
      </p:pic>
    </p:spTree>
    <p:extLst>
      <p:ext uri="{BB962C8B-B14F-4D97-AF65-F5344CB8AC3E}">
        <p14:creationId xmlns:p14="http://schemas.microsoft.com/office/powerpoint/2010/main" val="2583709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2.8 </a:t>
            </a:r>
            <a:r>
              <a:rPr lang="en-US" dirty="0"/>
              <a:t>User Input</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76450" y="1202789"/>
            <a:ext cx="8062750" cy="3819154"/>
          </a:xfrm>
          <a:prstGeom prst="rect">
            <a:avLst/>
          </a:prstGeom>
        </p:spPr>
        <p:txBody>
          <a:bodyPr spcFirstLastPara="1" wrap="square" lIns="0" tIns="0" rIns="0" bIns="0" anchor="t" anchorCtr="0">
            <a:noAutofit/>
          </a:bodyPr>
          <a:lstStyle/>
          <a:p>
            <a:r>
              <a:rPr lang="en-US" dirty="0"/>
              <a:t>In this example, the user needs to input two numbers, and then we print the sum:</a:t>
            </a:r>
          </a:p>
          <a:p>
            <a:endParaRPr lang="en-US" sz="1800" dirty="0"/>
          </a:p>
          <a:p>
            <a:endParaRPr lang="en-US" sz="1800" dirty="0"/>
          </a:p>
          <a:p>
            <a:endParaRPr lang="en-US" sz="1800" dirty="0"/>
          </a:p>
          <a:p>
            <a:pPr marL="0" lvl="0" indent="0">
              <a:buNone/>
            </a:pPr>
            <a:endParaRPr lang="en-US" sz="9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pic>
        <p:nvPicPr>
          <p:cNvPr id="5" name="Picture 4">
            <a:extLst>
              <a:ext uri="{FF2B5EF4-FFF2-40B4-BE49-F238E27FC236}">
                <a16:creationId xmlns:a16="http://schemas.microsoft.com/office/drawing/2014/main" id="{2303C61A-5703-4A27-9737-3C18AF7FFB80}"/>
              </a:ext>
            </a:extLst>
          </p:cNvPr>
          <p:cNvPicPr>
            <a:picLocks noChangeAspect="1"/>
          </p:cNvPicPr>
          <p:nvPr/>
        </p:nvPicPr>
        <p:blipFill>
          <a:blip r:embed="rId3"/>
          <a:stretch>
            <a:fillRect/>
          </a:stretch>
        </p:blipFill>
        <p:spPr>
          <a:xfrm>
            <a:off x="1599564" y="2263082"/>
            <a:ext cx="5944872" cy="2535036"/>
          </a:xfrm>
          <a:prstGeom prst="rect">
            <a:avLst/>
          </a:prstGeom>
        </p:spPr>
      </p:pic>
    </p:spTree>
    <p:extLst>
      <p:ext uri="{BB962C8B-B14F-4D97-AF65-F5344CB8AC3E}">
        <p14:creationId xmlns:p14="http://schemas.microsoft.com/office/powerpoint/2010/main" val="3199512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29151" y="1411950"/>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3. </a:t>
            </a:r>
            <a:r>
              <a:rPr lang="en" dirty="0"/>
              <a:t> </a:t>
            </a:r>
            <a:r>
              <a:rPr lang="en-US" dirty="0"/>
              <a:t>COMMENTS</a:t>
            </a:r>
            <a:endParaRPr dirty="0"/>
          </a:p>
        </p:txBody>
      </p:sp>
    </p:spTree>
    <p:extLst>
      <p:ext uri="{BB962C8B-B14F-4D97-AF65-F5344CB8AC3E}">
        <p14:creationId xmlns:p14="http://schemas.microsoft.com/office/powerpoint/2010/main" val="1226955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35"/>
          <p:cNvSpPr txBox="1">
            <a:spLocks noGrp="1"/>
          </p:cNvSpPr>
          <p:nvPr>
            <p:ph type="body" idx="1"/>
          </p:nvPr>
        </p:nvSpPr>
        <p:spPr>
          <a:xfrm>
            <a:off x="776450" y="464235"/>
            <a:ext cx="8062750" cy="4557708"/>
          </a:xfrm>
          <a:prstGeom prst="rect">
            <a:avLst/>
          </a:prstGeom>
        </p:spPr>
        <p:txBody>
          <a:bodyPr spcFirstLastPara="1" wrap="square" lIns="0" tIns="0" rIns="0" bIns="0" anchor="t" anchorCtr="0">
            <a:noAutofit/>
          </a:bodyPr>
          <a:lstStyle/>
          <a:p>
            <a:pPr lvl="0"/>
            <a:endParaRPr lang="en-US" dirty="0"/>
          </a:p>
          <a:p>
            <a:pPr lvl="0"/>
            <a:r>
              <a:rPr lang="en-US" dirty="0"/>
              <a:t>Program comments are explanatory statements that you can include in the C++ code.</a:t>
            </a:r>
          </a:p>
          <a:p>
            <a:pPr lvl="0"/>
            <a:r>
              <a:rPr lang="en-US" dirty="0"/>
              <a:t>These comments help anyone reading the source code. </a:t>
            </a:r>
          </a:p>
          <a:p>
            <a:pPr lvl="0"/>
            <a:r>
              <a:rPr lang="en-US" dirty="0"/>
              <a:t>All programming languages allow for some form of comments.</a:t>
            </a:r>
          </a:p>
          <a:p>
            <a:pPr lvl="0"/>
            <a:r>
              <a:rPr lang="en-US" dirty="0"/>
              <a:t>C++ supports single-line and multi-line comments. </a:t>
            </a:r>
          </a:p>
          <a:p>
            <a:pPr lvl="0"/>
            <a:r>
              <a:rPr lang="en-US" dirty="0"/>
              <a:t>All characters available inside any comment are ignored by C++ compiler. </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1353987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35"/>
          <p:cNvSpPr txBox="1">
            <a:spLocks noGrp="1"/>
          </p:cNvSpPr>
          <p:nvPr>
            <p:ph type="body" idx="1"/>
          </p:nvPr>
        </p:nvSpPr>
        <p:spPr>
          <a:xfrm>
            <a:off x="776450" y="464235"/>
            <a:ext cx="8062750" cy="4557708"/>
          </a:xfrm>
          <a:prstGeom prst="rect">
            <a:avLst/>
          </a:prstGeom>
        </p:spPr>
        <p:txBody>
          <a:bodyPr spcFirstLastPara="1" wrap="square" lIns="0" tIns="0" rIns="0" bIns="0" anchor="t" anchorCtr="0">
            <a:noAutofit/>
          </a:bodyPr>
          <a:lstStyle/>
          <a:p>
            <a:pPr lvl="0"/>
            <a:endParaRPr lang="en-US" dirty="0"/>
          </a:p>
          <a:p>
            <a:pPr lvl="0"/>
            <a:r>
              <a:rPr lang="en-US" dirty="0"/>
              <a:t>C++ comments start with /* and end with */. For example:</a:t>
            </a:r>
          </a:p>
          <a:p>
            <a:pPr lvl="0"/>
            <a:endParaRPr lang="en-US" dirty="0"/>
          </a:p>
          <a:p>
            <a:pPr lvl="0"/>
            <a:endParaRPr lang="en-US" dirty="0"/>
          </a:p>
          <a:p>
            <a:r>
              <a:rPr lang="en-US" dirty="0"/>
              <a:t>A comment can also start with //, extending to the end of the line. For example:</a:t>
            </a:r>
          </a:p>
          <a:p>
            <a:pPr lvl="0"/>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pic>
        <p:nvPicPr>
          <p:cNvPr id="2" name="Picture 1">
            <a:extLst>
              <a:ext uri="{FF2B5EF4-FFF2-40B4-BE49-F238E27FC236}">
                <a16:creationId xmlns:a16="http://schemas.microsoft.com/office/drawing/2014/main" id="{B7FD7F5C-797C-4299-90AD-69B77EEEECB1}"/>
              </a:ext>
            </a:extLst>
          </p:cNvPr>
          <p:cNvPicPr>
            <a:picLocks noChangeAspect="1"/>
          </p:cNvPicPr>
          <p:nvPr/>
        </p:nvPicPr>
        <p:blipFill>
          <a:blip r:embed="rId3"/>
          <a:stretch>
            <a:fillRect/>
          </a:stretch>
        </p:blipFill>
        <p:spPr>
          <a:xfrm>
            <a:off x="1396364" y="1477428"/>
            <a:ext cx="5944872" cy="725603"/>
          </a:xfrm>
          <a:prstGeom prst="rect">
            <a:avLst/>
          </a:prstGeom>
        </p:spPr>
      </p:pic>
      <p:pic>
        <p:nvPicPr>
          <p:cNvPr id="3" name="Picture 2">
            <a:extLst>
              <a:ext uri="{FF2B5EF4-FFF2-40B4-BE49-F238E27FC236}">
                <a16:creationId xmlns:a16="http://schemas.microsoft.com/office/drawing/2014/main" id="{07C06857-9F1A-4D98-86D4-1EB5CA14C2E5}"/>
              </a:ext>
            </a:extLst>
          </p:cNvPr>
          <p:cNvPicPr>
            <a:picLocks noChangeAspect="1"/>
          </p:cNvPicPr>
          <p:nvPr/>
        </p:nvPicPr>
        <p:blipFill>
          <a:blip r:embed="rId4"/>
          <a:stretch>
            <a:fillRect/>
          </a:stretch>
        </p:blipFill>
        <p:spPr>
          <a:xfrm>
            <a:off x="1396364" y="3180339"/>
            <a:ext cx="5944872" cy="1268280"/>
          </a:xfrm>
          <a:prstGeom prst="rect">
            <a:avLst/>
          </a:prstGeom>
        </p:spPr>
      </p:pic>
    </p:spTree>
    <p:extLst>
      <p:ext uri="{BB962C8B-B14F-4D97-AF65-F5344CB8AC3E}">
        <p14:creationId xmlns:p14="http://schemas.microsoft.com/office/powerpoint/2010/main" val="1843813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35"/>
          <p:cNvSpPr txBox="1">
            <a:spLocks noGrp="1"/>
          </p:cNvSpPr>
          <p:nvPr>
            <p:ph type="body" idx="1"/>
          </p:nvPr>
        </p:nvSpPr>
        <p:spPr>
          <a:xfrm>
            <a:off x="776450" y="464235"/>
            <a:ext cx="8062750" cy="4557708"/>
          </a:xfrm>
          <a:prstGeom prst="rect">
            <a:avLst/>
          </a:prstGeom>
        </p:spPr>
        <p:txBody>
          <a:bodyPr spcFirstLastPara="1" wrap="square" lIns="0" tIns="0" rIns="0" bIns="0" anchor="t" anchorCtr="0">
            <a:noAutofit/>
          </a:bodyPr>
          <a:lstStyle/>
          <a:p>
            <a:pPr lvl="0"/>
            <a:endParaRPr lang="en-US" dirty="0"/>
          </a:p>
          <a:p>
            <a:pPr lvl="0"/>
            <a:r>
              <a:rPr lang="en-US" dirty="0"/>
              <a:t>When the previous code is compiled, it will ignore // prints Hello World and final executable will produce the following result:</a:t>
            </a:r>
          </a:p>
          <a:p>
            <a:pPr marL="101600" indent="0" algn="ctr">
              <a:buNone/>
            </a:pPr>
            <a:r>
              <a:rPr lang="en-US" b="1" dirty="0"/>
              <a:t>Hello World</a:t>
            </a:r>
            <a:endParaRPr lang="en-US" dirty="0"/>
          </a:p>
          <a:p>
            <a:pPr lvl="0"/>
            <a:endParaRPr lang="en-US" dirty="0"/>
          </a:p>
          <a:p>
            <a:r>
              <a:rPr lang="en-US" dirty="0"/>
              <a:t>Within a /* and */ comment, // characters have no special meaning. </a:t>
            </a:r>
          </a:p>
          <a:p>
            <a:r>
              <a:rPr lang="en-US" dirty="0"/>
              <a:t>Within a // comment, /* and */ have no special meaning. </a:t>
            </a:r>
          </a:p>
          <a:p>
            <a:pPr lvl="0"/>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3763100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35"/>
          <p:cNvSpPr txBox="1">
            <a:spLocks noGrp="1"/>
          </p:cNvSpPr>
          <p:nvPr>
            <p:ph type="body" idx="1"/>
          </p:nvPr>
        </p:nvSpPr>
        <p:spPr>
          <a:xfrm>
            <a:off x="776450" y="464235"/>
            <a:ext cx="8062750" cy="4557708"/>
          </a:xfrm>
          <a:prstGeom prst="rect">
            <a:avLst/>
          </a:prstGeom>
        </p:spPr>
        <p:txBody>
          <a:bodyPr spcFirstLastPara="1" wrap="square" lIns="0" tIns="0" rIns="0" bIns="0" anchor="t" anchorCtr="0">
            <a:noAutofit/>
          </a:bodyPr>
          <a:lstStyle/>
          <a:p>
            <a:pPr lvl="0"/>
            <a:endParaRPr lang="en-US" dirty="0"/>
          </a:p>
          <a:p>
            <a:r>
              <a:rPr lang="en-US" dirty="0"/>
              <a:t>Thus, you can "nest" one kind of comment within the other kind. For example:</a:t>
            </a:r>
          </a:p>
          <a:p>
            <a:pPr lvl="0"/>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pic>
        <p:nvPicPr>
          <p:cNvPr id="2" name="Picture 1">
            <a:extLst>
              <a:ext uri="{FF2B5EF4-FFF2-40B4-BE49-F238E27FC236}">
                <a16:creationId xmlns:a16="http://schemas.microsoft.com/office/drawing/2014/main" id="{64CC9190-17AD-4E3E-8CB8-38BF2410F414}"/>
              </a:ext>
            </a:extLst>
          </p:cNvPr>
          <p:cNvPicPr>
            <a:picLocks noChangeAspect="1"/>
          </p:cNvPicPr>
          <p:nvPr/>
        </p:nvPicPr>
        <p:blipFill>
          <a:blip r:embed="rId3"/>
          <a:stretch>
            <a:fillRect/>
          </a:stretch>
        </p:blipFill>
        <p:spPr>
          <a:xfrm>
            <a:off x="1089609" y="2238633"/>
            <a:ext cx="7277941" cy="666233"/>
          </a:xfrm>
          <a:prstGeom prst="rect">
            <a:avLst/>
          </a:prstGeom>
        </p:spPr>
      </p:pic>
    </p:spTree>
    <p:extLst>
      <p:ext uri="{BB962C8B-B14F-4D97-AF65-F5344CB8AC3E}">
        <p14:creationId xmlns:p14="http://schemas.microsoft.com/office/powerpoint/2010/main" val="206969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pPr lvl="0"/>
            <a:endParaRPr lang="en-US" dirty="0"/>
          </a:p>
          <a:p>
            <a:pPr lvl="0"/>
            <a:r>
              <a:rPr lang="en-US" dirty="0"/>
              <a:t>C++ was developed by Bjarne </a:t>
            </a:r>
            <a:r>
              <a:rPr lang="en-US" dirty="0" err="1"/>
              <a:t>Stroustrup</a:t>
            </a:r>
            <a:r>
              <a:rPr lang="en-US" dirty="0"/>
              <a:t> starting in 1979 at Bell Labs in Murray Hill, New Jersey, as an enhancement to the C language and originally named C with Classes but later it was renamed C++ in 1983.</a:t>
            </a:r>
            <a:endParaRPr lang="en-US" sz="1800" dirty="0"/>
          </a:p>
          <a:p>
            <a:pPr lvl="0"/>
            <a:r>
              <a:rPr lang="en-US" dirty="0"/>
              <a:t>C++ is a superset of C, and that virtually any legal C program is a legal C++ program.</a:t>
            </a:r>
            <a:endParaRPr lang="en-US" sz="1800" dirty="0"/>
          </a:p>
          <a:p>
            <a:pPr marL="101600" lvl="0" indent="0">
              <a:spcBef>
                <a:spcPts val="0"/>
              </a:spcBef>
              <a:buNone/>
            </a:pPr>
            <a:endParaRPr lang="en-US" sz="14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dirty="0"/>
          </a:p>
        </p:txBody>
      </p:sp>
    </p:spTree>
    <p:extLst>
      <p:ext uri="{BB962C8B-B14F-4D97-AF65-F5344CB8AC3E}">
        <p14:creationId xmlns:p14="http://schemas.microsoft.com/office/powerpoint/2010/main" val="1470743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29151" y="1411950"/>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4. </a:t>
            </a:r>
            <a:r>
              <a:rPr lang="en" dirty="0"/>
              <a:t> </a:t>
            </a:r>
            <a:r>
              <a:rPr lang="en-US" dirty="0"/>
              <a:t>DATA TYPES</a:t>
            </a:r>
            <a:endParaRPr dirty="0"/>
          </a:p>
        </p:txBody>
      </p:sp>
    </p:spTree>
    <p:extLst>
      <p:ext uri="{BB962C8B-B14F-4D97-AF65-F5344CB8AC3E}">
        <p14:creationId xmlns:p14="http://schemas.microsoft.com/office/powerpoint/2010/main" val="2284159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35"/>
          <p:cNvSpPr txBox="1">
            <a:spLocks noGrp="1"/>
          </p:cNvSpPr>
          <p:nvPr>
            <p:ph type="body" idx="1"/>
          </p:nvPr>
        </p:nvSpPr>
        <p:spPr>
          <a:xfrm>
            <a:off x="776450" y="464235"/>
            <a:ext cx="8062750" cy="4557708"/>
          </a:xfrm>
          <a:prstGeom prst="rect">
            <a:avLst/>
          </a:prstGeom>
        </p:spPr>
        <p:txBody>
          <a:bodyPr spcFirstLastPara="1" wrap="square" lIns="0" tIns="0" rIns="0" bIns="0" anchor="t" anchorCtr="0">
            <a:noAutofit/>
          </a:bodyPr>
          <a:lstStyle/>
          <a:p>
            <a:r>
              <a:rPr lang="en-US" sz="1800" dirty="0"/>
              <a:t>While writing program in any language, you need to use various variables to store various information. </a:t>
            </a:r>
          </a:p>
          <a:p>
            <a:pPr lvl="0"/>
            <a:r>
              <a:rPr lang="en-US" sz="1800" dirty="0"/>
              <a:t>Variables are nothing but reserved memory locations to store values. </a:t>
            </a:r>
          </a:p>
          <a:p>
            <a:pPr lvl="0"/>
            <a:r>
              <a:rPr lang="en-US" sz="1800" dirty="0"/>
              <a:t>This means that when you create a variable you reserve some space in memory.</a:t>
            </a:r>
          </a:p>
          <a:p>
            <a:pPr lvl="0"/>
            <a:r>
              <a:rPr lang="en-US" sz="1800" dirty="0"/>
              <a:t>You may like to store information of various data types like character, wide character, integer, floating point, double floating point, </a:t>
            </a:r>
            <a:r>
              <a:rPr lang="en-US" sz="1800" dirty="0" err="1"/>
              <a:t>boolean</a:t>
            </a:r>
            <a:r>
              <a:rPr lang="en-US" sz="1800" dirty="0"/>
              <a:t> etc.  </a:t>
            </a:r>
          </a:p>
          <a:p>
            <a:pPr lvl="0"/>
            <a:r>
              <a:rPr lang="en-US" sz="1800" dirty="0"/>
              <a:t>Based on the data type of a variable, the operating system allocates memory and decides what can be stored in the reserved memory.</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3380840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4.1 Primitive Built-in Types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C++ offers the programmer a rich assortment of built-in as well as user defined data types.</a:t>
            </a:r>
          </a:p>
          <a:p>
            <a:pPr lvl="0"/>
            <a:r>
              <a:rPr lang="en-US" dirty="0"/>
              <a:t>Following table lists down seven basic C++ data types:</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pic>
        <p:nvPicPr>
          <p:cNvPr id="3" name="Picture 2">
            <a:extLst>
              <a:ext uri="{FF2B5EF4-FFF2-40B4-BE49-F238E27FC236}">
                <a16:creationId xmlns:a16="http://schemas.microsoft.com/office/drawing/2014/main" id="{B6C9AAB3-D8E4-4CC2-BF53-14CEB54845DF}"/>
              </a:ext>
            </a:extLst>
          </p:cNvPr>
          <p:cNvPicPr>
            <a:picLocks noChangeAspect="1"/>
          </p:cNvPicPr>
          <p:nvPr/>
        </p:nvPicPr>
        <p:blipFill>
          <a:blip r:embed="rId3"/>
          <a:stretch>
            <a:fillRect/>
          </a:stretch>
        </p:blipFill>
        <p:spPr>
          <a:xfrm>
            <a:off x="2282612" y="2571750"/>
            <a:ext cx="4158827" cy="2465438"/>
          </a:xfrm>
          <a:prstGeom prst="rect">
            <a:avLst/>
          </a:prstGeom>
        </p:spPr>
      </p:pic>
    </p:spTree>
    <p:extLst>
      <p:ext uri="{BB962C8B-B14F-4D97-AF65-F5344CB8AC3E}">
        <p14:creationId xmlns:p14="http://schemas.microsoft.com/office/powerpoint/2010/main" val="1510031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4.1 Primitive Built-in Types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Several of the basic types can be modified using one or more of these type modifiers:</a:t>
            </a:r>
            <a:r>
              <a:rPr lang="en-US" sz="800" dirty="0"/>
              <a:t> </a:t>
            </a:r>
            <a:endParaRPr lang="en-US" sz="3600" dirty="0"/>
          </a:p>
          <a:p>
            <a:pPr lvl="2"/>
            <a:r>
              <a:rPr lang="en-US" dirty="0">
                <a:latin typeface="Century "/>
              </a:rPr>
              <a:t>signed</a:t>
            </a:r>
          </a:p>
          <a:p>
            <a:pPr lvl="2"/>
            <a:r>
              <a:rPr lang="en-US" dirty="0">
                <a:latin typeface="Century "/>
              </a:rPr>
              <a:t>unsigned</a:t>
            </a:r>
          </a:p>
          <a:p>
            <a:pPr lvl="2"/>
            <a:r>
              <a:rPr lang="en-US" dirty="0">
                <a:latin typeface="Century "/>
              </a:rPr>
              <a:t>short</a:t>
            </a:r>
          </a:p>
          <a:p>
            <a:pPr lvl="2"/>
            <a:r>
              <a:rPr lang="en-US" dirty="0">
                <a:latin typeface="Century "/>
              </a:rPr>
              <a:t>long</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936209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4.1 Primitive Built-in Types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sz="1400" dirty="0"/>
              <a:t>The following table shows the variable type, how much memory it takes to store the value in memory, and what is maximum and minimum value which can be stored in such type of variables.</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a:p>
        </p:txBody>
      </p:sp>
      <p:pic>
        <p:nvPicPr>
          <p:cNvPr id="5" name="Picture 4">
            <a:extLst>
              <a:ext uri="{FF2B5EF4-FFF2-40B4-BE49-F238E27FC236}">
                <a16:creationId xmlns:a16="http://schemas.microsoft.com/office/drawing/2014/main" id="{4548D00A-19BD-442D-AE99-4A176666EB2A}"/>
              </a:ext>
            </a:extLst>
          </p:cNvPr>
          <p:cNvPicPr/>
          <p:nvPr/>
        </p:nvPicPr>
        <p:blipFill>
          <a:blip r:embed="rId3"/>
          <a:stretch>
            <a:fillRect/>
          </a:stretch>
        </p:blipFill>
        <p:spPr>
          <a:xfrm>
            <a:off x="2648373" y="1877599"/>
            <a:ext cx="4766945" cy="3229918"/>
          </a:xfrm>
          <a:prstGeom prst="rect">
            <a:avLst/>
          </a:prstGeom>
        </p:spPr>
      </p:pic>
    </p:spTree>
    <p:extLst>
      <p:ext uri="{BB962C8B-B14F-4D97-AF65-F5344CB8AC3E}">
        <p14:creationId xmlns:p14="http://schemas.microsoft.com/office/powerpoint/2010/main" val="361613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4.1 Primitive Built-in Types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r>
              <a:rPr lang="en-US" dirty="0"/>
              <a:t>The size of variables might be different from those shown in the above table, depending on the compiler and the computer you are using.</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35</a:t>
            </a:fld>
            <a:endParaRPr/>
          </a:p>
        </p:txBody>
      </p:sp>
      <p:pic>
        <p:nvPicPr>
          <p:cNvPr id="2" name="Picture 1">
            <a:extLst>
              <a:ext uri="{FF2B5EF4-FFF2-40B4-BE49-F238E27FC236}">
                <a16:creationId xmlns:a16="http://schemas.microsoft.com/office/drawing/2014/main" id="{EC2BA301-2A24-41B0-A501-DB1307711242}"/>
              </a:ext>
            </a:extLst>
          </p:cNvPr>
          <p:cNvPicPr>
            <a:picLocks noChangeAspect="1"/>
          </p:cNvPicPr>
          <p:nvPr/>
        </p:nvPicPr>
        <p:blipFill>
          <a:blip r:embed="rId3"/>
          <a:stretch>
            <a:fillRect/>
          </a:stretch>
        </p:blipFill>
        <p:spPr>
          <a:xfrm>
            <a:off x="2422678" y="2387165"/>
            <a:ext cx="5944872" cy="2353635"/>
          </a:xfrm>
          <a:prstGeom prst="rect">
            <a:avLst/>
          </a:prstGeom>
        </p:spPr>
      </p:pic>
    </p:spTree>
    <p:extLst>
      <p:ext uri="{BB962C8B-B14F-4D97-AF65-F5344CB8AC3E}">
        <p14:creationId xmlns:p14="http://schemas.microsoft.com/office/powerpoint/2010/main" val="2065683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4.1 Primitive Built-in Types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r>
              <a:rPr lang="en-US" sz="1800" dirty="0"/>
              <a:t>This example uses </a:t>
            </a:r>
            <a:r>
              <a:rPr lang="en-US" sz="1800" dirty="0" err="1"/>
              <a:t>endl</a:t>
            </a:r>
            <a:r>
              <a:rPr lang="en-US" sz="1800" dirty="0"/>
              <a:t>, which inserts a new-line character after every line and &lt;&lt; operator is being used to pass multiple values out to the screen. </a:t>
            </a:r>
          </a:p>
          <a:p>
            <a:r>
              <a:rPr lang="en-US" sz="1800" dirty="0"/>
              <a:t>We are also using </a:t>
            </a:r>
            <a:r>
              <a:rPr lang="en-US" sz="1800" dirty="0" err="1"/>
              <a:t>sizeof</a:t>
            </a:r>
            <a:r>
              <a:rPr lang="en-US" sz="1800" dirty="0"/>
              <a:t>() function to get size of various data types. </a:t>
            </a:r>
          </a:p>
          <a:p>
            <a:r>
              <a:rPr lang="en-US" sz="1800" dirty="0"/>
              <a:t>When the above code is compiled and executed, it produces the following result which can vary from machine to machine:</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pic>
        <p:nvPicPr>
          <p:cNvPr id="3" name="Picture 2">
            <a:extLst>
              <a:ext uri="{FF2B5EF4-FFF2-40B4-BE49-F238E27FC236}">
                <a16:creationId xmlns:a16="http://schemas.microsoft.com/office/drawing/2014/main" id="{BD82C023-4EFE-4F98-BF7D-7F60B980214B}"/>
              </a:ext>
            </a:extLst>
          </p:cNvPr>
          <p:cNvPicPr>
            <a:picLocks noChangeAspect="1"/>
          </p:cNvPicPr>
          <p:nvPr/>
        </p:nvPicPr>
        <p:blipFill>
          <a:blip r:embed="rId3"/>
          <a:stretch>
            <a:fillRect/>
          </a:stretch>
        </p:blipFill>
        <p:spPr>
          <a:xfrm>
            <a:off x="1523523" y="3618676"/>
            <a:ext cx="6096953" cy="1184439"/>
          </a:xfrm>
          <a:prstGeom prst="rect">
            <a:avLst/>
          </a:prstGeom>
        </p:spPr>
      </p:pic>
    </p:spTree>
    <p:extLst>
      <p:ext uri="{BB962C8B-B14F-4D97-AF65-F5344CB8AC3E}">
        <p14:creationId xmlns:p14="http://schemas.microsoft.com/office/powerpoint/2010/main" val="2508480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4.2 typedef Declarations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r>
              <a:rPr lang="en-US" sz="1800" dirty="0"/>
              <a:t>You can create a new name for an existing type using typedef. Following is the simple syntax to define a new type using typedef:</a:t>
            </a:r>
          </a:p>
          <a:p>
            <a:pPr marL="0" indent="0">
              <a:buNone/>
            </a:pPr>
            <a:r>
              <a:rPr lang="en-US" sz="1800" dirty="0"/>
              <a:t>			</a:t>
            </a:r>
            <a:r>
              <a:rPr lang="en-US" sz="1800" b="1" dirty="0"/>
              <a:t>typedef type newname;</a:t>
            </a:r>
          </a:p>
          <a:p>
            <a:pPr marL="342900" indent="-342900"/>
            <a:r>
              <a:rPr lang="en-US" sz="1800" b="1" dirty="0"/>
              <a:t> </a:t>
            </a:r>
            <a:r>
              <a:rPr lang="en-US" sz="1800" dirty="0"/>
              <a:t>For example, the following tells the compiler that feet is another name for int:</a:t>
            </a:r>
          </a:p>
          <a:p>
            <a:pPr marL="342900" indent="-342900"/>
            <a:endParaRPr lang="en-US" sz="1800" dirty="0"/>
          </a:p>
          <a:p>
            <a:r>
              <a:rPr lang="en-US" sz="1800" dirty="0"/>
              <a:t>Now, the following declaration is perfectly legal and creates an integer variable called distance:</a:t>
            </a:r>
          </a:p>
          <a:p>
            <a:pPr marL="0" indent="0">
              <a:buNone/>
            </a:pPr>
            <a:endParaRPr lang="en-US" b="1"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a:p>
        </p:txBody>
      </p:sp>
      <p:pic>
        <p:nvPicPr>
          <p:cNvPr id="8" name="Picture 7">
            <a:extLst>
              <a:ext uri="{FF2B5EF4-FFF2-40B4-BE49-F238E27FC236}">
                <a16:creationId xmlns:a16="http://schemas.microsoft.com/office/drawing/2014/main" id="{7AF9767B-EAB0-4905-94FA-91727F45502A}"/>
              </a:ext>
            </a:extLst>
          </p:cNvPr>
          <p:cNvPicPr>
            <a:picLocks noChangeAspect="1"/>
          </p:cNvPicPr>
          <p:nvPr/>
        </p:nvPicPr>
        <p:blipFill>
          <a:blip r:embed="rId3"/>
          <a:stretch>
            <a:fillRect/>
          </a:stretch>
        </p:blipFill>
        <p:spPr>
          <a:xfrm>
            <a:off x="1159221" y="3195957"/>
            <a:ext cx="7832379" cy="241004"/>
          </a:xfrm>
          <a:prstGeom prst="rect">
            <a:avLst/>
          </a:prstGeom>
        </p:spPr>
      </p:pic>
      <p:pic>
        <p:nvPicPr>
          <p:cNvPr id="9" name="Picture 8">
            <a:extLst>
              <a:ext uri="{FF2B5EF4-FFF2-40B4-BE49-F238E27FC236}">
                <a16:creationId xmlns:a16="http://schemas.microsoft.com/office/drawing/2014/main" id="{8599FED2-D12F-476C-9386-DC625A940BA9}"/>
              </a:ext>
            </a:extLst>
          </p:cNvPr>
          <p:cNvPicPr>
            <a:picLocks noChangeAspect="1"/>
          </p:cNvPicPr>
          <p:nvPr/>
        </p:nvPicPr>
        <p:blipFill>
          <a:blip r:embed="rId4"/>
          <a:stretch>
            <a:fillRect/>
          </a:stretch>
        </p:blipFill>
        <p:spPr>
          <a:xfrm>
            <a:off x="1247351" y="4377999"/>
            <a:ext cx="6710084" cy="409500"/>
          </a:xfrm>
          <a:prstGeom prst="rect">
            <a:avLst/>
          </a:prstGeom>
        </p:spPr>
      </p:pic>
    </p:spTree>
    <p:extLst>
      <p:ext uri="{BB962C8B-B14F-4D97-AF65-F5344CB8AC3E}">
        <p14:creationId xmlns:p14="http://schemas.microsoft.com/office/powerpoint/2010/main" val="4215688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4.3 Enumerated Typed</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r>
              <a:rPr lang="en-US" dirty="0"/>
              <a:t>An enumerated type declares an optional type name and a set of zero or more identifiers that can be used as values of the type.</a:t>
            </a:r>
          </a:p>
          <a:p>
            <a:r>
              <a:rPr lang="en-US" dirty="0"/>
              <a:t>Each enumerator is a constant whose type is the enumeration.</a:t>
            </a:r>
          </a:p>
          <a:p>
            <a:r>
              <a:rPr lang="en-US" dirty="0"/>
              <a:t> Creating an enumeration requires the use of the keyword </a:t>
            </a:r>
            <a:r>
              <a:rPr lang="en-US" dirty="0" err="1"/>
              <a:t>enum</a:t>
            </a:r>
            <a:r>
              <a:rPr lang="en-US" dirty="0"/>
              <a:t>. </a:t>
            </a:r>
          </a:p>
          <a:p>
            <a:r>
              <a:rPr lang="en-US" dirty="0"/>
              <a:t>The general form of an enumeration type is:</a:t>
            </a:r>
          </a:p>
          <a:p>
            <a:pPr marL="101600" indent="0">
              <a:buNone/>
            </a:pPr>
            <a:r>
              <a:rPr lang="en-US" dirty="0"/>
              <a:t> </a:t>
            </a:r>
          </a:p>
          <a:p>
            <a:pPr marL="101600" indent="0" algn="ctr">
              <a:buNone/>
            </a:pPr>
            <a:r>
              <a:rPr lang="en-US" b="1" dirty="0"/>
              <a:t> </a:t>
            </a:r>
            <a:r>
              <a:rPr lang="en-US" b="1" dirty="0" err="1"/>
              <a:t>enum</a:t>
            </a:r>
            <a:r>
              <a:rPr lang="en-US" b="1" dirty="0"/>
              <a:t> </a:t>
            </a:r>
            <a:r>
              <a:rPr lang="en-US" b="1" dirty="0" err="1"/>
              <a:t>enum</a:t>
            </a:r>
            <a:r>
              <a:rPr lang="en-US" b="1" dirty="0"/>
              <a:t>-name { list of names } var-list;</a:t>
            </a:r>
          </a:p>
          <a:p>
            <a:endParaRPr lang="en-US" dirty="0"/>
          </a:p>
          <a:p>
            <a:pPr marL="0" indent="0">
              <a:buNone/>
            </a:pPr>
            <a:endParaRPr lang="en-US" b="1"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38</a:t>
            </a:fld>
            <a:endParaRPr/>
          </a:p>
        </p:txBody>
      </p:sp>
    </p:spTree>
    <p:extLst>
      <p:ext uri="{BB962C8B-B14F-4D97-AF65-F5344CB8AC3E}">
        <p14:creationId xmlns:p14="http://schemas.microsoft.com/office/powerpoint/2010/main" val="1272947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4.3 Enumerated Typed</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r>
              <a:rPr lang="en-US" dirty="0"/>
              <a:t>Here, the </a:t>
            </a:r>
            <a:r>
              <a:rPr lang="en-US" dirty="0" err="1"/>
              <a:t>enum</a:t>
            </a:r>
            <a:r>
              <a:rPr lang="en-US" dirty="0"/>
              <a:t>-name is the enumeration's type name. </a:t>
            </a:r>
          </a:p>
          <a:p>
            <a:r>
              <a:rPr lang="en-US" dirty="0"/>
              <a:t>The list of names is comma separated. </a:t>
            </a:r>
          </a:p>
          <a:p>
            <a:r>
              <a:rPr lang="en-US" dirty="0"/>
              <a:t>For example, the following code defines an enumeration of colors called colors and the variable c of type color. </a:t>
            </a:r>
          </a:p>
          <a:p>
            <a:r>
              <a:rPr lang="en-US" dirty="0"/>
              <a:t>Finally, c is assigned the value "blue".</a:t>
            </a:r>
          </a:p>
          <a:p>
            <a:endParaRPr lang="en-US" dirty="0"/>
          </a:p>
          <a:p>
            <a:pPr marL="0" indent="0">
              <a:buNone/>
            </a:pPr>
            <a:endParaRPr lang="en-US" b="1"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39</a:t>
            </a:fld>
            <a:endParaRPr/>
          </a:p>
        </p:txBody>
      </p:sp>
      <p:pic>
        <p:nvPicPr>
          <p:cNvPr id="2" name="Picture 1">
            <a:extLst>
              <a:ext uri="{FF2B5EF4-FFF2-40B4-BE49-F238E27FC236}">
                <a16:creationId xmlns:a16="http://schemas.microsoft.com/office/drawing/2014/main" id="{4E587A20-A847-41E5-B317-3210B1E2F99B}"/>
              </a:ext>
            </a:extLst>
          </p:cNvPr>
          <p:cNvPicPr>
            <a:picLocks noChangeAspect="1"/>
          </p:cNvPicPr>
          <p:nvPr/>
        </p:nvPicPr>
        <p:blipFill>
          <a:blip r:embed="rId3"/>
          <a:stretch>
            <a:fillRect/>
          </a:stretch>
        </p:blipFill>
        <p:spPr>
          <a:xfrm>
            <a:off x="1029007" y="3653389"/>
            <a:ext cx="7557635" cy="461224"/>
          </a:xfrm>
          <a:prstGeom prst="rect">
            <a:avLst/>
          </a:prstGeom>
        </p:spPr>
      </p:pic>
    </p:spTree>
    <p:extLst>
      <p:ext uri="{BB962C8B-B14F-4D97-AF65-F5344CB8AC3E}">
        <p14:creationId xmlns:p14="http://schemas.microsoft.com/office/powerpoint/2010/main" val="333715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Standard Libraries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r>
              <a:rPr lang="en-US" dirty="0"/>
              <a:t>Standard C++ consists of three important parts:</a:t>
            </a:r>
          </a:p>
          <a:p>
            <a:pPr marL="558800" lvl="0" indent="-457200">
              <a:buFont typeface="+mj-lt"/>
              <a:buAutoNum type="arabicPeriod"/>
            </a:pPr>
            <a:r>
              <a:rPr lang="en-US" dirty="0"/>
              <a:t>The core language giving all the building blocks including variables, data types and literals, etc.</a:t>
            </a:r>
          </a:p>
          <a:p>
            <a:pPr marL="558800" lvl="0" indent="-457200">
              <a:buFont typeface="+mj-lt"/>
              <a:buAutoNum type="arabicPeriod"/>
            </a:pPr>
            <a:r>
              <a:rPr lang="en-US" dirty="0"/>
              <a:t>The C++ Standard Library giving a rich set of functions manipulating files, strings, etc.</a:t>
            </a:r>
          </a:p>
          <a:p>
            <a:pPr marL="558800" lvl="0" indent="-457200">
              <a:buFont typeface="+mj-lt"/>
              <a:buAutoNum type="arabicPeriod"/>
            </a:pPr>
            <a:r>
              <a:rPr lang="en-US" dirty="0"/>
              <a:t>The Standard Template Library (STL) giving a rich set of methods manipulating data structures, etc.</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4939707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4.3 Enumerated Typed</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r>
              <a:rPr lang="en-US" dirty="0"/>
              <a:t>By default, the value of the first name is 0, the second name has the value 1, and the third has the value 2, and so on. </a:t>
            </a:r>
          </a:p>
          <a:p>
            <a:r>
              <a:rPr lang="en-US" dirty="0"/>
              <a:t>But you can give a name, a specific value by adding an initializer. </a:t>
            </a:r>
          </a:p>
          <a:p>
            <a:r>
              <a:rPr lang="en-US" dirty="0"/>
              <a:t>For example, in the following enumeration, green will have the value 5.</a:t>
            </a:r>
          </a:p>
          <a:p>
            <a:endParaRPr lang="en-US" dirty="0"/>
          </a:p>
          <a:p>
            <a:r>
              <a:rPr lang="en-US" dirty="0"/>
              <a:t>Here, blue will have a value of 6 because each name will be one greater than the one that precedes it.</a:t>
            </a:r>
          </a:p>
          <a:p>
            <a:endParaRPr lang="en-US" dirty="0"/>
          </a:p>
          <a:p>
            <a:endParaRPr lang="en-US" dirty="0"/>
          </a:p>
          <a:p>
            <a:pPr marL="0" indent="0">
              <a:buNone/>
            </a:pPr>
            <a:endParaRPr lang="en-US" b="1"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40</a:t>
            </a:fld>
            <a:endParaRPr/>
          </a:p>
        </p:txBody>
      </p:sp>
      <p:pic>
        <p:nvPicPr>
          <p:cNvPr id="4" name="Picture 3">
            <a:extLst>
              <a:ext uri="{FF2B5EF4-FFF2-40B4-BE49-F238E27FC236}">
                <a16:creationId xmlns:a16="http://schemas.microsoft.com/office/drawing/2014/main" id="{C93E16BC-E058-4FC0-8DF7-1D72D2D2CF13}"/>
              </a:ext>
            </a:extLst>
          </p:cNvPr>
          <p:cNvPicPr>
            <a:picLocks noChangeAspect="1"/>
          </p:cNvPicPr>
          <p:nvPr/>
        </p:nvPicPr>
        <p:blipFill>
          <a:blip r:embed="rId3"/>
          <a:stretch>
            <a:fillRect/>
          </a:stretch>
        </p:blipFill>
        <p:spPr>
          <a:xfrm>
            <a:off x="1117136" y="3766885"/>
            <a:ext cx="7612264" cy="234231"/>
          </a:xfrm>
          <a:prstGeom prst="rect">
            <a:avLst/>
          </a:prstGeom>
        </p:spPr>
      </p:pic>
    </p:spTree>
    <p:extLst>
      <p:ext uri="{BB962C8B-B14F-4D97-AF65-F5344CB8AC3E}">
        <p14:creationId xmlns:p14="http://schemas.microsoft.com/office/powerpoint/2010/main" val="2884638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29151" y="1411950"/>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5. </a:t>
            </a:r>
            <a:r>
              <a:rPr lang="en" dirty="0"/>
              <a:t> </a:t>
            </a:r>
            <a:r>
              <a:rPr lang="en-US" dirty="0"/>
              <a:t>VARIABLE TYPES</a:t>
            </a:r>
            <a:endParaRPr dirty="0"/>
          </a:p>
        </p:txBody>
      </p:sp>
    </p:spTree>
    <p:extLst>
      <p:ext uri="{BB962C8B-B14F-4D97-AF65-F5344CB8AC3E}">
        <p14:creationId xmlns:p14="http://schemas.microsoft.com/office/powerpoint/2010/main" val="463327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35"/>
          <p:cNvSpPr txBox="1">
            <a:spLocks noGrp="1"/>
          </p:cNvSpPr>
          <p:nvPr>
            <p:ph type="body" idx="1"/>
          </p:nvPr>
        </p:nvSpPr>
        <p:spPr>
          <a:xfrm>
            <a:off x="776450" y="464235"/>
            <a:ext cx="8062750" cy="4557708"/>
          </a:xfrm>
          <a:prstGeom prst="rect">
            <a:avLst/>
          </a:prstGeom>
        </p:spPr>
        <p:txBody>
          <a:bodyPr spcFirstLastPara="1" wrap="square" lIns="0" tIns="0" rIns="0" bIns="0" anchor="t" anchorCtr="0">
            <a:noAutofit/>
          </a:bodyPr>
          <a:lstStyle/>
          <a:p>
            <a:pPr lvl="0"/>
            <a:r>
              <a:rPr lang="en-US" dirty="0"/>
              <a:t>A variable provides us with named storage that our programs can manipulate.</a:t>
            </a:r>
          </a:p>
          <a:p>
            <a:pPr lvl="0"/>
            <a:r>
              <a:rPr lang="en-US" dirty="0"/>
              <a:t>Each variable in C++ has a specific type, which determines the size and layout of the variable's memory; the range of values that can be stored within that memory; and the set of operations that can be applied to the variable.</a:t>
            </a:r>
          </a:p>
          <a:p>
            <a:pPr lvl="0"/>
            <a:r>
              <a:rPr lang="en-US" dirty="0"/>
              <a:t>The name of a variable can be composed of letters, digits, and the underscore character. </a:t>
            </a:r>
          </a:p>
          <a:p>
            <a:pPr lvl="0"/>
            <a:r>
              <a:rPr lang="en-US" dirty="0"/>
              <a:t>It must begin with either a letter or an underscore. </a:t>
            </a:r>
          </a:p>
          <a:p>
            <a:pPr lvl="0"/>
            <a:r>
              <a:rPr lang="en-US" dirty="0"/>
              <a:t>Upper and lowercase letters are distinct because C++ is case-sensitive:</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42</a:t>
            </a:fld>
            <a:endParaRPr/>
          </a:p>
        </p:txBody>
      </p:sp>
    </p:spTree>
    <p:extLst>
      <p:ext uri="{BB962C8B-B14F-4D97-AF65-F5344CB8AC3E}">
        <p14:creationId xmlns:p14="http://schemas.microsoft.com/office/powerpoint/2010/main" val="550987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35"/>
          <p:cNvSpPr txBox="1">
            <a:spLocks noGrp="1"/>
          </p:cNvSpPr>
          <p:nvPr>
            <p:ph type="body" idx="1"/>
          </p:nvPr>
        </p:nvSpPr>
        <p:spPr>
          <a:xfrm>
            <a:off x="776450" y="464235"/>
            <a:ext cx="8062750" cy="4557708"/>
          </a:xfrm>
          <a:prstGeom prst="rect">
            <a:avLst/>
          </a:prstGeom>
        </p:spPr>
        <p:txBody>
          <a:bodyPr spcFirstLastPara="1" wrap="square" lIns="0" tIns="0" rIns="0" bIns="0" anchor="t" anchorCtr="0">
            <a:noAutofit/>
          </a:bodyPr>
          <a:lstStyle/>
          <a:p>
            <a:r>
              <a:rPr lang="en-US" dirty="0"/>
              <a:t>C++ also allows to define various other types of variables, which we will cover later  like Enumeration, Pointer, Array, Reference, Data structures, and Classes.</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43</a:t>
            </a:fld>
            <a:endParaRPr/>
          </a:p>
        </p:txBody>
      </p:sp>
      <p:pic>
        <p:nvPicPr>
          <p:cNvPr id="2" name="Picture 1">
            <a:extLst>
              <a:ext uri="{FF2B5EF4-FFF2-40B4-BE49-F238E27FC236}">
                <a16:creationId xmlns:a16="http://schemas.microsoft.com/office/drawing/2014/main" id="{915275BC-1AA4-46CB-B242-E047B83892B7}"/>
              </a:ext>
            </a:extLst>
          </p:cNvPr>
          <p:cNvPicPr>
            <a:picLocks noChangeAspect="1"/>
          </p:cNvPicPr>
          <p:nvPr/>
        </p:nvPicPr>
        <p:blipFill>
          <a:blip r:embed="rId3"/>
          <a:stretch>
            <a:fillRect/>
          </a:stretch>
        </p:blipFill>
        <p:spPr>
          <a:xfrm>
            <a:off x="1976126" y="1765933"/>
            <a:ext cx="4999384" cy="3256010"/>
          </a:xfrm>
          <a:prstGeom prst="rect">
            <a:avLst/>
          </a:prstGeom>
        </p:spPr>
      </p:pic>
    </p:spTree>
    <p:extLst>
      <p:ext uri="{BB962C8B-B14F-4D97-AF65-F5344CB8AC3E}">
        <p14:creationId xmlns:p14="http://schemas.microsoft.com/office/powerpoint/2010/main" val="1849868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5.1 Variable Definition in C++</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pPr lvl="0"/>
            <a:r>
              <a:rPr lang="en-US" dirty="0"/>
              <a:t>A variable definition tells the compiler where and how much storage to create for the variable. </a:t>
            </a:r>
          </a:p>
          <a:p>
            <a:pPr lvl="0"/>
            <a:r>
              <a:rPr lang="en-US" dirty="0"/>
              <a:t>A variable definition specifies a data type, and contains a list of one or more variables of that type as follows:</a:t>
            </a:r>
          </a:p>
          <a:p>
            <a:pPr marL="101600" indent="0" algn="ctr">
              <a:buNone/>
            </a:pPr>
            <a:r>
              <a:rPr lang="en-US" b="1" dirty="0"/>
              <a:t>type </a:t>
            </a:r>
            <a:r>
              <a:rPr lang="en-US" b="1" dirty="0" err="1"/>
              <a:t>variable_list</a:t>
            </a:r>
            <a:r>
              <a:rPr lang="en-US" b="1" dirty="0"/>
              <a:t>;</a:t>
            </a:r>
          </a:p>
          <a:p>
            <a:pPr lvl="0"/>
            <a:r>
              <a:rPr lang="en-US" dirty="0"/>
              <a:t>Here, type must be a valid C++ data type including char, </a:t>
            </a:r>
            <a:r>
              <a:rPr lang="en-US" dirty="0" err="1"/>
              <a:t>w_char</a:t>
            </a:r>
            <a:r>
              <a:rPr lang="en-US" dirty="0"/>
              <a:t>, int, float, double, bool or any user-defined object, etc.</a:t>
            </a:r>
          </a:p>
          <a:p>
            <a:pPr lvl="0"/>
            <a:r>
              <a:rPr lang="en-US" dirty="0" err="1"/>
              <a:t>variable_list</a:t>
            </a:r>
            <a:r>
              <a:rPr lang="en-US" dirty="0"/>
              <a:t> may consist of one or more identifier names separated by commas. </a:t>
            </a:r>
          </a:p>
          <a:p>
            <a:endParaRPr lang="en-US" dirty="0"/>
          </a:p>
          <a:p>
            <a:endParaRPr lang="en-US" dirty="0"/>
          </a:p>
          <a:p>
            <a:pPr marL="0" indent="0">
              <a:buNone/>
            </a:pPr>
            <a:endParaRPr lang="en-US" b="1"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44</a:t>
            </a:fld>
            <a:endParaRPr/>
          </a:p>
        </p:txBody>
      </p:sp>
    </p:spTree>
    <p:extLst>
      <p:ext uri="{BB962C8B-B14F-4D97-AF65-F5344CB8AC3E}">
        <p14:creationId xmlns:p14="http://schemas.microsoft.com/office/powerpoint/2010/main" val="2353763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5.1 Variable Definition in C++</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pPr lvl="0"/>
            <a:r>
              <a:rPr lang="en-US" dirty="0"/>
              <a:t>Some valid declarations are shown here:</a:t>
            </a:r>
          </a:p>
          <a:p>
            <a:pPr lvl="0"/>
            <a:endParaRPr lang="en-US" dirty="0"/>
          </a:p>
          <a:p>
            <a:pPr marL="101600" lvl="0" indent="0">
              <a:buNone/>
            </a:pPr>
            <a:endParaRPr lang="en-US" dirty="0"/>
          </a:p>
          <a:p>
            <a:pPr lvl="0"/>
            <a:r>
              <a:rPr lang="en-US" dirty="0"/>
              <a:t>The line int </a:t>
            </a:r>
            <a:r>
              <a:rPr lang="en-US" dirty="0" err="1"/>
              <a:t>i</a:t>
            </a:r>
            <a:r>
              <a:rPr lang="en-US" dirty="0"/>
              <a:t>, j, k; both declares and defines the variables </a:t>
            </a:r>
            <a:r>
              <a:rPr lang="en-US" dirty="0" err="1"/>
              <a:t>i</a:t>
            </a:r>
            <a:r>
              <a:rPr lang="en-US" dirty="0"/>
              <a:t>, j and k; which instructs the compiler to create variables named </a:t>
            </a:r>
            <a:r>
              <a:rPr lang="en-US" dirty="0" err="1"/>
              <a:t>i</a:t>
            </a:r>
            <a:r>
              <a:rPr lang="en-US" dirty="0"/>
              <a:t>, j and k of type int.</a:t>
            </a:r>
          </a:p>
          <a:p>
            <a:pPr lvl="0"/>
            <a:r>
              <a:rPr lang="en-US" dirty="0"/>
              <a:t>Variables can be initialized (assigned an initial value) in their declaration. </a:t>
            </a:r>
          </a:p>
          <a:p>
            <a:pPr marL="0" indent="0">
              <a:buNone/>
            </a:pPr>
            <a:endParaRPr lang="en-US" b="1"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45</a:t>
            </a:fld>
            <a:endParaRPr/>
          </a:p>
        </p:txBody>
      </p:sp>
      <p:pic>
        <p:nvPicPr>
          <p:cNvPr id="2" name="Picture 1">
            <a:extLst>
              <a:ext uri="{FF2B5EF4-FFF2-40B4-BE49-F238E27FC236}">
                <a16:creationId xmlns:a16="http://schemas.microsoft.com/office/drawing/2014/main" id="{CCB7A5E2-D9EC-41BA-94F4-7A2D8E6744BE}"/>
              </a:ext>
            </a:extLst>
          </p:cNvPr>
          <p:cNvPicPr>
            <a:picLocks noChangeAspect="1"/>
          </p:cNvPicPr>
          <p:nvPr/>
        </p:nvPicPr>
        <p:blipFill>
          <a:blip r:embed="rId3"/>
          <a:stretch>
            <a:fillRect/>
          </a:stretch>
        </p:blipFill>
        <p:spPr>
          <a:xfrm>
            <a:off x="1218564" y="1846147"/>
            <a:ext cx="5944872" cy="725603"/>
          </a:xfrm>
          <a:prstGeom prst="rect">
            <a:avLst/>
          </a:prstGeom>
        </p:spPr>
      </p:pic>
    </p:spTree>
    <p:extLst>
      <p:ext uri="{BB962C8B-B14F-4D97-AF65-F5344CB8AC3E}">
        <p14:creationId xmlns:p14="http://schemas.microsoft.com/office/powerpoint/2010/main" val="1774325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5.1 Variable Definition in C++</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pPr marL="342900" indent="-342900"/>
            <a:r>
              <a:rPr lang="en-US" dirty="0"/>
              <a:t>The initializer consists of an equal sign followed by a constant expression as follows:</a:t>
            </a:r>
          </a:p>
          <a:p>
            <a:pPr marL="0" indent="0">
              <a:buNone/>
            </a:pPr>
            <a:endParaRPr lang="en-US" b="1" dirty="0"/>
          </a:p>
          <a:p>
            <a:pPr marL="342900" indent="-342900"/>
            <a:r>
              <a:rPr lang="en-US" dirty="0"/>
              <a:t>Some examples are:</a:t>
            </a:r>
          </a:p>
          <a:p>
            <a:pPr marL="342900" indent="-342900"/>
            <a:endParaRPr lang="en-US" dirty="0"/>
          </a:p>
          <a:p>
            <a:pPr marL="342900" indent="-342900"/>
            <a:endParaRPr lang="en-US" dirty="0"/>
          </a:p>
          <a:p>
            <a:pPr marL="342900" indent="-342900"/>
            <a:r>
              <a:rPr lang="en-US" dirty="0"/>
              <a:t>For definition without an initializer: variables with static storage duration are implicitly initialized with NULL (all bytes have the value 0); the initial value of all other variables is undefined.</a:t>
            </a:r>
          </a:p>
          <a:p>
            <a:pPr marL="342900" indent="-342900"/>
            <a:endParaRPr lang="en-US" dirty="0"/>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46</a:t>
            </a:fld>
            <a:endParaRPr/>
          </a:p>
        </p:txBody>
      </p:sp>
      <p:pic>
        <p:nvPicPr>
          <p:cNvPr id="3" name="Picture 2">
            <a:extLst>
              <a:ext uri="{FF2B5EF4-FFF2-40B4-BE49-F238E27FC236}">
                <a16:creationId xmlns:a16="http://schemas.microsoft.com/office/drawing/2014/main" id="{9AA0249F-73E0-4523-843B-9E03CAB2DA17}"/>
              </a:ext>
            </a:extLst>
          </p:cNvPr>
          <p:cNvPicPr>
            <a:picLocks noChangeAspect="1"/>
          </p:cNvPicPr>
          <p:nvPr/>
        </p:nvPicPr>
        <p:blipFill>
          <a:blip r:embed="rId3"/>
          <a:stretch>
            <a:fillRect/>
          </a:stretch>
        </p:blipFill>
        <p:spPr>
          <a:xfrm>
            <a:off x="1315373" y="2203679"/>
            <a:ext cx="6096953" cy="202742"/>
          </a:xfrm>
          <a:prstGeom prst="rect">
            <a:avLst/>
          </a:prstGeom>
        </p:spPr>
      </p:pic>
      <p:pic>
        <p:nvPicPr>
          <p:cNvPr id="4" name="Picture 3">
            <a:extLst>
              <a:ext uri="{FF2B5EF4-FFF2-40B4-BE49-F238E27FC236}">
                <a16:creationId xmlns:a16="http://schemas.microsoft.com/office/drawing/2014/main" id="{D4E5E42D-02BA-48BD-ADD4-06E548DBBE3A}"/>
              </a:ext>
            </a:extLst>
          </p:cNvPr>
          <p:cNvPicPr>
            <a:picLocks noChangeAspect="1"/>
          </p:cNvPicPr>
          <p:nvPr/>
        </p:nvPicPr>
        <p:blipFill>
          <a:blip r:embed="rId4"/>
          <a:stretch>
            <a:fillRect/>
          </a:stretch>
        </p:blipFill>
        <p:spPr>
          <a:xfrm>
            <a:off x="1136013" y="3027130"/>
            <a:ext cx="7505357" cy="687051"/>
          </a:xfrm>
          <a:prstGeom prst="rect">
            <a:avLst/>
          </a:prstGeom>
        </p:spPr>
      </p:pic>
    </p:spTree>
    <p:extLst>
      <p:ext uri="{BB962C8B-B14F-4D97-AF65-F5344CB8AC3E}">
        <p14:creationId xmlns:p14="http://schemas.microsoft.com/office/powerpoint/2010/main" val="2845254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5.2 Variable </a:t>
            </a:r>
            <a:r>
              <a:rPr lang="en-US" dirty="0" err="1">
                <a:latin typeface="Century" panose="02040604050505020304" pitchFamily="18" charset="0"/>
              </a:rPr>
              <a:t>Decleration</a:t>
            </a:r>
            <a:r>
              <a:rPr lang="en-US" dirty="0">
                <a:latin typeface="Century" panose="02040604050505020304" pitchFamily="18" charset="0"/>
              </a:rPr>
              <a:t> in C++</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pPr lvl="0"/>
            <a:r>
              <a:rPr lang="en-US" dirty="0"/>
              <a:t>A variable declaration provides assurance to the compiler that there is one variable existing with the given type and name so that compiler proceed for further compilation without needing complete detail about the variable. </a:t>
            </a:r>
          </a:p>
          <a:p>
            <a:pPr lvl="0"/>
            <a:r>
              <a:rPr lang="en-US" dirty="0"/>
              <a:t>A variable declaration has its meaning at the time of compilation only, compiler needs actual variable declaration at the time of linking of the program.</a:t>
            </a:r>
          </a:p>
          <a:p>
            <a:pPr marL="342900" indent="-342900"/>
            <a:endParaRPr lang="en-US" dirty="0"/>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22927522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5.2 Variable Declaration in C++</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pPr lvl="0"/>
            <a:r>
              <a:rPr lang="en-US" dirty="0"/>
              <a:t>A variable declaration is useful when you are using multiple files and you define your variable in one of the files which will be available at the time of linking of the program. </a:t>
            </a:r>
          </a:p>
          <a:p>
            <a:pPr lvl="0"/>
            <a:r>
              <a:rPr lang="en-US" dirty="0"/>
              <a:t>You will use extern keyword to declare a variable at any place.</a:t>
            </a:r>
          </a:p>
          <a:p>
            <a:pPr lvl="0"/>
            <a:r>
              <a:rPr lang="en-US" dirty="0"/>
              <a:t>Though you can declare a variable multiple times in your C++ program, but it can be defined only once in a file, a function or a block of code.</a:t>
            </a:r>
          </a:p>
          <a:p>
            <a:pPr marL="342900" indent="-342900"/>
            <a:endParaRPr lang="en-US" dirty="0"/>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48</a:t>
            </a:fld>
            <a:endParaRPr/>
          </a:p>
        </p:txBody>
      </p:sp>
    </p:spTree>
    <p:extLst>
      <p:ext uri="{BB962C8B-B14F-4D97-AF65-F5344CB8AC3E}">
        <p14:creationId xmlns:p14="http://schemas.microsoft.com/office/powerpoint/2010/main" val="39590401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5.2 Variable Declaration in C++</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Try the following example where a variable has been declared at the top, but it has been defined inside the main function:</a:t>
            </a:r>
          </a:p>
          <a:p>
            <a:pPr marL="342900" indent="-342900"/>
            <a:endParaRPr lang="en-US" dirty="0"/>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49</a:t>
            </a:fld>
            <a:endParaRPr/>
          </a:p>
        </p:txBody>
      </p:sp>
      <p:pic>
        <p:nvPicPr>
          <p:cNvPr id="2" name="Picture 1">
            <a:extLst>
              <a:ext uri="{FF2B5EF4-FFF2-40B4-BE49-F238E27FC236}">
                <a16:creationId xmlns:a16="http://schemas.microsoft.com/office/drawing/2014/main" id="{ADABD02C-F5DC-40B2-8434-1E554E830061}"/>
              </a:ext>
            </a:extLst>
          </p:cNvPr>
          <p:cNvPicPr>
            <a:picLocks noChangeAspect="1"/>
          </p:cNvPicPr>
          <p:nvPr/>
        </p:nvPicPr>
        <p:blipFill>
          <a:blip r:embed="rId3"/>
          <a:stretch>
            <a:fillRect/>
          </a:stretch>
        </p:blipFill>
        <p:spPr>
          <a:xfrm>
            <a:off x="2346007" y="2039017"/>
            <a:ext cx="4451986" cy="2982926"/>
          </a:xfrm>
          <a:prstGeom prst="rect">
            <a:avLst/>
          </a:prstGeom>
        </p:spPr>
      </p:pic>
    </p:spTree>
    <p:extLst>
      <p:ext uri="{BB962C8B-B14F-4D97-AF65-F5344CB8AC3E}">
        <p14:creationId xmlns:p14="http://schemas.microsoft.com/office/powerpoint/2010/main" val="3665504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1.2 Learning C++</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The most important thing while learning C++ is to focus on concepts.</a:t>
            </a:r>
          </a:p>
          <a:p>
            <a:pPr lvl="0"/>
            <a:r>
              <a:rPr lang="en-US" dirty="0"/>
              <a:t>The purpose of learning a programming language is to become a better programmer; that is, to become more effective at designing and implementing new systems and at maintaining old ones.</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5544137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5.2 Variable Declaration in C++</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Same concept applies on function declaration where you provide a function name at the time of its declaration and its actual definition can be given anywhere else. </a:t>
            </a:r>
          </a:p>
          <a:p>
            <a:pPr marL="342900" indent="-342900"/>
            <a:endParaRPr lang="en-US" dirty="0"/>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50</a:t>
            </a:fld>
            <a:endParaRPr/>
          </a:p>
        </p:txBody>
      </p:sp>
      <p:pic>
        <p:nvPicPr>
          <p:cNvPr id="3" name="Picture 2">
            <a:extLst>
              <a:ext uri="{FF2B5EF4-FFF2-40B4-BE49-F238E27FC236}">
                <a16:creationId xmlns:a16="http://schemas.microsoft.com/office/drawing/2014/main" id="{2F5196C1-02F8-49F8-A03D-26A012E34DF9}"/>
              </a:ext>
            </a:extLst>
          </p:cNvPr>
          <p:cNvPicPr>
            <a:picLocks noChangeAspect="1"/>
          </p:cNvPicPr>
          <p:nvPr/>
        </p:nvPicPr>
        <p:blipFill>
          <a:blip r:embed="rId3"/>
          <a:stretch>
            <a:fillRect/>
          </a:stretch>
        </p:blipFill>
        <p:spPr>
          <a:xfrm>
            <a:off x="1529714" y="2486907"/>
            <a:ext cx="5944872" cy="2535036"/>
          </a:xfrm>
          <a:prstGeom prst="rect">
            <a:avLst/>
          </a:prstGeom>
        </p:spPr>
      </p:pic>
    </p:spTree>
    <p:extLst>
      <p:ext uri="{BB962C8B-B14F-4D97-AF65-F5344CB8AC3E}">
        <p14:creationId xmlns:p14="http://schemas.microsoft.com/office/powerpoint/2010/main" val="1096064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5.3 </a:t>
            </a:r>
            <a:r>
              <a:rPr lang="en-US" dirty="0" err="1">
                <a:latin typeface="Century" panose="02040604050505020304" pitchFamily="18" charset="0"/>
              </a:rPr>
              <a:t>Lvalues</a:t>
            </a:r>
            <a:r>
              <a:rPr lang="en-US" dirty="0">
                <a:latin typeface="Century" panose="02040604050505020304" pitchFamily="18" charset="0"/>
              </a:rPr>
              <a:t>  and </a:t>
            </a:r>
            <a:r>
              <a:rPr lang="en-US" dirty="0" err="1">
                <a:latin typeface="Century" panose="02040604050505020304" pitchFamily="18" charset="0"/>
              </a:rPr>
              <a:t>Rvalues</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There are two kinds of expressions in C++:</a:t>
            </a:r>
          </a:p>
          <a:p>
            <a:pPr lvl="1"/>
            <a:r>
              <a:rPr lang="en-US" b="1" dirty="0" err="1">
                <a:latin typeface="Century" panose="02040604050505020304" pitchFamily="18" charset="0"/>
              </a:rPr>
              <a:t>lvalue</a:t>
            </a:r>
            <a:r>
              <a:rPr lang="en-US" b="1" dirty="0">
                <a:latin typeface="Century" panose="02040604050505020304" pitchFamily="18" charset="0"/>
              </a:rPr>
              <a:t> </a:t>
            </a:r>
            <a:r>
              <a:rPr lang="en-US" dirty="0">
                <a:latin typeface="Century" panose="02040604050505020304" pitchFamily="18" charset="0"/>
              </a:rPr>
              <a:t>: Expressions that refer to a memory location is called "</a:t>
            </a:r>
            <a:r>
              <a:rPr lang="en-US" dirty="0" err="1">
                <a:latin typeface="Century" panose="02040604050505020304" pitchFamily="18" charset="0"/>
              </a:rPr>
              <a:t>lvalue</a:t>
            </a:r>
            <a:r>
              <a:rPr lang="en-US" dirty="0">
                <a:latin typeface="Century" panose="02040604050505020304" pitchFamily="18" charset="0"/>
              </a:rPr>
              <a:t>" expression. An </a:t>
            </a:r>
            <a:r>
              <a:rPr lang="en-US" dirty="0" err="1">
                <a:latin typeface="Century" panose="02040604050505020304" pitchFamily="18" charset="0"/>
              </a:rPr>
              <a:t>lvalue</a:t>
            </a:r>
            <a:r>
              <a:rPr lang="en-US" dirty="0">
                <a:latin typeface="Century" panose="02040604050505020304" pitchFamily="18" charset="0"/>
              </a:rPr>
              <a:t> may appear as either the left-hand or right-hand side of an assignment.</a:t>
            </a:r>
          </a:p>
          <a:p>
            <a:pPr lvl="1"/>
            <a:r>
              <a:rPr lang="en-US" b="1" dirty="0" err="1">
                <a:latin typeface="Century" panose="02040604050505020304" pitchFamily="18" charset="0"/>
              </a:rPr>
              <a:t>rvalue</a:t>
            </a:r>
            <a:r>
              <a:rPr lang="en-US" b="1" dirty="0">
                <a:latin typeface="Century" panose="02040604050505020304" pitchFamily="18" charset="0"/>
              </a:rPr>
              <a:t> : </a:t>
            </a:r>
            <a:r>
              <a:rPr lang="en-US" dirty="0">
                <a:latin typeface="Century" panose="02040604050505020304" pitchFamily="18" charset="0"/>
              </a:rPr>
              <a:t>The term </a:t>
            </a:r>
            <a:r>
              <a:rPr lang="en-US" dirty="0" err="1">
                <a:latin typeface="Century" panose="02040604050505020304" pitchFamily="18" charset="0"/>
              </a:rPr>
              <a:t>rvalue</a:t>
            </a:r>
            <a:r>
              <a:rPr lang="en-US" dirty="0">
                <a:latin typeface="Century" panose="02040604050505020304" pitchFamily="18" charset="0"/>
              </a:rPr>
              <a:t> refers to a data value that is stored at some address in memory. An </a:t>
            </a:r>
            <a:r>
              <a:rPr lang="en-US" dirty="0" err="1">
                <a:latin typeface="Century" panose="02040604050505020304" pitchFamily="18" charset="0"/>
              </a:rPr>
              <a:t>rvalue</a:t>
            </a:r>
            <a:r>
              <a:rPr lang="en-US" dirty="0">
                <a:latin typeface="Century" panose="02040604050505020304" pitchFamily="18" charset="0"/>
              </a:rPr>
              <a:t> is an expression that cannot have a value assigned to it which means an </a:t>
            </a:r>
            <a:r>
              <a:rPr lang="en-US" dirty="0" err="1">
                <a:latin typeface="Century" panose="02040604050505020304" pitchFamily="18" charset="0"/>
              </a:rPr>
              <a:t>rvalue</a:t>
            </a:r>
            <a:r>
              <a:rPr lang="en-US" dirty="0">
                <a:latin typeface="Century" panose="02040604050505020304" pitchFamily="18" charset="0"/>
              </a:rPr>
              <a:t> may appear on the right- but not left-hand side of an assignment.</a:t>
            </a:r>
          </a:p>
          <a:p>
            <a:pPr marL="342900" indent="-342900"/>
            <a:endParaRPr lang="en-US" dirty="0"/>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51</a:t>
            </a:fld>
            <a:endParaRPr/>
          </a:p>
        </p:txBody>
      </p:sp>
    </p:spTree>
    <p:extLst>
      <p:ext uri="{BB962C8B-B14F-4D97-AF65-F5344CB8AC3E}">
        <p14:creationId xmlns:p14="http://schemas.microsoft.com/office/powerpoint/2010/main" val="42702755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5.3 </a:t>
            </a:r>
            <a:r>
              <a:rPr lang="en-US" dirty="0" err="1">
                <a:latin typeface="Century" panose="02040604050505020304" pitchFamily="18" charset="0"/>
              </a:rPr>
              <a:t>Lvalues</a:t>
            </a:r>
            <a:r>
              <a:rPr lang="en-US" dirty="0">
                <a:latin typeface="Century" panose="02040604050505020304" pitchFamily="18" charset="0"/>
              </a:rPr>
              <a:t>  and </a:t>
            </a:r>
            <a:r>
              <a:rPr lang="en-US" dirty="0" err="1">
                <a:latin typeface="Century" panose="02040604050505020304" pitchFamily="18" charset="0"/>
              </a:rPr>
              <a:t>Rvalues</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Variables are </a:t>
            </a:r>
            <a:r>
              <a:rPr lang="en-US" dirty="0" err="1"/>
              <a:t>lvalues</a:t>
            </a:r>
            <a:r>
              <a:rPr lang="en-US" dirty="0"/>
              <a:t> and so may appear on the left-hand side of an assignment. </a:t>
            </a:r>
          </a:p>
          <a:p>
            <a:r>
              <a:rPr lang="en-US" dirty="0"/>
              <a:t>Numeric literals are </a:t>
            </a:r>
            <a:r>
              <a:rPr lang="en-US" dirty="0" err="1"/>
              <a:t>rvalues</a:t>
            </a:r>
            <a:r>
              <a:rPr lang="en-US" dirty="0"/>
              <a:t> and so may not be assigned and cannot appear on the left-hand side. </a:t>
            </a:r>
          </a:p>
          <a:p>
            <a:r>
              <a:rPr lang="en-US" dirty="0"/>
              <a:t>Following is a valid statement:</a:t>
            </a:r>
          </a:p>
          <a:p>
            <a:endParaRPr lang="en-US" dirty="0"/>
          </a:p>
          <a:p>
            <a:r>
              <a:rPr lang="en-US" dirty="0"/>
              <a:t>But the following is not a valid statement and would generate compile-time error:</a:t>
            </a:r>
          </a:p>
          <a:p>
            <a:endParaRPr lang="en-US" dirty="0"/>
          </a:p>
          <a:p>
            <a:pPr marL="101600" indent="0">
              <a:buNone/>
            </a:pPr>
            <a:r>
              <a:rPr lang="en-US" dirty="0"/>
              <a:t> </a:t>
            </a:r>
          </a:p>
          <a:p>
            <a:pPr marL="342900" indent="-342900"/>
            <a:endParaRPr lang="en-US" dirty="0"/>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52</a:t>
            </a:fld>
            <a:endParaRPr/>
          </a:p>
        </p:txBody>
      </p:sp>
      <p:pic>
        <p:nvPicPr>
          <p:cNvPr id="2" name="Picture 1">
            <a:extLst>
              <a:ext uri="{FF2B5EF4-FFF2-40B4-BE49-F238E27FC236}">
                <a16:creationId xmlns:a16="http://schemas.microsoft.com/office/drawing/2014/main" id="{B06F8EE2-2A93-4082-9170-484C71D0753E}"/>
              </a:ext>
            </a:extLst>
          </p:cNvPr>
          <p:cNvPicPr>
            <a:picLocks noChangeAspect="1"/>
          </p:cNvPicPr>
          <p:nvPr/>
        </p:nvPicPr>
        <p:blipFill>
          <a:blip r:embed="rId3"/>
          <a:stretch>
            <a:fillRect/>
          </a:stretch>
        </p:blipFill>
        <p:spPr>
          <a:xfrm>
            <a:off x="886233" y="3406850"/>
            <a:ext cx="7925294" cy="243863"/>
          </a:xfrm>
          <a:prstGeom prst="rect">
            <a:avLst/>
          </a:prstGeom>
        </p:spPr>
      </p:pic>
      <p:pic>
        <p:nvPicPr>
          <p:cNvPr id="3" name="Picture 2">
            <a:extLst>
              <a:ext uri="{FF2B5EF4-FFF2-40B4-BE49-F238E27FC236}">
                <a16:creationId xmlns:a16="http://schemas.microsoft.com/office/drawing/2014/main" id="{E6AB605D-4667-481C-9E5C-89A06C54AE79}"/>
              </a:ext>
            </a:extLst>
          </p:cNvPr>
          <p:cNvPicPr>
            <a:picLocks noChangeAspect="1"/>
          </p:cNvPicPr>
          <p:nvPr/>
        </p:nvPicPr>
        <p:blipFill>
          <a:blip r:embed="rId4"/>
          <a:stretch>
            <a:fillRect/>
          </a:stretch>
        </p:blipFill>
        <p:spPr>
          <a:xfrm>
            <a:off x="886233" y="4557875"/>
            <a:ext cx="7925294" cy="243863"/>
          </a:xfrm>
          <a:prstGeom prst="rect">
            <a:avLst/>
          </a:prstGeom>
        </p:spPr>
      </p:pic>
    </p:spTree>
    <p:extLst>
      <p:ext uri="{BB962C8B-B14F-4D97-AF65-F5344CB8AC3E}">
        <p14:creationId xmlns:p14="http://schemas.microsoft.com/office/powerpoint/2010/main" val="15846243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29151" y="1411950"/>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6. </a:t>
            </a:r>
            <a:r>
              <a:rPr lang="en" dirty="0"/>
              <a:t> </a:t>
            </a:r>
            <a:r>
              <a:rPr lang="en-US" dirty="0"/>
              <a:t>VARIABLE SCOPE</a:t>
            </a:r>
            <a:endParaRPr dirty="0"/>
          </a:p>
        </p:txBody>
      </p:sp>
    </p:spTree>
    <p:extLst>
      <p:ext uri="{BB962C8B-B14F-4D97-AF65-F5344CB8AC3E}">
        <p14:creationId xmlns:p14="http://schemas.microsoft.com/office/powerpoint/2010/main" val="1466123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35"/>
          <p:cNvSpPr txBox="1">
            <a:spLocks noGrp="1"/>
          </p:cNvSpPr>
          <p:nvPr>
            <p:ph type="body" idx="1"/>
          </p:nvPr>
        </p:nvSpPr>
        <p:spPr>
          <a:xfrm>
            <a:off x="748777" y="482600"/>
            <a:ext cx="8062750" cy="4539343"/>
          </a:xfrm>
          <a:prstGeom prst="rect">
            <a:avLst/>
          </a:prstGeom>
        </p:spPr>
        <p:txBody>
          <a:bodyPr spcFirstLastPara="1" wrap="square" lIns="0" tIns="0" rIns="0" bIns="0" anchor="t" anchorCtr="0">
            <a:noAutofit/>
          </a:bodyPr>
          <a:lstStyle/>
          <a:p>
            <a:r>
              <a:rPr lang="en-US" dirty="0"/>
              <a:t>A scope is a region of the program and broadly speaking there are three places, where variables can be declared:</a:t>
            </a:r>
          </a:p>
          <a:p>
            <a:pPr lvl="1"/>
            <a:r>
              <a:rPr lang="en-US" dirty="0">
                <a:latin typeface="Century" panose="02040604050505020304" pitchFamily="18" charset="0"/>
              </a:rPr>
              <a:t>Inside a function or a block which is called local variables,</a:t>
            </a:r>
          </a:p>
          <a:p>
            <a:pPr lvl="1"/>
            <a:r>
              <a:rPr lang="en-US" dirty="0">
                <a:latin typeface="Century" panose="02040604050505020304" pitchFamily="18" charset="0"/>
              </a:rPr>
              <a:t> In the definition of function parameters which is called formal parameters.</a:t>
            </a:r>
          </a:p>
          <a:p>
            <a:pPr lvl="1"/>
            <a:r>
              <a:rPr lang="en-US" dirty="0">
                <a:latin typeface="Century" panose="02040604050505020304" pitchFamily="18" charset="0"/>
              </a:rPr>
              <a:t> Outside of all functions which is called global variables.</a:t>
            </a:r>
            <a:endParaRPr lang="en-US" sz="1800" dirty="0"/>
          </a:p>
          <a:p>
            <a:r>
              <a:rPr lang="en-US" dirty="0"/>
              <a:t>We will learn what a function is, and it's parameter later . </a:t>
            </a:r>
          </a:p>
          <a:p>
            <a:r>
              <a:rPr lang="en-US" dirty="0"/>
              <a:t>Here</a:t>
            </a:r>
            <a:r>
              <a:rPr lang="en-US" sz="1800" dirty="0"/>
              <a:t> </a:t>
            </a:r>
            <a:r>
              <a:rPr lang="en-US" dirty="0"/>
              <a:t>let us explain what local and global variables are.</a:t>
            </a:r>
            <a:endParaRPr lang="en-US" sz="1800" dirty="0"/>
          </a:p>
          <a:p>
            <a:pPr marL="558800" lvl="1" indent="0">
              <a:buNone/>
            </a:pPr>
            <a:endParaRPr lang="en-US" dirty="0">
              <a:latin typeface="Century" panose="02040604050505020304" pitchFamily="18" charset="0"/>
            </a:endParaRPr>
          </a:p>
          <a:p>
            <a:pPr marL="342900" indent="-342900"/>
            <a:endParaRPr lang="en-US" dirty="0"/>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54</a:t>
            </a:fld>
            <a:endParaRPr/>
          </a:p>
        </p:txBody>
      </p:sp>
    </p:spTree>
    <p:extLst>
      <p:ext uri="{BB962C8B-B14F-4D97-AF65-F5344CB8AC3E}">
        <p14:creationId xmlns:p14="http://schemas.microsoft.com/office/powerpoint/2010/main" val="33042503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6.1 </a:t>
            </a:r>
            <a:r>
              <a:rPr lang="en-US" dirty="0"/>
              <a:t>Local Variables</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Variables that are declared inside a function or block are local variables. </a:t>
            </a:r>
          </a:p>
          <a:p>
            <a:r>
              <a:rPr lang="en-US" dirty="0"/>
              <a:t>They can be used only by statements that are inside that function or block of code.</a:t>
            </a:r>
          </a:p>
          <a:p>
            <a:r>
              <a:rPr lang="en-US" dirty="0"/>
              <a:t>Local variables are not known to functions outside their own. </a:t>
            </a:r>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55</a:t>
            </a:fld>
            <a:endParaRPr/>
          </a:p>
        </p:txBody>
      </p:sp>
    </p:spTree>
    <p:extLst>
      <p:ext uri="{BB962C8B-B14F-4D97-AF65-F5344CB8AC3E}">
        <p14:creationId xmlns:p14="http://schemas.microsoft.com/office/powerpoint/2010/main" val="27612152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6.1 </a:t>
            </a:r>
            <a:r>
              <a:rPr lang="en-US" dirty="0"/>
              <a:t>Local Variables</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Following is the example using local variables:</a:t>
            </a:r>
          </a:p>
          <a:p>
            <a:pPr marL="101600" indent="0">
              <a:buNone/>
            </a:pPr>
            <a:endParaRPr lang="en-US" dirty="0"/>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56</a:t>
            </a:fld>
            <a:endParaRPr/>
          </a:p>
        </p:txBody>
      </p:sp>
      <p:pic>
        <p:nvPicPr>
          <p:cNvPr id="2" name="Picture 1">
            <a:extLst>
              <a:ext uri="{FF2B5EF4-FFF2-40B4-BE49-F238E27FC236}">
                <a16:creationId xmlns:a16="http://schemas.microsoft.com/office/drawing/2014/main" id="{3CBAE8E0-F53F-48E3-AF09-980A4B0B9156}"/>
              </a:ext>
            </a:extLst>
          </p:cNvPr>
          <p:cNvPicPr>
            <a:picLocks noChangeAspect="1"/>
          </p:cNvPicPr>
          <p:nvPr/>
        </p:nvPicPr>
        <p:blipFill>
          <a:blip r:embed="rId3"/>
          <a:stretch>
            <a:fillRect/>
          </a:stretch>
        </p:blipFill>
        <p:spPr>
          <a:xfrm>
            <a:off x="1391414" y="1873203"/>
            <a:ext cx="5944872" cy="2535036"/>
          </a:xfrm>
          <a:prstGeom prst="rect">
            <a:avLst/>
          </a:prstGeom>
        </p:spPr>
      </p:pic>
    </p:spTree>
    <p:extLst>
      <p:ext uri="{BB962C8B-B14F-4D97-AF65-F5344CB8AC3E}">
        <p14:creationId xmlns:p14="http://schemas.microsoft.com/office/powerpoint/2010/main" val="24742021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6.2 Global Functions</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Global variables are defined outside of all the functions, usually on top of the program. </a:t>
            </a:r>
          </a:p>
          <a:p>
            <a:r>
              <a:rPr lang="en-US" dirty="0"/>
              <a:t>The global variables will hold their value throughout the life-time of your program.</a:t>
            </a:r>
            <a:r>
              <a:rPr lang="ar-SA" dirty="0"/>
              <a:t> </a:t>
            </a:r>
            <a:endParaRPr lang="en-US" dirty="0"/>
          </a:p>
          <a:p>
            <a:r>
              <a:rPr lang="en-US" dirty="0"/>
              <a:t>A global variable can be accessed by any function. </a:t>
            </a:r>
          </a:p>
          <a:p>
            <a:r>
              <a:rPr lang="en-US" dirty="0"/>
              <a:t>That is, a global variable is available for use throughout your entire program after its declaration.</a:t>
            </a:r>
          </a:p>
          <a:p>
            <a:pPr marL="101600" indent="0">
              <a:buNone/>
            </a:pPr>
            <a:endParaRPr lang="en-US" dirty="0"/>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57</a:t>
            </a:fld>
            <a:endParaRPr/>
          </a:p>
        </p:txBody>
      </p:sp>
    </p:spTree>
    <p:extLst>
      <p:ext uri="{BB962C8B-B14F-4D97-AF65-F5344CB8AC3E}">
        <p14:creationId xmlns:p14="http://schemas.microsoft.com/office/powerpoint/2010/main" val="4385672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6.2 Global Functions</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 Following is the example using global and local variables:</a:t>
            </a:r>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58</a:t>
            </a:fld>
            <a:endParaRPr/>
          </a:p>
        </p:txBody>
      </p:sp>
      <p:pic>
        <p:nvPicPr>
          <p:cNvPr id="2" name="Picture 1">
            <a:extLst>
              <a:ext uri="{FF2B5EF4-FFF2-40B4-BE49-F238E27FC236}">
                <a16:creationId xmlns:a16="http://schemas.microsoft.com/office/drawing/2014/main" id="{FBDDB7E6-1AE6-4D29-AC80-8DC21BAD2B71}"/>
              </a:ext>
            </a:extLst>
          </p:cNvPr>
          <p:cNvPicPr>
            <a:picLocks noChangeAspect="1"/>
          </p:cNvPicPr>
          <p:nvPr/>
        </p:nvPicPr>
        <p:blipFill>
          <a:blip r:embed="rId3"/>
          <a:stretch>
            <a:fillRect/>
          </a:stretch>
        </p:blipFill>
        <p:spPr>
          <a:xfrm>
            <a:off x="1308864" y="1892640"/>
            <a:ext cx="5944872" cy="2841435"/>
          </a:xfrm>
          <a:prstGeom prst="rect">
            <a:avLst/>
          </a:prstGeom>
        </p:spPr>
      </p:pic>
    </p:spTree>
    <p:extLst>
      <p:ext uri="{BB962C8B-B14F-4D97-AF65-F5344CB8AC3E}">
        <p14:creationId xmlns:p14="http://schemas.microsoft.com/office/powerpoint/2010/main" val="6452691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6.2 Global Functions</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 A program can have same name for local and global variables but value of local variable inside a function will take preference. For example:</a:t>
            </a:r>
          </a:p>
          <a:p>
            <a:endParaRPr lang="en-US" dirty="0"/>
          </a:p>
          <a:p>
            <a:endParaRPr lang="en-US" dirty="0"/>
          </a:p>
          <a:p>
            <a:endParaRPr lang="en-US" dirty="0"/>
          </a:p>
          <a:p>
            <a:endParaRPr lang="en-US" dirty="0"/>
          </a:p>
          <a:p>
            <a:r>
              <a:rPr lang="en-US" dirty="0"/>
              <a:t>When the above code is compiled and executed, it produces the following result:10</a:t>
            </a:r>
          </a:p>
          <a:p>
            <a:endParaRPr lang="en-US" dirty="0"/>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59</a:t>
            </a:fld>
            <a:endParaRPr/>
          </a:p>
        </p:txBody>
      </p:sp>
      <p:pic>
        <p:nvPicPr>
          <p:cNvPr id="3" name="Picture 2">
            <a:extLst>
              <a:ext uri="{FF2B5EF4-FFF2-40B4-BE49-F238E27FC236}">
                <a16:creationId xmlns:a16="http://schemas.microsoft.com/office/drawing/2014/main" id="{EC6583FB-BF76-4313-95CC-DAEE64F488EA}"/>
              </a:ext>
            </a:extLst>
          </p:cNvPr>
          <p:cNvPicPr>
            <a:picLocks noChangeAspect="1"/>
          </p:cNvPicPr>
          <p:nvPr/>
        </p:nvPicPr>
        <p:blipFill>
          <a:blip r:embed="rId3"/>
          <a:stretch>
            <a:fillRect/>
          </a:stretch>
        </p:blipFill>
        <p:spPr>
          <a:xfrm>
            <a:off x="1879600" y="2571750"/>
            <a:ext cx="5201286" cy="1743153"/>
          </a:xfrm>
          <a:prstGeom prst="rect">
            <a:avLst/>
          </a:prstGeom>
        </p:spPr>
      </p:pic>
    </p:spTree>
    <p:extLst>
      <p:ext uri="{BB962C8B-B14F-4D97-AF65-F5344CB8AC3E}">
        <p14:creationId xmlns:p14="http://schemas.microsoft.com/office/powerpoint/2010/main" val="373980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1.3 Use of C++</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sz="1800" dirty="0"/>
              <a:t>C++ is used by hundreds of thousands of programmers in essentially every application domain.</a:t>
            </a:r>
          </a:p>
          <a:p>
            <a:pPr lvl="0"/>
            <a:r>
              <a:rPr lang="en-US" sz="1800" dirty="0"/>
              <a:t>C++ is being highly used to write device drivers and other software that rely on direct manipulation.</a:t>
            </a:r>
          </a:p>
          <a:p>
            <a:pPr lvl="0"/>
            <a:r>
              <a:rPr lang="en-US" sz="1800" dirty="0"/>
              <a:t> is widely used for teaching and research because it is clean enough for successful teaching of basic concepts.</a:t>
            </a:r>
          </a:p>
          <a:p>
            <a:pPr lvl="0"/>
            <a:r>
              <a:rPr lang="en-US" sz="1800" dirty="0"/>
              <a:t>Anyone who has used either an Apple Macintosh or a PC running Windows has indirectly used C++ because the primary user interfaces of these systems are written in C++.</a:t>
            </a:r>
          </a:p>
          <a:p>
            <a:endParaRPr lang="en-US" sz="1800" dirty="0"/>
          </a:p>
          <a:p>
            <a:pPr marL="0" lvl="0" indent="0">
              <a:buNone/>
            </a:pPr>
            <a:endParaRPr lang="en-US" sz="12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6075051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6.3 Initializing Local and Global Variables</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When a local variable is defined, it is not initialized by the system, you must initialize it yourself. </a:t>
            </a:r>
          </a:p>
          <a:p>
            <a:r>
              <a:rPr lang="en-US" dirty="0"/>
              <a:t>Global variables are initialized automatically by the system when you define them as follows:</a:t>
            </a:r>
          </a:p>
          <a:p>
            <a:endParaRPr lang="en-US" dirty="0"/>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60</a:t>
            </a:fld>
            <a:endParaRPr/>
          </a:p>
        </p:txBody>
      </p:sp>
      <p:pic>
        <p:nvPicPr>
          <p:cNvPr id="2" name="Picture 1">
            <a:extLst>
              <a:ext uri="{FF2B5EF4-FFF2-40B4-BE49-F238E27FC236}">
                <a16:creationId xmlns:a16="http://schemas.microsoft.com/office/drawing/2014/main" id="{4F5FF1B3-3229-4423-A824-378CCA28B5B4}"/>
              </a:ext>
            </a:extLst>
          </p:cNvPr>
          <p:cNvPicPr>
            <a:picLocks noChangeAspect="1"/>
          </p:cNvPicPr>
          <p:nvPr/>
        </p:nvPicPr>
        <p:blipFill>
          <a:blip r:embed="rId3"/>
          <a:stretch>
            <a:fillRect/>
          </a:stretch>
        </p:blipFill>
        <p:spPr>
          <a:xfrm>
            <a:off x="2127250" y="2946158"/>
            <a:ext cx="4414995" cy="2075785"/>
          </a:xfrm>
          <a:prstGeom prst="rect">
            <a:avLst/>
          </a:prstGeom>
        </p:spPr>
      </p:pic>
    </p:spTree>
    <p:extLst>
      <p:ext uri="{BB962C8B-B14F-4D97-AF65-F5344CB8AC3E}">
        <p14:creationId xmlns:p14="http://schemas.microsoft.com/office/powerpoint/2010/main" val="29232688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6.3 Initializing Local and Global Variables</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It is a good programming practice to initialize variables properly, otherwise sometimes program would produce unexpected result.</a:t>
            </a:r>
          </a:p>
          <a:p>
            <a:endParaRPr lang="en-US" dirty="0"/>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61</a:t>
            </a:fld>
            <a:endParaRPr/>
          </a:p>
        </p:txBody>
      </p:sp>
    </p:spTree>
    <p:extLst>
      <p:ext uri="{BB962C8B-B14F-4D97-AF65-F5344CB8AC3E}">
        <p14:creationId xmlns:p14="http://schemas.microsoft.com/office/powerpoint/2010/main" val="20932836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29151" y="1411950"/>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7. </a:t>
            </a:r>
            <a:r>
              <a:rPr lang="en" dirty="0"/>
              <a:t> </a:t>
            </a:r>
            <a:r>
              <a:rPr lang="en-US" dirty="0"/>
              <a:t>CONSTANTS AND LITERALS</a:t>
            </a:r>
            <a:endParaRPr dirty="0"/>
          </a:p>
        </p:txBody>
      </p:sp>
    </p:spTree>
    <p:extLst>
      <p:ext uri="{BB962C8B-B14F-4D97-AF65-F5344CB8AC3E}">
        <p14:creationId xmlns:p14="http://schemas.microsoft.com/office/powerpoint/2010/main" val="24192803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35"/>
          <p:cNvSpPr txBox="1">
            <a:spLocks noGrp="1"/>
          </p:cNvSpPr>
          <p:nvPr>
            <p:ph type="body" idx="1"/>
          </p:nvPr>
        </p:nvSpPr>
        <p:spPr>
          <a:xfrm>
            <a:off x="748777" y="876300"/>
            <a:ext cx="8062750" cy="4145643"/>
          </a:xfrm>
          <a:prstGeom prst="rect">
            <a:avLst/>
          </a:prstGeom>
        </p:spPr>
        <p:txBody>
          <a:bodyPr spcFirstLastPara="1" wrap="square" lIns="0" tIns="0" rIns="0" bIns="0" anchor="t" anchorCtr="0">
            <a:noAutofit/>
          </a:bodyPr>
          <a:lstStyle/>
          <a:p>
            <a:r>
              <a:rPr lang="en-US" dirty="0"/>
              <a:t>Constants refer to fixed values that the program may not alter and they are called literals.</a:t>
            </a:r>
          </a:p>
          <a:p>
            <a:r>
              <a:rPr lang="en-US" dirty="0"/>
              <a:t>Constants can be of any of the basic data types and can be divided into Integer Numerals, Floating-Point Numerals, Characters, Strings and Boolean Values.</a:t>
            </a:r>
          </a:p>
          <a:p>
            <a:r>
              <a:rPr lang="en-US" dirty="0"/>
              <a:t>Again, constants are treated just like regular variables except that their values cannot be modified after their definition.</a:t>
            </a:r>
          </a:p>
          <a:p>
            <a:pPr marL="101600" indent="0">
              <a:buNone/>
            </a:pPr>
            <a:endParaRPr lang="en-US" dirty="0"/>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63</a:t>
            </a:fld>
            <a:endParaRPr/>
          </a:p>
        </p:txBody>
      </p:sp>
    </p:spTree>
    <p:extLst>
      <p:ext uri="{BB962C8B-B14F-4D97-AF65-F5344CB8AC3E}">
        <p14:creationId xmlns:p14="http://schemas.microsoft.com/office/powerpoint/2010/main" val="1836489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7.1 </a:t>
            </a:r>
            <a:r>
              <a:rPr lang="en-US" dirty="0"/>
              <a:t>Integer Literals</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An integer literal can be a decimal, octal, or hexadecimal constant. </a:t>
            </a:r>
          </a:p>
          <a:p>
            <a:r>
              <a:rPr lang="en-US" dirty="0"/>
              <a:t>A prefix specifies the base or radix: 0x or 0X for hexadecimal, 0 for octal, and nothing for decimal.</a:t>
            </a:r>
          </a:p>
          <a:p>
            <a:r>
              <a:rPr lang="en-US" dirty="0"/>
              <a:t>An integer literal can also have a suffix that is a combination of U and L, for unsigned and long, respectively. </a:t>
            </a:r>
          </a:p>
          <a:p>
            <a:r>
              <a:rPr lang="en-US" dirty="0"/>
              <a:t>The suffix can be uppercase or lowercase.</a:t>
            </a:r>
          </a:p>
          <a:p>
            <a:r>
              <a:rPr lang="en-US" dirty="0"/>
              <a:t>Here are some examples of integer literals:</a:t>
            </a:r>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64</a:t>
            </a:fld>
            <a:endParaRPr/>
          </a:p>
        </p:txBody>
      </p:sp>
    </p:spTree>
    <p:extLst>
      <p:ext uri="{BB962C8B-B14F-4D97-AF65-F5344CB8AC3E}">
        <p14:creationId xmlns:p14="http://schemas.microsoft.com/office/powerpoint/2010/main" val="2113383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7.1 </a:t>
            </a:r>
            <a:r>
              <a:rPr lang="en-US" dirty="0"/>
              <a:t>Integer Literals</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Here are some examples of integer literals:</a:t>
            </a:r>
          </a:p>
          <a:p>
            <a:endParaRPr lang="en-US" dirty="0"/>
          </a:p>
          <a:p>
            <a:endParaRPr lang="en-US" dirty="0"/>
          </a:p>
          <a:p>
            <a:endParaRPr lang="en-US" dirty="0"/>
          </a:p>
          <a:p>
            <a:r>
              <a:rPr lang="en-US" dirty="0"/>
              <a:t>Following are other examples of various types of Integer literals:</a:t>
            </a:r>
          </a:p>
          <a:p>
            <a:endParaRPr lang="en-US" dirty="0"/>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65</a:t>
            </a:fld>
            <a:endParaRPr/>
          </a:p>
        </p:txBody>
      </p:sp>
      <p:pic>
        <p:nvPicPr>
          <p:cNvPr id="2" name="Picture 1">
            <a:extLst>
              <a:ext uri="{FF2B5EF4-FFF2-40B4-BE49-F238E27FC236}">
                <a16:creationId xmlns:a16="http://schemas.microsoft.com/office/drawing/2014/main" id="{CA1FB27F-B3E7-46EC-A1D8-AF31AB50C295}"/>
              </a:ext>
            </a:extLst>
          </p:cNvPr>
          <p:cNvPicPr>
            <a:picLocks noChangeAspect="1"/>
          </p:cNvPicPr>
          <p:nvPr/>
        </p:nvPicPr>
        <p:blipFill>
          <a:blip r:embed="rId3"/>
          <a:stretch>
            <a:fillRect/>
          </a:stretch>
        </p:blipFill>
        <p:spPr>
          <a:xfrm>
            <a:off x="1320164" y="1748467"/>
            <a:ext cx="5944872" cy="907003"/>
          </a:xfrm>
          <a:prstGeom prst="rect">
            <a:avLst/>
          </a:prstGeom>
        </p:spPr>
      </p:pic>
      <p:pic>
        <p:nvPicPr>
          <p:cNvPr id="3" name="Picture 2">
            <a:extLst>
              <a:ext uri="{FF2B5EF4-FFF2-40B4-BE49-F238E27FC236}">
                <a16:creationId xmlns:a16="http://schemas.microsoft.com/office/drawing/2014/main" id="{A3673D3E-354F-428A-8F28-A49F00CF89AA}"/>
              </a:ext>
            </a:extLst>
          </p:cNvPr>
          <p:cNvPicPr>
            <a:picLocks noChangeAspect="1"/>
          </p:cNvPicPr>
          <p:nvPr/>
        </p:nvPicPr>
        <p:blipFill>
          <a:blip r:embed="rId4"/>
          <a:stretch>
            <a:fillRect/>
          </a:stretch>
        </p:blipFill>
        <p:spPr>
          <a:xfrm>
            <a:off x="1466214" y="3588610"/>
            <a:ext cx="5944872" cy="1268280"/>
          </a:xfrm>
          <a:prstGeom prst="rect">
            <a:avLst/>
          </a:prstGeom>
        </p:spPr>
      </p:pic>
    </p:spTree>
    <p:extLst>
      <p:ext uri="{BB962C8B-B14F-4D97-AF65-F5344CB8AC3E}">
        <p14:creationId xmlns:p14="http://schemas.microsoft.com/office/powerpoint/2010/main" val="16289621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7.2 </a:t>
            </a:r>
            <a:r>
              <a:rPr lang="en-US" dirty="0" err="1"/>
              <a:t>Floatin</a:t>
            </a:r>
            <a:r>
              <a:rPr lang="en-US" dirty="0"/>
              <a:t>-point literals</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A floating-point literal has an integer part, a decimal point, a fractional part, and an exponent part.</a:t>
            </a:r>
          </a:p>
          <a:p>
            <a:r>
              <a:rPr lang="en-US" dirty="0"/>
              <a:t> You can represent floating point literals either in decimal form or exponential form. </a:t>
            </a:r>
          </a:p>
          <a:p>
            <a:r>
              <a:rPr lang="en-US" dirty="0"/>
              <a:t>While representing using decimal form, you must include the decimal point, the exponent, or both and while representing using exponential form, you must</a:t>
            </a:r>
          </a:p>
          <a:p>
            <a:r>
              <a:rPr lang="en-US" dirty="0"/>
              <a:t>include the integer part, the fractional part, or both. </a:t>
            </a:r>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66</a:t>
            </a:fld>
            <a:endParaRPr/>
          </a:p>
        </p:txBody>
      </p:sp>
    </p:spTree>
    <p:extLst>
      <p:ext uri="{BB962C8B-B14F-4D97-AF65-F5344CB8AC3E}">
        <p14:creationId xmlns:p14="http://schemas.microsoft.com/office/powerpoint/2010/main" val="38529781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7.2 </a:t>
            </a:r>
            <a:r>
              <a:rPr lang="en-US" dirty="0" err="1"/>
              <a:t>Floatin</a:t>
            </a:r>
            <a:r>
              <a:rPr lang="en-US" dirty="0"/>
              <a:t>-point literals</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The signed exponent is introduced by e or E. </a:t>
            </a:r>
          </a:p>
          <a:p>
            <a:r>
              <a:rPr lang="en-US" dirty="0"/>
              <a:t>Here are some examples of floating-point literals:</a:t>
            </a:r>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67</a:t>
            </a:fld>
            <a:endParaRPr/>
          </a:p>
        </p:txBody>
      </p:sp>
      <p:pic>
        <p:nvPicPr>
          <p:cNvPr id="2" name="Picture 1">
            <a:extLst>
              <a:ext uri="{FF2B5EF4-FFF2-40B4-BE49-F238E27FC236}">
                <a16:creationId xmlns:a16="http://schemas.microsoft.com/office/drawing/2014/main" id="{AA7C3203-97A6-4DD8-B56F-69EDFE4C0461}"/>
              </a:ext>
            </a:extLst>
          </p:cNvPr>
          <p:cNvPicPr>
            <a:picLocks noChangeAspect="1"/>
          </p:cNvPicPr>
          <p:nvPr/>
        </p:nvPicPr>
        <p:blipFill>
          <a:blip r:embed="rId3"/>
          <a:stretch>
            <a:fillRect/>
          </a:stretch>
        </p:blipFill>
        <p:spPr>
          <a:xfrm>
            <a:off x="1415414" y="2466460"/>
            <a:ext cx="5944872" cy="1086879"/>
          </a:xfrm>
          <a:prstGeom prst="rect">
            <a:avLst/>
          </a:prstGeom>
        </p:spPr>
      </p:pic>
    </p:spTree>
    <p:extLst>
      <p:ext uri="{BB962C8B-B14F-4D97-AF65-F5344CB8AC3E}">
        <p14:creationId xmlns:p14="http://schemas.microsoft.com/office/powerpoint/2010/main" val="25347630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7.3 Boolean Literals</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There are two Boolean literals and they are part of standard C++ keywords:</a:t>
            </a:r>
          </a:p>
          <a:p>
            <a:pPr lvl="0"/>
            <a:r>
              <a:rPr lang="en-US" dirty="0"/>
              <a:t>A value of true representing true.</a:t>
            </a:r>
          </a:p>
          <a:p>
            <a:pPr lvl="0"/>
            <a:r>
              <a:rPr lang="en-US" dirty="0"/>
              <a:t>A value of false representing false.</a:t>
            </a:r>
          </a:p>
          <a:p>
            <a:r>
              <a:rPr lang="en-US" dirty="0"/>
              <a:t>You should not consider the value of true equal to 1 and value of false equal to 0.</a:t>
            </a:r>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68</a:t>
            </a:fld>
            <a:endParaRPr/>
          </a:p>
        </p:txBody>
      </p:sp>
    </p:spTree>
    <p:extLst>
      <p:ext uri="{BB962C8B-B14F-4D97-AF65-F5344CB8AC3E}">
        <p14:creationId xmlns:p14="http://schemas.microsoft.com/office/powerpoint/2010/main" val="10349958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7.4 Character Literals </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Character literals are enclosed in single quotes. </a:t>
            </a:r>
          </a:p>
          <a:p>
            <a:r>
              <a:rPr lang="en-US" dirty="0"/>
              <a:t>If the literal begins with L (uppercase only), it is a wide character literal (e.g., </a:t>
            </a:r>
            <a:r>
              <a:rPr lang="en-US" dirty="0" err="1"/>
              <a:t>L'x</a:t>
            </a:r>
            <a:r>
              <a:rPr lang="en-US" dirty="0"/>
              <a:t>') and should be stored in </a:t>
            </a:r>
            <a:r>
              <a:rPr lang="en-US" dirty="0" err="1"/>
              <a:t>wchar_t</a:t>
            </a:r>
            <a:r>
              <a:rPr lang="en-US" dirty="0"/>
              <a:t> type of variable. </a:t>
            </a:r>
          </a:p>
          <a:p>
            <a:r>
              <a:rPr lang="en-US" dirty="0"/>
              <a:t>Otherwise, it is a narrow character literal (e.g., 'x') and can be stored in a simple variable of char type.</a:t>
            </a:r>
          </a:p>
          <a:p>
            <a:r>
              <a:rPr lang="en-US" dirty="0"/>
              <a:t>A character literal can be a plain character (e.g., 'x'), an escape sequence (e.g., '\t'), or a universal character (e.g., '\u02C0').</a:t>
            </a:r>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69</a:t>
            </a:fld>
            <a:endParaRPr/>
          </a:p>
        </p:txBody>
      </p:sp>
    </p:spTree>
    <p:extLst>
      <p:ext uri="{BB962C8B-B14F-4D97-AF65-F5344CB8AC3E}">
        <p14:creationId xmlns:p14="http://schemas.microsoft.com/office/powerpoint/2010/main" val="1460432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29151" y="1411950"/>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2. </a:t>
            </a:r>
            <a:r>
              <a:rPr lang="en" dirty="0"/>
              <a:t> </a:t>
            </a:r>
            <a:r>
              <a:rPr lang="en-US" dirty="0"/>
              <a:t>BASIC SYNTAX</a:t>
            </a:r>
            <a:endParaRPr dirty="0"/>
          </a:p>
        </p:txBody>
      </p:sp>
    </p:spTree>
    <p:extLst>
      <p:ext uri="{BB962C8B-B14F-4D97-AF65-F5344CB8AC3E}">
        <p14:creationId xmlns:p14="http://schemas.microsoft.com/office/powerpoint/2010/main" val="30304113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7.4 Character Literals </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sz="1400" dirty="0"/>
              <a:t>There are certain characters in C++ when they are preceded by a backslash they will have special meaning and they are used to represent like newline (\n) or tab (\t). </a:t>
            </a:r>
          </a:p>
          <a:p>
            <a:r>
              <a:rPr lang="en-US" sz="1400" dirty="0"/>
              <a:t>Here, you have a list of some of such escape sequence codes:</a:t>
            </a:r>
          </a:p>
          <a:p>
            <a:pPr marL="0" indent="0">
              <a:buNone/>
            </a:pPr>
            <a:endParaRPr lang="en-US" sz="1400" dirty="0"/>
          </a:p>
          <a:p>
            <a:pPr marL="0" lvl="0" indent="0">
              <a:buNone/>
            </a:pPr>
            <a:endParaRPr lang="en-US" sz="7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70</a:t>
            </a:fld>
            <a:endParaRPr/>
          </a:p>
        </p:txBody>
      </p:sp>
      <p:pic>
        <p:nvPicPr>
          <p:cNvPr id="2" name="Picture 1">
            <a:extLst>
              <a:ext uri="{FF2B5EF4-FFF2-40B4-BE49-F238E27FC236}">
                <a16:creationId xmlns:a16="http://schemas.microsoft.com/office/drawing/2014/main" id="{6CCDF175-DB36-445F-A451-E1E2F22843CA}"/>
              </a:ext>
            </a:extLst>
          </p:cNvPr>
          <p:cNvPicPr>
            <a:picLocks noChangeAspect="1"/>
          </p:cNvPicPr>
          <p:nvPr/>
        </p:nvPicPr>
        <p:blipFill>
          <a:blip r:embed="rId3"/>
          <a:stretch>
            <a:fillRect/>
          </a:stretch>
        </p:blipFill>
        <p:spPr>
          <a:xfrm>
            <a:off x="2150676" y="2203997"/>
            <a:ext cx="4078674" cy="2882918"/>
          </a:xfrm>
          <a:prstGeom prst="rect">
            <a:avLst/>
          </a:prstGeom>
        </p:spPr>
      </p:pic>
    </p:spTree>
    <p:extLst>
      <p:ext uri="{BB962C8B-B14F-4D97-AF65-F5344CB8AC3E}">
        <p14:creationId xmlns:p14="http://schemas.microsoft.com/office/powerpoint/2010/main" val="36630635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7.4 Character Literals </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Following is the example to show a few escape sequence characters:</a:t>
            </a:r>
          </a:p>
          <a:p>
            <a:pPr marL="0" indent="0">
              <a:buNone/>
            </a:pPr>
            <a:endParaRPr lang="en-US" sz="1400" dirty="0"/>
          </a:p>
          <a:p>
            <a:pPr marL="0" lvl="0" indent="0">
              <a:buNone/>
            </a:pPr>
            <a:endParaRPr lang="en-US" sz="7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71</a:t>
            </a:fld>
            <a:endParaRPr/>
          </a:p>
        </p:txBody>
      </p:sp>
      <p:pic>
        <p:nvPicPr>
          <p:cNvPr id="3" name="Picture 2">
            <a:extLst>
              <a:ext uri="{FF2B5EF4-FFF2-40B4-BE49-F238E27FC236}">
                <a16:creationId xmlns:a16="http://schemas.microsoft.com/office/drawing/2014/main" id="{13C9D23F-6F9D-4E49-8E37-099640BA133F}"/>
              </a:ext>
            </a:extLst>
          </p:cNvPr>
          <p:cNvPicPr>
            <a:picLocks noChangeAspect="1"/>
          </p:cNvPicPr>
          <p:nvPr/>
        </p:nvPicPr>
        <p:blipFill>
          <a:blip r:embed="rId3"/>
          <a:stretch>
            <a:fillRect/>
          </a:stretch>
        </p:blipFill>
        <p:spPr>
          <a:xfrm>
            <a:off x="1256664" y="2205200"/>
            <a:ext cx="5944872" cy="1268280"/>
          </a:xfrm>
          <a:prstGeom prst="rect">
            <a:avLst/>
          </a:prstGeom>
        </p:spPr>
      </p:pic>
    </p:spTree>
    <p:extLst>
      <p:ext uri="{BB962C8B-B14F-4D97-AF65-F5344CB8AC3E}">
        <p14:creationId xmlns:p14="http://schemas.microsoft.com/office/powerpoint/2010/main" val="13517409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7.5 String Literals</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String literals are enclosed in double quotes. </a:t>
            </a:r>
          </a:p>
          <a:p>
            <a:r>
              <a:rPr lang="en-US" dirty="0"/>
              <a:t>A string contains characters that are similar to character literals: plain characters, escape sequences, and universal characters.</a:t>
            </a:r>
          </a:p>
          <a:p>
            <a:r>
              <a:rPr lang="en-US" dirty="0"/>
              <a:t>You can break a long line into multiple lines using string literals and separate them using whitespaces.</a:t>
            </a:r>
          </a:p>
          <a:p>
            <a:pPr marL="0" indent="0">
              <a:buNone/>
            </a:pPr>
            <a:endParaRPr lang="en-US" sz="1400" dirty="0"/>
          </a:p>
          <a:p>
            <a:pPr marL="0" lvl="0" indent="0">
              <a:buNone/>
            </a:pPr>
            <a:endParaRPr lang="en-US" sz="7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72</a:t>
            </a:fld>
            <a:endParaRPr/>
          </a:p>
        </p:txBody>
      </p:sp>
    </p:spTree>
    <p:extLst>
      <p:ext uri="{BB962C8B-B14F-4D97-AF65-F5344CB8AC3E}">
        <p14:creationId xmlns:p14="http://schemas.microsoft.com/office/powerpoint/2010/main" val="253250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7.5 String Literals</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Here are some examples of string literals. All the three forms are identical strings.</a:t>
            </a:r>
          </a:p>
          <a:p>
            <a:endParaRPr lang="en-US" dirty="0"/>
          </a:p>
          <a:p>
            <a:endParaRPr lang="en-US" dirty="0"/>
          </a:p>
          <a:p>
            <a:pPr marL="0" indent="0">
              <a:buNone/>
            </a:pPr>
            <a:endParaRPr lang="en-US" sz="1400" dirty="0"/>
          </a:p>
          <a:p>
            <a:pPr marL="0" lvl="0" indent="0">
              <a:buNone/>
            </a:pPr>
            <a:endParaRPr lang="en-US" sz="7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73</a:t>
            </a:fld>
            <a:endParaRPr/>
          </a:p>
        </p:txBody>
      </p:sp>
      <p:pic>
        <p:nvPicPr>
          <p:cNvPr id="2" name="Picture 1">
            <a:extLst>
              <a:ext uri="{FF2B5EF4-FFF2-40B4-BE49-F238E27FC236}">
                <a16:creationId xmlns:a16="http://schemas.microsoft.com/office/drawing/2014/main" id="{2908922C-1295-4256-AEA2-5F985E9D5849}"/>
              </a:ext>
            </a:extLst>
          </p:cNvPr>
          <p:cNvPicPr>
            <a:picLocks noChangeAspect="1"/>
          </p:cNvPicPr>
          <p:nvPr/>
        </p:nvPicPr>
        <p:blipFill>
          <a:blip r:embed="rId3"/>
          <a:stretch>
            <a:fillRect/>
          </a:stretch>
        </p:blipFill>
        <p:spPr>
          <a:xfrm>
            <a:off x="952730" y="2253398"/>
            <a:ext cx="7238540" cy="883502"/>
          </a:xfrm>
          <a:prstGeom prst="rect">
            <a:avLst/>
          </a:prstGeom>
        </p:spPr>
      </p:pic>
    </p:spTree>
    <p:extLst>
      <p:ext uri="{BB962C8B-B14F-4D97-AF65-F5344CB8AC3E}">
        <p14:creationId xmlns:p14="http://schemas.microsoft.com/office/powerpoint/2010/main" val="9511839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7.6 Defining Constants</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There are two simple ways in C++ to define constants:</a:t>
            </a:r>
          </a:p>
          <a:p>
            <a:pPr lvl="1"/>
            <a:r>
              <a:rPr lang="en-US" dirty="0">
                <a:latin typeface="Century" panose="02040604050505020304" pitchFamily="18" charset="0"/>
              </a:rPr>
              <a:t>Using #define preprocessor.</a:t>
            </a:r>
          </a:p>
          <a:p>
            <a:pPr lvl="1"/>
            <a:r>
              <a:rPr lang="en-US" dirty="0">
                <a:latin typeface="Century" panose="02040604050505020304" pitchFamily="18" charset="0"/>
              </a:rPr>
              <a:t>Using const keyword.</a:t>
            </a:r>
          </a:p>
          <a:p>
            <a:endParaRPr lang="en-US" dirty="0"/>
          </a:p>
          <a:p>
            <a:endParaRPr lang="en-US" dirty="0"/>
          </a:p>
          <a:p>
            <a:pPr marL="0" indent="0">
              <a:buNone/>
            </a:pPr>
            <a:endParaRPr lang="en-US" sz="1400" dirty="0"/>
          </a:p>
          <a:p>
            <a:pPr marL="0" lvl="0" indent="0">
              <a:buNone/>
            </a:pPr>
            <a:endParaRPr lang="en-US" sz="7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74</a:t>
            </a:fld>
            <a:endParaRPr/>
          </a:p>
        </p:txBody>
      </p:sp>
    </p:spTree>
    <p:extLst>
      <p:ext uri="{BB962C8B-B14F-4D97-AF65-F5344CB8AC3E}">
        <p14:creationId xmlns:p14="http://schemas.microsoft.com/office/powerpoint/2010/main" val="10463639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7.7 </a:t>
            </a:r>
            <a:r>
              <a:rPr lang="en-US" dirty="0"/>
              <a:t>The #define Preprocessor</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Following is the form to use #define preprocessor to define a constant:</a:t>
            </a:r>
          </a:p>
          <a:p>
            <a:pPr marL="101600" indent="0" algn="ctr">
              <a:buNone/>
            </a:pPr>
            <a:r>
              <a:rPr lang="en-US" b="1" dirty="0"/>
              <a:t>#define identifier value</a:t>
            </a:r>
            <a:endParaRPr lang="en-US" dirty="0"/>
          </a:p>
          <a:p>
            <a:r>
              <a:rPr lang="en-US" dirty="0"/>
              <a:t>Following example explains it in detail:</a:t>
            </a:r>
          </a:p>
          <a:p>
            <a:endParaRPr lang="en-US" dirty="0"/>
          </a:p>
          <a:p>
            <a:endParaRPr lang="en-US" dirty="0"/>
          </a:p>
          <a:p>
            <a:pPr marL="0" indent="0">
              <a:buNone/>
            </a:pPr>
            <a:endParaRPr lang="en-US" sz="1400" dirty="0"/>
          </a:p>
          <a:p>
            <a:pPr marL="0" lvl="0" indent="0">
              <a:buNone/>
            </a:pPr>
            <a:endParaRPr lang="en-US" sz="7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75</a:t>
            </a:fld>
            <a:endParaRPr/>
          </a:p>
        </p:txBody>
      </p:sp>
      <p:pic>
        <p:nvPicPr>
          <p:cNvPr id="2" name="Picture 1">
            <a:extLst>
              <a:ext uri="{FF2B5EF4-FFF2-40B4-BE49-F238E27FC236}">
                <a16:creationId xmlns:a16="http://schemas.microsoft.com/office/drawing/2014/main" id="{194E7B23-CA06-467E-91AC-EB1745A313A6}"/>
              </a:ext>
            </a:extLst>
          </p:cNvPr>
          <p:cNvPicPr>
            <a:picLocks noChangeAspect="1"/>
          </p:cNvPicPr>
          <p:nvPr/>
        </p:nvPicPr>
        <p:blipFill>
          <a:blip r:embed="rId3"/>
          <a:stretch>
            <a:fillRect/>
          </a:stretch>
        </p:blipFill>
        <p:spPr>
          <a:xfrm>
            <a:off x="1968500" y="2908819"/>
            <a:ext cx="5467986" cy="2164831"/>
          </a:xfrm>
          <a:prstGeom prst="rect">
            <a:avLst/>
          </a:prstGeom>
        </p:spPr>
      </p:pic>
    </p:spTree>
    <p:extLst>
      <p:ext uri="{BB962C8B-B14F-4D97-AF65-F5344CB8AC3E}">
        <p14:creationId xmlns:p14="http://schemas.microsoft.com/office/powerpoint/2010/main" val="28005142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7.8 </a:t>
            </a:r>
            <a:r>
              <a:rPr lang="en-US" dirty="0"/>
              <a:t>The const Keyword</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sz="1800" dirty="0"/>
              <a:t>You can use const prefix to declare constants with a specific type as follows:</a:t>
            </a:r>
          </a:p>
          <a:p>
            <a:pPr marL="101600" indent="0" algn="ctr">
              <a:buNone/>
            </a:pPr>
            <a:r>
              <a:rPr lang="en-US" sz="1800" b="1" dirty="0"/>
              <a:t>const type variable = value;</a:t>
            </a:r>
            <a:endParaRPr lang="en-US" sz="1800" dirty="0"/>
          </a:p>
          <a:p>
            <a:r>
              <a:rPr lang="en-US" sz="1800" dirty="0"/>
              <a:t>Following example explains it in detail:</a:t>
            </a:r>
          </a:p>
          <a:p>
            <a:endParaRPr lang="en-US" sz="1800" dirty="0"/>
          </a:p>
          <a:p>
            <a:endParaRPr lang="en-US" sz="1800" dirty="0"/>
          </a:p>
          <a:p>
            <a:pPr marL="0" indent="0">
              <a:buNone/>
            </a:pPr>
            <a:endParaRPr lang="en-US" sz="1200" dirty="0"/>
          </a:p>
          <a:p>
            <a:pPr marL="0" lvl="0" indent="0">
              <a:buNone/>
            </a:pPr>
            <a:endParaRPr lang="en-US" sz="6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76</a:t>
            </a:fld>
            <a:endParaRPr/>
          </a:p>
        </p:txBody>
      </p:sp>
      <p:pic>
        <p:nvPicPr>
          <p:cNvPr id="3" name="Picture 2">
            <a:extLst>
              <a:ext uri="{FF2B5EF4-FFF2-40B4-BE49-F238E27FC236}">
                <a16:creationId xmlns:a16="http://schemas.microsoft.com/office/drawing/2014/main" id="{23500CC1-96C3-4D95-8914-9710D283A210}"/>
              </a:ext>
            </a:extLst>
          </p:cNvPr>
          <p:cNvPicPr>
            <a:picLocks noChangeAspect="1"/>
          </p:cNvPicPr>
          <p:nvPr/>
        </p:nvPicPr>
        <p:blipFill>
          <a:blip r:embed="rId3"/>
          <a:stretch>
            <a:fillRect/>
          </a:stretch>
        </p:blipFill>
        <p:spPr>
          <a:xfrm>
            <a:off x="1945957" y="2844323"/>
            <a:ext cx="5252086" cy="2079354"/>
          </a:xfrm>
          <a:prstGeom prst="rect">
            <a:avLst/>
          </a:prstGeom>
        </p:spPr>
      </p:pic>
    </p:spTree>
    <p:extLst>
      <p:ext uri="{BB962C8B-B14F-4D97-AF65-F5344CB8AC3E}">
        <p14:creationId xmlns:p14="http://schemas.microsoft.com/office/powerpoint/2010/main" val="14095104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29151" y="1411950"/>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8. </a:t>
            </a:r>
            <a:r>
              <a:rPr lang="en" dirty="0"/>
              <a:t> </a:t>
            </a:r>
            <a:r>
              <a:rPr lang="en-US" dirty="0"/>
              <a:t>MODIFIERS TYPES</a:t>
            </a:r>
            <a:endParaRPr dirty="0"/>
          </a:p>
        </p:txBody>
      </p:sp>
    </p:spTree>
    <p:extLst>
      <p:ext uri="{BB962C8B-B14F-4D97-AF65-F5344CB8AC3E}">
        <p14:creationId xmlns:p14="http://schemas.microsoft.com/office/powerpoint/2010/main" val="31104785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35"/>
          <p:cNvSpPr txBox="1">
            <a:spLocks noGrp="1"/>
          </p:cNvSpPr>
          <p:nvPr>
            <p:ph type="body" idx="1"/>
          </p:nvPr>
        </p:nvSpPr>
        <p:spPr>
          <a:xfrm>
            <a:off x="748777" y="876300"/>
            <a:ext cx="8062750" cy="4145643"/>
          </a:xfrm>
          <a:prstGeom prst="rect">
            <a:avLst/>
          </a:prstGeom>
        </p:spPr>
        <p:txBody>
          <a:bodyPr spcFirstLastPara="1" wrap="square" lIns="0" tIns="0" rIns="0" bIns="0" anchor="t" anchorCtr="0">
            <a:noAutofit/>
          </a:bodyPr>
          <a:lstStyle/>
          <a:p>
            <a:r>
              <a:rPr lang="en-US" dirty="0"/>
              <a:t>C++ allows the char, int, and double data types to have modifiers preceding them. </a:t>
            </a:r>
          </a:p>
          <a:p>
            <a:r>
              <a:rPr lang="en-US" dirty="0"/>
              <a:t>A modifier is used to alter the meaning of the base type so that it more precisely fits the needs of various situations.</a:t>
            </a:r>
          </a:p>
          <a:p>
            <a:r>
              <a:rPr lang="en-US" dirty="0"/>
              <a:t>The data type modifiers are listed here:</a:t>
            </a:r>
          </a:p>
          <a:p>
            <a:pPr lvl="1"/>
            <a:r>
              <a:rPr lang="en-US" dirty="0">
                <a:latin typeface="Century" panose="02040604050505020304" pitchFamily="18" charset="0"/>
              </a:rPr>
              <a:t>Signed</a:t>
            </a:r>
          </a:p>
          <a:p>
            <a:pPr lvl="1"/>
            <a:r>
              <a:rPr lang="en-US" dirty="0">
                <a:latin typeface="Century" panose="02040604050505020304" pitchFamily="18" charset="0"/>
              </a:rPr>
              <a:t>Unsigned</a:t>
            </a:r>
          </a:p>
          <a:p>
            <a:pPr lvl="1"/>
            <a:r>
              <a:rPr lang="en-US" dirty="0">
                <a:latin typeface="Century" panose="02040604050505020304" pitchFamily="18" charset="0"/>
              </a:rPr>
              <a:t>Long</a:t>
            </a:r>
          </a:p>
          <a:p>
            <a:pPr lvl="1"/>
            <a:r>
              <a:rPr lang="en-US" dirty="0">
                <a:latin typeface="Century" panose="02040604050505020304" pitchFamily="18" charset="0"/>
              </a:rPr>
              <a:t>short</a:t>
            </a:r>
          </a:p>
          <a:p>
            <a:pPr marL="101600" indent="0">
              <a:buNone/>
            </a:pPr>
            <a:endParaRPr lang="en-US" dirty="0"/>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78</a:t>
            </a:fld>
            <a:endParaRPr/>
          </a:p>
        </p:txBody>
      </p:sp>
    </p:spTree>
    <p:extLst>
      <p:ext uri="{BB962C8B-B14F-4D97-AF65-F5344CB8AC3E}">
        <p14:creationId xmlns:p14="http://schemas.microsoft.com/office/powerpoint/2010/main" val="33957405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35"/>
          <p:cNvSpPr txBox="1">
            <a:spLocks noGrp="1"/>
          </p:cNvSpPr>
          <p:nvPr>
            <p:ph type="body" idx="1"/>
          </p:nvPr>
        </p:nvSpPr>
        <p:spPr>
          <a:xfrm>
            <a:off x="748777" y="876300"/>
            <a:ext cx="8062750" cy="4145643"/>
          </a:xfrm>
          <a:prstGeom prst="rect">
            <a:avLst/>
          </a:prstGeom>
        </p:spPr>
        <p:txBody>
          <a:bodyPr spcFirstLastPara="1" wrap="square" lIns="0" tIns="0" rIns="0" bIns="0" anchor="t" anchorCtr="0">
            <a:noAutofit/>
          </a:bodyPr>
          <a:lstStyle/>
          <a:p>
            <a:r>
              <a:rPr lang="en-US" dirty="0"/>
              <a:t>The modifiers signed, unsigned, long, and short can be applied to integer base types. </a:t>
            </a:r>
          </a:p>
          <a:p>
            <a:r>
              <a:rPr lang="en-US" dirty="0"/>
              <a:t>In addition, signed and unsigned can be applied to char, and long can be applied to double. </a:t>
            </a:r>
          </a:p>
          <a:p>
            <a:r>
              <a:rPr lang="en-US" dirty="0"/>
              <a:t>The modifiers signed and unsigned can also be used as prefix to long or short modifiers. For example, unsigned long int.</a:t>
            </a:r>
          </a:p>
          <a:p>
            <a:pPr marL="101600" indent="0">
              <a:buNone/>
            </a:pPr>
            <a:endParaRPr lang="en-US" dirty="0"/>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79</a:t>
            </a:fld>
            <a:endParaRPr/>
          </a:p>
        </p:txBody>
      </p:sp>
    </p:spTree>
    <p:extLst>
      <p:ext uri="{BB962C8B-B14F-4D97-AF65-F5344CB8AC3E}">
        <p14:creationId xmlns:p14="http://schemas.microsoft.com/office/powerpoint/2010/main" val="16909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35"/>
          <p:cNvSpPr txBox="1">
            <a:spLocks noGrp="1"/>
          </p:cNvSpPr>
          <p:nvPr>
            <p:ph type="body" idx="1"/>
          </p:nvPr>
        </p:nvSpPr>
        <p:spPr>
          <a:xfrm>
            <a:off x="776450" y="464235"/>
            <a:ext cx="8062750" cy="4557708"/>
          </a:xfrm>
          <a:prstGeom prst="rect">
            <a:avLst/>
          </a:prstGeom>
        </p:spPr>
        <p:txBody>
          <a:bodyPr spcFirstLastPara="1" wrap="square" lIns="0" tIns="0" rIns="0" bIns="0" anchor="t" anchorCtr="0">
            <a:noAutofit/>
          </a:bodyPr>
          <a:lstStyle/>
          <a:p>
            <a:pPr marL="101600" indent="0">
              <a:buNone/>
            </a:pPr>
            <a:r>
              <a:rPr lang="en-US" dirty="0"/>
              <a:t>Let us now briefly look into what a class, object, methods, and instant variables mean.</a:t>
            </a:r>
          </a:p>
          <a:p>
            <a:pPr lvl="1"/>
            <a:r>
              <a:rPr lang="en-US" dirty="0">
                <a:latin typeface="Century "/>
              </a:rPr>
              <a:t>Object - Objects have states and behaviors. Example: A dog has states - color, name, breed as well as behaviors - wagging, barking, and eating. An object is an instance of a class.</a:t>
            </a:r>
          </a:p>
          <a:p>
            <a:pPr lvl="1"/>
            <a:r>
              <a:rPr lang="en-US" dirty="0">
                <a:latin typeface="Century "/>
              </a:rPr>
              <a:t>Class - A class can be defined as a template/blueprint that describes the behaviors/states that object of its type support.</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754381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35"/>
          <p:cNvSpPr txBox="1">
            <a:spLocks noGrp="1"/>
          </p:cNvSpPr>
          <p:nvPr>
            <p:ph type="body" idx="1"/>
          </p:nvPr>
        </p:nvSpPr>
        <p:spPr>
          <a:xfrm>
            <a:off x="748777" y="876300"/>
            <a:ext cx="8062750" cy="4145643"/>
          </a:xfrm>
          <a:prstGeom prst="rect">
            <a:avLst/>
          </a:prstGeom>
        </p:spPr>
        <p:txBody>
          <a:bodyPr spcFirstLastPara="1" wrap="square" lIns="0" tIns="0" rIns="0" bIns="0" anchor="t" anchorCtr="0">
            <a:noAutofit/>
          </a:bodyPr>
          <a:lstStyle/>
          <a:p>
            <a:r>
              <a:rPr lang="en-US" dirty="0"/>
              <a:t>C++ allows a shorthand notation for declaring unsigned, short, or long integers. </a:t>
            </a:r>
          </a:p>
          <a:p>
            <a:r>
              <a:rPr lang="en-US" dirty="0"/>
              <a:t>You can simply use the word unsigned, short, or long, without int. </a:t>
            </a:r>
          </a:p>
          <a:p>
            <a:r>
              <a:rPr lang="en-US" dirty="0"/>
              <a:t>It automatically implies int. </a:t>
            </a:r>
          </a:p>
          <a:p>
            <a:r>
              <a:rPr lang="en-US" dirty="0"/>
              <a:t>For example, the following two statements both declare unsigned integer variables. </a:t>
            </a:r>
          </a:p>
          <a:p>
            <a:pPr marL="101600" indent="0" algn="ctr">
              <a:buNone/>
            </a:pPr>
            <a:r>
              <a:rPr lang="en-US" b="1" dirty="0"/>
              <a:t>unsigned x;</a:t>
            </a:r>
          </a:p>
          <a:p>
            <a:pPr marL="101600" indent="0" algn="ctr">
              <a:buNone/>
            </a:pPr>
            <a:r>
              <a:rPr lang="en-US" b="1" dirty="0"/>
              <a:t>unsigned int y;</a:t>
            </a:r>
          </a:p>
          <a:p>
            <a:pPr marL="101600" indent="0">
              <a:buNone/>
            </a:pPr>
            <a:endParaRPr lang="en-US" dirty="0"/>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80</a:t>
            </a:fld>
            <a:endParaRPr/>
          </a:p>
        </p:txBody>
      </p:sp>
    </p:spTree>
    <p:extLst>
      <p:ext uri="{BB962C8B-B14F-4D97-AF65-F5344CB8AC3E}">
        <p14:creationId xmlns:p14="http://schemas.microsoft.com/office/powerpoint/2010/main" val="40939016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35"/>
          <p:cNvSpPr txBox="1">
            <a:spLocks noGrp="1"/>
          </p:cNvSpPr>
          <p:nvPr>
            <p:ph type="body" idx="1"/>
          </p:nvPr>
        </p:nvSpPr>
        <p:spPr>
          <a:xfrm>
            <a:off x="748777" y="876300"/>
            <a:ext cx="8062750" cy="4145643"/>
          </a:xfrm>
          <a:prstGeom prst="rect">
            <a:avLst/>
          </a:prstGeom>
        </p:spPr>
        <p:txBody>
          <a:bodyPr spcFirstLastPara="1" wrap="square" lIns="0" tIns="0" rIns="0" bIns="0" anchor="t" anchorCtr="0">
            <a:noAutofit/>
          </a:bodyPr>
          <a:lstStyle/>
          <a:p>
            <a:pPr marL="342900" indent="-342900"/>
            <a:r>
              <a:rPr lang="en-US" dirty="0"/>
              <a:t>To understand the difference between the way signed and unsigned integer modifiers are interpreted by C++, you should run the following short program:</a:t>
            </a:r>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81</a:t>
            </a:fld>
            <a:endParaRPr/>
          </a:p>
        </p:txBody>
      </p:sp>
      <p:pic>
        <p:nvPicPr>
          <p:cNvPr id="2" name="Picture 1">
            <a:extLst>
              <a:ext uri="{FF2B5EF4-FFF2-40B4-BE49-F238E27FC236}">
                <a16:creationId xmlns:a16="http://schemas.microsoft.com/office/drawing/2014/main" id="{F6B13B7C-4B6D-41ED-A563-5ADC4C89C8E2}"/>
              </a:ext>
            </a:extLst>
          </p:cNvPr>
          <p:cNvPicPr>
            <a:picLocks noChangeAspect="1"/>
          </p:cNvPicPr>
          <p:nvPr/>
        </p:nvPicPr>
        <p:blipFill>
          <a:blip r:embed="rId3"/>
          <a:stretch>
            <a:fillRect/>
          </a:stretch>
        </p:blipFill>
        <p:spPr>
          <a:xfrm>
            <a:off x="1644014" y="2017639"/>
            <a:ext cx="5944872" cy="2716436"/>
          </a:xfrm>
          <a:prstGeom prst="rect">
            <a:avLst/>
          </a:prstGeom>
        </p:spPr>
      </p:pic>
    </p:spTree>
    <p:extLst>
      <p:ext uri="{BB962C8B-B14F-4D97-AF65-F5344CB8AC3E}">
        <p14:creationId xmlns:p14="http://schemas.microsoft.com/office/powerpoint/2010/main" val="13655487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35"/>
          <p:cNvSpPr txBox="1">
            <a:spLocks noGrp="1"/>
          </p:cNvSpPr>
          <p:nvPr>
            <p:ph type="body" idx="1"/>
          </p:nvPr>
        </p:nvSpPr>
        <p:spPr>
          <a:xfrm>
            <a:off x="748777" y="876300"/>
            <a:ext cx="8062750" cy="4145643"/>
          </a:xfrm>
          <a:prstGeom prst="rect">
            <a:avLst/>
          </a:prstGeom>
        </p:spPr>
        <p:txBody>
          <a:bodyPr spcFirstLastPara="1" wrap="square" lIns="0" tIns="0" rIns="0" bIns="0" anchor="t" anchorCtr="0">
            <a:noAutofit/>
          </a:bodyPr>
          <a:lstStyle/>
          <a:p>
            <a:r>
              <a:rPr lang="en-US" dirty="0"/>
              <a:t>When this program is run, following is the output:</a:t>
            </a:r>
          </a:p>
          <a:p>
            <a:pPr marL="101600" indent="0" algn="ctr">
              <a:buNone/>
            </a:pPr>
            <a:r>
              <a:rPr lang="en-US" dirty="0"/>
              <a:t> -15536 50000</a:t>
            </a:r>
          </a:p>
          <a:p>
            <a:r>
              <a:rPr lang="en-US" dirty="0"/>
              <a:t>The above result is because the bit pattern that represents 50,000 as a short unsigned integer is interpreted as -15,536 by a short.</a:t>
            </a:r>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82</a:t>
            </a:fld>
            <a:endParaRPr/>
          </a:p>
        </p:txBody>
      </p:sp>
    </p:spTree>
    <p:extLst>
      <p:ext uri="{BB962C8B-B14F-4D97-AF65-F5344CB8AC3E}">
        <p14:creationId xmlns:p14="http://schemas.microsoft.com/office/powerpoint/2010/main" val="3534359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29151" y="1411950"/>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8. </a:t>
            </a:r>
            <a:r>
              <a:rPr lang="en" dirty="0"/>
              <a:t> </a:t>
            </a:r>
            <a:r>
              <a:rPr lang="en-US" dirty="0"/>
              <a:t>STORAGE CLASSES</a:t>
            </a:r>
            <a:endParaRPr dirty="0"/>
          </a:p>
        </p:txBody>
      </p:sp>
    </p:spTree>
    <p:extLst>
      <p:ext uri="{BB962C8B-B14F-4D97-AF65-F5344CB8AC3E}">
        <p14:creationId xmlns:p14="http://schemas.microsoft.com/office/powerpoint/2010/main" val="11576951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35"/>
          <p:cNvSpPr txBox="1">
            <a:spLocks noGrp="1"/>
          </p:cNvSpPr>
          <p:nvPr>
            <p:ph type="body" idx="1"/>
          </p:nvPr>
        </p:nvSpPr>
        <p:spPr>
          <a:xfrm>
            <a:off x="748777" y="876300"/>
            <a:ext cx="8062750" cy="4145643"/>
          </a:xfrm>
          <a:prstGeom prst="rect">
            <a:avLst/>
          </a:prstGeom>
        </p:spPr>
        <p:txBody>
          <a:bodyPr spcFirstLastPara="1" wrap="square" lIns="0" tIns="0" rIns="0" bIns="0" anchor="t" anchorCtr="0">
            <a:noAutofit/>
          </a:bodyPr>
          <a:lstStyle/>
          <a:p>
            <a:r>
              <a:rPr lang="en-US" dirty="0"/>
              <a:t>A storage class defines the scope (visibility) and life-time of variables and/or functions within a C++ Program. </a:t>
            </a:r>
          </a:p>
          <a:p>
            <a:r>
              <a:rPr lang="en-US" dirty="0"/>
              <a:t>These specifiers precede the type that they modify. </a:t>
            </a:r>
          </a:p>
          <a:p>
            <a:r>
              <a:rPr lang="en-US" dirty="0"/>
              <a:t>There are following storage classes, which can be used in a C++ Program</a:t>
            </a:r>
          </a:p>
          <a:p>
            <a:pPr lvl="1"/>
            <a:r>
              <a:rPr lang="en-US" dirty="0">
                <a:latin typeface="Century" panose="02040604050505020304" pitchFamily="18" charset="0"/>
              </a:rPr>
              <a:t>Auto</a:t>
            </a:r>
          </a:p>
          <a:p>
            <a:pPr lvl="1"/>
            <a:r>
              <a:rPr lang="en-US" dirty="0">
                <a:latin typeface="Century" panose="02040604050505020304" pitchFamily="18" charset="0"/>
              </a:rPr>
              <a:t>Register</a:t>
            </a:r>
          </a:p>
          <a:p>
            <a:pPr lvl="1"/>
            <a:r>
              <a:rPr lang="en-US" dirty="0">
                <a:latin typeface="Century" panose="02040604050505020304" pitchFamily="18" charset="0"/>
              </a:rPr>
              <a:t>Static</a:t>
            </a:r>
          </a:p>
          <a:p>
            <a:pPr lvl="1"/>
            <a:r>
              <a:rPr lang="en-US" dirty="0">
                <a:latin typeface="Century" panose="02040604050505020304" pitchFamily="18" charset="0"/>
              </a:rPr>
              <a:t>Extern</a:t>
            </a:r>
          </a:p>
          <a:p>
            <a:pPr marL="101600" indent="0">
              <a:buNone/>
            </a:pPr>
            <a:endParaRPr lang="en-US" dirty="0"/>
          </a:p>
          <a:p>
            <a:pPr marL="0" indent="0">
              <a:buNone/>
            </a:pPr>
            <a:endParaRPr lang="en-US" dirty="0"/>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84</a:t>
            </a:fld>
            <a:endParaRPr/>
          </a:p>
        </p:txBody>
      </p:sp>
    </p:spTree>
    <p:extLst>
      <p:ext uri="{BB962C8B-B14F-4D97-AF65-F5344CB8AC3E}">
        <p14:creationId xmlns:p14="http://schemas.microsoft.com/office/powerpoint/2010/main" val="40855638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8.1 </a:t>
            </a:r>
            <a:r>
              <a:rPr lang="en-US" dirty="0"/>
              <a:t>The auto Storage Class</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The auto storage class is the default storage class for all local variables.</a:t>
            </a:r>
          </a:p>
          <a:p>
            <a:endParaRPr lang="en-US" dirty="0"/>
          </a:p>
          <a:p>
            <a:endParaRPr lang="en-US" dirty="0"/>
          </a:p>
          <a:p>
            <a:endParaRPr lang="en-US" dirty="0"/>
          </a:p>
          <a:p>
            <a:r>
              <a:rPr lang="en-US" dirty="0"/>
              <a:t>The example above defines two variables with the same storage class, auto can only be used within functions, i.e., local variables.</a:t>
            </a:r>
          </a:p>
          <a:p>
            <a:endParaRPr lang="en-US" dirty="0"/>
          </a:p>
          <a:p>
            <a:endParaRPr lang="en-US" dirty="0"/>
          </a:p>
          <a:p>
            <a:endParaRPr lang="en-US" dirty="0"/>
          </a:p>
          <a:p>
            <a:pPr marL="0" indent="0">
              <a:buNone/>
            </a:pPr>
            <a:endParaRPr lang="en-US" sz="1400" dirty="0"/>
          </a:p>
          <a:p>
            <a:pPr marL="0" lvl="0" indent="0">
              <a:buNone/>
            </a:pPr>
            <a:endParaRPr lang="en-US" sz="7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85</a:t>
            </a:fld>
            <a:endParaRPr/>
          </a:p>
        </p:txBody>
      </p:sp>
      <p:pic>
        <p:nvPicPr>
          <p:cNvPr id="2" name="Picture 1">
            <a:extLst>
              <a:ext uri="{FF2B5EF4-FFF2-40B4-BE49-F238E27FC236}">
                <a16:creationId xmlns:a16="http://schemas.microsoft.com/office/drawing/2014/main" id="{FE3582C1-A618-426A-82CD-FBA2187C0DF3}"/>
              </a:ext>
            </a:extLst>
          </p:cNvPr>
          <p:cNvPicPr>
            <a:picLocks noChangeAspect="1"/>
          </p:cNvPicPr>
          <p:nvPr/>
        </p:nvPicPr>
        <p:blipFill>
          <a:blip r:embed="rId3"/>
          <a:stretch>
            <a:fillRect/>
          </a:stretch>
        </p:blipFill>
        <p:spPr>
          <a:xfrm>
            <a:off x="1288414" y="2310548"/>
            <a:ext cx="5944872" cy="725603"/>
          </a:xfrm>
          <a:prstGeom prst="rect">
            <a:avLst/>
          </a:prstGeom>
        </p:spPr>
      </p:pic>
    </p:spTree>
    <p:extLst>
      <p:ext uri="{BB962C8B-B14F-4D97-AF65-F5344CB8AC3E}">
        <p14:creationId xmlns:p14="http://schemas.microsoft.com/office/powerpoint/2010/main" val="1047636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8.2 </a:t>
            </a:r>
            <a:r>
              <a:rPr lang="en-US" dirty="0"/>
              <a:t>The register Storage Class</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sz="1600" dirty="0"/>
              <a:t>The register storage class is used to define local variables that should be stored in a register instead of RAM. </a:t>
            </a:r>
          </a:p>
          <a:p>
            <a:r>
              <a:rPr lang="en-US" sz="1600" dirty="0"/>
              <a:t>This means that the variable has a maximum size equal to the register size (usually one word).</a:t>
            </a:r>
          </a:p>
          <a:p>
            <a:endParaRPr lang="en-US" sz="1600" dirty="0"/>
          </a:p>
          <a:p>
            <a:r>
              <a:rPr lang="en-US" sz="1600" dirty="0"/>
              <a:t>The register should only be used for variables that require quick access such as counters. </a:t>
            </a:r>
          </a:p>
          <a:p>
            <a:r>
              <a:rPr lang="en-US" sz="1600" dirty="0"/>
              <a:t>It should also be noted that defining 'register' does not mean that the variable will be stored in a register.</a:t>
            </a:r>
          </a:p>
          <a:p>
            <a:r>
              <a:rPr lang="en-US" sz="1600" dirty="0"/>
              <a:t> It means that it MIGHT be stored in a register depending on hardware and implementation restrictions.</a:t>
            </a:r>
          </a:p>
          <a:p>
            <a:endParaRPr lang="en-US" sz="1600" dirty="0"/>
          </a:p>
          <a:p>
            <a:endParaRPr lang="en-US" sz="1600" dirty="0"/>
          </a:p>
          <a:p>
            <a:endParaRPr lang="en-US" sz="1600" dirty="0"/>
          </a:p>
          <a:p>
            <a:endParaRPr lang="en-US" sz="1600" dirty="0"/>
          </a:p>
          <a:p>
            <a:pPr marL="0" indent="0">
              <a:buNone/>
            </a:pPr>
            <a:endParaRPr lang="en-US" sz="1100" dirty="0"/>
          </a:p>
          <a:p>
            <a:pPr marL="0" lvl="0" indent="0">
              <a:buNone/>
            </a:pPr>
            <a:endParaRPr lang="en-US" sz="5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86</a:t>
            </a:fld>
            <a:endParaRPr/>
          </a:p>
        </p:txBody>
      </p:sp>
      <p:pic>
        <p:nvPicPr>
          <p:cNvPr id="3" name="Picture 2">
            <a:extLst>
              <a:ext uri="{FF2B5EF4-FFF2-40B4-BE49-F238E27FC236}">
                <a16:creationId xmlns:a16="http://schemas.microsoft.com/office/drawing/2014/main" id="{630BEBE1-4272-49B4-A1EF-938D99292D05}"/>
              </a:ext>
            </a:extLst>
          </p:cNvPr>
          <p:cNvPicPr>
            <a:picLocks noChangeAspect="1"/>
          </p:cNvPicPr>
          <p:nvPr/>
        </p:nvPicPr>
        <p:blipFill>
          <a:blip r:embed="rId3"/>
          <a:stretch>
            <a:fillRect/>
          </a:stretch>
        </p:blipFill>
        <p:spPr>
          <a:xfrm>
            <a:off x="1778000" y="2524584"/>
            <a:ext cx="5766436" cy="527868"/>
          </a:xfrm>
          <a:prstGeom prst="rect">
            <a:avLst/>
          </a:prstGeom>
        </p:spPr>
      </p:pic>
    </p:spTree>
    <p:extLst>
      <p:ext uri="{BB962C8B-B14F-4D97-AF65-F5344CB8AC3E}">
        <p14:creationId xmlns:p14="http://schemas.microsoft.com/office/powerpoint/2010/main" val="36340964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8.3 </a:t>
            </a:r>
            <a:r>
              <a:rPr lang="en-US" dirty="0"/>
              <a:t>The static Storage Class</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sz="1800" dirty="0"/>
              <a:t>The static storage class instructs the compiler to keep a local variable in existence during the life-time of the program instead of creating and destroying it each time it comes into and goes out of scope.</a:t>
            </a:r>
          </a:p>
          <a:p>
            <a:r>
              <a:rPr lang="en-US" sz="1800" dirty="0"/>
              <a:t>Therefore, making local variables static allows them to maintain their values between function calls.</a:t>
            </a:r>
          </a:p>
          <a:p>
            <a:r>
              <a:rPr lang="en-US" sz="1800" dirty="0"/>
              <a:t>The static modifier may also be applied to global variables. When this is done, it causes that variable's scope to be restricted to the file in which it is declared.</a:t>
            </a:r>
          </a:p>
          <a:p>
            <a:r>
              <a:rPr lang="en-US" sz="1800" dirty="0"/>
              <a:t>In C++, when static is used on a class data member, it causes only one copy of that member to be shared by all objects of its class.</a:t>
            </a:r>
          </a:p>
          <a:p>
            <a:endParaRPr lang="en-US" sz="1400" dirty="0"/>
          </a:p>
          <a:p>
            <a:endParaRPr lang="en-US" sz="1400" dirty="0"/>
          </a:p>
          <a:p>
            <a:endParaRPr lang="en-US" sz="1400" dirty="0"/>
          </a:p>
          <a:p>
            <a:endParaRPr lang="en-US" sz="1400" dirty="0"/>
          </a:p>
          <a:p>
            <a:pPr marL="0" indent="0">
              <a:buNone/>
            </a:pPr>
            <a:endParaRPr lang="en-US" sz="1050" dirty="0"/>
          </a:p>
          <a:p>
            <a:pPr marL="0" lvl="0" indent="0">
              <a:buNone/>
            </a:pPr>
            <a:endParaRPr lang="en-US" sz="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87</a:t>
            </a:fld>
            <a:endParaRPr/>
          </a:p>
        </p:txBody>
      </p:sp>
    </p:spTree>
    <p:extLst>
      <p:ext uri="{BB962C8B-B14F-4D97-AF65-F5344CB8AC3E}">
        <p14:creationId xmlns:p14="http://schemas.microsoft.com/office/powerpoint/2010/main" val="2689713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8.4 </a:t>
            </a:r>
            <a:r>
              <a:rPr lang="en-US" dirty="0"/>
              <a:t>The extern Storage Class</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The extern storage class is used to give a reference of a global variable that is visible to ALL the program files. </a:t>
            </a:r>
          </a:p>
          <a:p>
            <a:r>
              <a:rPr lang="en-US" dirty="0"/>
              <a:t>When you use 'extern' the variable cannot be initialized as all it does is point the variable name at a storage location that has been previously defined.</a:t>
            </a:r>
          </a:p>
          <a:p>
            <a:r>
              <a:rPr lang="en-US" dirty="0"/>
              <a:t>When you have multiple files and you define a global variable or function, which will be used in other files also, then extern will be used in another file to give reference of defined variable or function. </a:t>
            </a:r>
          </a:p>
          <a:p>
            <a:endParaRPr lang="en-US" sz="1400" dirty="0"/>
          </a:p>
          <a:p>
            <a:endParaRPr lang="en-US" sz="1400" dirty="0"/>
          </a:p>
          <a:p>
            <a:endParaRPr lang="en-US" sz="1400" dirty="0"/>
          </a:p>
          <a:p>
            <a:endParaRPr lang="en-US" sz="1400" dirty="0"/>
          </a:p>
          <a:p>
            <a:pPr marL="0" indent="0">
              <a:buNone/>
            </a:pPr>
            <a:endParaRPr lang="en-US" sz="1050" dirty="0"/>
          </a:p>
          <a:p>
            <a:pPr marL="0" lvl="0" indent="0">
              <a:buNone/>
            </a:pPr>
            <a:endParaRPr lang="en-US" sz="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88</a:t>
            </a:fld>
            <a:endParaRPr/>
          </a:p>
        </p:txBody>
      </p:sp>
    </p:spTree>
    <p:extLst>
      <p:ext uri="{BB962C8B-B14F-4D97-AF65-F5344CB8AC3E}">
        <p14:creationId xmlns:p14="http://schemas.microsoft.com/office/powerpoint/2010/main" val="33118924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8.4 </a:t>
            </a:r>
            <a:r>
              <a:rPr lang="en-US" dirty="0"/>
              <a:t>The extern Storage Class</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Just for understanding extern is used to declare a global variable or function in another file.</a:t>
            </a:r>
          </a:p>
          <a:p>
            <a:r>
              <a:rPr lang="en-US" dirty="0"/>
              <a:t>The extern modifier is most commonly used when there are two or more files sharing the same global variables or functions as explained below.</a:t>
            </a:r>
          </a:p>
          <a:p>
            <a:endParaRPr lang="en-US" dirty="0"/>
          </a:p>
          <a:p>
            <a:endParaRPr lang="en-US" dirty="0"/>
          </a:p>
          <a:p>
            <a:endParaRPr lang="en-US" sz="1400" dirty="0"/>
          </a:p>
          <a:p>
            <a:endParaRPr lang="en-US" sz="1400" dirty="0"/>
          </a:p>
          <a:p>
            <a:endParaRPr lang="en-US" sz="1400" dirty="0"/>
          </a:p>
          <a:p>
            <a:endParaRPr lang="en-US" sz="1400" dirty="0"/>
          </a:p>
          <a:p>
            <a:pPr marL="0" indent="0">
              <a:buNone/>
            </a:pPr>
            <a:endParaRPr lang="en-US" sz="1050" dirty="0"/>
          </a:p>
          <a:p>
            <a:pPr marL="0" lvl="0" indent="0">
              <a:buNone/>
            </a:pPr>
            <a:endParaRPr lang="en-US" sz="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89</a:t>
            </a:fld>
            <a:endParaRPr/>
          </a:p>
        </p:txBody>
      </p:sp>
    </p:spTree>
    <p:extLst>
      <p:ext uri="{BB962C8B-B14F-4D97-AF65-F5344CB8AC3E}">
        <p14:creationId xmlns:p14="http://schemas.microsoft.com/office/powerpoint/2010/main" val="118502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35"/>
          <p:cNvSpPr txBox="1">
            <a:spLocks noGrp="1"/>
          </p:cNvSpPr>
          <p:nvPr>
            <p:ph type="body" idx="1"/>
          </p:nvPr>
        </p:nvSpPr>
        <p:spPr>
          <a:xfrm>
            <a:off x="776450" y="464235"/>
            <a:ext cx="8062750" cy="4557708"/>
          </a:xfrm>
          <a:prstGeom prst="rect">
            <a:avLst/>
          </a:prstGeom>
        </p:spPr>
        <p:txBody>
          <a:bodyPr spcFirstLastPara="1" wrap="square" lIns="0" tIns="0" rIns="0" bIns="0" anchor="t" anchorCtr="0">
            <a:noAutofit/>
          </a:bodyPr>
          <a:lstStyle/>
          <a:p>
            <a:pPr lvl="0"/>
            <a:endParaRPr lang="en-US" dirty="0"/>
          </a:p>
          <a:p>
            <a:pPr lvl="0"/>
            <a:r>
              <a:rPr lang="en-US" dirty="0"/>
              <a:t>Methods - A method is basically a behavior. A class can contain many methods. It is in methods where the logics are written, data is manipulated and all the actions are executed.</a:t>
            </a:r>
          </a:p>
          <a:p>
            <a:pPr lvl="0"/>
            <a:r>
              <a:rPr lang="en-US" dirty="0"/>
              <a:t>Instant Variables - Each object has its unique set of instant variables. An object's state is created by the values assigned to these instant variables.</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0088683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8.4 </a:t>
            </a:r>
            <a:r>
              <a:rPr lang="en-US" dirty="0"/>
              <a:t>The extern Storage Class</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First File: main.cpp</a:t>
            </a:r>
          </a:p>
          <a:p>
            <a:endParaRPr lang="en-US" dirty="0"/>
          </a:p>
          <a:p>
            <a:endParaRPr lang="en-US" dirty="0"/>
          </a:p>
          <a:p>
            <a:pPr marL="101600" indent="0">
              <a:buNone/>
            </a:pPr>
            <a:endParaRPr lang="en-US" dirty="0"/>
          </a:p>
          <a:p>
            <a:r>
              <a:rPr lang="en-US" dirty="0"/>
              <a:t>Second File: support.cpp</a:t>
            </a:r>
          </a:p>
          <a:p>
            <a:endParaRPr lang="en-US" dirty="0"/>
          </a:p>
          <a:p>
            <a:endParaRPr lang="en-US" dirty="0"/>
          </a:p>
          <a:p>
            <a:endParaRPr lang="en-US" dirty="0"/>
          </a:p>
          <a:p>
            <a:endParaRPr lang="en-US" sz="1400" dirty="0"/>
          </a:p>
          <a:p>
            <a:endParaRPr lang="en-US" sz="1400" dirty="0"/>
          </a:p>
          <a:p>
            <a:endParaRPr lang="en-US" sz="1400" dirty="0"/>
          </a:p>
          <a:p>
            <a:endParaRPr lang="en-US" sz="1400" dirty="0"/>
          </a:p>
          <a:p>
            <a:pPr marL="0" indent="0">
              <a:buNone/>
            </a:pPr>
            <a:endParaRPr lang="en-US" sz="1050" dirty="0"/>
          </a:p>
          <a:p>
            <a:pPr marL="0" lvl="0" indent="0">
              <a:buNone/>
            </a:pPr>
            <a:endParaRPr lang="en-US" sz="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90</a:t>
            </a:fld>
            <a:endParaRPr/>
          </a:p>
        </p:txBody>
      </p:sp>
      <p:pic>
        <p:nvPicPr>
          <p:cNvPr id="2" name="Picture 1">
            <a:extLst>
              <a:ext uri="{FF2B5EF4-FFF2-40B4-BE49-F238E27FC236}">
                <a16:creationId xmlns:a16="http://schemas.microsoft.com/office/drawing/2014/main" id="{37FA0108-EB75-464F-87C3-A7E18612C368}"/>
              </a:ext>
            </a:extLst>
          </p:cNvPr>
          <p:cNvPicPr>
            <a:picLocks noChangeAspect="1"/>
          </p:cNvPicPr>
          <p:nvPr/>
        </p:nvPicPr>
        <p:blipFill>
          <a:blip r:embed="rId3"/>
          <a:stretch>
            <a:fillRect/>
          </a:stretch>
        </p:blipFill>
        <p:spPr>
          <a:xfrm>
            <a:off x="1383664" y="1691040"/>
            <a:ext cx="5944872" cy="1449681"/>
          </a:xfrm>
          <a:prstGeom prst="rect">
            <a:avLst/>
          </a:prstGeom>
        </p:spPr>
      </p:pic>
      <p:pic>
        <p:nvPicPr>
          <p:cNvPr id="3" name="Picture 2">
            <a:extLst>
              <a:ext uri="{FF2B5EF4-FFF2-40B4-BE49-F238E27FC236}">
                <a16:creationId xmlns:a16="http://schemas.microsoft.com/office/drawing/2014/main" id="{E94F217C-6004-4F6A-9D19-2F8B3A8A0F52}"/>
              </a:ext>
            </a:extLst>
          </p:cNvPr>
          <p:cNvPicPr>
            <a:picLocks noChangeAspect="1"/>
          </p:cNvPicPr>
          <p:nvPr/>
        </p:nvPicPr>
        <p:blipFill>
          <a:blip r:embed="rId4"/>
          <a:stretch>
            <a:fillRect/>
          </a:stretch>
        </p:blipFill>
        <p:spPr>
          <a:xfrm>
            <a:off x="1326514" y="3572261"/>
            <a:ext cx="5944872" cy="1086879"/>
          </a:xfrm>
          <a:prstGeom prst="rect">
            <a:avLst/>
          </a:prstGeom>
        </p:spPr>
      </p:pic>
    </p:spTree>
    <p:extLst>
      <p:ext uri="{BB962C8B-B14F-4D97-AF65-F5344CB8AC3E}">
        <p14:creationId xmlns:p14="http://schemas.microsoft.com/office/powerpoint/2010/main" val="31757372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8.4 </a:t>
            </a:r>
            <a:r>
              <a:rPr lang="en-US" dirty="0"/>
              <a:t>The extern Storage Class</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Here, extern keyword is being used to declare count in another file. Now compile these two files as follows:</a:t>
            </a:r>
          </a:p>
          <a:p>
            <a:pPr marL="101600" indent="0" algn="ctr">
              <a:buNone/>
            </a:pPr>
            <a:r>
              <a:rPr lang="en-US" b="1" dirty="0"/>
              <a:t>$g++ main.cpp support.cpp -o write</a:t>
            </a:r>
            <a:endParaRPr lang="en-US" dirty="0"/>
          </a:p>
          <a:p>
            <a:r>
              <a:rPr lang="en-US" dirty="0"/>
              <a:t>This will produce write executable program, try to execute write and check </a:t>
            </a:r>
          </a:p>
          <a:p>
            <a:endParaRPr lang="en-US" dirty="0"/>
          </a:p>
          <a:p>
            <a:endParaRPr lang="en-US" dirty="0"/>
          </a:p>
          <a:p>
            <a:endParaRPr lang="en-US" dirty="0"/>
          </a:p>
          <a:p>
            <a:endParaRPr lang="en-US" dirty="0"/>
          </a:p>
          <a:p>
            <a:endParaRPr lang="en-US" sz="1400" dirty="0"/>
          </a:p>
          <a:p>
            <a:endParaRPr lang="en-US" sz="1400" dirty="0"/>
          </a:p>
          <a:p>
            <a:endParaRPr lang="en-US" sz="1400" dirty="0"/>
          </a:p>
          <a:p>
            <a:endParaRPr lang="en-US" sz="1400" dirty="0"/>
          </a:p>
          <a:p>
            <a:pPr marL="0" indent="0">
              <a:buNone/>
            </a:pPr>
            <a:endParaRPr lang="en-US" sz="1050" dirty="0"/>
          </a:p>
          <a:p>
            <a:pPr marL="0" lvl="0" indent="0">
              <a:buNone/>
            </a:pPr>
            <a:endParaRPr lang="en-US" sz="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91</a:t>
            </a:fld>
            <a:endParaRPr/>
          </a:p>
        </p:txBody>
      </p:sp>
    </p:spTree>
    <p:extLst>
      <p:ext uri="{BB962C8B-B14F-4D97-AF65-F5344CB8AC3E}">
        <p14:creationId xmlns:p14="http://schemas.microsoft.com/office/powerpoint/2010/main" val="23125301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29151" y="1411950"/>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9. </a:t>
            </a:r>
            <a:r>
              <a:rPr lang="en" dirty="0"/>
              <a:t> </a:t>
            </a:r>
            <a:r>
              <a:rPr lang="en-US" dirty="0"/>
              <a:t>OPERATORS</a:t>
            </a:r>
            <a:endParaRPr dirty="0"/>
          </a:p>
        </p:txBody>
      </p:sp>
    </p:spTree>
    <p:extLst>
      <p:ext uri="{BB962C8B-B14F-4D97-AF65-F5344CB8AC3E}">
        <p14:creationId xmlns:p14="http://schemas.microsoft.com/office/powerpoint/2010/main" val="15725720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35"/>
          <p:cNvSpPr txBox="1">
            <a:spLocks noGrp="1"/>
          </p:cNvSpPr>
          <p:nvPr>
            <p:ph type="body" idx="1"/>
          </p:nvPr>
        </p:nvSpPr>
        <p:spPr>
          <a:xfrm>
            <a:off x="729042" y="588432"/>
            <a:ext cx="8062750" cy="4145643"/>
          </a:xfrm>
          <a:prstGeom prst="rect">
            <a:avLst/>
          </a:prstGeom>
        </p:spPr>
        <p:txBody>
          <a:bodyPr spcFirstLastPara="1" wrap="square" lIns="0" tIns="0" rIns="0" bIns="0" anchor="t" anchorCtr="0">
            <a:noAutofit/>
          </a:bodyPr>
          <a:lstStyle/>
          <a:p>
            <a:r>
              <a:rPr lang="en-US" sz="1800" dirty="0"/>
              <a:t>An operator is a symbol that tells the compiler to perform specific mathematical</a:t>
            </a:r>
          </a:p>
          <a:p>
            <a:r>
              <a:rPr lang="en-US" sz="1800" dirty="0"/>
              <a:t>or logical manipulations. C++ is rich in built-in operators and provide the</a:t>
            </a:r>
          </a:p>
          <a:p>
            <a:r>
              <a:rPr lang="en-US" sz="1800" dirty="0"/>
              <a:t>following types of operators:</a:t>
            </a:r>
          </a:p>
          <a:p>
            <a:pPr lvl="1"/>
            <a:r>
              <a:rPr lang="en-US" sz="1800" dirty="0">
                <a:latin typeface="Century" panose="02040604050505020304" pitchFamily="18" charset="0"/>
              </a:rPr>
              <a:t> Arithmetic Operators</a:t>
            </a:r>
          </a:p>
          <a:p>
            <a:pPr lvl="1"/>
            <a:r>
              <a:rPr lang="en-US" sz="1800" dirty="0">
                <a:latin typeface="Century" panose="02040604050505020304" pitchFamily="18" charset="0"/>
              </a:rPr>
              <a:t> Relational Operators</a:t>
            </a:r>
          </a:p>
          <a:p>
            <a:pPr lvl="1"/>
            <a:r>
              <a:rPr lang="en-US" sz="1800" dirty="0">
                <a:latin typeface="Century" panose="02040604050505020304" pitchFamily="18" charset="0"/>
              </a:rPr>
              <a:t> Logical Operators</a:t>
            </a:r>
          </a:p>
          <a:p>
            <a:pPr lvl="1"/>
            <a:r>
              <a:rPr lang="en-US" sz="1800" dirty="0">
                <a:latin typeface="Century" panose="02040604050505020304" pitchFamily="18" charset="0"/>
              </a:rPr>
              <a:t> Bitwise Operators</a:t>
            </a:r>
          </a:p>
          <a:p>
            <a:pPr lvl="1"/>
            <a:r>
              <a:rPr lang="en-US" sz="1800" dirty="0">
                <a:latin typeface="Century" panose="02040604050505020304" pitchFamily="18" charset="0"/>
              </a:rPr>
              <a:t> Assignment Operators</a:t>
            </a:r>
          </a:p>
          <a:p>
            <a:pPr lvl="1"/>
            <a:r>
              <a:rPr lang="en-US" sz="1800" dirty="0">
                <a:latin typeface="Century" panose="02040604050505020304" pitchFamily="18" charset="0"/>
              </a:rPr>
              <a:t> </a:t>
            </a:r>
            <a:r>
              <a:rPr lang="en-US" sz="1800" dirty="0" err="1">
                <a:latin typeface="Century" panose="02040604050505020304" pitchFamily="18" charset="0"/>
              </a:rPr>
              <a:t>Misc</a:t>
            </a:r>
            <a:r>
              <a:rPr lang="en-US" sz="1800" dirty="0">
                <a:latin typeface="Century" panose="02040604050505020304" pitchFamily="18" charset="0"/>
              </a:rPr>
              <a:t> Operators</a:t>
            </a:r>
          </a:p>
          <a:p>
            <a:pPr marL="101600" indent="0">
              <a:buNone/>
            </a:pPr>
            <a:endParaRPr lang="en-US" sz="1800" dirty="0"/>
          </a:p>
          <a:p>
            <a:pPr marL="0" indent="0">
              <a:buNone/>
            </a:pPr>
            <a:endParaRPr lang="en-US" sz="1800" dirty="0"/>
          </a:p>
          <a:p>
            <a:pPr marL="0" lvl="0" indent="0">
              <a:buNone/>
            </a:pPr>
            <a:endParaRPr lang="en-US" sz="900"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93</a:t>
            </a:fld>
            <a:endParaRPr/>
          </a:p>
        </p:txBody>
      </p:sp>
    </p:spTree>
    <p:extLst>
      <p:ext uri="{BB962C8B-B14F-4D97-AF65-F5344CB8AC3E}">
        <p14:creationId xmlns:p14="http://schemas.microsoft.com/office/powerpoint/2010/main" val="26951349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9.1 Arithmetic Operators</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There are following arithmetic operators supported by C++ language:</a:t>
            </a:r>
          </a:p>
          <a:p>
            <a:pPr marL="101600" indent="0">
              <a:buNone/>
            </a:pPr>
            <a:endParaRPr lang="en-US" dirty="0"/>
          </a:p>
          <a:p>
            <a:endParaRPr lang="en-US" dirty="0"/>
          </a:p>
          <a:p>
            <a:endParaRPr lang="en-US" dirty="0"/>
          </a:p>
          <a:p>
            <a:endParaRPr lang="en-US" sz="1400" dirty="0"/>
          </a:p>
          <a:p>
            <a:endParaRPr lang="en-US" sz="1400" dirty="0"/>
          </a:p>
          <a:p>
            <a:endParaRPr lang="en-US" sz="1400" dirty="0"/>
          </a:p>
          <a:p>
            <a:endParaRPr lang="en-US" sz="1400" dirty="0"/>
          </a:p>
          <a:p>
            <a:pPr marL="0" indent="0">
              <a:buNone/>
            </a:pPr>
            <a:endParaRPr lang="en-US" sz="1050" dirty="0"/>
          </a:p>
          <a:p>
            <a:pPr marL="0" lvl="0" indent="0">
              <a:buNone/>
            </a:pPr>
            <a:endParaRPr lang="en-US" sz="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94</a:t>
            </a:fld>
            <a:endParaRPr/>
          </a:p>
        </p:txBody>
      </p:sp>
      <p:pic>
        <p:nvPicPr>
          <p:cNvPr id="4" name="Picture 3">
            <a:extLst>
              <a:ext uri="{FF2B5EF4-FFF2-40B4-BE49-F238E27FC236}">
                <a16:creationId xmlns:a16="http://schemas.microsoft.com/office/drawing/2014/main" id="{59964BB1-E44A-477E-96D2-02A9A6093B21}"/>
              </a:ext>
            </a:extLst>
          </p:cNvPr>
          <p:cNvPicPr>
            <a:picLocks noChangeAspect="1"/>
          </p:cNvPicPr>
          <p:nvPr/>
        </p:nvPicPr>
        <p:blipFill>
          <a:blip r:embed="rId3"/>
          <a:stretch>
            <a:fillRect/>
          </a:stretch>
        </p:blipFill>
        <p:spPr>
          <a:xfrm>
            <a:off x="1428903" y="2284452"/>
            <a:ext cx="5944115" cy="1865538"/>
          </a:xfrm>
          <a:prstGeom prst="rect">
            <a:avLst/>
          </a:prstGeom>
        </p:spPr>
      </p:pic>
    </p:spTree>
    <p:extLst>
      <p:ext uri="{BB962C8B-B14F-4D97-AF65-F5344CB8AC3E}">
        <p14:creationId xmlns:p14="http://schemas.microsoft.com/office/powerpoint/2010/main" val="2272697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9.1 Arithmetic Operators</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pPr marL="101600" indent="0">
              <a:buNone/>
            </a:pPr>
            <a:endParaRPr lang="en-US" dirty="0"/>
          </a:p>
          <a:p>
            <a:endParaRPr lang="en-US" dirty="0"/>
          </a:p>
          <a:p>
            <a:endParaRPr lang="en-US" dirty="0"/>
          </a:p>
          <a:p>
            <a:endParaRPr lang="en-US" sz="1400" dirty="0"/>
          </a:p>
          <a:p>
            <a:endParaRPr lang="en-US" sz="1400" dirty="0"/>
          </a:p>
          <a:p>
            <a:endParaRPr lang="en-US" sz="1400" dirty="0"/>
          </a:p>
          <a:p>
            <a:endParaRPr lang="en-US" sz="1400" dirty="0"/>
          </a:p>
          <a:p>
            <a:pPr marL="0" indent="0">
              <a:buNone/>
            </a:pPr>
            <a:endParaRPr lang="en-US" sz="1050" dirty="0"/>
          </a:p>
          <a:p>
            <a:pPr marL="0" lvl="0" indent="0">
              <a:buNone/>
            </a:pPr>
            <a:endParaRPr lang="en-US" sz="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95</a:t>
            </a:fld>
            <a:endParaRPr/>
          </a:p>
        </p:txBody>
      </p:sp>
      <p:pic>
        <p:nvPicPr>
          <p:cNvPr id="2" name="Picture 1">
            <a:extLst>
              <a:ext uri="{FF2B5EF4-FFF2-40B4-BE49-F238E27FC236}">
                <a16:creationId xmlns:a16="http://schemas.microsoft.com/office/drawing/2014/main" id="{6083132A-74C8-4C39-90E3-F561AF26DDC1}"/>
              </a:ext>
            </a:extLst>
          </p:cNvPr>
          <p:cNvPicPr>
            <a:picLocks noChangeAspect="1"/>
          </p:cNvPicPr>
          <p:nvPr/>
        </p:nvPicPr>
        <p:blipFill>
          <a:blip r:embed="rId3"/>
          <a:stretch>
            <a:fillRect/>
          </a:stretch>
        </p:blipFill>
        <p:spPr>
          <a:xfrm>
            <a:off x="2159157" y="1349744"/>
            <a:ext cx="5241990" cy="3672199"/>
          </a:xfrm>
          <a:prstGeom prst="rect">
            <a:avLst/>
          </a:prstGeom>
        </p:spPr>
      </p:pic>
    </p:spTree>
    <p:extLst>
      <p:ext uri="{BB962C8B-B14F-4D97-AF65-F5344CB8AC3E}">
        <p14:creationId xmlns:p14="http://schemas.microsoft.com/office/powerpoint/2010/main" val="41464358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9.2 Relational Operators</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There are following relational operators supported by C++ language</a:t>
            </a:r>
          </a:p>
          <a:p>
            <a:pPr marL="101600" indent="0">
              <a:buNone/>
            </a:pPr>
            <a:endParaRPr lang="en-US" dirty="0"/>
          </a:p>
          <a:p>
            <a:endParaRPr lang="en-US" dirty="0"/>
          </a:p>
          <a:p>
            <a:endParaRPr lang="en-US" dirty="0"/>
          </a:p>
          <a:p>
            <a:endParaRPr lang="en-US" sz="1400" dirty="0"/>
          </a:p>
          <a:p>
            <a:endParaRPr lang="en-US" sz="1400" dirty="0"/>
          </a:p>
          <a:p>
            <a:endParaRPr lang="en-US" sz="1400" dirty="0"/>
          </a:p>
          <a:p>
            <a:endParaRPr lang="en-US" sz="1400" dirty="0"/>
          </a:p>
          <a:p>
            <a:pPr marL="0" indent="0">
              <a:buNone/>
            </a:pPr>
            <a:endParaRPr lang="en-US" sz="1050" dirty="0"/>
          </a:p>
          <a:p>
            <a:pPr marL="0" lvl="0" indent="0">
              <a:buNone/>
            </a:pPr>
            <a:endParaRPr lang="en-US" sz="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96</a:t>
            </a:fld>
            <a:endParaRPr/>
          </a:p>
        </p:txBody>
      </p:sp>
      <p:pic>
        <p:nvPicPr>
          <p:cNvPr id="2" name="Picture 1">
            <a:extLst>
              <a:ext uri="{FF2B5EF4-FFF2-40B4-BE49-F238E27FC236}">
                <a16:creationId xmlns:a16="http://schemas.microsoft.com/office/drawing/2014/main" id="{71E3865E-42E5-47C6-BCB9-D427A7E5D2E6}"/>
              </a:ext>
            </a:extLst>
          </p:cNvPr>
          <p:cNvPicPr>
            <a:picLocks noChangeAspect="1"/>
          </p:cNvPicPr>
          <p:nvPr/>
        </p:nvPicPr>
        <p:blipFill>
          <a:blip r:embed="rId3"/>
          <a:stretch>
            <a:fillRect/>
          </a:stretch>
        </p:blipFill>
        <p:spPr>
          <a:xfrm>
            <a:off x="1599942" y="2215484"/>
            <a:ext cx="5944115" cy="2054530"/>
          </a:xfrm>
          <a:prstGeom prst="rect">
            <a:avLst/>
          </a:prstGeom>
        </p:spPr>
      </p:pic>
    </p:spTree>
    <p:extLst>
      <p:ext uri="{BB962C8B-B14F-4D97-AF65-F5344CB8AC3E}">
        <p14:creationId xmlns:p14="http://schemas.microsoft.com/office/powerpoint/2010/main" val="21043491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9.2 Relational Operators</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pPr marL="101600" indent="0">
              <a:buNone/>
            </a:pPr>
            <a:endParaRPr lang="en-US" dirty="0"/>
          </a:p>
          <a:p>
            <a:endParaRPr lang="en-US" dirty="0"/>
          </a:p>
          <a:p>
            <a:endParaRPr lang="en-US" dirty="0"/>
          </a:p>
          <a:p>
            <a:endParaRPr lang="en-US" sz="1400" dirty="0"/>
          </a:p>
          <a:p>
            <a:endParaRPr lang="en-US" sz="1400" dirty="0"/>
          </a:p>
          <a:p>
            <a:endParaRPr lang="en-US" sz="1400" dirty="0"/>
          </a:p>
          <a:p>
            <a:endParaRPr lang="en-US" sz="1400" dirty="0"/>
          </a:p>
          <a:p>
            <a:pPr marL="0" indent="0">
              <a:buNone/>
            </a:pPr>
            <a:endParaRPr lang="en-US" sz="1050" dirty="0"/>
          </a:p>
          <a:p>
            <a:pPr marL="0" lvl="0" indent="0">
              <a:buNone/>
            </a:pPr>
            <a:endParaRPr lang="en-US" sz="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97</a:t>
            </a:fld>
            <a:endParaRPr/>
          </a:p>
        </p:txBody>
      </p:sp>
      <p:pic>
        <p:nvPicPr>
          <p:cNvPr id="3" name="Picture 2">
            <a:extLst>
              <a:ext uri="{FF2B5EF4-FFF2-40B4-BE49-F238E27FC236}">
                <a16:creationId xmlns:a16="http://schemas.microsoft.com/office/drawing/2014/main" id="{74A3134C-A8F9-48A6-AE17-94DDE3B182D9}"/>
              </a:ext>
            </a:extLst>
          </p:cNvPr>
          <p:cNvPicPr>
            <a:picLocks noChangeAspect="1"/>
          </p:cNvPicPr>
          <p:nvPr/>
        </p:nvPicPr>
        <p:blipFill>
          <a:blip r:embed="rId3"/>
          <a:stretch>
            <a:fillRect/>
          </a:stretch>
        </p:blipFill>
        <p:spPr>
          <a:xfrm>
            <a:off x="2512955" y="1259500"/>
            <a:ext cx="3519454" cy="3878019"/>
          </a:xfrm>
          <a:prstGeom prst="rect">
            <a:avLst/>
          </a:prstGeom>
        </p:spPr>
      </p:pic>
    </p:spTree>
    <p:extLst>
      <p:ext uri="{BB962C8B-B14F-4D97-AF65-F5344CB8AC3E}">
        <p14:creationId xmlns:p14="http://schemas.microsoft.com/office/powerpoint/2010/main" val="20565559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9.3 Relational Operators</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r>
              <a:rPr lang="en-US" dirty="0"/>
              <a:t>There are following logical operators supported by C++ language.</a:t>
            </a:r>
          </a:p>
          <a:p>
            <a:pPr marL="101600" indent="0">
              <a:buNone/>
            </a:pPr>
            <a:endParaRPr lang="en-US" dirty="0"/>
          </a:p>
          <a:p>
            <a:endParaRPr lang="en-US" dirty="0"/>
          </a:p>
          <a:p>
            <a:endParaRPr lang="en-US" dirty="0"/>
          </a:p>
          <a:p>
            <a:endParaRPr lang="en-US" sz="1400" dirty="0"/>
          </a:p>
          <a:p>
            <a:endParaRPr lang="en-US" sz="1400" dirty="0"/>
          </a:p>
          <a:p>
            <a:endParaRPr lang="en-US" sz="1400" dirty="0"/>
          </a:p>
          <a:p>
            <a:endParaRPr lang="en-US" sz="1400" dirty="0"/>
          </a:p>
          <a:p>
            <a:pPr marL="0" indent="0">
              <a:buNone/>
            </a:pPr>
            <a:endParaRPr lang="en-US" sz="1050" dirty="0"/>
          </a:p>
          <a:p>
            <a:pPr marL="0" lvl="0" indent="0">
              <a:buNone/>
            </a:pPr>
            <a:endParaRPr lang="en-US" sz="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98</a:t>
            </a:fld>
            <a:endParaRPr/>
          </a:p>
        </p:txBody>
      </p:sp>
      <p:pic>
        <p:nvPicPr>
          <p:cNvPr id="6" name="Picture 5">
            <a:extLst>
              <a:ext uri="{FF2B5EF4-FFF2-40B4-BE49-F238E27FC236}">
                <a16:creationId xmlns:a16="http://schemas.microsoft.com/office/drawing/2014/main" id="{9EFD9703-63CE-4250-8CF7-F2691E1D11A8}"/>
              </a:ext>
            </a:extLst>
          </p:cNvPr>
          <p:cNvPicPr/>
          <p:nvPr/>
        </p:nvPicPr>
        <p:blipFill>
          <a:blip r:embed="rId3"/>
          <a:stretch>
            <a:fillRect/>
          </a:stretch>
        </p:blipFill>
        <p:spPr>
          <a:xfrm>
            <a:off x="975251" y="2214279"/>
            <a:ext cx="7201722" cy="1930124"/>
          </a:xfrm>
          <a:prstGeom prst="rect">
            <a:avLst/>
          </a:prstGeom>
        </p:spPr>
      </p:pic>
    </p:spTree>
    <p:extLst>
      <p:ext uri="{BB962C8B-B14F-4D97-AF65-F5344CB8AC3E}">
        <p14:creationId xmlns:p14="http://schemas.microsoft.com/office/powerpoint/2010/main" val="238845522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65915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9.2 Logical Operators</a:t>
            </a:r>
          </a:p>
        </p:txBody>
      </p:sp>
      <p:sp>
        <p:nvSpPr>
          <p:cNvPr id="563" name="Google Shape;563;p35"/>
          <p:cNvSpPr txBox="1">
            <a:spLocks noGrp="1"/>
          </p:cNvSpPr>
          <p:nvPr>
            <p:ph type="body" idx="1"/>
          </p:nvPr>
        </p:nvSpPr>
        <p:spPr>
          <a:xfrm>
            <a:off x="748777" y="1259500"/>
            <a:ext cx="8062750" cy="3762443"/>
          </a:xfrm>
          <a:prstGeom prst="rect">
            <a:avLst/>
          </a:prstGeom>
        </p:spPr>
        <p:txBody>
          <a:bodyPr spcFirstLastPara="1" wrap="square" lIns="0" tIns="0" rIns="0" bIns="0" anchor="t" anchorCtr="0">
            <a:noAutofit/>
          </a:bodyPr>
          <a:lstStyle/>
          <a:p>
            <a:pPr marL="101600" indent="0">
              <a:buNone/>
            </a:pPr>
            <a:endParaRPr lang="en-US" dirty="0"/>
          </a:p>
          <a:p>
            <a:endParaRPr lang="en-US" dirty="0"/>
          </a:p>
          <a:p>
            <a:endParaRPr lang="en-US" dirty="0"/>
          </a:p>
          <a:p>
            <a:endParaRPr lang="en-US" sz="1400" dirty="0"/>
          </a:p>
          <a:p>
            <a:endParaRPr lang="en-US" sz="1400" dirty="0"/>
          </a:p>
          <a:p>
            <a:endParaRPr lang="en-US" sz="1400" dirty="0"/>
          </a:p>
          <a:p>
            <a:endParaRPr lang="en-US" sz="1400" dirty="0"/>
          </a:p>
          <a:p>
            <a:pPr marL="0" indent="0">
              <a:buNone/>
            </a:pPr>
            <a:endParaRPr lang="en-US" sz="1050" dirty="0"/>
          </a:p>
          <a:p>
            <a:pPr marL="0" lvl="0" indent="0">
              <a:buNone/>
            </a:pPr>
            <a:endParaRPr lang="en-US" sz="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99</a:t>
            </a:fld>
            <a:endParaRPr/>
          </a:p>
        </p:txBody>
      </p:sp>
      <p:pic>
        <p:nvPicPr>
          <p:cNvPr id="4" name="Picture 3">
            <a:extLst>
              <a:ext uri="{FF2B5EF4-FFF2-40B4-BE49-F238E27FC236}">
                <a16:creationId xmlns:a16="http://schemas.microsoft.com/office/drawing/2014/main" id="{20062DE4-FD08-4138-A26A-74A94500EE92}"/>
              </a:ext>
            </a:extLst>
          </p:cNvPr>
          <p:cNvPicPr>
            <a:picLocks noChangeAspect="1"/>
          </p:cNvPicPr>
          <p:nvPr/>
        </p:nvPicPr>
        <p:blipFill>
          <a:blip r:embed="rId3"/>
          <a:stretch>
            <a:fillRect/>
          </a:stretch>
        </p:blipFill>
        <p:spPr>
          <a:xfrm>
            <a:off x="2683876" y="1383592"/>
            <a:ext cx="3776247" cy="3759908"/>
          </a:xfrm>
          <a:prstGeom prst="rect">
            <a:avLst/>
          </a:prstGeom>
        </p:spPr>
      </p:pic>
    </p:spTree>
    <p:extLst>
      <p:ext uri="{BB962C8B-B14F-4D97-AF65-F5344CB8AC3E}">
        <p14:creationId xmlns:p14="http://schemas.microsoft.com/office/powerpoint/2010/main" val="70030379"/>
      </p:ext>
    </p:extLst>
  </p:cSld>
  <p:clrMapOvr>
    <a:masterClrMapping/>
  </p:clrMapOvr>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1523</TotalTime>
  <Words>4888</Words>
  <Application>Microsoft Office PowerPoint</Application>
  <PresentationFormat>On-screen Show (16:9)</PresentationFormat>
  <Paragraphs>636</Paragraphs>
  <Slides>105</Slides>
  <Notes>105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105</vt:i4>
      </vt:variant>
    </vt:vector>
  </HeadingPairs>
  <TitlesOfParts>
    <vt:vector size="112" baseType="lpstr">
      <vt:lpstr>Arial</vt:lpstr>
      <vt:lpstr>Century </vt:lpstr>
      <vt:lpstr>Poppins</vt:lpstr>
      <vt:lpstr>Montserrat Light</vt:lpstr>
      <vt:lpstr>Century</vt:lpstr>
      <vt:lpstr>Wingdings</vt:lpstr>
      <vt:lpstr>Volsce template</vt:lpstr>
      <vt:lpstr>1.  C++ OVERVIEW</vt:lpstr>
      <vt:lpstr>PowerPoint Presentation</vt:lpstr>
      <vt:lpstr>PowerPoint Presentation</vt:lpstr>
      <vt:lpstr>1.1 Standard Libraries</vt:lpstr>
      <vt:lpstr>1.2 Learning C++</vt:lpstr>
      <vt:lpstr>1.3 Use of C++</vt:lpstr>
      <vt:lpstr>2.  BASIC SYNTAX</vt:lpstr>
      <vt:lpstr>PowerPoint Presentation</vt:lpstr>
      <vt:lpstr>PowerPoint Presentation</vt:lpstr>
      <vt:lpstr>2.1 C++ Program Structure</vt:lpstr>
      <vt:lpstr>2.1 C++ Program Structure</vt:lpstr>
      <vt:lpstr>2.1 C++ Program Structure</vt:lpstr>
      <vt:lpstr>2.2 Omitting the namespace </vt:lpstr>
      <vt:lpstr>2.3 Semicolons &amp; Blocks in C++</vt:lpstr>
      <vt:lpstr>2.3 Semicolons &amp; Blocks in C++</vt:lpstr>
      <vt:lpstr>2.3 Semicolons &amp; Blocks in C++</vt:lpstr>
      <vt:lpstr>2.4 C++ Identifiers</vt:lpstr>
      <vt:lpstr>2.4 C++ Identifiers</vt:lpstr>
      <vt:lpstr>2.5 C++ Keywords</vt:lpstr>
      <vt:lpstr>2.6 Whitespace in C++</vt:lpstr>
      <vt:lpstr>2.6 Whitespace in C++</vt:lpstr>
      <vt:lpstr>2.7 Output a text (sting)</vt:lpstr>
      <vt:lpstr>2.8 User Input</vt:lpstr>
      <vt:lpstr>2.8 User Input</vt:lpstr>
      <vt:lpstr>3.  COMMENTS</vt:lpstr>
      <vt:lpstr>PowerPoint Presentation</vt:lpstr>
      <vt:lpstr>PowerPoint Presentation</vt:lpstr>
      <vt:lpstr>PowerPoint Presentation</vt:lpstr>
      <vt:lpstr>PowerPoint Presentation</vt:lpstr>
      <vt:lpstr>4.  DATA TYPES</vt:lpstr>
      <vt:lpstr>PowerPoint Presentation</vt:lpstr>
      <vt:lpstr>4.1 Primitive Built-in Types</vt:lpstr>
      <vt:lpstr>4.1 Primitive Built-in Types</vt:lpstr>
      <vt:lpstr>4.1 Primitive Built-in Types</vt:lpstr>
      <vt:lpstr>4.1 Primitive Built-in Types</vt:lpstr>
      <vt:lpstr>4.1 Primitive Built-in Types</vt:lpstr>
      <vt:lpstr>4.2 typedef Declarations</vt:lpstr>
      <vt:lpstr>4.3 Enumerated Typed</vt:lpstr>
      <vt:lpstr>4.3 Enumerated Typed</vt:lpstr>
      <vt:lpstr>4.3 Enumerated Typed</vt:lpstr>
      <vt:lpstr>5.  VARIABLE TYPES</vt:lpstr>
      <vt:lpstr>PowerPoint Presentation</vt:lpstr>
      <vt:lpstr>PowerPoint Presentation</vt:lpstr>
      <vt:lpstr>5.1 Variable Definition in C++</vt:lpstr>
      <vt:lpstr>5.1 Variable Definition in C++</vt:lpstr>
      <vt:lpstr>5.1 Variable Definition in C++</vt:lpstr>
      <vt:lpstr>5.2 Variable Decleration in C++</vt:lpstr>
      <vt:lpstr>5.2 Variable Declaration in C++</vt:lpstr>
      <vt:lpstr>5.2 Variable Declaration in C++</vt:lpstr>
      <vt:lpstr>5.2 Variable Declaration in C++</vt:lpstr>
      <vt:lpstr>5.3 Lvalues  and Rvalues</vt:lpstr>
      <vt:lpstr>5.3 Lvalues  and Rvalues</vt:lpstr>
      <vt:lpstr>6.  VARIABLE SCOPE</vt:lpstr>
      <vt:lpstr>PowerPoint Presentation</vt:lpstr>
      <vt:lpstr>6.1 Local Variables</vt:lpstr>
      <vt:lpstr>6.1 Local Variables</vt:lpstr>
      <vt:lpstr>6.2 Global Functions</vt:lpstr>
      <vt:lpstr>6.2 Global Functions</vt:lpstr>
      <vt:lpstr>6.2 Global Functions</vt:lpstr>
      <vt:lpstr>6.3 Initializing Local and Global Variables</vt:lpstr>
      <vt:lpstr>6.3 Initializing Local and Global Variables</vt:lpstr>
      <vt:lpstr>7.  CONSTANTS AND LITERALS</vt:lpstr>
      <vt:lpstr>PowerPoint Presentation</vt:lpstr>
      <vt:lpstr>7.1 Integer Literals</vt:lpstr>
      <vt:lpstr>7.1 Integer Literals</vt:lpstr>
      <vt:lpstr>7.2 Floatin-point literals</vt:lpstr>
      <vt:lpstr>7.2 Floatin-point literals</vt:lpstr>
      <vt:lpstr>7.3 Boolean Literals</vt:lpstr>
      <vt:lpstr>7.4 Character Literals </vt:lpstr>
      <vt:lpstr>7.4 Character Literals </vt:lpstr>
      <vt:lpstr>7.4 Character Literals </vt:lpstr>
      <vt:lpstr>7.5 String Literals</vt:lpstr>
      <vt:lpstr>7.5 String Literals</vt:lpstr>
      <vt:lpstr>7.6 Defining Constants</vt:lpstr>
      <vt:lpstr>7.7 The #define Preprocessor</vt:lpstr>
      <vt:lpstr>7.8 The const Keyword</vt:lpstr>
      <vt:lpstr>8.  MODIFIERS TYPES</vt:lpstr>
      <vt:lpstr>PowerPoint Presentation</vt:lpstr>
      <vt:lpstr>PowerPoint Presentation</vt:lpstr>
      <vt:lpstr>PowerPoint Presentation</vt:lpstr>
      <vt:lpstr>PowerPoint Presentation</vt:lpstr>
      <vt:lpstr>PowerPoint Presentation</vt:lpstr>
      <vt:lpstr>8.  STORAGE CLASSES</vt:lpstr>
      <vt:lpstr>PowerPoint Presentation</vt:lpstr>
      <vt:lpstr>8.1 The auto Storage Class</vt:lpstr>
      <vt:lpstr>8.2 The register Storage Class</vt:lpstr>
      <vt:lpstr>8.3 The static Storage Class</vt:lpstr>
      <vt:lpstr>8.4 The extern Storage Class</vt:lpstr>
      <vt:lpstr>8.4 The extern Storage Class</vt:lpstr>
      <vt:lpstr>8.4 The extern Storage Class</vt:lpstr>
      <vt:lpstr>8.4 The extern Storage Class</vt:lpstr>
      <vt:lpstr>9.  OPERATORS</vt:lpstr>
      <vt:lpstr>PowerPoint Presentation</vt:lpstr>
      <vt:lpstr>9.1 Arithmetic Operators</vt:lpstr>
      <vt:lpstr>9.1 Arithmetic Operators</vt:lpstr>
      <vt:lpstr>9.2 Relational Operators</vt:lpstr>
      <vt:lpstr>9.2 Relational Operators</vt:lpstr>
      <vt:lpstr>9.3 Relational Operators</vt:lpstr>
      <vt:lpstr>9.2 Logical Operators</vt:lpstr>
      <vt:lpstr>9.4 Bitwise Operators </vt:lpstr>
      <vt:lpstr>9.4 Bitwise Operators </vt:lpstr>
      <vt:lpstr>9.4 Bitwise Operators </vt:lpstr>
      <vt:lpstr>9.4 Bitwise Operators </vt:lpstr>
      <vt:lpstr>9.5 Assignment Operators</vt:lpstr>
      <vt:lpstr>9.6 Assignment Operators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Alfred Rezk</dc:creator>
  <cp:lastModifiedBy>Alfred Rezk</cp:lastModifiedBy>
  <cp:revision>46</cp:revision>
  <dcterms:modified xsi:type="dcterms:W3CDTF">2019-11-13T04:00:52Z</dcterms:modified>
</cp:coreProperties>
</file>