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302" r:id="rId2"/>
    <p:sldId id="303" r:id="rId3"/>
    <p:sldId id="389" r:id="rId4"/>
    <p:sldId id="489" r:id="rId5"/>
    <p:sldId id="390" r:id="rId6"/>
    <p:sldId id="490" r:id="rId7"/>
    <p:sldId id="491" r:id="rId8"/>
    <p:sldId id="492" r:id="rId9"/>
    <p:sldId id="493" r:id="rId10"/>
    <p:sldId id="494" r:id="rId11"/>
    <p:sldId id="391" r:id="rId12"/>
    <p:sldId id="495" r:id="rId13"/>
    <p:sldId id="496" r:id="rId14"/>
    <p:sldId id="497" r:id="rId15"/>
    <p:sldId id="498" r:id="rId16"/>
    <p:sldId id="499" r:id="rId17"/>
    <p:sldId id="500" r:id="rId18"/>
    <p:sldId id="501" r:id="rId19"/>
    <p:sldId id="502" r:id="rId20"/>
    <p:sldId id="503" r:id="rId21"/>
    <p:sldId id="504" r:id="rId22"/>
    <p:sldId id="505"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entury" panose="02040604050505020304" pitchFamily="18" charset="0"/>
      <p:regular r:id="rId41"/>
    </p:embeddedFont>
    <p:embeddedFont>
      <p:font typeface="Montserrat Light" panose="020B0604020202020204" charset="0"/>
      <p:regular r:id="rId42"/>
      <p:bold r:id="rId43"/>
      <p:italic r:id="rId44"/>
      <p:boldItalic r:id="rId45"/>
    </p:embeddedFont>
    <p:embeddedFont>
      <p:font typeface="Poppi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Rezk" initials="AR" lastIdx="1" clrIdx="0">
    <p:extLst>
      <p:ext uri="{19B8F6BF-5375-455C-9EA6-DF929625EA0E}">
        <p15:presenceInfo xmlns:p15="http://schemas.microsoft.com/office/powerpoint/2012/main" userId="fb64f5ec826581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82A5A-15CE-45B2-8490-B4FDAC4BA9E6}">
  <a:tblStyle styleId="{83982A5A-15CE-45B2-8490-B4FDAC4BA9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p:scale>
          <a:sx n="125" d="100"/>
          <a:sy n="125" d="100"/>
        </p:scale>
        <p:origin x="151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02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6604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4351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8551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541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7573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1933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231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653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1714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608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18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1144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00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5016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6428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2080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0722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7773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8326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20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502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0960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0901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6823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3341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075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67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333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36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137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0416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9227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1395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latin typeface="Century" panose="02040604050505020304" pitchFamily="18" charset="0"/>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atin typeface="Century" panose="02040604050505020304" pitchFamily="18" charset="0"/>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dirty="0"/>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dirty="0"/>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Century" panose="02040604050505020304" pitchFamily="18" charset="0"/>
                <a:ea typeface="Century" panose="02040604050505020304" pitchFamily="18" charset="0"/>
                <a:cs typeface="Century" panose="02040604050505020304" pitchFamily="18" charset="0"/>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1" y="141195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LOOPS</a:t>
            </a:r>
            <a:endParaRPr dirty="0"/>
          </a:p>
        </p:txBody>
      </p:sp>
    </p:spTree>
    <p:extLst>
      <p:ext uri="{BB962C8B-B14F-4D97-AF65-F5344CB8AC3E}">
        <p14:creationId xmlns:p14="http://schemas.microsoft.com/office/powerpoint/2010/main" val="53699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While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When the previous code is compiled and executed, it produces the following result:</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BD16376B-BA9D-4D10-8741-C35605C05C1E}"/>
              </a:ext>
            </a:extLst>
          </p:cNvPr>
          <p:cNvPicPr>
            <a:picLocks noChangeAspect="1"/>
          </p:cNvPicPr>
          <p:nvPr/>
        </p:nvPicPr>
        <p:blipFill>
          <a:blip r:embed="rId3"/>
          <a:stretch>
            <a:fillRect/>
          </a:stretch>
        </p:blipFill>
        <p:spPr>
          <a:xfrm>
            <a:off x="1687984" y="2367323"/>
            <a:ext cx="6096953" cy="1824677"/>
          </a:xfrm>
          <a:prstGeom prst="rect">
            <a:avLst/>
          </a:prstGeom>
        </p:spPr>
      </p:pic>
    </p:spTree>
    <p:extLst>
      <p:ext uri="{BB962C8B-B14F-4D97-AF65-F5344CB8AC3E}">
        <p14:creationId xmlns:p14="http://schemas.microsoft.com/office/powerpoint/2010/main" val="166895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For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 for loop is a repetition control structure that allows you to efficiently write a loop that needs to execute a specific number of times.</a:t>
            </a:r>
          </a:p>
          <a:p>
            <a:pPr lvl="0"/>
            <a:r>
              <a:rPr lang="en-US" dirty="0"/>
              <a:t>The syntax of a for loop in C++ is: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CF6B0025-11BE-4482-ADE4-F854E5E139B4}"/>
              </a:ext>
            </a:extLst>
          </p:cNvPr>
          <p:cNvPicPr>
            <a:picLocks noChangeAspect="1"/>
          </p:cNvPicPr>
          <p:nvPr/>
        </p:nvPicPr>
        <p:blipFill>
          <a:blip r:embed="rId3"/>
          <a:stretch>
            <a:fillRect/>
          </a:stretch>
        </p:blipFill>
        <p:spPr>
          <a:xfrm>
            <a:off x="1378798" y="3295372"/>
            <a:ext cx="7259497" cy="896628"/>
          </a:xfrm>
          <a:prstGeom prst="rect">
            <a:avLst/>
          </a:prstGeom>
        </p:spPr>
      </p:pic>
    </p:spTree>
    <p:extLst>
      <p:ext uri="{BB962C8B-B14F-4D97-AF65-F5344CB8AC3E}">
        <p14:creationId xmlns:p14="http://schemas.microsoft.com/office/powerpoint/2010/main" val="35544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For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a:t>
            </a:r>
            <a:r>
              <a:rPr lang="en-US" dirty="0" err="1"/>
              <a:t>init</a:t>
            </a:r>
            <a:r>
              <a:rPr lang="en-US" dirty="0"/>
              <a:t> step is executed first, and only once</a:t>
            </a:r>
          </a:p>
          <a:p>
            <a:pPr lvl="0"/>
            <a:r>
              <a:rPr lang="en-US" dirty="0"/>
              <a:t>This step allows you to declare and initialize any loop control variables.</a:t>
            </a:r>
          </a:p>
          <a:p>
            <a:pPr lvl="0"/>
            <a:r>
              <a:rPr lang="en-US" dirty="0"/>
              <a:t>Next, the condition is evaluated. If it is true, the body of the loop is executed. </a:t>
            </a:r>
          </a:p>
          <a:p>
            <a:pPr lvl="0"/>
            <a:r>
              <a:rPr lang="en-US" dirty="0"/>
              <a:t>If it is false, the body of the loop does not execute and flow of control jumps to the next statement just after the for loop.</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58092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For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After the body of the for loop executes, the flow of control jumps back up to the increment statement. </a:t>
            </a:r>
          </a:p>
          <a:p>
            <a:pPr lvl="0"/>
            <a:r>
              <a:rPr lang="en-US" dirty="0"/>
              <a:t>This statement allows you to update any loop control variables. </a:t>
            </a:r>
          </a:p>
          <a:p>
            <a:pPr lvl="0"/>
            <a:r>
              <a:rPr lang="en-US" dirty="0"/>
              <a:t>The condition is now evaluated again. If it is true, the loop executes and the process repeats itself (body of loop, then increment step, and then again condition).  </a:t>
            </a:r>
          </a:p>
          <a:p>
            <a:pPr lvl="0"/>
            <a:r>
              <a:rPr lang="en-US" dirty="0"/>
              <a:t>After the condition becomes false, the for loop terminates.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30897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For Loop</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7" name="Picture 6">
            <a:extLst>
              <a:ext uri="{FF2B5EF4-FFF2-40B4-BE49-F238E27FC236}">
                <a16:creationId xmlns:a16="http://schemas.microsoft.com/office/drawing/2014/main" id="{42FC8CA1-03E5-42D3-A677-0618F63ECD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2950" y="1440673"/>
            <a:ext cx="2677115" cy="3420777"/>
          </a:xfrm>
          <a:prstGeom prst="rect">
            <a:avLst/>
          </a:prstGeom>
          <a:noFill/>
          <a:ln>
            <a:noFill/>
          </a:ln>
        </p:spPr>
      </p:pic>
    </p:spTree>
    <p:extLst>
      <p:ext uri="{BB962C8B-B14F-4D97-AF65-F5344CB8AC3E}">
        <p14:creationId xmlns:p14="http://schemas.microsoft.com/office/powerpoint/2010/main" val="271885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For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When the previous code is compiled and executed, it produces the following result:</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39624F42-1858-4AB4-937F-DD63E5EEF4C2}"/>
              </a:ext>
            </a:extLst>
          </p:cNvPr>
          <p:cNvPicPr>
            <a:picLocks noChangeAspect="1"/>
          </p:cNvPicPr>
          <p:nvPr/>
        </p:nvPicPr>
        <p:blipFill>
          <a:blip r:embed="rId3"/>
          <a:stretch>
            <a:fillRect/>
          </a:stretch>
        </p:blipFill>
        <p:spPr>
          <a:xfrm>
            <a:off x="1523523" y="2461978"/>
            <a:ext cx="6096953" cy="1824677"/>
          </a:xfrm>
          <a:prstGeom prst="rect">
            <a:avLst/>
          </a:prstGeom>
        </p:spPr>
      </p:pic>
    </p:spTree>
    <p:extLst>
      <p:ext uri="{BB962C8B-B14F-4D97-AF65-F5344CB8AC3E}">
        <p14:creationId xmlns:p14="http://schemas.microsoft.com/office/powerpoint/2010/main" val="126435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a:t>
            </a:r>
            <a:r>
              <a:rPr lang="en-US" dirty="0" err="1">
                <a:latin typeface="Century "/>
              </a:rPr>
              <a:t>do..while</a:t>
            </a:r>
            <a:r>
              <a:rPr lang="en-US" dirty="0">
                <a:latin typeface="Century "/>
              </a:rPr>
              <a:t>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Unlike for and while loops, which test the loop condition at the top of the loop, the do...while loop checks its condition at the bottom of the loop.</a:t>
            </a:r>
          </a:p>
          <a:p>
            <a:pPr lvl="0"/>
            <a:r>
              <a:rPr lang="en-US" dirty="0"/>
              <a:t>A do...while loop is similar to a while loop, except that a do...while loop is guaranteed to execute at least one time.</a:t>
            </a:r>
          </a:p>
          <a:p>
            <a:pPr lvl="0"/>
            <a:r>
              <a:rPr lang="en-US" dirty="0"/>
              <a:t>The syntax of a do...while loop in C++ is: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98D8EA26-81A3-4768-95ED-EA6A678E70A8}"/>
              </a:ext>
            </a:extLst>
          </p:cNvPr>
          <p:cNvPicPr>
            <a:picLocks noChangeAspect="1"/>
          </p:cNvPicPr>
          <p:nvPr/>
        </p:nvPicPr>
        <p:blipFill>
          <a:blip r:embed="rId3"/>
          <a:stretch>
            <a:fillRect/>
          </a:stretch>
        </p:blipFill>
        <p:spPr>
          <a:xfrm>
            <a:off x="1523523" y="3884000"/>
            <a:ext cx="6096953" cy="753041"/>
          </a:xfrm>
          <a:prstGeom prst="rect">
            <a:avLst/>
          </a:prstGeom>
        </p:spPr>
      </p:pic>
    </p:spTree>
    <p:extLst>
      <p:ext uri="{BB962C8B-B14F-4D97-AF65-F5344CB8AC3E}">
        <p14:creationId xmlns:p14="http://schemas.microsoft.com/office/powerpoint/2010/main" val="3001439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a:t>
            </a:r>
            <a:r>
              <a:rPr lang="en-US" dirty="0" err="1">
                <a:latin typeface="Century "/>
              </a:rPr>
              <a:t>do..while</a:t>
            </a:r>
            <a:r>
              <a:rPr lang="en-US" dirty="0">
                <a:latin typeface="Century "/>
              </a:rPr>
              <a:t>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Notice that the conditional expression appears at the end of the loop, so the statement(s) in the loop execute once before the condition is tested.</a:t>
            </a:r>
          </a:p>
          <a:p>
            <a:pPr lvl="0"/>
            <a:r>
              <a:rPr lang="en-US" dirty="0"/>
              <a:t>If the condition is true, the flow of control jumps back up to do, and the statement(s) in the loop execute again. </a:t>
            </a:r>
          </a:p>
          <a:p>
            <a:pPr lvl="0"/>
            <a:r>
              <a:rPr lang="en-US" dirty="0"/>
              <a:t>This process repeats until the given condition becomes false.</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79240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a:t>
            </a:r>
            <a:r>
              <a:rPr lang="en-US" dirty="0" err="1">
                <a:latin typeface="Century "/>
              </a:rPr>
              <a:t>do..while</a:t>
            </a:r>
            <a:r>
              <a:rPr lang="en-US" dirty="0">
                <a:latin typeface="Century "/>
              </a:rPr>
              <a:t>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5" name="Picture 4">
            <a:extLst>
              <a:ext uri="{FF2B5EF4-FFF2-40B4-BE49-F238E27FC236}">
                <a16:creationId xmlns:a16="http://schemas.microsoft.com/office/drawing/2014/main" id="{E04157E0-D91B-469A-8821-509E2BA4C3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41687" y="1606280"/>
            <a:ext cx="2186305" cy="2585720"/>
          </a:xfrm>
          <a:prstGeom prst="rect">
            <a:avLst/>
          </a:prstGeom>
          <a:noFill/>
          <a:ln>
            <a:noFill/>
          </a:ln>
        </p:spPr>
      </p:pic>
    </p:spTree>
    <p:extLst>
      <p:ext uri="{BB962C8B-B14F-4D97-AF65-F5344CB8AC3E}">
        <p14:creationId xmlns:p14="http://schemas.microsoft.com/office/powerpoint/2010/main" val="312073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a:t>
            </a:r>
            <a:r>
              <a:rPr lang="en-US" dirty="0" err="1">
                <a:latin typeface="Century "/>
              </a:rPr>
              <a:t>do..while</a:t>
            </a:r>
            <a:r>
              <a:rPr lang="en-US" dirty="0">
                <a:latin typeface="Century "/>
              </a:rPr>
              <a:t>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 name="Picture 1">
            <a:extLst>
              <a:ext uri="{FF2B5EF4-FFF2-40B4-BE49-F238E27FC236}">
                <a16:creationId xmlns:a16="http://schemas.microsoft.com/office/drawing/2014/main" id="{3E325ED1-C361-4F50-BD4B-9968ED6E913E}"/>
              </a:ext>
            </a:extLst>
          </p:cNvPr>
          <p:cNvPicPr>
            <a:picLocks noChangeAspect="1"/>
          </p:cNvPicPr>
          <p:nvPr/>
        </p:nvPicPr>
        <p:blipFill>
          <a:blip r:embed="rId3"/>
          <a:stretch>
            <a:fillRect/>
          </a:stretch>
        </p:blipFill>
        <p:spPr>
          <a:xfrm>
            <a:off x="1485264" y="1656964"/>
            <a:ext cx="5944872" cy="2535036"/>
          </a:xfrm>
          <a:prstGeom prst="rect">
            <a:avLst/>
          </a:prstGeom>
        </p:spPr>
      </p:pic>
    </p:spTree>
    <p:extLst>
      <p:ext uri="{BB962C8B-B14F-4D97-AF65-F5344CB8AC3E}">
        <p14:creationId xmlns:p14="http://schemas.microsoft.com/office/powerpoint/2010/main" val="258459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There may be a situation, when you need to execute a block of code several number of times. </a:t>
            </a:r>
          </a:p>
          <a:p>
            <a:pPr lvl="0"/>
            <a:r>
              <a:rPr lang="en-US" dirty="0"/>
              <a:t>In general, statements are executed sequentially.</a:t>
            </a:r>
          </a:p>
          <a:p>
            <a:pPr lvl="0"/>
            <a:r>
              <a:rPr lang="en-US" dirty="0"/>
              <a:t>The first statement in a function is executed first, followed by the second, and so on</a:t>
            </a:r>
          </a:p>
          <a:p>
            <a:pPr lvl="0"/>
            <a:r>
              <a:rPr lang="en-US" dirty="0"/>
              <a:t>Programming languages provide various control structures that allow for more complicated execution paths. </a:t>
            </a:r>
          </a:p>
          <a:p>
            <a:pPr lvl="0"/>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378417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a:t>
            </a:r>
            <a:r>
              <a:rPr lang="en-US" dirty="0" err="1">
                <a:latin typeface="Century "/>
              </a:rPr>
              <a:t>do..while</a:t>
            </a:r>
            <a:r>
              <a:rPr lang="en-US" dirty="0">
                <a:latin typeface="Century "/>
              </a:rPr>
              <a:t>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When the previous code is compiled and executed, it produces the following result:</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2" name="Picture 1">
            <a:extLst>
              <a:ext uri="{FF2B5EF4-FFF2-40B4-BE49-F238E27FC236}">
                <a16:creationId xmlns:a16="http://schemas.microsoft.com/office/drawing/2014/main" id="{5404ECDA-9439-4B0E-8659-5B55443BBEC1}"/>
              </a:ext>
            </a:extLst>
          </p:cNvPr>
          <p:cNvPicPr>
            <a:picLocks noChangeAspect="1"/>
          </p:cNvPicPr>
          <p:nvPr/>
        </p:nvPicPr>
        <p:blipFill>
          <a:blip r:embed="rId3"/>
          <a:stretch>
            <a:fillRect/>
          </a:stretch>
        </p:blipFill>
        <p:spPr>
          <a:xfrm>
            <a:off x="1523523" y="2253771"/>
            <a:ext cx="6096953" cy="1824677"/>
          </a:xfrm>
          <a:prstGeom prst="rect">
            <a:avLst/>
          </a:prstGeom>
        </p:spPr>
      </p:pic>
    </p:spTree>
    <p:extLst>
      <p:ext uri="{BB962C8B-B14F-4D97-AF65-F5344CB8AC3E}">
        <p14:creationId xmlns:p14="http://schemas.microsoft.com/office/powerpoint/2010/main" val="601945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Nested loops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 loop can be nested inside of another loop. C++ allows at least 256 levels of nesting.</a:t>
            </a:r>
          </a:p>
          <a:p>
            <a:pPr lvl="0"/>
            <a:r>
              <a:rPr lang="en-US" dirty="0"/>
              <a:t>The syntax for a nested for loop statement in C++ is as follows: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5" name="Picture 4">
            <a:extLst>
              <a:ext uri="{FF2B5EF4-FFF2-40B4-BE49-F238E27FC236}">
                <a16:creationId xmlns:a16="http://schemas.microsoft.com/office/drawing/2014/main" id="{0EB107F6-26EB-4D77-8BD9-0DC31E8F0FC0}"/>
              </a:ext>
            </a:extLst>
          </p:cNvPr>
          <p:cNvPicPr>
            <a:picLocks noChangeAspect="1"/>
          </p:cNvPicPr>
          <p:nvPr/>
        </p:nvPicPr>
        <p:blipFill>
          <a:blip r:embed="rId3"/>
          <a:stretch>
            <a:fillRect/>
          </a:stretch>
        </p:blipFill>
        <p:spPr>
          <a:xfrm>
            <a:off x="1721643" y="3162970"/>
            <a:ext cx="6096953" cy="1442059"/>
          </a:xfrm>
          <a:prstGeom prst="rect">
            <a:avLst/>
          </a:prstGeom>
        </p:spPr>
      </p:pic>
    </p:spTree>
    <p:extLst>
      <p:ext uri="{BB962C8B-B14F-4D97-AF65-F5344CB8AC3E}">
        <p14:creationId xmlns:p14="http://schemas.microsoft.com/office/powerpoint/2010/main" val="71611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Nested loops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 loop can be nested inside of another loop. C++ allows at least 256 levels of nesting.</a:t>
            </a:r>
          </a:p>
          <a:p>
            <a:pPr lvl="0"/>
            <a:r>
              <a:rPr lang="en-US" dirty="0"/>
              <a:t>The syntax for a nested for loop statement in C++ is as follows: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5" name="Picture 4">
            <a:extLst>
              <a:ext uri="{FF2B5EF4-FFF2-40B4-BE49-F238E27FC236}">
                <a16:creationId xmlns:a16="http://schemas.microsoft.com/office/drawing/2014/main" id="{0EB107F6-26EB-4D77-8BD9-0DC31E8F0FC0}"/>
              </a:ext>
            </a:extLst>
          </p:cNvPr>
          <p:cNvPicPr>
            <a:picLocks noChangeAspect="1"/>
          </p:cNvPicPr>
          <p:nvPr/>
        </p:nvPicPr>
        <p:blipFill>
          <a:blip r:embed="rId3"/>
          <a:stretch>
            <a:fillRect/>
          </a:stretch>
        </p:blipFill>
        <p:spPr>
          <a:xfrm>
            <a:off x="1721643" y="3162970"/>
            <a:ext cx="6096953" cy="1442059"/>
          </a:xfrm>
          <a:prstGeom prst="rect">
            <a:avLst/>
          </a:prstGeom>
        </p:spPr>
      </p:pic>
    </p:spTree>
    <p:extLst>
      <p:ext uri="{BB962C8B-B14F-4D97-AF65-F5344CB8AC3E}">
        <p14:creationId xmlns:p14="http://schemas.microsoft.com/office/powerpoint/2010/main" val="242818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Nested loops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syntax for a nested while loop statement in C++ is as follows: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2" name="Picture 1">
            <a:extLst>
              <a:ext uri="{FF2B5EF4-FFF2-40B4-BE49-F238E27FC236}">
                <a16:creationId xmlns:a16="http://schemas.microsoft.com/office/drawing/2014/main" id="{C5C5DCC3-D574-4D7D-B0E8-8B30A0DBF2C6}"/>
              </a:ext>
            </a:extLst>
          </p:cNvPr>
          <p:cNvPicPr>
            <a:picLocks noChangeAspect="1"/>
          </p:cNvPicPr>
          <p:nvPr/>
        </p:nvPicPr>
        <p:blipFill>
          <a:blip r:embed="rId3"/>
          <a:stretch>
            <a:fillRect/>
          </a:stretch>
        </p:blipFill>
        <p:spPr>
          <a:xfrm>
            <a:off x="1693397" y="2522220"/>
            <a:ext cx="6046766" cy="1466449"/>
          </a:xfrm>
          <a:prstGeom prst="rect">
            <a:avLst/>
          </a:prstGeom>
        </p:spPr>
      </p:pic>
    </p:spTree>
    <p:extLst>
      <p:ext uri="{BB962C8B-B14F-4D97-AF65-F5344CB8AC3E}">
        <p14:creationId xmlns:p14="http://schemas.microsoft.com/office/powerpoint/2010/main" val="149969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Nested loops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following program uses a nested for loop to find the prime numbers from 2 to 100:</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3" name="Picture 2">
            <a:extLst>
              <a:ext uri="{FF2B5EF4-FFF2-40B4-BE49-F238E27FC236}">
                <a16:creationId xmlns:a16="http://schemas.microsoft.com/office/drawing/2014/main" id="{69E3B143-A659-4497-ADE0-E2C28702092C}"/>
              </a:ext>
            </a:extLst>
          </p:cNvPr>
          <p:cNvPicPr>
            <a:picLocks noChangeAspect="1"/>
          </p:cNvPicPr>
          <p:nvPr/>
        </p:nvPicPr>
        <p:blipFill>
          <a:blip r:embed="rId3"/>
          <a:stretch>
            <a:fillRect/>
          </a:stretch>
        </p:blipFill>
        <p:spPr>
          <a:xfrm>
            <a:off x="1599564" y="2222389"/>
            <a:ext cx="5944872" cy="2716436"/>
          </a:xfrm>
          <a:prstGeom prst="rect">
            <a:avLst/>
          </a:prstGeom>
        </p:spPr>
      </p:pic>
    </p:spTree>
    <p:extLst>
      <p:ext uri="{BB962C8B-B14F-4D97-AF65-F5344CB8AC3E}">
        <p14:creationId xmlns:p14="http://schemas.microsoft.com/office/powerpoint/2010/main" val="237368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1.5 Loop control statements</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Loop control statements change execution from its normal sequence. </a:t>
            </a:r>
          </a:p>
          <a:p>
            <a:pPr lvl="0"/>
            <a:r>
              <a:rPr lang="en-US" dirty="0"/>
              <a:t>When execution leaves a scope, all automatic objects that were created in that scope are destroyed.</a:t>
            </a:r>
          </a:p>
          <a:p>
            <a:pPr lvl="0"/>
            <a:r>
              <a:rPr lang="en-US" dirty="0"/>
              <a:t>C++ supports the following control statements.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graphicFrame>
        <p:nvGraphicFramePr>
          <p:cNvPr id="4" name="Table 3">
            <a:extLst>
              <a:ext uri="{FF2B5EF4-FFF2-40B4-BE49-F238E27FC236}">
                <a16:creationId xmlns:a16="http://schemas.microsoft.com/office/drawing/2014/main" id="{CEB992FD-D741-41E6-9FF3-4E843D396216}"/>
              </a:ext>
            </a:extLst>
          </p:cNvPr>
          <p:cNvGraphicFramePr>
            <a:graphicFrameLocks noGrp="1"/>
          </p:cNvGraphicFramePr>
          <p:nvPr>
            <p:extLst>
              <p:ext uri="{D42A27DB-BD31-4B8C-83A1-F6EECF244321}">
                <p14:modId xmlns:p14="http://schemas.microsoft.com/office/powerpoint/2010/main" val="1262404847"/>
              </p:ext>
            </p:extLst>
          </p:nvPr>
        </p:nvGraphicFramePr>
        <p:xfrm>
          <a:off x="1310640" y="3561556"/>
          <a:ext cx="6080760" cy="914400"/>
        </p:xfrm>
        <a:graphic>
          <a:graphicData uri="http://schemas.openxmlformats.org/drawingml/2006/table">
            <a:tbl>
              <a:tblPr firstRow="1" firstCol="1" bandRow="1"/>
              <a:tblGrid>
                <a:gridCol w="1440180">
                  <a:extLst>
                    <a:ext uri="{9D8B030D-6E8A-4147-A177-3AD203B41FA5}">
                      <a16:colId xmlns:a16="http://schemas.microsoft.com/office/drawing/2014/main" val="3739719023"/>
                    </a:ext>
                  </a:extLst>
                </a:gridCol>
                <a:gridCol w="4640580">
                  <a:extLst>
                    <a:ext uri="{9D8B030D-6E8A-4147-A177-3AD203B41FA5}">
                      <a16:colId xmlns:a16="http://schemas.microsoft.com/office/drawing/2014/main" val="1819604433"/>
                    </a:ext>
                  </a:extLst>
                </a:gridCol>
              </a:tblGrid>
              <a:tr h="0">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Statement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1120850"/>
                  </a:ext>
                </a:extLst>
              </a:tr>
              <a:tr h="0">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break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Terminates the loop or switch statement and transfers execution to the statement immediately following the loop or switch.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8960042"/>
                  </a:ext>
                </a:extLst>
              </a:tr>
              <a:tr h="0">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continue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Causes the loop to skip the remainder of its body and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immediately retest its condition prior to reiterating.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996787"/>
                  </a:ext>
                </a:extLst>
              </a:tr>
            </a:tbl>
          </a:graphicData>
        </a:graphic>
      </p:graphicFrame>
    </p:spTree>
    <p:extLst>
      <p:ext uri="{BB962C8B-B14F-4D97-AF65-F5344CB8AC3E}">
        <p14:creationId xmlns:p14="http://schemas.microsoft.com/office/powerpoint/2010/main" val="1598380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Break Statement</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break statement can be used when the break statement is encountered inside a loop, the loop is immediately terminated and program control resumes at the next statement following the loop.</a:t>
            </a:r>
          </a:p>
          <a:p>
            <a:pPr lvl="0"/>
            <a:r>
              <a:rPr lang="en-US" dirty="0"/>
              <a:t>If you are using nested loops (i.e., one loop inside another loop), the break statement will stop the execution of the innermost loop and start executing the next line of code after the block.</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239688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Break Statement</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5" name="Picture 4">
            <a:extLst>
              <a:ext uri="{FF2B5EF4-FFF2-40B4-BE49-F238E27FC236}">
                <a16:creationId xmlns:a16="http://schemas.microsoft.com/office/drawing/2014/main" id="{D4EC1E04-FE6C-480E-B31D-7693ED8EE6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2951" y="1473835"/>
            <a:ext cx="2734945" cy="3140710"/>
          </a:xfrm>
          <a:prstGeom prst="rect">
            <a:avLst/>
          </a:prstGeom>
          <a:noFill/>
          <a:ln>
            <a:noFill/>
          </a:ln>
        </p:spPr>
      </p:pic>
    </p:spTree>
    <p:extLst>
      <p:ext uri="{BB962C8B-B14F-4D97-AF65-F5344CB8AC3E}">
        <p14:creationId xmlns:p14="http://schemas.microsoft.com/office/powerpoint/2010/main" val="34946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Break Statement</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 name="Picture 1">
            <a:extLst>
              <a:ext uri="{FF2B5EF4-FFF2-40B4-BE49-F238E27FC236}">
                <a16:creationId xmlns:a16="http://schemas.microsoft.com/office/drawing/2014/main" id="{6D5A0D23-EB5B-44B3-890D-A7488B65CBCB}"/>
              </a:ext>
            </a:extLst>
          </p:cNvPr>
          <p:cNvPicPr>
            <a:picLocks noChangeAspect="1"/>
          </p:cNvPicPr>
          <p:nvPr/>
        </p:nvPicPr>
        <p:blipFill>
          <a:blip r:embed="rId3"/>
          <a:stretch>
            <a:fillRect/>
          </a:stretch>
        </p:blipFill>
        <p:spPr>
          <a:xfrm>
            <a:off x="1668144" y="1498310"/>
            <a:ext cx="5944872" cy="3440515"/>
          </a:xfrm>
          <a:prstGeom prst="rect">
            <a:avLst/>
          </a:prstGeom>
        </p:spPr>
      </p:pic>
    </p:spTree>
    <p:extLst>
      <p:ext uri="{BB962C8B-B14F-4D97-AF65-F5344CB8AC3E}">
        <p14:creationId xmlns:p14="http://schemas.microsoft.com/office/powerpoint/2010/main" val="1246514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Continue Statement</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The continue statement works somewhat like the break statement.</a:t>
            </a:r>
          </a:p>
          <a:p>
            <a:pPr lvl="0"/>
            <a:r>
              <a:rPr lang="en-US" dirty="0"/>
              <a:t> Instead of forcing termination, however, continue forces the next iteration of the loop to take place, skipping any code in between. </a:t>
            </a:r>
          </a:p>
          <a:p>
            <a:pPr lvl="0"/>
            <a:r>
              <a:rPr lang="en-US" dirty="0"/>
              <a:t>For the for loop, continue causes the conditional test and increment portions of the loop to execute. </a:t>
            </a:r>
          </a:p>
          <a:p>
            <a:pPr lvl="0"/>
            <a:r>
              <a:rPr lang="en-US" dirty="0"/>
              <a:t>For the while and do...while loops, program control passes to the conditional tests.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215637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A loop statement allows us to execute a statement or group of statements multiple times and following is the general from of a loop statement in most of the programming languages:</a:t>
            </a:r>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pic>
        <p:nvPicPr>
          <p:cNvPr id="2" name="Picture 1">
            <a:extLst>
              <a:ext uri="{FF2B5EF4-FFF2-40B4-BE49-F238E27FC236}">
                <a16:creationId xmlns:a16="http://schemas.microsoft.com/office/drawing/2014/main" id="{E0F60846-2161-4003-8C0D-F2BCB41F9C9B}"/>
              </a:ext>
            </a:extLst>
          </p:cNvPr>
          <p:cNvPicPr>
            <a:picLocks noChangeAspect="1"/>
          </p:cNvPicPr>
          <p:nvPr/>
        </p:nvPicPr>
        <p:blipFill>
          <a:blip r:embed="rId3"/>
          <a:stretch>
            <a:fillRect/>
          </a:stretch>
        </p:blipFill>
        <p:spPr>
          <a:xfrm>
            <a:off x="3604602" y="2005281"/>
            <a:ext cx="2377646" cy="2645893"/>
          </a:xfrm>
          <a:prstGeom prst="rect">
            <a:avLst/>
          </a:prstGeom>
        </p:spPr>
      </p:pic>
    </p:spTree>
    <p:extLst>
      <p:ext uri="{BB962C8B-B14F-4D97-AF65-F5344CB8AC3E}">
        <p14:creationId xmlns:p14="http://schemas.microsoft.com/office/powerpoint/2010/main" val="147074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Continue Statement</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5" name="Picture 4">
            <a:extLst>
              <a:ext uri="{FF2B5EF4-FFF2-40B4-BE49-F238E27FC236}">
                <a16:creationId xmlns:a16="http://schemas.microsoft.com/office/drawing/2014/main" id="{541AD2E5-24E5-45C8-9AD2-F59D0937E1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4527" y="1489075"/>
            <a:ext cx="2734945" cy="3140710"/>
          </a:xfrm>
          <a:prstGeom prst="rect">
            <a:avLst/>
          </a:prstGeom>
          <a:noFill/>
          <a:ln>
            <a:noFill/>
          </a:ln>
        </p:spPr>
      </p:pic>
    </p:spTree>
    <p:extLst>
      <p:ext uri="{BB962C8B-B14F-4D97-AF65-F5344CB8AC3E}">
        <p14:creationId xmlns:p14="http://schemas.microsoft.com/office/powerpoint/2010/main" val="3370724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Continue Statement</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2" name="Picture 1">
            <a:extLst>
              <a:ext uri="{FF2B5EF4-FFF2-40B4-BE49-F238E27FC236}">
                <a16:creationId xmlns:a16="http://schemas.microsoft.com/office/drawing/2014/main" id="{6159598F-187F-4A78-91FC-EBADB9F225E5}"/>
              </a:ext>
            </a:extLst>
          </p:cNvPr>
          <p:cNvPicPr>
            <a:picLocks noChangeAspect="1"/>
          </p:cNvPicPr>
          <p:nvPr/>
        </p:nvPicPr>
        <p:blipFill>
          <a:blip r:embed="rId3"/>
          <a:stretch>
            <a:fillRect/>
          </a:stretch>
        </p:blipFill>
        <p:spPr>
          <a:xfrm>
            <a:off x="1812924" y="1318434"/>
            <a:ext cx="5944872" cy="3620391"/>
          </a:xfrm>
          <a:prstGeom prst="rect">
            <a:avLst/>
          </a:prstGeom>
        </p:spPr>
      </p:pic>
    </p:spTree>
    <p:extLst>
      <p:ext uri="{BB962C8B-B14F-4D97-AF65-F5344CB8AC3E}">
        <p14:creationId xmlns:p14="http://schemas.microsoft.com/office/powerpoint/2010/main" val="3863994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1.8 Infinite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 loop becomes infinite loop if a condition never becomes false. </a:t>
            </a:r>
          </a:p>
          <a:p>
            <a:pPr lvl="0"/>
            <a:r>
              <a:rPr lang="en-US" dirty="0"/>
              <a:t>The for loop is traditionally used for this purpose. </a:t>
            </a:r>
          </a:p>
          <a:p>
            <a:pPr lvl="0"/>
            <a:r>
              <a:rPr lang="en-US" dirty="0"/>
              <a:t>Since none of the three expressions that form the ‘for’ loop are required, you can make an endless loop by leaving the conditional expression empty.</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448811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1.8 Infinite Loop</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2" name="Picture 1">
            <a:extLst>
              <a:ext uri="{FF2B5EF4-FFF2-40B4-BE49-F238E27FC236}">
                <a16:creationId xmlns:a16="http://schemas.microsoft.com/office/drawing/2014/main" id="{2B0FF2F7-F73C-4166-A3F8-AD3CB20B83C2}"/>
              </a:ext>
            </a:extLst>
          </p:cNvPr>
          <p:cNvPicPr>
            <a:picLocks noChangeAspect="1"/>
          </p:cNvPicPr>
          <p:nvPr/>
        </p:nvPicPr>
        <p:blipFill>
          <a:blip r:embed="rId3"/>
          <a:stretch>
            <a:fillRect/>
          </a:stretch>
        </p:blipFill>
        <p:spPr>
          <a:xfrm>
            <a:off x="1470023" y="1666270"/>
            <a:ext cx="6762109" cy="2059909"/>
          </a:xfrm>
          <a:prstGeom prst="rect">
            <a:avLst/>
          </a:prstGeom>
        </p:spPr>
      </p:pic>
    </p:spTree>
    <p:extLst>
      <p:ext uri="{BB962C8B-B14F-4D97-AF65-F5344CB8AC3E}">
        <p14:creationId xmlns:p14="http://schemas.microsoft.com/office/powerpoint/2010/main" val="1832153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1.8 Infinite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When the conditional expression is absent, it is assumed to be true. </a:t>
            </a:r>
          </a:p>
          <a:p>
            <a:pPr lvl="0"/>
            <a:r>
              <a:rPr lang="en-US" dirty="0"/>
              <a:t>You may have an initialization and increment expression, but C++ programmers more commonly use the ‘for (;;)’ construct to signify an infinite loop.</a:t>
            </a:r>
          </a:p>
          <a:p>
            <a:pPr lvl="0"/>
            <a:r>
              <a:rPr lang="en-US" dirty="0"/>
              <a:t>NOTE: You can terminate an infinite loop by pressing Ctrl + C keys.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23784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lvl="0"/>
            <a:r>
              <a:rPr lang="en-US" dirty="0"/>
              <a:t>C++ programming language provides the following type of loops to handle looping requirements.</a:t>
            </a:r>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graphicFrame>
        <p:nvGraphicFramePr>
          <p:cNvPr id="3" name="Object 2">
            <a:extLst>
              <a:ext uri="{FF2B5EF4-FFF2-40B4-BE49-F238E27FC236}">
                <a16:creationId xmlns:a16="http://schemas.microsoft.com/office/drawing/2014/main" id="{9D43DC7D-6ED4-41EE-8CFB-6B73A3672681}"/>
              </a:ext>
            </a:extLst>
          </p:cNvPr>
          <p:cNvGraphicFramePr>
            <a:graphicFrameLocks noChangeAspect="1"/>
          </p:cNvGraphicFramePr>
          <p:nvPr>
            <p:extLst>
              <p:ext uri="{D42A27DB-BD31-4B8C-83A1-F6EECF244321}">
                <p14:modId xmlns:p14="http://schemas.microsoft.com/office/powerpoint/2010/main" val="2483799819"/>
              </p:ext>
            </p:extLst>
          </p:nvPr>
        </p:nvGraphicFramePr>
        <p:xfrm>
          <a:off x="1026171" y="2220160"/>
          <a:ext cx="7091658" cy="2253165"/>
        </p:xfrm>
        <a:graphic>
          <a:graphicData uri="http://schemas.openxmlformats.org/presentationml/2006/ole">
            <mc:AlternateContent xmlns:mc="http://schemas.openxmlformats.org/markup-compatibility/2006">
              <mc:Choice xmlns:v="urn:schemas-microsoft-com:vml" Requires="v">
                <p:oleObj spid="_x0000_s1027" name="Document" r:id="rId4" imgW="6099983" imgH="1937763" progId="Word.Document.12">
                  <p:embed/>
                </p:oleObj>
              </mc:Choice>
              <mc:Fallback>
                <p:oleObj name="Document" r:id="rId4" imgW="6099983" imgH="1937763" progId="Word.Document.12">
                  <p:embed/>
                  <p:pic>
                    <p:nvPicPr>
                      <p:cNvPr id="0" name=""/>
                      <p:cNvPicPr/>
                      <p:nvPr/>
                    </p:nvPicPr>
                    <p:blipFill>
                      <a:blip r:embed="rId5"/>
                      <a:stretch>
                        <a:fillRect/>
                      </a:stretch>
                    </p:blipFill>
                    <p:spPr>
                      <a:xfrm>
                        <a:off x="1026171" y="2220160"/>
                        <a:ext cx="7091658" cy="2253165"/>
                      </a:xfrm>
                      <a:prstGeom prst="rect">
                        <a:avLst/>
                      </a:prstGeom>
                    </p:spPr>
                  </p:pic>
                </p:oleObj>
              </mc:Fallback>
            </mc:AlternateContent>
          </a:graphicData>
        </a:graphic>
      </p:graphicFrame>
    </p:spTree>
    <p:extLst>
      <p:ext uri="{BB962C8B-B14F-4D97-AF65-F5344CB8AC3E}">
        <p14:creationId xmlns:p14="http://schemas.microsoft.com/office/powerpoint/2010/main" val="45520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While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A while loop statement repeatedly executes a target statement as long as a given condition is true.</a:t>
            </a:r>
          </a:p>
          <a:p>
            <a:pPr lvl="0"/>
            <a:r>
              <a:rPr lang="en-US" dirty="0"/>
              <a:t>The syntax of a while loop in C++ is: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2" name="Picture 1">
            <a:extLst>
              <a:ext uri="{FF2B5EF4-FFF2-40B4-BE49-F238E27FC236}">
                <a16:creationId xmlns:a16="http://schemas.microsoft.com/office/drawing/2014/main" id="{6049B552-14C7-46CC-A963-01448D0CC363}"/>
              </a:ext>
            </a:extLst>
          </p:cNvPr>
          <p:cNvPicPr>
            <a:picLocks noChangeAspect="1"/>
          </p:cNvPicPr>
          <p:nvPr/>
        </p:nvPicPr>
        <p:blipFill>
          <a:blip r:embed="rId3"/>
          <a:stretch>
            <a:fillRect/>
          </a:stretch>
        </p:blipFill>
        <p:spPr>
          <a:xfrm>
            <a:off x="1372219" y="2780708"/>
            <a:ext cx="6833397" cy="844000"/>
          </a:xfrm>
          <a:prstGeom prst="rect">
            <a:avLst/>
          </a:prstGeom>
        </p:spPr>
      </p:pic>
    </p:spTree>
    <p:extLst>
      <p:ext uri="{BB962C8B-B14F-4D97-AF65-F5344CB8AC3E}">
        <p14:creationId xmlns:p14="http://schemas.microsoft.com/office/powerpoint/2010/main" val="349397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While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statement(s) may be a single statement or a block of statements.</a:t>
            </a:r>
          </a:p>
          <a:p>
            <a:pPr lvl="0"/>
            <a:r>
              <a:rPr lang="en-US" dirty="0"/>
              <a:t>The condition may be any expression, and true is any non-zero value. </a:t>
            </a:r>
          </a:p>
          <a:p>
            <a:pPr lvl="0"/>
            <a:r>
              <a:rPr lang="en-US" dirty="0"/>
              <a:t>The loop iterates while the condition is true. </a:t>
            </a:r>
          </a:p>
          <a:p>
            <a:pPr lvl="0"/>
            <a:r>
              <a:rPr lang="en-US" dirty="0"/>
              <a:t>When the condition becomes false, program control passes to the line immediately following the loop.</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12978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While Loop</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pPr lvl="0"/>
            <a:r>
              <a:rPr lang="en-US" dirty="0"/>
              <a:t>Here, key point of the while loop is that the loop might not ever run. </a:t>
            </a:r>
          </a:p>
          <a:p>
            <a:pPr lvl="0"/>
            <a:r>
              <a:rPr lang="en-US" dirty="0"/>
              <a:t>When the condition is tested and the result is false, the loop body will be skipped and the</a:t>
            </a:r>
          </a:p>
          <a:p>
            <a:r>
              <a:rPr lang="en-US" dirty="0"/>
              <a:t>first statement after the while loop will be executed.</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43093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While Loop</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9566B014-4A49-41CA-8B04-B31034B18141}"/>
              </a:ext>
            </a:extLst>
          </p:cNvPr>
          <p:cNvPicPr>
            <a:picLocks noChangeAspect="1"/>
          </p:cNvPicPr>
          <p:nvPr/>
        </p:nvPicPr>
        <p:blipFill>
          <a:blip r:embed="rId3"/>
          <a:stretch>
            <a:fillRect/>
          </a:stretch>
        </p:blipFill>
        <p:spPr>
          <a:xfrm>
            <a:off x="3032951" y="1608157"/>
            <a:ext cx="2554578" cy="3231160"/>
          </a:xfrm>
          <a:prstGeom prst="rect">
            <a:avLst/>
          </a:prstGeom>
        </p:spPr>
      </p:pic>
    </p:spTree>
    <p:extLst>
      <p:ext uri="{BB962C8B-B14F-4D97-AF65-F5344CB8AC3E}">
        <p14:creationId xmlns:p14="http://schemas.microsoft.com/office/powerpoint/2010/main" val="253806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While Loop</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 name="Picture 1">
            <a:extLst>
              <a:ext uri="{FF2B5EF4-FFF2-40B4-BE49-F238E27FC236}">
                <a16:creationId xmlns:a16="http://schemas.microsoft.com/office/drawing/2014/main" id="{AFEE5EDC-2CA3-43C4-8231-26D607E3B970}"/>
              </a:ext>
            </a:extLst>
          </p:cNvPr>
          <p:cNvPicPr>
            <a:picLocks noChangeAspect="1"/>
          </p:cNvPicPr>
          <p:nvPr/>
        </p:nvPicPr>
        <p:blipFill>
          <a:blip r:embed="rId3"/>
          <a:stretch>
            <a:fillRect/>
          </a:stretch>
        </p:blipFill>
        <p:spPr>
          <a:xfrm>
            <a:off x="1336428" y="1817349"/>
            <a:ext cx="5944872" cy="2535036"/>
          </a:xfrm>
          <a:prstGeom prst="rect">
            <a:avLst/>
          </a:prstGeom>
        </p:spPr>
      </p:pic>
    </p:spTree>
    <p:extLst>
      <p:ext uri="{BB962C8B-B14F-4D97-AF65-F5344CB8AC3E}">
        <p14:creationId xmlns:p14="http://schemas.microsoft.com/office/powerpoint/2010/main" val="3591810849"/>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1183</Words>
  <Application>Microsoft Office PowerPoint</Application>
  <PresentationFormat>On-screen Show (16:9)</PresentationFormat>
  <Paragraphs>126</Paragraphs>
  <Slides>34</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Century </vt:lpstr>
      <vt:lpstr>Poppins</vt:lpstr>
      <vt:lpstr>Century</vt:lpstr>
      <vt:lpstr>Montserrat Light</vt:lpstr>
      <vt:lpstr>Arial</vt:lpstr>
      <vt:lpstr>Calibri</vt:lpstr>
      <vt:lpstr>Times New Roman</vt:lpstr>
      <vt:lpstr>Volsce template</vt:lpstr>
      <vt:lpstr>Microsoft Word Document</vt:lpstr>
      <vt:lpstr>1.  LOOPS</vt:lpstr>
      <vt:lpstr>PowerPoint Presentation</vt:lpstr>
      <vt:lpstr>PowerPoint Presentation</vt:lpstr>
      <vt:lpstr>PowerPoint Presentation</vt:lpstr>
      <vt:lpstr>1.1 While Loop</vt:lpstr>
      <vt:lpstr>1.1 While Loop</vt:lpstr>
      <vt:lpstr>1.1 While Loop</vt:lpstr>
      <vt:lpstr>1.1 While Loop</vt:lpstr>
      <vt:lpstr>1.1 While Loop</vt:lpstr>
      <vt:lpstr>1.1 While Loop</vt:lpstr>
      <vt:lpstr>1.2 For Loop</vt:lpstr>
      <vt:lpstr>1.2 For Loop</vt:lpstr>
      <vt:lpstr>1.2 For Loop</vt:lpstr>
      <vt:lpstr>1.2 For Loop</vt:lpstr>
      <vt:lpstr>1.2 For Loop</vt:lpstr>
      <vt:lpstr>1.3 do..while loop</vt:lpstr>
      <vt:lpstr>1.3 do..while loop</vt:lpstr>
      <vt:lpstr>1.3 do..while loop</vt:lpstr>
      <vt:lpstr>1.3 do..while loop</vt:lpstr>
      <vt:lpstr>1.3 do..while loop</vt:lpstr>
      <vt:lpstr>1.4 Nested loops</vt:lpstr>
      <vt:lpstr>1.4 Nested loops</vt:lpstr>
      <vt:lpstr>1.4 Nested loops</vt:lpstr>
      <vt:lpstr>1.4 Nested loops</vt:lpstr>
      <vt:lpstr>1.5 Loop control statements</vt:lpstr>
      <vt:lpstr>1.6 Break Statement</vt:lpstr>
      <vt:lpstr>1.6 Break Statement</vt:lpstr>
      <vt:lpstr>1.6 Break Statement</vt:lpstr>
      <vt:lpstr>1.7 Continue Statement</vt:lpstr>
      <vt:lpstr>1.7 Continue Statement</vt:lpstr>
      <vt:lpstr>1.7 Continue Statement</vt:lpstr>
      <vt:lpstr>1.8 Infinite Loop</vt:lpstr>
      <vt:lpstr>1.8 Infinite Loop</vt:lpstr>
      <vt:lpstr>1.8 Infinite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Alfred Rezk</dc:creator>
  <cp:lastModifiedBy>Alfred Rezk</cp:lastModifiedBy>
  <cp:revision>48</cp:revision>
  <dcterms:modified xsi:type="dcterms:W3CDTF">2019-11-18T00:59:52Z</dcterms:modified>
</cp:coreProperties>
</file>