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50"/>
  </p:notesMasterIdLst>
  <p:sldIdLst>
    <p:sldId id="302" r:id="rId2"/>
    <p:sldId id="303" r:id="rId3"/>
    <p:sldId id="389" r:id="rId4"/>
    <p:sldId id="489" r:id="rId5"/>
    <p:sldId id="390" r:id="rId6"/>
    <p:sldId id="490" r:id="rId7"/>
    <p:sldId id="391" r:id="rId8"/>
    <p:sldId id="491" r:id="rId9"/>
    <p:sldId id="492" r:id="rId10"/>
    <p:sldId id="493" r:id="rId11"/>
    <p:sldId id="392" r:id="rId12"/>
    <p:sldId id="494" r:id="rId13"/>
    <p:sldId id="495" r:id="rId14"/>
    <p:sldId id="496" r:id="rId15"/>
    <p:sldId id="497" r:id="rId16"/>
    <p:sldId id="498" r:id="rId17"/>
    <p:sldId id="499" r:id="rId18"/>
    <p:sldId id="500" r:id="rId19"/>
    <p:sldId id="501" r:id="rId20"/>
    <p:sldId id="502" r:id="rId21"/>
    <p:sldId id="393" r:id="rId22"/>
    <p:sldId id="309" r:id="rId23"/>
    <p:sldId id="394" r:id="rId24"/>
    <p:sldId id="310" r:id="rId25"/>
    <p:sldId id="503" r:id="rId26"/>
    <p:sldId id="504" r:id="rId27"/>
    <p:sldId id="395" r:id="rId28"/>
    <p:sldId id="505" r:id="rId29"/>
    <p:sldId id="396" r:id="rId30"/>
    <p:sldId id="506" r:id="rId31"/>
    <p:sldId id="432" r:id="rId32"/>
    <p:sldId id="507" r:id="rId33"/>
    <p:sldId id="508" r:id="rId34"/>
    <p:sldId id="509" r:id="rId35"/>
    <p:sldId id="510" r:id="rId36"/>
    <p:sldId id="511" r:id="rId37"/>
    <p:sldId id="512" r:id="rId38"/>
    <p:sldId id="513" r:id="rId39"/>
    <p:sldId id="514" r:id="rId40"/>
    <p:sldId id="515" r:id="rId41"/>
    <p:sldId id="516" r:id="rId42"/>
    <p:sldId id="517" r:id="rId43"/>
    <p:sldId id="518" r:id="rId44"/>
    <p:sldId id="519" r:id="rId45"/>
    <p:sldId id="520" r:id="rId46"/>
    <p:sldId id="521" r:id="rId47"/>
    <p:sldId id="522" r:id="rId48"/>
    <p:sldId id="523" r:id="rId49"/>
  </p:sldIdLst>
  <p:sldSz cx="9144000" cy="5143500" type="screen16x9"/>
  <p:notesSz cx="6858000" cy="9144000"/>
  <p:embeddedFontLst>
    <p:embeddedFont>
      <p:font typeface="Calibri" panose="020F0502020204030204" pitchFamily="34" charset="0"/>
      <p:regular r:id="rId51"/>
      <p:bold r:id="rId52"/>
      <p:italic r:id="rId53"/>
      <p:boldItalic r:id="rId54"/>
    </p:embeddedFont>
    <p:embeddedFont>
      <p:font typeface="Century" panose="02040604050505020304" pitchFamily="18" charset="0"/>
      <p:regular r:id="rId55"/>
    </p:embeddedFont>
    <p:embeddedFont>
      <p:font typeface="Montserrat Light" panose="020B0604020202020204" charset="0"/>
      <p:regular r:id="rId56"/>
      <p:bold r:id="rId57"/>
      <p:italic r:id="rId58"/>
      <p:boldItalic r:id="rId59"/>
    </p:embeddedFont>
    <p:embeddedFont>
      <p:font typeface="Poppins" panose="020B060402020202020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Rezk" initials="AR" lastIdx="1" clrIdx="0">
    <p:extLst>
      <p:ext uri="{19B8F6BF-5375-455C-9EA6-DF929625EA0E}">
        <p15:presenceInfo xmlns:p15="http://schemas.microsoft.com/office/powerpoint/2012/main" userId="fb64f5ec826581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982A5A-15CE-45B2-8490-B4FDAC4BA9E6}">
  <a:tblStyle styleId="{83982A5A-15CE-45B2-8490-B4FDAC4BA9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varScale="1">
        <p:scale>
          <a:sx n="145" d="100"/>
          <a:sy n="145" d="100"/>
        </p:scale>
        <p:origin x="89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font" Target="fonts/font13.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61"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entury" panose="02040604050505020304" pitchFamily="18" charset="0"/>
        <a:ea typeface="Century" panose="0204060405050502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0279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2419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0597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945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1372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7238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7399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38861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7959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31873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4296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6187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502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8062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531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7896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7450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1497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89456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0960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2695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1008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211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9907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555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9115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28845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4920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04531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836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88991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111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3631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4050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12712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59903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21023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283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68256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423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1361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0117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4351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0920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8375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a:spLocks noGrp="1"/>
          </p:cNvSpPr>
          <p:nvPr>
            <p:ph type="ctrTitle"/>
          </p:nvPr>
        </p:nvSpPr>
        <p:spPr>
          <a:xfrm>
            <a:off x="2027625" y="1629397"/>
            <a:ext cx="50886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71" name="Google Shape;71;p3"/>
          <p:cNvSpPr txBox="1">
            <a:spLocks noGrp="1"/>
          </p:cNvSpPr>
          <p:nvPr>
            <p:ph type="subTitle" idx="1"/>
          </p:nvPr>
        </p:nvSpPr>
        <p:spPr>
          <a:xfrm>
            <a:off x="2027625" y="2886101"/>
            <a:ext cx="5088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2000"/>
              <a:buNone/>
              <a:defRPr>
                <a:solidFill>
                  <a:schemeClr val="accent2"/>
                </a:solidFill>
                <a:latin typeface="Century" panose="02040604050505020304" pitchFamily="18" charset="0"/>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41" name="Google Shape;141;p5"/>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atin typeface="Century" panose="02040604050505020304" pitchFamily="18" charset="0"/>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dirty="0"/>
          </a:p>
        </p:txBody>
      </p:sp>
      <p:sp>
        <p:nvSpPr>
          <p:cNvPr id="142" name="Google Shape;142;p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dirty="0"/>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Century" panose="02040604050505020304" pitchFamily="18" charset="0"/>
                <a:ea typeface="Century" panose="02040604050505020304" pitchFamily="18" charset="0"/>
                <a:cs typeface="Century" panose="02040604050505020304" pitchFamily="18" charset="0"/>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entury" panose="02040604050505020304" pitchFamily="18" charset="0"/>
          <a:ea typeface="Century" panose="0204060405050502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29150" y="1411950"/>
            <a:ext cx="6024155" cy="1159800"/>
          </a:xfrm>
          <a:prstGeom prst="rect">
            <a:avLst/>
          </a:prstGeom>
        </p:spPr>
        <p:txBody>
          <a:bodyPr spcFirstLastPara="1" wrap="square" lIns="0" tIns="0" rIns="0" bIns="0" anchor="b" anchorCtr="0">
            <a:noAutofit/>
          </a:bodyPr>
          <a:lstStyle/>
          <a:p>
            <a:pPr lvl="0" algn="ctr"/>
            <a:r>
              <a:rPr lang="en" dirty="0">
                <a:solidFill>
                  <a:schemeClr val="accent2"/>
                </a:solidFill>
              </a:rPr>
              <a:t>1. </a:t>
            </a:r>
            <a:r>
              <a:rPr lang="en" dirty="0"/>
              <a:t> </a:t>
            </a:r>
            <a:r>
              <a:rPr lang="en-US" dirty="0"/>
              <a:t>DECISION MAKING STATMENTS</a:t>
            </a:r>
            <a:endParaRPr dirty="0"/>
          </a:p>
        </p:txBody>
      </p:sp>
    </p:spTree>
    <p:extLst>
      <p:ext uri="{BB962C8B-B14F-4D97-AF65-F5344CB8AC3E}">
        <p14:creationId xmlns:p14="http://schemas.microsoft.com/office/powerpoint/2010/main" val="53699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1.3 If ..else if .. Else Statement </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6" name="Picture 5">
            <a:extLst>
              <a:ext uri="{FF2B5EF4-FFF2-40B4-BE49-F238E27FC236}">
                <a16:creationId xmlns:a16="http://schemas.microsoft.com/office/drawing/2014/main" id="{612E3E53-2878-44E6-AB1F-D1D57C7788D9}"/>
              </a:ext>
            </a:extLst>
          </p:cNvPr>
          <p:cNvPicPr>
            <a:picLocks noChangeAspect="1"/>
          </p:cNvPicPr>
          <p:nvPr/>
        </p:nvPicPr>
        <p:blipFill>
          <a:blip r:embed="rId3"/>
          <a:stretch>
            <a:fillRect/>
          </a:stretch>
        </p:blipFill>
        <p:spPr>
          <a:xfrm>
            <a:off x="2552424" y="1285574"/>
            <a:ext cx="4222685" cy="3857926"/>
          </a:xfrm>
          <a:prstGeom prst="rect">
            <a:avLst/>
          </a:prstGeom>
        </p:spPr>
      </p:pic>
    </p:spTree>
    <p:extLst>
      <p:ext uri="{BB962C8B-B14F-4D97-AF65-F5344CB8AC3E}">
        <p14:creationId xmlns:p14="http://schemas.microsoft.com/office/powerpoint/2010/main" val="3739997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1.4 Switch Statement </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A switch statement allows a variable to be tested for equality against a list of values.  </a:t>
            </a:r>
          </a:p>
          <a:p>
            <a:pPr lvl="0"/>
            <a:r>
              <a:rPr lang="en-US" dirty="0"/>
              <a:t>Each value is called a case, and the variable being switched on is checked for each case.</a:t>
            </a:r>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607505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1.4 Switch Statement </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The syntax for a switch statement in C++ is as follows:</a:t>
            </a:r>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5" name="Picture 4">
            <a:extLst>
              <a:ext uri="{FF2B5EF4-FFF2-40B4-BE49-F238E27FC236}">
                <a16:creationId xmlns:a16="http://schemas.microsoft.com/office/drawing/2014/main" id="{0040FE9F-32C6-45BB-ADA3-966BA220D5C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00356" y="2031621"/>
            <a:ext cx="2082800" cy="2777490"/>
          </a:xfrm>
          <a:prstGeom prst="rect">
            <a:avLst/>
          </a:prstGeom>
          <a:noFill/>
          <a:ln>
            <a:noFill/>
          </a:ln>
        </p:spPr>
      </p:pic>
    </p:spTree>
    <p:extLst>
      <p:ext uri="{BB962C8B-B14F-4D97-AF65-F5344CB8AC3E}">
        <p14:creationId xmlns:p14="http://schemas.microsoft.com/office/powerpoint/2010/main" val="888699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1.4 Switch Statement </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3" name="Picture 2">
            <a:extLst>
              <a:ext uri="{FF2B5EF4-FFF2-40B4-BE49-F238E27FC236}">
                <a16:creationId xmlns:a16="http://schemas.microsoft.com/office/drawing/2014/main" id="{275FC236-3551-4539-80CE-E87425C1EB10}"/>
              </a:ext>
            </a:extLst>
          </p:cNvPr>
          <p:cNvPicPr>
            <a:picLocks noChangeAspect="1"/>
          </p:cNvPicPr>
          <p:nvPr/>
        </p:nvPicPr>
        <p:blipFill>
          <a:blip r:embed="rId3"/>
          <a:stretch>
            <a:fillRect/>
          </a:stretch>
        </p:blipFill>
        <p:spPr>
          <a:xfrm>
            <a:off x="2345710" y="1472104"/>
            <a:ext cx="4452580" cy="3525643"/>
          </a:xfrm>
          <a:prstGeom prst="rect">
            <a:avLst/>
          </a:prstGeom>
        </p:spPr>
      </p:pic>
    </p:spTree>
    <p:extLst>
      <p:ext uri="{BB962C8B-B14F-4D97-AF65-F5344CB8AC3E}">
        <p14:creationId xmlns:p14="http://schemas.microsoft.com/office/powerpoint/2010/main" val="137414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1.5 Nested If Statement  </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It is always legal to nest if-else statements, which means you can use one if or else if statement inside another if or else if statement(s).</a:t>
            </a:r>
          </a:p>
          <a:p>
            <a:pPr lvl="0"/>
            <a:r>
              <a:rPr lang="en-US" dirty="0"/>
              <a:t>You can nest else if...else in the similar way as you have nested if statement.</a:t>
            </a:r>
          </a:p>
          <a:p>
            <a:pPr lvl="0"/>
            <a:r>
              <a:rPr lang="en-US" dirty="0"/>
              <a:t>The syntax for a nested if statement is as follows:</a:t>
            </a:r>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2" name="Picture 1">
            <a:extLst>
              <a:ext uri="{FF2B5EF4-FFF2-40B4-BE49-F238E27FC236}">
                <a16:creationId xmlns:a16="http://schemas.microsoft.com/office/drawing/2014/main" id="{DAEA1B7B-BD57-4BC1-B0F0-C63C4B22BE3D}"/>
              </a:ext>
            </a:extLst>
          </p:cNvPr>
          <p:cNvPicPr>
            <a:picLocks noChangeAspect="1"/>
          </p:cNvPicPr>
          <p:nvPr/>
        </p:nvPicPr>
        <p:blipFill>
          <a:blip r:embed="rId3"/>
          <a:stretch>
            <a:fillRect/>
          </a:stretch>
        </p:blipFill>
        <p:spPr>
          <a:xfrm>
            <a:off x="1599564" y="3693819"/>
            <a:ext cx="5944872" cy="1449681"/>
          </a:xfrm>
          <a:prstGeom prst="rect">
            <a:avLst/>
          </a:prstGeom>
        </p:spPr>
      </p:pic>
    </p:spTree>
    <p:extLst>
      <p:ext uri="{BB962C8B-B14F-4D97-AF65-F5344CB8AC3E}">
        <p14:creationId xmlns:p14="http://schemas.microsoft.com/office/powerpoint/2010/main" val="417142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1.5 Nested If Statement  </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3" name="Picture 2">
            <a:extLst>
              <a:ext uri="{FF2B5EF4-FFF2-40B4-BE49-F238E27FC236}">
                <a16:creationId xmlns:a16="http://schemas.microsoft.com/office/drawing/2014/main" id="{C5D3A017-34E9-4917-B882-19B85411E57A}"/>
              </a:ext>
            </a:extLst>
          </p:cNvPr>
          <p:cNvPicPr>
            <a:picLocks noChangeAspect="1"/>
          </p:cNvPicPr>
          <p:nvPr/>
        </p:nvPicPr>
        <p:blipFill>
          <a:blip r:embed="rId3"/>
          <a:stretch>
            <a:fillRect/>
          </a:stretch>
        </p:blipFill>
        <p:spPr>
          <a:xfrm>
            <a:off x="1599564" y="1341708"/>
            <a:ext cx="5944872" cy="3801792"/>
          </a:xfrm>
          <a:prstGeom prst="rect">
            <a:avLst/>
          </a:prstGeom>
        </p:spPr>
      </p:pic>
    </p:spTree>
    <p:extLst>
      <p:ext uri="{BB962C8B-B14F-4D97-AF65-F5344CB8AC3E}">
        <p14:creationId xmlns:p14="http://schemas.microsoft.com/office/powerpoint/2010/main" val="2874615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1.6 Nested Switch Statements </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It is possible to have a switch as part of the statement sequence of an outer switch. </a:t>
            </a:r>
          </a:p>
          <a:p>
            <a:pPr lvl="0"/>
            <a:r>
              <a:rPr lang="en-US" dirty="0"/>
              <a:t>Even if the case constants of the inner and outer switch contain common values, no conflicts will arise. </a:t>
            </a:r>
          </a:p>
          <a:p>
            <a:pPr lvl="0"/>
            <a:r>
              <a:rPr lang="en-US" dirty="0"/>
              <a:t>C++ specifies that at least 256 levels of nesting be allowed for switch</a:t>
            </a:r>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888046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1.6 Nested Switch Statements </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The syntax for a nested switch statement is as follows:</a:t>
            </a:r>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pic>
        <p:nvPicPr>
          <p:cNvPr id="2" name="Picture 1">
            <a:extLst>
              <a:ext uri="{FF2B5EF4-FFF2-40B4-BE49-F238E27FC236}">
                <a16:creationId xmlns:a16="http://schemas.microsoft.com/office/drawing/2014/main" id="{F997B744-9CE9-41B6-B681-434F270A82FF}"/>
              </a:ext>
            </a:extLst>
          </p:cNvPr>
          <p:cNvPicPr>
            <a:picLocks noChangeAspect="1"/>
          </p:cNvPicPr>
          <p:nvPr/>
        </p:nvPicPr>
        <p:blipFill>
          <a:blip r:embed="rId3"/>
          <a:stretch>
            <a:fillRect/>
          </a:stretch>
        </p:blipFill>
        <p:spPr>
          <a:xfrm>
            <a:off x="1323271" y="1975230"/>
            <a:ext cx="5944872" cy="2535036"/>
          </a:xfrm>
          <a:prstGeom prst="rect">
            <a:avLst/>
          </a:prstGeom>
        </p:spPr>
      </p:pic>
    </p:spTree>
    <p:extLst>
      <p:ext uri="{BB962C8B-B14F-4D97-AF65-F5344CB8AC3E}">
        <p14:creationId xmlns:p14="http://schemas.microsoft.com/office/powerpoint/2010/main" val="3768703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1.6 Nested Switch Statements </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3" name="Picture 2">
            <a:extLst>
              <a:ext uri="{FF2B5EF4-FFF2-40B4-BE49-F238E27FC236}">
                <a16:creationId xmlns:a16="http://schemas.microsoft.com/office/drawing/2014/main" id="{0EF8CDE1-2704-419D-8FBE-3EB9E657DD17}"/>
              </a:ext>
            </a:extLst>
          </p:cNvPr>
          <p:cNvPicPr>
            <a:picLocks noChangeAspect="1"/>
          </p:cNvPicPr>
          <p:nvPr/>
        </p:nvPicPr>
        <p:blipFill>
          <a:blip r:embed="rId3"/>
          <a:stretch>
            <a:fillRect/>
          </a:stretch>
        </p:blipFill>
        <p:spPr>
          <a:xfrm>
            <a:off x="1658769" y="1341708"/>
            <a:ext cx="5944872" cy="3801792"/>
          </a:xfrm>
          <a:prstGeom prst="rect">
            <a:avLst/>
          </a:prstGeom>
        </p:spPr>
      </p:pic>
    </p:spTree>
    <p:extLst>
      <p:ext uri="{BB962C8B-B14F-4D97-AF65-F5344CB8AC3E}">
        <p14:creationId xmlns:p14="http://schemas.microsoft.com/office/powerpoint/2010/main" val="2921844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1.7 The ?: Operator </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Conditional operator “? :” can be used to replace if...else statements.</a:t>
            </a:r>
          </a:p>
          <a:p>
            <a:pPr lvl="0"/>
            <a:r>
              <a:rPr lang="en-US" dirty="0"/>
              <a:t> It has the following general form:</a:t>
            </a:r>
          </a:p>
          <a:p>
            <a:pPr lvl="0"/>
            <a:endParaRPr lang="en-US" dirty="0"/>
          </a:p>
          <a:p>
            <a:pPr lvl="0"/>
            <a:r>
              <a:rPr lang="en-US" dirty="0"/>
              <a:t>Exp1, Exp2, and Exp3 are expressions. </a:t>
            </a:r>
          </a:p>
          <a:p>
            <a:pPr lvl="0"/>
            <a:r>
              <a:rPr lang="en-US" dirty="0"/>
              <a:t>Notice the use and placement of the colon.</a:t>
            </a:r>
          </a:p>
          <a:p>
            <a:pPr lvl="0"/>
            <a:endParaRPr lang="en-US" dirty="0"/>
          </a:p>
          <a:p>
            <a:pPr marL="101600" indent="0">
              <a:buNone/>
            </a:pPr>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pic>
        <p:nvPicPr>
          <p:cNvPr id="3" name="Picture 2">
            <a:extLst>
              <a:ext uri="{FF2B5EF4-FFF2-40B4-BE49-F238E27FC236}">
                <a16:creationId xmlns:a16="http://schemas.microsoft.com/office/drawing/2014/main" id="{C9FB903D-9D5C-4FFD-923D-AE11950083CB}"/>
              </a:ext>
            </a:extLst>
          </p:cNvPr>
          <p:cNvPicPr>
            <a:picLocks noChangeAspect="1"/>
          </p:cNvPicPr>
          <p:nvPr/>
        </p:nvPicPr>
        <p:blipFill>
          <a:blip r:embed="rId3"/>
          <a:stretch>
            <a:fillRect/>
          </a:stretch>
        </p:blipFill>
        <p:spPr>
          <a:xfrm>
            <a:off x="1500888" y="2571750"/>
            <a:ext cx="5944872" cy="182925"/>
          </a:xfrm>
          <a:prstGeom prst="rect">
            <a:avLst/>
          </a:prstGeom>
        </p:spPr>
      </p:pic>
    </p:spTree>
    <p:extLst>
      <p:ext uri="{BB962C8B-B14F-4D97-AF65-F5344CB8AC3E}">
        <p14:creationId xmlns:p14="http://schemas.microsoft.com/office/powerpoint/2010/main" val="448673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r>
              <a:rPr lang="en-US" dirty="0"/>
              <a:t>Decision making structures require that the programmer specify one or more conditions to be evaluated or tested by the program, along with a statement or statements to be executed if the condition is determined to be true, and optionally, other statements to be executed if the condition is determined to be false.</a:t>
            </a:r>
          </a:p>
          <a:p>
            <a:pPr lvl="0"/>
            <a:endParaRPr lang="en-US" sz="1800" dirty="0"/>
          </a:p>
          <a:p>
            <a:pPr marL="101600" lvl="0" indent="0">
              <a:spcBef>
                <a:spcPts val="0"/>
              </a:spcBef>
              <a:buNone/>
            </a:pPr>
            <a:endParaRPr lang="en-US" sz="14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dirty="0"/>
          </a:p>
        </p:txBody>
      </p:sp>
    </p:spTree>
    <p:extLst>
      <p:ext uri="{BB962C8B-B14F-4D97-AF65-F5344CB8AC3E}">
        <p14:creationId xmlns:p14="http://schemas.microsoft.com/office/powerpoint/2010/main" val="3784170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1.7 The ?: Operator </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The value of a ‘?’ expression is determined like this: Exp1 is evaluated. </a:t>
            </a:r>
          </a:p>
          <a:p>
            <a:pPr lvl="0"/>
            <a:r>
              <a:rPr lang="en-US" dirty="0"/>
              <a:t>If it is true, then Exp2 is evaluated and becomes the value of the entire ‘?’ expression. </a:t>
            </a:r>
          </a:p>
          <a:p>
            <a:pPr lvl="0"/>
            <a:r>
              <a:rPr lang="en-US" dirty="0"/>
              <a:t>If Exp1 is false, then Exp3 is evaluated and its value becomes the value of the expression.</a:t>
            </a:r>
          </a:p>
          <a:p>
            <a:pPr lvl="0"/>
            <a:endParaRPr lang="en-US" dirty="0"/>
          </a:p>
          <a:p>
            <a:pPr marL="101600" indent="0">
              <a:buNone/>
            </a:pPr>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86660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29151" y="1411950"/>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2. </a:t>
            </a:r>
            <a:r>
              <a:rPr lang="en" dirty="0"/>
              <a:t> </a:t>
            </a:r>
            <a:r>
              <a:rPr lang="en-US" dirty="0"/>
              <a:t>FUNCTIONS</a:t>
            </a:r>
            <a:endParaRPr dirty="0"/>
          </a:p>
        </p:txBody>
      </p:sp>
    </p:spTree>
    <p:extLst>
      <p:ext uri="{BB962C8B-B14F-4D97-AF65-F5344CB8AC3E}">
        <p14:creationId xmlns:p14="http://schemas.microsoft.com/office/powerpoint/2010/main" val="3030411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35"/>
          <p:cNvSpPr txBox="1">
            <a:spLocks noGrp="1"/>
          </p:cNvSpPr>
          <p:nvPr>
            <p:ph type="body" idx="1"/>
          </p:nvPr>
        </p:nvSpPr>
        <p:spPr>
          <a:xfrm>
            <a:off x="776450" y="464235"/>
            <a:ext cx="8062750" cy="4557708"/>
          </a:xfrm>
          <a:prstGeom prst="rect">
            <a:avLst/>
          </a:prstGeom>
        </p:spPr>
        <p:txBody>
          <a:bodyPr spcFirstLastPara="1" wrap="square" lIns="0" tIns="0" rIns="0" bIns="0" anchor="t" anchorCtr="0">
            <a:noAutofit/>
          </a:bodyPr>
          <a:lstStyle/>
          <a:p>
            <a:pPr lvl="0"/>
            <a:r>
              <a:rPr lang="en-US" dirty="0"/>
              <a:t>A function is a group of statements that together perform a task. </a:t>
            </a:r>
          </a:p>
          <a:p>
            <a:pPr lvl="0"/>
            <a:r>
              <a:rPr lang="en-US" dirty="0"/>
              <a:t>Every C++ program has at least one function, which is main(), and all the most trivial programs can define additional functions.</a:t>
            </a:r>
          </a:p>
          <a:p>
            <a:pPr lvl="0"/>
            <a:r>
              <a:rPr lang="en-US" dirty="0"/>
              <a:t>You can divide up your code into separate functions. </a:t>
            </a:r>
          </a:p>
          <a:p>
            <a:pPr lvl="0"/>
            <a:r>
              <a:rPr lang="en-US" dirty="0"/>
              <a:t>How you divide up your code among different functions is up to you, but logically the division usually is such that each function performs a specific task.</a:t>
            </a:r>
          </a:p>
          <a:p>
            <a:pPr lvl="0"/>
            <a:r>
              <a:rPr lang="en-US" dirty="0"/>
              <a:t>A function declaration tells the compiler about a function's name, return type, and parameters. </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275438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35"/>
          <p:cNvSpPr txBox="1">
            <a:spLocks noGrp="1"/>
          </p:cNvSpPr>
          <p:nvPr>
            <p:ph type="body" idx="1"/>
          </p:nvPr>
        </p:nvSpPr>
        <p:spPr>
          <a:xfrm>
            <a:off x="776450" y="464235"/>
            <a:ext cx="8062750" cy="4557708"/>
          </a:xfrm>
          <a:prstGeom prst="rect">
            <a:avLst/>
          </a:prstGeom>
        </p:spPr>
        <p:txBody>
          <a:bodyPr spcFirstLastPara="1" wrap="square" lIns="0" tIns="0" rIns="0" bIns="0" anchor="t" anchorCtr="0">
            <a:noAutofit/>
          </a:bodyPr>
          <a:lstStyle/>
          <a:p>
            <a:pPr lvl="0"/>
            <a:r>
              <a:rPr lang="en-US" dirty="0"/>
              <a:t>A function definition provides the actual body of the function.</a:t>
            </a:r>
          </a:p>
          <a:p>
            <a:pPr lvl="0"/>
            <a:r>
              <a:rPr lang="en-US" dirty="0"/>
              <a:t>The C++ standard library provides numerous built-in functions that your program can call. </a:t>
            </a:r>
          </a:p>
          <a:p>
            <a:pPr lvl="0"/>
            <a:r>
              <a:rPr lang="en-US" dirty="0"/>
              <a:t>For example, function </a:t>
            </a:r>
            <a:r>
              <a:rPr lang="en-US" dirty="0" err="1"/>
              <a:t>strcat</a:t>
            </a:r>
            <a:r>
              <a:rPr lang="en-US" dirty="0"/>
              <a:t>() to concatenate two strings, function </a:t>
            </a:r>
            <a:r>
              <a:rPr lang="en-US" dirty="0" err="1"/>
              <a:t>memcpy</a:t>
            </a:r>
            <a:r>
              <a:rPr lang="en-US" dirty="0"/>
              <a:t>() to copy one memory location to another location, and many more functions. </a:t>
            </a:r>
          </a:p>
          <a:p>
            <a:pPr lvl="0"/>
            <a:r>
              <a:rPr lang="en-US" dirty="0"/>
              <a:t>A function is known with various names like a method or a sub-routine or a procedure etc.</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1008868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2.1 Defining a Function</a:t>
            </a:r>
          </a:p>
        </p:txBody>
      </p:sp>
      <p:sp>
        <p:nvSpPr>
          <p:cNvPr id="563" name="Google Shape;563;p35"/>
          <p:cNvSpPr txBox="1">
            <a:spLocks noGrp="1"/>
          </p:cNvSpPr>
          <p:nvPr>
            <p:ph type="body" idx="1"/>
          </p:nvPr>
        </p:nvSpPr>
        <p:spPr>
          <a:xfrm>
            <a:off x="660268" y="1381057"/>
            <a:ext cx="8062750" cy="3762443"/>
          </a:xfrm>
          <a:prstGeom prst="rect">
            <a:avLst/>
          </a:prstGeom>
        </p:spPr>
        <p:txBody>
          <a:bodyPr spcFirstLastPara="1" wrap="square" lIns="0" tIns="0" rIns="0" bIns="0" anchor="t" anchorCtr="0">
            <a:noAutofit/>
          </a:bodyPr>
          <a:lstStyle/>
          <a:p>
            <a:pPr marL="0" indent="0">
              <a:buNone/>
            </a:pPr>
            <a:r>
              <a:rPr lang="en-US" dirty="0"/>
              <a:t>The general form of a C++ function definition is as follows:</a:t>
            </a:r>
          </a:p>
          <a:p>
            <a:pPr marL="0" indent="0">
              <a:buNone/>
            </a:pPr>
            <a:endParaRPr lang="en-US" sz="1000" dirty="0">
              <a:latin typeface="Century" panose="02040604050505020304" pitchFamily="18" charset="0"/>
            </a:endParaRPr>
          </a:p>
          <a:p>
            <a:pPr marL="0" indent="0">
              <a:buNone/>
            </a:pPr>
            <a:endParaRPr lang="en-US" sz="1000" dirty="0"/>
          </a:p>
          <a:p>
            <a:pPr marL="0" indent="0">
              <a:buNone/>
            </a:pPr>
            <a:endParaRPr lang="en-US" sz="1000" dirty="0">
              <a:latin typeface="Century" panose="02040604050505020304" pitchFamily="18" charset="0"/>
            </a:endParaRPr>
          </a:p>
          <a:p>
            <a:r>
              <a:rPr lang="en-US" dirty="0"/>
              <a:t>A C++ function definition consists of a function header and a function body.</a:t>
            </a:r>
          </a:p>
          <a:p>
            <a:pPr lvl="0"/>
            <a:r>
              <a:rPr lang="en-US" b="1" dirty="0"/>
              <a:t>Return Type:</a:t>
            </a:r>
            <a:r>
              <a:rPr lang="en-US" dirty="0"/>
              <a:t> A function may return a value. The </a:t>
            </a:r>
            <a:r>
              <a:rPr lang="en-US" dirty="0" err="1"/>
              <a:t>return_type</a:t>
            </a:r>
            <a:r>
              <a:rPr lang="en-US" dirty="0"/>
              <a:t> is the data type of the value the function returns. Some functions perform the desired operations without returning a value. In this case, the </a:t>
            </a:r>
            <a:r>
              <a:rPr lang="en-US" dirty="0" err="1"/>
              <a:t>return_type</a:t>
            </a:r>
            <a:r>
              <a:rPr lang="en-US" dirty="0"/>
              <a:t> is the keyword void.</a:t>
            </a:r>
          </a:p>
          <a:p>
            <a:pPr mar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pic>
        <p:nvPicPr>
          <p:cNvPr id="3" name="Picture 2">
            <a:extLst>
              <a:ext uri="{FF2B5EF4-FFF2-40B4-BE49-F238E27FC236}">
                <a16:creationId xmlns:a16="http://schemas.microsoft.com/office/drawing/2014/main" id="{6F464D80-194F-490C-BBFB-C00988E772D3}"/>
              </a:ext>
            </a:extLst>
          </p:cNvPr>
          <p:cNvPicPr>
            <a:picLocks noChangeAspect="1"/>
          </p:cNvPicPr>
          <p:nvPr/>
        </p:nvPicPr>
        <p:blipFill>
          <a:blip r:embed="rId3"/>
          <a:stretch>
            <a:fillRect/>
          </a:stretch>
        </p:blipFill>
        <p:spPr>
          <a:xfrm>
            <a:off x="1391414" y="1912919"/>
            <a:ext cx="5944872" cy="725603"/>
          </a:xfrm>
          <a:prstGeom prst="rect">
            <a:avLst/>
          </a:prstGeom>
        </p:spPr>
      </p:pic>
    </p:spTree>
    <p:extLst>
      <p:ext uri="{BB962C8B-B14F-4D97-AF65-F5344CB8AC3E}">
        <p14:creationId xmlns:p14="http://schemas.microsoft.com/office/powerpoint/2010/main" val="150538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2.1 Defining a Function</a:t>
            </a:r>
          </a:p>
        </p:txBody>
      </p:sp>
      <p:sp>
        <p:nvSpPr>
          <p:cNvPr id="563" name="Google Shape;563;p35"/>
          <p:cNvSpPr txBox="1">
            <a:spLocks noGrp="1"/>
          </p:cNvSpPr>
          <p:nvPr>
            <p:ph type="body" idx="1"/>
          </p:nvPr>
        </p:nvSpPr>
        <p:spPr>
          <a:xfrm>
            <a:off x="660268" y="1381057"/>
            <a:ext cx="8062750" cy="3762443"/>
          </a:xfrm>
          <a:prstGeom prst="rect">
            <a:avLst/>
          </a:prstGeom>
        </p:spPr>
        <p:txBody>
          <a:bodyPr spcFirstLastPara="1" wrap="square" lIns="0" tIns="0" rIns="0" bIns="0" anchor="t" anchorCtr="0">
            <a:noAutofit/>
          </a:bodyPr>
          <a:lstStyle/>
          <a:p>
            <a:pPr lvl="0"/>
            <a:r>
              <a:rPr lang="en-US" b="1" dirty="0"/>
              <a:t>Function Name: </a:t>
            </a:r>
            <a:r>
              <a:rPr lang="en-US" dirty="0"/>
              <a:t>This is the actual name of the function. The function name and the parameter list together constitute the function signature.</a:t>
            </a:r>
          </a:p>
          <a:p>
            <a:pPr lvl="0"/>
            <a:r>
              <a:rPr lang="en-US" b="1" dirty="0"/>
              <a:t>Parameters:</a:t>
            </a:r>
            <a:r>
              <a:rPr lang="en-US" dirty="0"/>
              <a:t> A parameter is like a placeholder. When a function is invoked, you pass a value to the parameter. This value is referred to as actual parameter or argument. The parameter list refers to the type, order, and number of the parameters of a function. Parameters are optional; that is, a function may contain no parameters.</a:t>
            </a:r>
          </a:p>
          <a:p>
            <a:pPr mar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1668284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2.1 Defining a Function</a:t>
            </a:r>
          </a:p>
        </p:txBody>
      </p:sp>
      <p:sp>
        <p:nvSpPr>
          <p:cNvPr id="563" name="Google Shape;563;p35"/>
          <p:cNvSpPr txBox="1">
            <a:spLocks noGrp="1"/>
          </p:cNvSpPr>
          <p:nvPr>
            <p:ph type="body" idx="1"/>
          </p:nvPr>
        </p:nvSpPr>
        <p:spPr>
          <a:xfrm>
            <a:off x="660268" y="1381057"/>
            <a:ext cx="8062750" cy="3762443"/>
          </a:xfrm>
          <a:prstGeom prst="rect">
            <a:avLst/>
          </a:prstGeom>
        </p:spPr>
        <p:txBody>
          <a:bodyPr spcFirstLastPara="1" wrap="square" lIns="0" tIns="0" rIns="0" bIns="0" anchor="t" anchorCtr="0">
            <a:noAutofit/>
          </a:bodyPr>
          <a:lstStyle/>
          <a:p>
            <a:pPr lvl="0"/>
            <a:r>
              <a:rPr lang="en-US" b="1" dirty="0"/>
              <a:t>Function Body: </a:t>
            </a:r>
            <a:r>
              <a:rPr lang="en-US" dirty="0"/>
              <a:t>The function body contains a collection of statements that define what the function does.</a:t>
            </a:r>
          </a:p>
          <a:p>
            <a:pPr lvl="0"/>
            <a:r>
              <a:rPr lang="en-US" dirty="0"/>
              <a:t>Following is the source code for a function called max(). </a:t>
            </a:r>
          </a:p>
          <a:p>
            <a:pPr lvl="0"/>
            <a:r>
              <a:rPr lang="en-US" dirty="0"/>
              <a:t>This function takes two parameters num1 and num2 and returns the maximum between the two:</a:t>
            </a:r>
          </a:p>
          <a:p>
            <a:pPr mar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pic>
        <p:nvPicPr>
          <p:cNvPr id="2" name="Picture 1">
            <a:extLst>
              <a:ext uri="{FF2B5EF4-FFF2-40B4-BE49-F238E27FC236}">
                <a16:creationId xmlns:a16="http://schemas.microsoft.com/office/drawing/2014/main" id="{709AAB6F-5CDD-4141-BE8D-81B7D27D54C8}"/>
              </a:ext>
            </a:extLst>
          </p:cNvPr>
          <p:cNvPicPr>
            <a:picLocks noChangeAspect="1"/>
          </p:cNvPicPr>
          <p:nvPr/>
        </p:nvPicPr>
        <p:blipFill>
          <a:blip r:embed="rId3"/>
          <a:stretch>
            <a:fillRect/>
          </a:stretch>
        </p:blipFill>
        <p:spPr>
          <a:xfrm>
            <a:off x="2286556" y="3459060"/>
            <a:ext cx="4810174" cy="1612077"/>
          </a:xfrm>
          <a:prstGeom prst="rect">
            <a:avLst/>
          </a:prstGeom>
        </p:spPr>
      </p:pic>
    </p:spTree>
    <p:extLst>
      <p:ext uri="{BB962C8B-B14F-4D97-AF65-F5344CB8AC3E}">
        <p14:creationId xmlns:p14="http://schemas.microsoft.com/office/powerpoint/2010/main" val="3450189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2.2 Function Declarations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A function declaration tells the compiler about a function name and how to call the function. </a:t>
            </a:r>
          </a:p>
          <a:p>
            <a:pPr lvl="0"/>
            <a:r>
              <a:rPr lang="en-US" dirty="0"/>
              <a:t>The actual body of the function can be defined separately. </a:t>
            </a:r>
          </a:p>
          <a:p>
            <a:pPr lvl="0"/>
            <a:r>
              <a:rPr lang="en-US" dirty="0"/>
              <a:t>A function declaration has the following parts:</a:t>
            </a:r>
          </a:p>
          <a:p>
            <a:pPr lvl="0"/>
            <a:endParaRPr lang="en-US" dirty="0"/>
          </a:p>
          <a:p>
            <a:pPr lvl="0"/>
            <a:r>
              <a:rPr lang="en-US" dirty="0"/>
              <a:t>For the previous defined function max(), following is the function declaration:</a:t>
            </a:r>
          </a:p>
          <a:p>
            <a:pPr marL="101600" indent="0">
              <a:buNone/>
            </a:pPr>
            <a:r>
              <a:rPr lang="en-US" dirty="0"/>
              <a:t> </a:t>
            </a:r>
          </a:p>
          <a:p>
            <a:pPr lvl="0"/>
            <a:endParaRPr lang="en-US" dirty="0"/>
          </a:p>
          <a:p>
            <a:pPr marL="101600" indent="0">
              <a:buNone/>
            </a:pPr>
            <a:endParaRPr lang="en-US" dirty="0"/>
          </a:p>
          <a:p>
            <a:pPr marL="10160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pic>
        <p:nvPicPr>
          <p:cNvPr id="2" name="Picture 1">
            <a:extLst>
              <a:ext uri="{FF2B5EF4-FFF2-40B4-BE49-F238E27FC236}">
                <a16:creationId xmlns:a16="http://schemas.microsoft.com/office/drawing/2014/main" id="{8283248E-0177-4B89-8AC7-4AAA4E6C7EAA}"/>
              </a:ext>
            </a:extLst>
          </p:cNvPr>
          <p:cNvPicPr>
            <a:picLocks noChangeAspect="1"/>
          </p:cNvPicPr>
          <p:nvPr/>
        </p:nvPicPr>
        <p:blipFill>
          <a:blip r:embed="rId3"/>
          <a:stretch>
            <a:fillRect/>
          </a:stretch>
        </p:blipFill>
        <p:spPr>
          <a:xfrm>
            <a:off x="1282181" y="3029112"/>
            <a:ext cx="6956337" cy="214048"/>
          </a:xfrm>
          <a:prstGeom prst="rect">
            <a:avLst/>
          </a:prstGeom>
        </p:spPr>
      </p:pic>
      <p:pic>
        <p:nvPicPr>
          <p:cNvPr id="3" name="Picture 2">
            <a:extLst>
              <a:ext uri="{FF2B5EF4-FFF2-40B4-BE49-F238E27FC236}">
                <a16:creationId xmlns:a16="http://schemas.microsoft.com/office/drawing/2014/main" id="{82F65FC4-3170-4777-9707-F8235AFD70AB}"/>
              </a:ext>
            </a:extLst>
          </p:cNvPr>
          <p:cNvPicPr>
            <a:picLocks noChangeAspect="1"/>
          </p:cNvPicPr>
          <p:nvPr/>
        </p:nvPicPr>
        <p:blipFill>
          <a:blip r:embed="rId4"/>
          <a:stretch>
            <a:fillRect/>
          </a:stretch>
        </p:blipFill>
        <p:spPr>
          <a:xfrm>
            <a:off x="1282180" y="4269616"/>
            <a:ext cx="6956337" cy="214048"/>
          </a:xfrm>
          <a:prstGeom prst="rect">
            <a:avLst/>
          </a:prstGeom>
        </p:spPr>
      </p:pic>
    </p:spTree>
    <p:extLst>
      <p:ext uri="{BB962C8B-B14F-4D97-AF65-F5344CB8AC3E}">
        <p14:creationId xmlns:p14="http://schemas.microsoft.com/office/powerpoint/2010/main" val="2776792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2.2 Function Declarations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Parameter names are not important in function declaration only their type is required, so following is also valid declaration:</a:t>
            </a:r>
          </a:p>
          <a:p>
            <a:pPr marL="101600" indent="0">
              <a:buNone/>
            </a:pPr>
            <a:r>
              <a:rPr lang="en-US" dirty="0"/>
              <a:t> </a:t>
            </a:r>
          </a:p>
          <a:p>
            <a:pPr lvl="0"/>
            <a:r>
              <a:rPr lang="en-US" dirty="0"/>
              <a:t>Function declaration is required when you define a function in one source file and you call that function in another file. </a:t>
            </a:r>
          </a:p>
          <a:p>
            <a:pPr lvl="0"/>
            <a:r>
              <a:rPr lang="en-US" dirty="0"/>
              <a:t>In such case, you should declare the function at the top of the file calling the function.</a:t>
            </a:r>
          </a:p>
          <a:p>
            <a:pPr marL="101600" indent="0">
              <a:buNone/>
            </a:pPr>
            <a:r>
              <a:rPr lang="en-US" dirty="0"/>
              <a:t> </a:t>
            </a:r>
          </a:p>
          <a:p>
            <a:pPr lvl="0"/>
            <a:endParaRPr lang="en-US" dirty="0"/>
          </a:p>
          <a:p>
            <a:pPr marL="101600" indent="0">
              <a:buNone/>
            </a:pPr>
            <a:endParaRPr lang="en-US" dirty="0"/>
          </a:p>
          <a:p>
            <a:pPr marL="10160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pic>
        <p:nvPicPr>
          <p:cNvPr id="5" name="Picture 4">
            <a:extLst>
              <a:ext uri="{FF2B5EF4-FFF2-40B4-BE49-F238E27FC236}">
                <a16:creationId xmlns:a16="http://schemas.microsoft.com/office/drawing/2014/main" id="{9D3F066F-415E-4C0E-9465-EDA497320513}"/>
              </a:ext>
            </a:extLst>
          </p:cNvPr>
          <p:cNvPicPr>
            <a:picLocks noChangeAspect="1"/>
          </p:cNvPicPr>
          <p:nvPr/>
        </p:nvPicPr>
        <p:blipFill>
          <a:blip r:embed="rId3"/>
          <a:stretch>
            <a:fillRect/>
          </a:stretch>
        </p:blipFill>
        <p:spPr>
          <a:xfrm>
            <a:off x="1553515" y="2263199"/>
            <a:ext cx="6834076" cy="210286"/>
          </a:xfrm>
          <a:prstGeom prst="rect">
            <a:avLst/>
          </a:prstGeom>
        </p:spPr>
      </p:pic>
    </p:spTree>
    <p:extLst>
      <p:ext uri="{BB962C8B-B14F-4D97-AF65-F5344CB8AC3E}">
        <p14:creationId xmlns:p14="http://schemas.microsoft.com/office/powerpoint/2010/main" val="1597619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2.3 Calling a Function</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While creating a C++ function, you give a definition of what the function has to do. </a:t>
            </a:r>
          </a:p>
          <a:p>
            <a:pPr lvl="0"/>
            <a:r>
              <a:rPr lang="en-US" dirty="0"/>
              <a:t>To use a function, you will have to call or invoke that function.</a:t>
            </a:r>
          </a:p>
          <a:p>
            <a:pPr lvl="0"/>
            <a:r>
              <a:rPr lang="en-US" dirty="0"/>
              <a:t>When a program calls a function, program control is transferred to the called function. </a:t>
            </a:r>
          </a:p>
          <a:p>
            <a:pPr lvl="0"/>
            <a:r>
              <a:rPr lang="en-US" dirty="0"/>
              <a:t> A called function performs defined task and when it’s return statement is executed or when its function-ending closing brace is reached, it returns program control back to the main program.</a:t>
            </a:r>
          </a:p>
          <a:p>
            <a:r>
              <a:rPr lang="en-US" dirty="0"/>
              <a:t> </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2409938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pPr lvl="0"/>
            <a:r>
              <a:rPr lang="en-US" dirty="0"/>
              <a:t>Following is the general from of a typical decision-making structure found in most of the programming languages:</a:t>
            </a:r>
          </a:p>
          <a:p>
            <a:pPr marL="101600" lvl="0" indent="0">
              <a:buNone/>
            </a:pPr>
            <a:endParaRPr lang="en-US" sz="1800" dirty="0"/>
          </a:p>
          <a:p>
            <a:pPr marL="101600" lvl="0" indent="0">
              <a:spcBef>
                <a:spcPts val="0"/>
              </a:spcBef>
              <a:buNone/>
            </a:pPr>
            <a:endParaRPr lang="en-US" sz="14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dirty="0"/>
          </a:p>
        </p:txBody>
      </p:sp>
      <p:pic>
        <p:nvPicPr>
          <p:cNvPr id="4" name="Picture 3">
            <a:extLst>
              <a:ext uri="{FF2B5EF4-FFF2-40B4-BE49-F238E27FC236}">
                <a16:creationId xmlns:a16="http://schemas.microsoft.com/office/drawing/2014/main" id="{607D53B1-B461-4E91-B766-9099699771F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31346" y="1513990"/>
            <a:ext cx="2544445" cy="3220085"/>
          </a:xfrm>
          <a:prstGeom prst="rect">
            <a:avLst/>
          </a:prstGeom>
          <a:noFill/>
          <a:ln>
            <a:noFill/>
          </a:ln>
        </p:spPr>
      </p:pic>
    </p:spTree>
    <p:extLst>
      <p:ext uri="{BB962C8B-B14F-4D97-AF65-F5344CB8AC3E}">
        <p14:creationId xmlns:p14="http://schemas.microsoft.com/office/powerpoint/2010/main" val="1470743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2.3 Calling a Function</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To call a function, you simply need to pass the required parameters along with function name, and if function returns a value, then you can store returned value. </a:t>
            </a:r>
          </a:p>
          <a:p>
            <a:pPr marL="101600" indent="0">
              <a:buNone/>
            </a:pPr>
            <a:r>
              <a:rPr lang="en-US" dirty="0"/>
              <a:t> </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pic>
        <p:nvPicPr>
          <p:cNvPr id="2" name="Picture 1">
            <a:extLst>
              <a:ext uri="{FF2B5EF4-FFF2-40B4-BE49-F238E27FC236}">
                <a16:creationId xmlns:a16="http://schemas.microsoft.com/office/drawing/2014/main" id="{E5BF1368-71A5-45A8-8699-5FC61C342A09}"/>
              </a:ext>
            </a:extLst>
          </p:cNvPr>
          <p:cNvPicPr>
            <a:picLocks noChangeAspect="1"/>
          </p:cNvPicPr>
          <p:nvPr/>
        </p:nvPicPr>
        <p:blipFill>
          <a:blip r:embed="rId3"/>
          <a:stretch>
            <a:fillRect/>
          </a:stretch>
        </p:blipFill>
        <p:spPr>
          <a:xfrm>
            <a:off x="2624789" y="2508975"/>
            <a:ext cx="3327176" cy="2634525"/>
          </a:xfrm>
          <a:prstGeom prst="rect">
            <a:avLst/>
          </a:prstGeom>
        </p:spPr>
      </p:pic>
    </p:spTree>
    <p:extLst>
      <p:ext uri="{BB962C8B-B14F-4D97-AF65-F5344CB8AC3E}">
        <p14:creationId xmlns:p14="http://schemas.microsoft.com/office/powerpoint/2010/main" val="2330664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2.4 Function Arguments </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If a function is to use arguments, it must declare variables that accept the values of the arguments.</a:t>
            </a:r>
          </a:p>
          <a:p>
            <a:pPr lvl="0"/>
            <a:r>
              <a:rPr lang="en-US" dirty="0"/>
              <a:t>These variables are called the formal parameters of the function. </a:t>
            </a:r>
          </a:p>
          <a:p>
            <a:pPr lvl="0"/>
            <a:r>
              <a:rPr lang="en-US" dirty="0"/>
              <a:t>The formal parameters behave like other local variables inside the function and are created upon entry into the function and destroyed upon exit. </a:t>
            </a:r>
          </a:p>
          <a:p>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3409919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2.4 Function Arguments </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While calling a function, there are three ways that arguments can be passed to a function:</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pic>
        <p:nvPicPr>
          <p:cNvPr id="2" name="Picture 1">
            <a:extLst>
              <a:ext uri="{FF2B5EF4-FFF2-40B4-BE49-F238E27FC236}">
                <a16:creationId xmlns:a16="http://schemas.microsoft.com/office/drawing/2014/main" id="{55373F41-67BD-4496-8B01-06179105C3DF}"/>
              </a:ext>
            </a:extLst>
          </p:cNvPr>
          <p:cNvPicPr>
            <a:picLocks noChangeAspect="1"/>
          </p:cNvPicPr>
          <p:nvPr/>
        </p:nvPicPr>
        <p:blipFill>
          <a:blip r:embed="rId3"/>
          <a:stretch>
            <a:fillRect/>
          </a:stretch>
        </p:blipFill>
        <p:spPr>
          <a:xfrm>
            <a:off x="1155635" y="2463419"/>
            <a:ext cx="7042300" cy="2270656"/>
          </a:xfrm>
          <a:prstGeom prst="rect">
            <a:avLst/>
          </a:prstGeom>
        </p:spPr>
      </p:pic>
    </p:spTree>
    <p:extLst>
      <p:ext uri="{BB962C8B-B14F-4D97-AF65-F5344CB8AC3E}">
        <p14:creationId xmlns:p14="http://schemas.microsoft.com/office/powerpoint/2010/main" val="4008438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2.5 Call by Value </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The call by value method of passing arguments to a function copies the actual value of an argument into the formal parameter of the function. </a:t>
            </a:r>
          </a:p>
          <a:p>
            <a:pPr lvl="0"/>
            <a:r>
              <a:rPr lang="en-US" dirty="0"/>
              <a:t>In this case, changes made to the parameter inside the function have no effect on the argument.</a:t>
            </a:r>
          </a:p>
          <a:p>
            <a:pPr lvl="0"/>
            <a:r>
              <a:rPr lang="en-US" dirty="0"/>
              <a:t>By default, C++ uses call by value to pass arguments. </a:t>
            </a:r>
          </a:p>
          <a:p>
            <a:pPr lvl="0"/>
            <a:r>
              <a:rPr lang="en-US" dirty="0"/>
              <a:t>In general, this means that code within a function cannot alter the arguments used to call the function.</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3001657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2.5 Call by Value </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The call by value method of passing arguments to a function copies the actual value of an argument into the formal parameter of the function. </a:t>
            </a:r>
          </a:p>
          <a:p>
            <a:pPr lvl="0"/>
            <a:r>
              <a:rPr lang="en-US" dirty="0"/>
              <a:t>In this case, changes made to the parameter inside the function have no effect on the argument.</a:t>
            </a:r>
          </a:p>
          <a:p>
            <a:pPr lvl="0"/>
            <a:r>
              <a:rPr lang="en-US" dirty="0"/>
              <a:t>By default, C++ uses call by value to pass arguments. </a:t>
            </a:r>
          </a:p>
          <a:p>
            <a:pPr lvl="0"/>
            <a:r>
              <a:rPr lang="en-US" dirty="0"/>
              <a:t>In general, this means that code within a function cannot alter the arguments used to call the function.</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1681139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2.5 Call by Value </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Consider the function swap() definition as follows.</a:t>
            </a: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35</a:t>
            </a:fld>
            <a:endParaRPr/>
          </a:p>
        </p:txBody>
      </p:sp>
      <p:pic>
        <p:nvPicPr>
          <p:cNvPr id="2" name="Picture 1">
            <a:extLst>
              <a:ext uri="{FF2B5EF4-FFF2-40B4-BE49-F238E27FC236}">
                <a16:creationId xmlns:a16="http://schemas.microsoft.com/office/drawing/2014/main" id="{E38C392D-5A5E-4E04-BC22-EB0F3B8E9162}"/>
              </a:ext>
            </a:extLst>
          </p:cNvPr>
          <p:cNvPicPr>
            <a:picLocks noChangeAspect="1"/>
          </p:cNvPicPr>
          <p:nvPr/>
        </p:nvPicPr>
        <p:blipFill>
          <a:blip r:embed="rId3"/>
          <a:stretch>
            <a:fillRect/>
          </a:stretch>
        </p:blipFill>
        <p:spPr>
          <a:xfrm>
            <a:off x="1448260" y="1980637"/>
            <a:ext cx="5944872" cy="1629557"/>
          </a:xfrm>
          <a:prstGeom prst="rect">
            <a:avLst/>
          </a:prstGeom>
        </p:spPr>
      </p:pic>
    </p:spTree>
    <p:extLst>
      <p:ext uri="{BB962C8B-B14F-4D97-AF65-F5344CB8AC3E}">
        <p14:creationId xmlns:p14="http://schemas.microsoft.com/office/powerpoint/2010/main" val="475835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2.5 Call by Value </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r>
              <a:rPr lang="en-US" dirty="0"/>
              <a:t>Now, let us call the function swap() by passing actual values as in the following example:</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pic>
        <p:nvPicPr>
          <p:cNvPr id="3" name="Picture 2">
            <a:extLst>
              <a:ext uri="{FF2B5EF4-FFF2-40B4-BE49-F238E27FC236}">
                <a16:creationId xmlns:a16="http://schemas.microsoft.com/office/drawing/2014/main" id="{F08E2252-1619-4887-B1A7-A302B7F29EC8}"/>
              </a:ext>
            </a:extLst>
          </p:cNvPr>
          <p:cNvPicPr>
            <a:picLocks noChangeAspect="1"/>
          </p:cNvPicPr>
          <p:nvPr/>
        </p:nvPicPr>
        <p:blipFill>
          <a:blip r:embed="rId3"/>
          <a:stretch>
            <a:fillRect/>
          </a:stretch>
        </p:blipFill>
        <p:spPr>
          <a:xfrm>
            <a:off x="1599564" y="2065787"/>
            <a:ext cx="5944872" cy="3077713"/>
          </a:xfrm>
          <a:prstGeom prst="rect">
            <a:avLst/>
          </a:prstGeom>
        </p:spPr>
      </p:pic>
    </p:spTree>
    <p:extLst>
      <p:ext uri="{BB962C8B-B14F-4D97-AF65-F5344CB8AC3E}">
        <p14:creationId xmlns:p14="http://schemas.microsoft.com/office/powerpoint/2010/main" val="518023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2.5 Call by Value </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When the above code is put together in a file, compiled and executed, it produces the following result:</a:t>
            </a:r>
          </a:p>
          <a:p>
            <a:pPr lvl="0"/>
            <a:endParaRPr lang="en-US" dirty="0"/>
          </a:p>
          <a:p>
            <a:pPr lvl="0"/>
            <a:endParaRPr lang="en-US" dirty="0"/>
          </a:p>
          <a:p>
            <a:pPr lvl="0"/>
            <a:endParaRPr lang="en-US" dirty="0"/>
          </a:p>
          <a:p>
            <a:r>
              <a:rPr lang="en-US" dirty="0"/>
              <a:t>Which shows that there is no change in the values though they had been changed inside the function.</a:t>
            </a:r>
          </a:p>
          <a:p>
            <a:pPr lvl="0"/>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a:p>
        </p:txBody>
      </p:sp>
      <p:pic>
        <p:nvPicPr>
          <p:cNvPr id="2" name="Picture 1">
            <a:extLst>
              <a:ext uri="{FF2B5EF4-FFF2-40B4-BE49-F238E27FC236}">
                <a16:creationId xmlns:a16="http://schemas.microsoft.com/office/drawing/2014/main" id="{ED19C387-A703-49C6-A55D-AE57E716EFEE}"/>
              </a:ext>
            </a:extLst>
          </p:cNvPr>
          <p:cNvPicPr>
            <a:picLocks noChangeAspect="1"/>
          </p:cNvPicPr>
          <p:nvPr/>
        </p:nvPicPr>
        <p:blipFill>
          <a:blip r:embed="rId3"/>
          <a:stretch>
            <a:fillRect/>
          </a:stretch>
        </p:blipFill>
        <p:spPr>
          <a:xfrm>
            <a:off x="1128818" y="2152591"/>
            <a:ext cx="6096953" cy="693591"/>
          </a:xfrm>
          <a:prstGeom prst="rect">
            <a:avLst/>
          </a:prstGeom>
        </p:spPr>
      </p:pic>
    </p:spTree>
    <p:extLst>
      <p:ext uri="{BB962C8B-B14F-4D97-AF65-F5344CB8AC3E}">
        <p14:creationId xmlns:p14="http://schemas.microsoft.com/office/powerpoint/2010/main" val="3219093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2.6 Call by Pointer</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The call by pointer method of passing arguments to a function copies the address of an argument into the formal parameter. </a:t>
            </a:r>
          </a:p>
          <a:p>
            <a:pPr lvl="0"/>
            <a:r>
              <a:rPr lang="en-US" dirty="0"/>
              <a:t>Inside the function, the address is used to access the actual argument used in the call. </a:t>
            </a:r>
          </a:p>
          <a:p>
            <a:pPr lvl="0"/>
            <a:r>
              <a:rPr lang="en-US" dirty="0"/>
              <a:t>This means that changes made to the parameter affect the passed argument. </a:t>
            </a:r>
          </a:p>
          <a:p>
            <a:pPr lvl="0"/>
            <a:r>
              <a:rPr lang="en-US" dirty="0"/>
              <a:t>To pass the value by pointer, argument pointers are passed to the functions just like any other value. </a:t>
            </a:r>
          </a:p>
          <a:p>
            <a:pPr lvl="0"/>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38</a:t>
            </a:fld>
            <a:endParaRPr/>
          </a:p>
        </p:txBody>
      </p:sp>
    </p:spTree>
    <p:extLst>
      <p:ext uri="{BB962C8B-B14F-4D97-AF65-F5344CB8AC3E}">
        <p14:creationId xmlns:p14="http://schemas.microsoft.com/office/powerpoint/2010/main" val="2352059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2.6 Call by Pointer</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So accordingly you need to declare the function parameters as pointer types as in the following function swap(), which exchanges the values of the two integer variables pointed to by its arguments.</a:t>
            </a:r>
          </a:p>
          <a:p>
            <a:pPr lvl="0"/>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39</a:t>
            </a:fld>
            <a:endParaRPr/>
          </a:p>
        </p:txBody>
      </p:sp>
      <p:pic>
        <p:nvPicPr>
          <p:cNvPr id="2" name="Picture 1">
            <a:extLst>
              <a:ext uri="{FF2B5EF4-FFF2-40B4-BE49-F238E27FC236}">
                <a16:creationId xmlns:a16="http://schemas.microsoft.com/office/drawing/2014/main" id="{254B89EF-5ADA-40E3-9F70-C1E7914C84A2}"/>
              </a:ext>
            </a:extLst>
          </p:cNvPr>
          <p:cNvPicPr>
            <a:picLocks noChangeAspect="1"/>
          </p:cNvPicPr>
          <p:nvPr/>
        </p:nvPicPr>
        <p:blipFill>
          <a:blip r:embed="rId3"/>
          <a:stretch>
            <a:fillRect/>
          </a:stretch>
        </p:blipFill>
        <p:spPr>
          <a:xfrm>
            <a:off x="1481153" y="3013449"/>
            <a:ext cx="5944872" cy="1629557"/>
          </a:xfrm>
          <a:prstGeom prst="rect">
            <a:avLst/>
          </a:prstGeom>
        </p:spPr>
      </p:pic>
    </p:spTree>
    <p:extLst>
      <p:ext uri="{BB962C8B-B14F-4D97-AF65-F5344CB8AC3E}">
        <p14:creationId xmlns:p14="http://schemas.microsoft.com/office/powerpoint/2010/main" val="399888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pPr lvl="0"/>
            <a:r>
              <a:rPr lang="en-US" dirty="0"/>
              <a:t>C++ programming language provides following types of decision making statements.</a:t>
            </a:r>
          </a:p>
          <a:p>
            <a:pPr marL="101600" lvl="0" indent="0">
              <a:buNone/>
            </a:pPr>
            <a:endParaRPr lang="en-US" sz="1800" dirty="0"/>
          </a:p>
          <a:p>
            <a:pPr marL="101600" lvl="0" indent="0">
              <a:spcBef>
                <a:spcPts val="0"/>
              </a:spcBef>
              <a:buNone/>
            </a:pPr>
            <a:endParaRPr lang="en-US" sz="14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dirty="0"/>
          </a:p>
        </p:txBody>
      </p:sp>
      <p:graphicFrame>
        <p:nvGraphicFramePr>
          <p:cNvPr id="2" name="Table 1">
            <a:extLst>
              <a:ext uri="{FF2B5EF4-FFF2-40B4-BE49-F238E27FC236}">
                <a16:creationId xmlns:a16="http://schemas.microsoft.com/office/drawing/2014/main" id="{321F9435-D10F-4070-8683-85BAB15CD870}"/>
              </a:ext>
            </a:extLst>
          </p:cNvPr>
          <p:cNvGraphicFramePr>
            <a:graphicFrameLocks noGrp="1"/>
          </p:cNvGraphicFramePr>
          <p:nvPr>
            <p:extLst>
              <p:ext uri="{D42A27DB-BD31-4B8C-83A1-F6EECF244321}">
                <p14:modId xmlns:p14="http://schemas.microsoft.com/office/powerpoint/2010/main" val="2117325211"/>
              </p:ext>
            </p:extLst>
          </p:nvPr>
        </p:nvGraphicFramePr>
        <p:xfrm>
          <a:off x="1545928" y="2157720"/>
          <a:ext cx="6388794" cy="1611550"/>
        </p:xfrm>
        <a:graphic>
          <a:graphicData uri="http://schemas.openxmlformats.org/drawingml/2006/table">
            <a:tbl>
              <a:tblPr firstRow="1" firstCol="1" bandRow="1"/>
              <a:tblGrid>
                <a:gridCol w="1453090">
                  <a:extLst>
                    <a:ext uri="{9D8B030D-6E8A-4147-A177-3AD203B41FA5}">
                      <a16:colId xmlns:a16="http://schemas.microsoft.com/office/drawing/2014/main" val="1916653409"/>
                    </a:ext>
                  </a:extLst>
                </a:gridCol>
                <a:gridCol w="4935704">
                  <a:extLst>
                    <a:ext uri="{9D8B030D-6E8A-4147-A177-3AD203B41FA5}">
                      <a16:colId xmlns:a16="http://schemas.microsoft.com/office/drawing/2014/main" val="1916832455"/>
                    </a:ext>
                  </a:extLst>
                </a:gridCol>
              </a:tblGrid>
              <a:tr h="268592">
                <a:tc>
                  <a:txBody>
                    <a:bodyPr/>
                    <a:lstStyle/>
                    <a:p>
                      <a:pPr marL="0" marR="0">
                        <a:spcBef>
                          <a:spcPts val="0"/>
                        </a:spcBef>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Statement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4681018"/>
                  </a:ext>
                </a:extLst>
              </a:tr>
              <a:tr h="537183">
                <a:tc>
                  <a:txBody>
                    <a:bodyPr/>
                    <a:lstStyle/>
                    <a:p>
                      <a:pPr marL="0" marR="0">
                        <a:spcBef>
                          <a:spcPts val="0"/>
                        </a:spcBef>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if statement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effectLst/>
                          <a:latin typeface="Times New Roman" panose="02020603050405020304" pitchFamily="18" charset="0"/>
                          <a:ea typeface="Calibri" panose="020F0502020204030204" pitchFamily="34" charset="0"/>
                          <a:cs typeface="Arial" panose="020B0604020202020204" pitchFamily="34" charset="0"/>
                        </a:rPr>
                        <a:t>An ‘if’ statement consists of a </a:t>
                      </a:r>
                      <a:r>
                        <a:rPr lang="en-US" sz="1100" dirty="0" err="1">
                          <a:effectLst/>
                          <a:latin typeface="Times New Roman" panose="02020603050405020304" pitchFamily="18" charset="0"/>
                          <a:ea typeface="Calibri" panose="020F0502020204030204" pitchFamily="34" charset="0"/>
                          <a:cs typeface="Arial" panose="020B0604020202020204" pitchFamily="34" charset="0"/>
                        </a:rPr>
                        <a:t>boolean</a:t>
                      </a:r>
                      <a:r>
                        <a:rPr lang="en-US" sz="1100" dirty="0">
                          <a:effectLst/>
                          <a:latin typeface="Times New Roman" panose="02020603050405020304" pitchFamily="18" charset="0"/>
                          <a:ea typeface="Calibri" panose="020F0502020204030204" pitchFamily="34" charset="0"/>
                          <a:cs typeface="Arial" panose="020B0604020202020204" pitchFamily="34" charset="0"/>
                        </a:rPr>
                        <a:t> expression followed by one or more statements.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8857263"/>
                  </a:ext>
                </a:extLst>
              </a:tr>
              <a:tr h="537183">
                <a:tc>
                  <a:txBody>
                    <a:bodyPr/>
                    <a:lstStyle/>
                    <a:p>
                      <a:pPr marL="0" marR="0">
                        <a:spcBef>
                          <a:spcPts val="0"/>
                        </a:spcBef>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if...else statement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An ‘if’ statement can be followed by an optional ‘else’ statement, which executes when the boolean expression is false.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1030407"/>
                  </a:ext>
                </a:extLst>
              </a:tr>
              <a:tr h="268592">
                <a:tc>
                  <a:txBody>
                    <a:bodyPr/>
                    <a:lstStyle/>
                    <a:p>
                      <a:pPr marL="0" marR="0">
                        <a:spcBef>
                          <a:spcPts val="0"/>
                        </a:spcBef>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switch statement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effectLst/>
                          <a:latin typeface="Times New Roman" panose="02020603050405020304" pitchFamily="18" charset="0"/>
                          <a:ea typeface="Calibri" panose="020F0502020204030204" pitchFamily="34" charset="0"/>
                          <a:cs typeface="Arial" panose="020B0604020202020204" pitchFamily="34" charset="0"/>
                        </a:rPr>
                        <a:t>A ‘switch’ statement allows a variable to be tested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4989867"/>
                  </a:ext>
                </a:extLst>
              </a:tr>
            </a:tbl>
          </a:graphicData>
        </a:graphic>
      </p:graphicFrame>
    </p:spTree>
    <p:extLst>
      <p:ext uri="{BB962C8B-B14F-4D97-AF65-F5344CB8AC3E}">
        <p14:creationId xmlns:p14="http://schemas.microsoft.com/office/powerpoint/2010/main" val="4096981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2.6 Call by Pointer</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For now, let us call the function swap() by passing values by pointer as in the following example:</a:t>
            </a:r>
          </a:p>
          <a:p>
            <a:pPr lvl="0"/>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40</a:t>
            </a:fld>
            <a:endParaRPr/>
          </a:p>
        </p:txBody>
      </p:sp>
      <p:pic>
        <p:nvPicPr>
          <p:cNvPr id="3" name="Picture 2">
            <a:extLst>
              <a:ext uri="{FF2B5EF4-FFF2-40B4-BE49-F238E27FC236}">
                <a16:creationId xmlns:a16="http://schemas.microsoft.com/office/drawing/2014/main" id="{EEAE3099-11D2-4122-8CC9-3E4A073F97DC}"/>
              </a:ext>
            </a:extLst>
          </p:cNvPr>
          <p:cNvPicPr>
            <a:picLocks noChangeAspect="1"/>
          </p:cNvPicPr>
          <p:nvPr/>
        </p:nvPicPr>
        <p:blipFill>
          <a:blip r:embed="rId3"/>
          <a:stretch>
            <a:fillRect/>
          </a:stretch>
        </p:blipFill>
        <p:spPr>
          <a:xfrm>
            <a:off x="2128622" y="2106753"/>
            <a:ext cx="4886756" cy="2976005"/>
          </a:xfrm>
          <a:prstGeom prst="rect">
            <a:avLst/>
          </a:prstGeom>
        </p:spPr>
      </p:pic>
    </p:spTree>
    <p:extLst>
      <p:ext uri="{BB962C8B-B14F-4D97-AF65-F5344CB8AC3E}">
        <p14:creationId xmlns:p14="http://schemas.microsoft.com/office/powerpoint/2010/main" val="2007117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2.6 Call by Pointer</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r>
              <a:rPr lang="en-US" dirty="0"/>
              <a:t>When the above code is put together in a file, compiled and executed, it produces the following result:</a:t>
            </a:r>
          </a:p>
          <a:p>
            <a:pPr lvl="0"/>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41</a:t>
            </a:fld>
            <a:endParaRPr/>
          </a:p>
        </p:txBody>
      </p:sp>
      <p:pic>
        <p:nvPicPr>
          <p:cNvPr id="2" name="Picture 1">
            <a:extLst>
              <a:ext uri="{FF2B5EF4-FFF2-40B4-BE49-F238E27FC236}">
                <a16:creationId xmlns:a16="http://schemas.microsoft.com/office/drawing/2014/main" id="{A85457B6-1848-4DED-9AC2-61F082D7FB54}"/>
              </a:ext>
            </a:extLst>
          </p:cNvPr>
          <p:cNvPicPr>
            <a:picLocks noChangeAspect="1"/>
          </p:cNvPicPr>
          <p:nvPr/>
        </p:nvPicPr>
        <p:blipFill>
          <a:blip r:embed="rId3"/>
          <a:stretch>
            <a:fillRect/>
          </a:stretch>
        </p:blipFill>
        <p:spPr>
          <a:xfrm>
            <a:off x="1523523" y="2849903"/>
            <a:ext cx="6096953" cy="693591"/>
          </a:xfrm>
          <a:prstGeom prst="rect">
            <a:avLst/>
          </a:prstGeom>
        </p:spPr>
      </p:pic>
    </p:spTree>
    <p:extLst>
      <p:ext uri="{BB962C8B-B14F-4D97-AF65-F5344CB8AC3E}">
        <p14:creationId xmlns:p14="http://schemas.microsoft.com/office/powerpoint/2010/main" val="29626088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2.6 Call by Reference</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The call by reference method of passing arguments to a function copies the reference of an argument into the formal parameter. </a:t>
            </a:r>
          </a:p>
          <a:p>
            <a:pPr lvl="0"/>
            <a:r>
              <a:rPr lang="en-US" dirty="0"/>
              <a:t>Inside the function, the reference is used to access the actual argument used in the call. </a:t>
            </a:r>
          </a:p>
          <a:p>
            <a:pPr lvl="0"/>
            <a:r>
              <a:rPr lang="en-US" dirty="0"/>
              <a:t>This means that changes made to the parameter affect the passed argument. </a:t>
            </a:r>
          </a:p>
          <a:p>
            <a:pPr lvl="0"/>
            <a:r>
              <a:rPr lang="en-US" dirty="0"/>
              <a:t>To pass the value by reference, argument reference is passed to the functions just like any other value. </a:t>
            </a:r>
          </a:p>
          <a:p>
            <a:pPr lvl="0"/>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42</a:t>
            </a:fld>
            <a:endParaRPr/>
          </a:p>
        </p:txBody>
      </p:sp>
    </p:spTree>
    <p:extLst>
      <p:ext uri="{BB962C8B-B14F-4D97-AF65-F5344CB8AC3E}">
        <p14:creationId xmlns:p14="http://schemas.microsoft.com/office/powerpoint/2010/main" val="227241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2.6 Call by Reference</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So accordingly you need to declare the function parameters as reference types as in the following function swap(), which exchanges the values of the two integer variables pointed to by its arguments.</a:t>
            </a:r>
          </a:p>
          <a:p>
            <a:pPr lvl="0"/>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43</a:t>
            </a:fld>
            <a:endParaRPr/>
          </a:p>
        </p:txBody>
      </p:sp>
      <p:pic>
        <p:nvPicPr>
          <p:cNvPr id="2" name="Picture 1">
            <a:extLst>
              <a:ext uri="{FF2B5EF4-FFF2-40B4-BE49-F238E27FC236}">
                <a16:creationId xmlns:a16="http://schemas.microsoft.com/office/drawing/2014/main" id="{C87EE12E-411D-4FF7-8D0A-EAB5A6BCBF9D}"/>
              </a:ext>
            </a:extLst>
          </p:cNvPr>
          <p:cNvPicPr>
            <a:picLocks noChangeAspect="1"/>
          </p:cNvPicPr>
          <p:nvPr/>
        </p:nvPicPr>
        <p:blipFill>
          <a:blip r:embed="rId3"/>
          <a:stretch>
            <a:fillRect/>
          </a:stretch>
        </p:blipFill>
        <p:spPr>
          <a:xfrm>
            <a:off x="1599564" y="2848988"/>
            <a:ext cx="5944872" cy="1629557"/>
          </a:xfrm>
          <a:prstGeom prst="rect">
            <a:avLst/>
          </a:prstGeom>
        </p:spPr>
      </p:pic>
    </p:spTree>
    <p:extLst>
      <p:ext uri="{BB962C8B-B14F-4D97-AF65-F5344CB8AC3E}">
        <p14:creationId xmlns:p14="http://schemas.microsoft.com/office/powerpoint/2010/main" val="36184185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2.6 Call by Reference</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For now, let us call the function swap() by passing values by reference as in the following example:</a:t>
            </a:r>
          </a:p>
          <a:p>
            <a:pPr lvl="0"/>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44</a:t>
            </a:fld>
            <a:endParaRPr/>
          </a:p>
        </p:txBody>
      </p:sp>
      <p:pic>
        <p:nvPicPr>
          <p:cNvPr id="3" name="Picture 2">
            <a:extLst>
              <a:ext uri="{FF2B5EF4-FFF2-40B4-BE49-F238E27FC236}">
                <a16:creationId xmlns:a16="http://schemas.microsoft.com/office/drawing/2014/main" id="{780E45A6-7942-4CEB-A3EC-1291A20B39D0}"/>
              </a:ext>
            </a:extLst>
          </p:cNvPr>
          <p:cNvPicPr>
            <a:picLocks noChangeAspect="1"/>
          </p:cNvPicPr>
          <p:nvPr/>
        </p:nvPicPr>
        <p:blipFill>
          <a:blip r:embed="rId3"/>
          <a:stretch>
            <a:fillRect/>
          </a:stretch>
        </p:blipFill>
        <p:spPr>
          <a:xfrm>
            <a:off x="1467996" y="2296175"/>
            <a:ext cx="5944872" cy="2353635"/>
          </a:xfrm>
          <a:prstGeom prst="rect">
            <a:avLst/>
          </a:prstGeom>
        </p:spPr>
      </p:pic>
    </p:spTree>
    <p:extLst>
      <p:ext uri="{BB962C8B-B14F-4D97-AF65-F5344CB8AC3E}">
        <p14:creationId xmlns:p14="http://schemas.microsoft.com/office/powerpoint/2010/main" val="21892868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2.6 Call by Reference</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When the above code is put together in a file, compiled and executed, it produces the following result:</a:t>
            </a:r>
          </a:p>
          <a:p>
            <a:pPr lvl="0"/>
            <a:endParaRPr lang="en-US" dirty="0"/>
          </a:p>
          <a:p>
            <a:pPr marL="101600" lvl="0" indent="0">
              <a:buNone/>
            </a:pPr>
            <a:endParaRPr lang="en-US" dirty="0"/>
          </a:p>
          <a:p>
            <a:pPr lvl="0"/>
            <a:r>
              <a:rPr lang="en-US" dirty="0"/>
              <a:t>By default, C++ uses call by value to pass arguments. </a:t>
            </a:r>
          </a:p>
          <a:p>
            <a:pPr lvl="0"/>
            <a:r>
              <a:rPr lang="en-US" dirty="0"/>
              <a:t>In general, this means that code within a function cannot alter the arguments used to call the function and above mentioned example while calling max() function used the same method.</a:t>
            </a:r>
          </a:p>
          <a:p>
            <a:pPr lvl="0"/>
            <a:endParaRPr lang="en-US" dirty="0"/>
          </a:p>
          <a:p>
            <a:pPr lvl="0"/>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45</a:t>
            </a:fld>
            <a:endParaRPr/>
          </a:p>
        </p:txBody>
      </p:sp>
      <p:pic>
        <p:nvPicPr>
          <p:cNvPr id="2" name="Picture 1">
            <a:extLst>
              <a:ext uri="{FF2B5EF4-FFF2-40B4-BE49-F238E27FC236}">
                <a16:creationId xmlns:a16="http://schemas.microsoft.com/office/drawing/2014/main" id="{A1B650C3-1649-4C4D-87C5-D1EC2D140D79}"/>
              </a:ext>
            </a:extLst>
          </p:cNvPr>
          <p:cNvPicPr>
            <a:picLocks noChangeAspect="1"/>
          </p:cNvPicPr>
          <p:nvPr/>
        </p:nvPicPr>
        <p:blipFill>
          <a:blip r:embed="rId3"/>
          <a:stretch>
            <a:fillRect/>
          </a:stretch>
        </p:blipFill>
        <p:spPr>
          <a:xfrm>
            <a:off x="1411690" y="2224954"/>
            <a:ext cx="6096953" cy="693591"/>
          </a:xfrm>
          <a:prstGeom prst="rect">
            <a:avLst/>
          </a:prstGeom>
        </p:spPr>
      </p:pic>
    </p:spTree>
    <p:extLst>
      <p:ext uri="{BB962C8B-B14F-4D97-AF65-F5344CB8AC3E}">
        <p14:creationId xmlns:p14="http://schemas.microsoft.com/office/powerpoint/2010/main" val="14091215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66390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2.6 Default Values for Parameters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sz="1800" dirty="0"/>
              <a:t>When you define a function, you can specify a default value for each of the last parameters. </a:t>
            </a:r>
          </a:p>
          <a:p>
            <a:pPr lvl="0"/>
            <a:r>
              <a:rPr lang="en-US" sz="1800" dirty="0"/>
              <a:t>This value will be used if the corresponding argument is left blank when calling to the function.</a:t>
            </a:r>
          </a:p>
          <a:p>
            <a:pPr lvl="0"/>
            <a:r>
              <a:rPr lang="en-US" sz="1800" dirty="0"/>
              <a:t>This is done by using the assignment operator and assigning values for the arguments in the function definition. </a:t>
            </a:r>
          </a:p>
          <a:p>
            <a:pPr lvl="0"/>
            <a:r>
              <a:rPr lang="en-US" sz="1800" dirty="0"/>
              <a:t>If a value for that parameter is not passed when the function is called, the default given value is used, but if a value is specified, this default value is ignored and the passed value is used instead.</a:t>
            </a:r>
          </a:p>
          <a:p>
            <a:pPr lvl="0"/>
            <a:endParaRPr lang="en-US" dirty="0"/>
          </a:p>
          <a:p>
            <a:pPr lvl="0"/>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46</a:t>
            </a:fld>
            <a:endParaRPr/>
          </a:p>
        </p:txBody>
      </p:sp>
    </p:spTree>
    <p:extLst>
      <p:ext uri="{BB962C8B-B14F-4D97-AF65-F5344CB8AC3E}">
        <p14:creationId xmlns:p14="http://schemas.microsoft.com/office/powerpoint/2010/main" val="3526241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66390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2.6 Default Values for Parameters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Consider the following example:</a:t>
            </a:r>
          </a:p>
          <a:p>
            <a:pPr lvl="0"/>
            <a:endParaRPr lang="en-US" dirty="0"/>
          </a:p>
          <a:p>
            <a:pPr lvl="0"/>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47</a:t>
            </a:fld>
            <a:endParaRPr/>
          </a:p>
        </p:txBody>
      </p:sp>
      <p:pic>
        <p:nvPicPr>
          <p:cNvPr id="2" name="Picture 1">
            <a:extLst>
              <a:ext uri="{FF2B5EF4-FFF2-40B4-BE49-F238E27FC236}">
                <a16:creationId xmlns:a16="http://schemas.microsoft.com/office/drawing/2014/main" id="{2E3FBB0D-F5B1-4CD2-98D9-F54FA4BBA687}"/>
              </a:ext>
            </a:extLst>
          </p:cNvPr>
          <p:cNvPicPr>
            <a:picLocks noChangeAspect="1"/>
          </p:cNvPicPr>
          <p:nvPr/>
        </p:nvPicPr>
        <p:blipFill>
          <a:blip r:embed="rId3"/>
          <a:stretch>
            <a:fillRect/>
          </a:stretch>
        </p:blipFill>
        <p:spPr>
          <a:xfrm>
            <a:off x="2394050" y="1787381"/>
            <a:ext cx="4827550" cy="3234562"/>
          </a:xfrm>
          <a:prstGeom prst="rect">
            <a:avLst/>
          </a:prstGeom>
        </p:spPr>
      </p:pic>
    </p:spTree>
    <p:extLst>
      <p:ext uri="{BB962C8B-B14F-4D97-AF65-F5344CB8AC3E}">
        <p14:creationId xmlns:p14="http://schemas.microsoft.com/office/powerpoint/2010/main" val="104930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66390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2.6 Default Values for Parameters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r>
              <a:rPr lang="en-US" dirty="0"/>
              <a:t>When the above code is compiled and executed, it produces the following result:</a:t>
            </a:r>
          </a:p>
          <a:p>
            <a:pPr lvl="0"/>
            <a:endParaRPr lang="en-US" dirty="0"/>
          </a:p>
          <a:p>
            <a:pPr lvl="0"/>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48</a:t>
            </a:fld>
            <a:endParaRPr/>
          </a:p>
        </p:txBody>
      </p:sp>
      <p:pic>
        <p:nvPicPr>
          <p:cNvPr id="3" name="Picture 2">
            <a:extLst>
              <a:ext uri="{FF2B5EF4-FFF2-40B4-BE49-F238E27FC236}">
                <a16:creationId xmlns:a16="http://schemas.microsoft.com/office/drawing/2014/main" id="{AD4FF8D5-4CE5-4D40-9DA2-A62FA19B0580}"/>
              </a:ext>
            </a:extLst>
          </p:cNvPr>
          <p:cNvPicPr>
            <a:picLocks noChangeAspect="1"/>
          </p:cNvPicPr>
          <p:nvPr/>
        </p:nvPicPr>
        <p:blipFill>
          <a:blip r:embed="rId3"/>
          <a:stretch>
            <a:fillRect/>
          </a:stretch>
        </p:blipFill>
        <p:spPr>
          <a:xfrm>
            <a:off x="1523523" y="2671216"/>
            <a:ext cx="6096953" cy="353655"/>
          </a:xfrm>
          <a:prstGeom prst="rect">
            <a:avLst/>
          </a:prstGeom>
        </p:spPr>
      </p:pic>
    </p:spTree>
    <p:extLst>
      <p:ext uri="{BB962C8B-B14F-4D97-AF65-F5344CB8AC3E}">
        <p14:creationId xmlns:p14="http://schemas.microsoft.com/office/powerpoint/2010/main" val="1262692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If Statement </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An if statement consists of a </a:t>
            </a:r>
            <a:r>
              <a:rPr lang="en-US" dirty="0" err="1"/>
              <a:t>boolean</a:t>
            </a:r>
            <a:r>
              <a:rPr lang="en-US" dirty="0"/>
              <a:t> expression followed by one or more statements.</a:t>
            </a:r>
          </a:p>
          <a:p>
            <a:pPr lvl="0"/>
            <a:r>
              <a:rPr lang="en-US" dirty="0"/>
              <a:t>The syntax of an if statement in C++ is:</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2" name="Picture 1">
            <a:extLst>
              <a:ext uri="{FF2B5EF4-FFF2-40B4-BE49-F238E27FC236}">
                <a16:creationId xmlns:a16="http://schemas.microsoft.com/office/drawing/2014/main" id="{F2CD3F3E-B72E-4B42-A640-E5EDE951A804}"/>
              </a:ext>
            </a:extLst>
          </p:cNvPr>
          <p:cNvPicPr>
            <a:picLocks noChangeAspect="1"/>
          </p:cNvPicPr>
          <p:nvPr/>
        </p:nvPicPr>
        <p:blipFill>
          <a:blip r:embed="rId3"/>
          <a:stretch>
            <a:fillRect/>
          </a:stretch>
        </p:blipFill>
        <p:spPr>
          <a:xfrm>
            <a:off x="1181446" y="2804691"/>
            <a:ext cx="7266113" cy="826595"/>
          </a:xfrm>
          <a:prstGeom prst="rect">
            <a:avLst/>
          </a:prstGeom>
        </p:spPr>
      </p:pic>
    </p:spTree>
    <p:extLst>
      <p:ext uri="{BB962C8B-B14F-4D97-AF65-F5344CB8AC3E}">
        <p14:creationId xmlns:p14="http://schemas.microsoft.com/office/powerpoint/2010/main" val="3493970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p:txBody>
          <a:bodyPr/>
          <a:lstStyle/>
          <a:p>
            <a:r>
              <a:rPr lang="en-US" dirty="0"/>
              <a:t>1.1 If Statement </a:t>
            </a:r>
          </a:p>
        </p:txBody>
      </p:sp>
      <p:sp>
        <p:nvSpPr>
          <p:cNvPr id="564" name="Google Shape;564;p35"/>
          <p:cNvSpPr txBox="1">
            <a:spLocks noGrp="1"/>
          </p:cNvSpPr>
          <p:nvPr>
            <p:ph type="sldNum" idx="12"/>
          </p:nvPr>
        </p:nvSpPr>
        <p:spPr/>
        <p:txBody>
          <a:bodyPr/>
          <a:lstStyle/>
          <a:p>
            <a:pPr lvl="0"/>
            <a:fld id="{00000000-1234-1234-1234-123412341234}" type="slidenum">
              <a:rPr lang="en"/>
              <a:pPr lvl="0"/>
              <a:t>6</a:t>
            </a:fld>
            <a:endParaRPr lang="en"/>
          </a:p>
        </p:txBody>
      </p:sp>
      <p:pic>
        <p:nvPicPr>
          <p:cNvPr id="9" name="Picture 8">
            <a:extLst>
              <a:ext uri="{FF2B5EF4-FFF2-40B4-BE49-F238E27FC236}">
                <a16:creationId xmlns:a16="http://schemas.microsoft.com/office/drawing/2014/main" id="{D80849E1-96C4-46ED-8FF4-DCE2BD9FA38D}"/>
              </a:ext>
            </a:extLst>
          </p:cNvPr>
          <p:cNvPicPr>
            <a:picLocks noChangeAspect="1"/>
          </p:cNvPicPr>
          <p:nvPr/>
        </p:nvPicPr>
        <p:blipFill>
          <a:blip r:embed="rId3"/>
          <a:stretch>
            <a:fillRect/>
          </a:stretch>
        </p:blipFill>
        <p:spPr>
          <a:xfrm>
            <a:off x="1652191" y="1746384"/>
            <a:ext cx="5944872" cy="2716436"/>
          </a:xfrm>
          <a:prstGeom prst="rect">
            <a:avLst/>
          </a:prstGeom>
        </p:spPr>
      </p:pic>
    </p:spTree>
    <p:extLst>
      <p:ext uri="{BB962C8B-B14F-4D97-AF65-F5344CB8AC3E}">
        <p14:creationId xmlns:p14="http://schemas.microsoft.com/office/powerpoint/2010/main" val="113253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1.2 If .. Else Statement </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An if statement can be followed by an optional else statement, which executes when the </a:t>
            </a:r>
            <a:r>
              <a:rPr lang="en-US" dirty="0" err="1"/>
              <a:t>boolean</a:t>
            </a:r>
            <a:r>
              <a:rPr lang="en-US" dirty="0"/>
              <a:t> expression is false.</a:t>
            </a:r>
          </a:p>
          <a:p>
            <a:r>
              <a:rPr lang="en-US" dirty="0"/>
              <a:t>The syntax of an if...else statement in C++ is:</a:t>
            </a:r>
          </a:p>
          <a:p>
            <a:pPr lvl="0"/>
            <a:endParaRPr lang="en-US" dirty="0"/>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2" name="Picture 1">
            <a:extLst>
              <a:ext uri="{FF2B5EF4-FFF2-40B4-BE49-F238E27FC236}">
                <a16:creationId xmlns:a16="http://schemas.microsoft.com/office/drawing/2014/main" id="{337B6C45-91F2-464D-9DDE-BCA6518D3DCA}"/>
              </a:ext>
            </a:extLst>
          </p:cNvPr>
          <p:cNvPicPr>
            <a:picLocks noChangeAspect="1"/>
          </p:cNvPicPr>
          <p:nvPr/>
        </p:nvPicPr>
        <p:blipFill>
          <a:blip r:embed="rId3"/>
          <a:stretch>
            <a:fillRect/>
          </a:stretch>
        </p:blipFill>
        <p:spPr>
          <a:xfrm>
            <a:off x="1448260" y="3031024"/>
            <a:ext cx="5944872" cy="1449681"/>
          </a:xfrm>
          <a:prstGeom prst="rect">
            <a:avLst/>
          </a:prstGeom>
        </p:spPr>
      </p:pic>
    </p:spTree>
    <p:extLst>
      <p:ext uri="{BB962C8B-B14F-4D97-AF65-F5344CB8AC3E}">
        <p14:creationId xmlns:p14="http://schemas.microsoft.com/office/powerpoint/2010/main" val="3554413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1.2 If .. Else Statement </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If the </a:t>
            </a:r>
            <a:r>
              <a:rPr lang="en-US" dirty="0" err="1"/>
              <a:t>boolean</a:t>
            </a:r>
            <a:r>
              <a:rPr lang="en-US" dirty="0"/>
              <a:t> expression evaluates to true, then the if block of code will be executed, otherwise else block of code will be executed.</a:t>
            </a:r>
          </a:p>
          <a:p>
            <a:pPr lvl="0"/>
            <a:endParaRPr lang="en-US" dirty="0"/>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CE77A835-567F-48D3-97C1-8A76AFBF9A22}"/>
              </a:ext>
            </a:extLst>
          </p:cNvPr>
          <p:cNvPicPr>
            <a:picLocks noChangeAspect="1"/>
          </p:cNvPicPr>
          <p:nvPr/>
        </p:nvPicPr>
        <p:blipFill>
          <a:blip r:embed="rId3"/>
          <a:stretch>
            <a:fillRect/>
          </a:stretch>
        </p:blipFill>
        <p:spPr>
          <a:xfrm>
            <a:off x="2493219" y="2116300"/>
            <a:ext cx="4893334" cy="2980011"/>
          </a:xfrm>
          <a:prstGeom prst="rect">
            <a:avLst/>
          </a:prstGeom>
        </p:spPr>
      </p:pic>
    </p:spTree>
    <p:extLst>
      <p:ext uri="{BB962C8B-B14F-4D97-AF65-F5344CB8AC3E}">
        <p14:creationId xmlns:p14="http://schemas.microsoft.com/office/powerpoint/2010/main" val="2171965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1.3 If ..else if .. Else Statement </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sz="1800" dirty="0"/>
              <a:t>An if statement can be followed by an optional else if...else statement, which is very </a:t>
            </a:r>
            <a:r>
              <a:rPr lang="en-US" sz="1800" dirty="0" err="1"/>
              <a:t>usefull</a:t>
            </a:r>
            <a:r>
              <a:rPr lang="en-US" sz="1800" dirty="0"/>
              <a:t> to test various conditions using single if...else if statement.</a:t>
            </a:r>
          </a:p>
          <a:p>
            <a:pPr lvl="0"/>
            <a:r>
              <a:rPr lang="en-US" sz="1800" dirty="0"/>
              <a:t>The syntax of an if...else if...else statement in C++ is:</a:t>
            </a:r>
          </a:p>
          <a:p>
            <a:pPr lvl="0"/>
            <a:endParaRPr lang="en-US" sz="1800" dirty="0"/>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2" name="Picture 1">
            <a:extLst>
              <a:ext uri="{FF2B5EF4-FFF2-40B4-BE49-F238E27FC236}">
                <a16:creationId xmlns:a16="http://schemas.microsoft.com/office/drawing/2014/main" id="{BA6348FE-3217-44D0-B524-E35643975048}"/>
              </a:ext>
            </a:extLst>
          </p:cNvPr>
          <p:cNvPicPr>
            <a:picLocks noChangeAspect="1"/>
          </p:cNvPicPr>
          <p:nvPr/>
        </p:nvPicPr>
        <p:blipFill>
          <a:blip r:embed="rId3"/>
          <a:stretch>
            <a:fillRect/>
          </a:stretch>
        </p:blipFill>
        <p:spPr>
          <a:xfrm>
            <a:off x="1795908" y="2783812"/>
            <a:ext cx="5117000" cy="2601881"/>
          </a:xfrm>
          <a:prstGeom prst="rect">
            <a:avLst/>
          </a:prstGeom>
        </p:spPr>
      </p:pic>
    </p:spTree>
    <p:extLst>
      <p:ext uri="{BB962C8B-B14F-4D97-AF65-F5344CB8AC3E}">
        <p14:creationId xmlns:p14="http://schemas.microsoft.com/office/powerpoint/2010/main" val="955806263"/>
      </p:ext>
    </p:extLst>
  </p:cSld>
  <p:clrMapOvr>
    <a:masterClrMapping/>
  </p:clrMapOvr>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1551</TotalTime>
  <Words>2139</Words>
  <Application>Microsoft Office PowerPoint</Application>
  <PresentationFormat>On-screen Show (16:9)</PresentationFormat>
  <Paragraphs>215</Paragraphs>
  <Slides>48</Slides>
  <Notes>48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Times New Roman</vt:lpstr>
      <vt:lpstr>Century </vt:lpstr>
      <vt:lpstr>Poppins</vt:lpstr>
      <vt:lpstr>Century</vt:lpstr>
      <vt:lpstr>Montserrat Light</vt:lpstr>
      <vt:lpstr>Volsce template</vt:lpstr>
      <vt:lpstr>1.  DECISION MAKING STATMENTS</vt:lpstr>
      <vt:lpstr>PowerPoint Presentation</vt:lpstr>
      <vt:lpstr>PowerPoint Presentation</vt:lpstr>
      <vt:lpstr>PowerPoint Presentation</vt:lpstr>
      <vt:lpstr>1.1 If Statement </vt:lpstr>
      <vt:lpstr>1.1 If Statement </vt:lpstr>
      <vt:lpstr>1.2 If .. Else Statement </vt:lpstr>
      <vt:lpstr>1.2 If .. Else Statement </vt:lpstr>
      <vt:lpstr>1.3 If ..else if .. Else Statement </vt:lpstr>
      <vt:lpstr>1.3 If ..else if .. Else Statement </vt:lpstr>
      <vt:lpstr>1.4 Switch Statement </vt:lpstr>
      <vt:lpstr>1.4 Switch Statement </vt:lpstr>
      <vt:lpstr>1.4 Switch Statement </vt:lpstr>
      <vt:lpstr>1.5 Nested If Statement  </vt:lpstr>
      <vt:lpstr>1.5 Nested If Statement  </vt:lpstr>
      <vt:lpstr>1.6 Nested Switch Statements </vt:lpstr>
      <vt:lpstr>1.6 Nested Switch Statements </vt:lpstr>
      <vt:lpstr>1.6 Nested Switch Statements </vt:lpstr>
      <vt:lpstr>1.7 The ?: Operator </vt:lpstr>
      <vt:lpstr>1.7 The ?: Operator </vt:lpstr>
      <vt:lpstr>2.  FUNCTIONS</vt:lpstr>
      <vt:lpstr>PowerPoint Presentation</vt:lpstr>
      <vt:lpstr>PowerPoint Presentation</vt:lpstr>
      <vt:lpstr>2.1 Defining a Function</vt:lpstr>
      <vt:lpstr>2.1 Defining a Function</vt:lpstr>
      <vt:lpstr>2.1 Defining a Function</vt:lpstr>
      <vt:lpstr>2.2 Function Declarations</vt:lpstr>
      <vt:lpstr>2.2 Function Declarations</vt:lpstr>
      <vt:lpstr>2.3 Calling a Function</vt:lpstr>
      <vt:lpstr>2.3 Calling a Function</vt:lpstr>
      <vt:lpstr>2.4 Function Arguments </vt:lpstr>
      <vt:lpstr>2.4 Function Arguments </vt:lpstr>
      <vt:lpstr>2.5 Call by Value </vt:lpstr>
      <vt:lpstr>2.5 Call by Value </vt:lpstr>
      <vt:lpstr>2.5 Call by Value </vt:lpstr>
      <vt:lpstr>2.5 Call by Value </vt:lpstr>
      <vt:lpstr>2.5 Call by Value </vt:lpstr>
      <vt:lpstr>2.6 Call by Pointer</vt:lpstr>
      <vt:lpstr>2.6 Call by Pointer</vt:lpstr>
      <vt:lpstr>2.6 Call by Pointer</vt:lpstr>
      <vt:lpstr>2.6 Call by Pointer</vt:lpstr>
      <vt:lpstr>2.6 Call by Reference</vt:lpstr>
      <vt:lpstr>2.6 Call by Reference</vt:lpstr>
      <vt:lpstr>2.6 Call by Reference</vt:lpstr>
      <vt:lpstr>2.6 Call by Reference</vt:lpstr>
      <vt:lpstr>2.6 Default Values for Parameters</vt:lpstr>
      <vt:lpstr>2.6 Default Values for Parameters</vt:lpstr>
      <vt:lpstr>2.6 Default Values for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Alfred Rezk</dc:creator>
  <cp:lastModifiedBy>Alfred Rezk</cp:lastModifiedBy>
  <cp:revision>50</cp:revision>
  <dcterms:modified xsi:type="dcterms:W3CDTF">2019-11-20T02:52:07Z</dcterms:modified>
</cp:coreProperties>
</file>