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302" r:id="rId2"/>
    <p:sldId id="303" r:id="rId3"/>
    <p:sldId id="390" r:id="rId4"/>
    <p:sldId id="571" r:id="rId5"/>
    <p:sldId id="572" r:id="rId6"/>
    <p:sldId id="573" r:id="rId7"/>
    <p:sldId id="574" r:id="rId8"/>
    <p:sldId id="575" r:id="rId9"/>
    <p:sldId id="576" r:id="rId10"/>
    <p:sldId id="577" r:id="rId11"/>
    <p:sldId id="525" r:id="rId12"/>
    <p:sldId id="578" r:id="rId13"/>
    <p:sldId id="579" r:id="rId14"/>
    <p:sldId id="580" r:id="rId15"/>
    <p:sldId id="581" r:id="rId16"/>
    <p:sldId id="582" r:id="rId17"/>
    <p:sldId id="583" r:id="rId18"/>
    <p:sldId id="584" r:id="rId19"/>
    <p:sldId id="585" r:id="rId20"/>
    <p:sldId id="586" r:id="rId21"/>
    <p:sldId id="528" r:id="rId22"/>
    <p:sldId id="587" r:id="rId23"/>
    <p:sldId id="588" r:id="rId24"/>
    <p:sldId id="589" r:id="rId25"/>
    <p:sldId id="391" r:id="rId26"/>
    <p:sldId id="590" r:id="rId27"/>
    <p:sldId id="591" r:id="rId28"/>
    <p:sldId id="529" r:id="rId29"/>
  </p:sldIdLst>
  <p:sldSz cx="9144000" cy="5143500" type="screen16x9"/>
  <p:notesSz cx="6858000" cy="9144000"/>
  <p:embeddedFontLst>
    <p:embeddedFont>
      <p:font typeface="Century" panose="02040604050505020304" pitchFamily="18" charset="0"/>
      <p:regular r:id="rId31"/>
    </p:embeddedFont>
    <p:embeddedFont>
      <p:font typeface="Montserrat Light" panose="020B0604020202020204" charset="0"/>
      <p:regular r:id="rId32"/>
      <p:bold r:id="rId33"/>
      <p:italic r:id="rId34"/>
      <p:boldItalic r:id="rId35"/>
    </p:embeddedFont>
    <p:embeddedFont>
      <p:font typeface="Poppi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p:scale>
          <a:sx n="150" d="100"/>
          <a:sy n="150" d="100"/>
        </p:scale>
        <p:origin x="7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9098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0473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31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8602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9845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9656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3674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14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96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658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18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792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6223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1330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8885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2300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4351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232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3960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583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136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2530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501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0942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046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483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170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Strings</a:t>
            </a: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When the above code is compiled and executed, it produces result something as follows:</a:t>
            </a:r>
          </a:p>
          <a:p>
            <a:endParaRPr lang="en-US" dirty="0"/>
          </a:p>
        </p:txBody>
      </p:sp>
      <p:pic>
        <p:nvPicPr>
          <p:cNvPr id="3" name="Picture 2">
            <a:extLst>
              <a:ext uri="{FF2B5EF4-FFF2-40B4-BE49-F238E27FC236}">
                <a16:creationId xmlns:a16="http://schemas.microsoft.com/office/drawing/2014/main" id="{9A82709C-2268-446B-B054-8338CCC189BF}"/>
              </a:ext>
            </a:extLst>
          </p:cNvPr>
          <p:cNvPicPr>
            <a:picLocks noChangeAspect="1"/>
          </p:cNvPicPr>
          <p:nvPr/>
        </p:nvPicPr>
        <p:blipFill>
          <a:blip r:embed="rId3"/>
          <a:stretch>
            <a:fillRect/>
          </a:stretch>
        </p:blipFill>
        <p:spPr>
          <a:xfrm>
            <a:off x="1291866" y="2702589"/>
            <a:ext cx="6099777" cy="576072"/>
          </a:xfrm>
          <a:prstGeom prst="rect">
            <a:avLst/>
          </a:prstGeom>
        </p:spPr>
      </p:pic>
    </p:spTree>
    <p:extLst>
      <p:ext uri="{BB962C8B-B14F-4D97-AF65-F5344CB8AC3E}">
        <p14:creationId xmlns:p14="http://schemas.microsoft.com/office/powerpoint/2010/main" val="396121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a:t>
            </a:r>
            <a:r>
              <a:rPr lang="en-US" dirty="0"/>
              <a:t>The String Class in C++</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The standard C++ library provides a string class type that supports all the</a:t>
            </a:r>
          </a:p>
          <a:p>
            <a:r>
              <a:rPr lang="en-US" dirty="0"/>
              <a:t>operations mentioned above, additionally much more functionality. </a:t>
            </a:r>
          </a:p>
          <a:p>
            <a:endParaRPr lang="en-US" dirty="0"/>
          </a:p>
        </p:txBody>
      </p:sp>
    </p:spTree>
    <p:extLst>
      <p:ext uri="{BB962C8B-B14F-4D97-AF65-F5344CB8AC3E}">
        <p14:creationId xmlns:p14="http://schemas.microsoft.com/office/powerpoint/2010/main" val="407818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a:t>
            </a:r>
            <a:r>
              <a:rPr lang="en-US" dirty="0"/>
              <a:t>String Concatenation</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The + operator can be used between strings to add them together to make a new string. </a:t>
            </a:r>
          </a:p>
          <a:p>
            <a:r>
              <a:rPr lang="en-US" dirty="0"/>
              <a:t>This is called concatenation:</a:t>
            </a:r>
          </a:p>
        </p:txBody>
      </p:sp>
      <p:pic>
        <p:nvPicPr>
          <p:cNvPr id="2" name="Picture 1">
            <a:extLst>
              <a:ext uri="{FF2B5EF4-FFF2-40B4-BE49-F238E27FC236}">
                <a16:creationId xmlns:a16="http://schemas.microsoft.com/office/drawing/2014/main" id="{25D8D1C9-DBA3-4A56-8139-2C3472844BAF}"/>
              </a:ext>
            </a:extLst>
          </p:cNvPr>
          <p:cNvPicPr>
            <a:picLocks noChangeAspect="1"/>
          </p:cNvPicPr>
          <p:nvPr/>
        </p:nvPicPr>
        <p:blipFill>
          <a:blip r:embed="rId3"/>
          <a:stretch>
            <a:fillRect/>
          </a:stretch>
        </p:blipFill>
        <p:spPr>
          <a:xfrm>
            <a:off x="1440629" y="2857845"/>
            <a:ext cx="5946977" cy="1993392"/>
          </a:xfrm>
          <a:prstGeom prst="rect">
            <a:avLst/>
          </a:prstGeom>
        </p:spPr>
      </p:pic>
    </p:spTree>
    <p:extLst>
      <p:ext uri="{BB962C8B-B14F-4D97-AF65-F5344CB8AC3E}">
        <p14:creationId xmlns:p14="http://schemas.microsoft.com/office/powerpoint/2010/main" val="139881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1.4 </a:t>
            </a:r>
            <a:r>
              <a:rPr lang="en-US" dirty="0"/>
              <a:t>String Length</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A string in C++ is actually an object, which contain functions that can perform certain operations on strings. </a:t>
            </a:r>
          </a:p>
          <a:p>
            <a:r>
              <a:rPr lang="en-US" dirty="0"/>
              <a:t>For example, the length of a string can be found with the length() function:</a:t>
            </a:r>
          </a:p>
        </p:txBody>
      </p:sp>
      <p:pic>
        <p:nvPicPr>
          <p:cNvPr id="3" name="Picture 2">
            <a:extLst>
              <a:ext uri="{FF2B5EF4-FFF2-40B4-BE49-F238E27FC236}">
                <a16:creationId xmlns:a16="http://schemas.microsoft.com/office/drawing/2014/main" id="{55E493CE-F75A-4151-8DEE-900B8167A5D4}"/>
              </a:ext>
            </a:extLst>
          </p:cNvPr>
          <p:cNvPicPr>
            <a:picLocks noChangeAspect="1"/>
          </p:cNvPicPr>
          <p:nvPr/>
        </p:nvPicPr>
        <p:blipFill>
          <a:blip r:embed="rId3"/>
          <a:stretch>
            <a:fillRect/>
          </a:stretch>
        </p:blipFill>
        <p:spPr>
          <a:xfrm>
            <a:off x="1447208" y="3178905"/>
            <a:ext cx="5946977" cy="1088136"/>
          </a:xfrm>
          <a:prstGeom prst="rect">
            <a:avLst/>
          </a:prstGeom>
        </p:spPr>
      </p:pic>
    </p:spTree>
    <p:extLst>
      <p:ext uri="{BB962C8B-B14F-4D97-AF65-F5344CB8AC3E}">
        <p14:creationId xmlns:p14="http://schemas.microsoft.com/office/powerpoint/2010/main" val="83240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1.5 </a:t>
            </a:r>
            <a:r>
              <a:rPr lang="en-US" dirty="0"/>
              <a:t>Access Strings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You can access the characters in a string by referring to its index number inside square brackets [].</a:t>
            </a:r>
          </a:p>
          <a:p>
            <a:r>
              <a:rPr lang="en-US" dirty="0"/>
              <a:t>This example prints the first character in </a:t>
            </a:r>
            <a:r>
              <a:rPr lang="en-US" dirty="0" err="1"/>
              <a:t>myString</a:t>
            </a:r>
            <a:r>
              <a:rPr lang="en-US" dirty="0"/>
              <a:t>:</a:t>
            </a:r>
          </a:p>
        </p:txBody>
      </p:sp>
      <p:pic>
        <p:nvPicPr>
          <p:cNvPr id="2" name="Picture 1">
            <a:extLst>
              <a:ext uri="{FF2B5EF4-FFF2-40B4-BE49-F238E27FC236}">
                <a16:creationId xmlns:a16="http://schemas.microsoft.com/office/drawing/2014/main" id="{9C61A6CB-74E3-49D4-ADA8-143A664D7A0D}"/>
              </a:ext>
            </a:extLst>
          </p:cNvPr>
          <p:cNvPicPr>
            <a:picLocks noChangeAspect="1"/>
          </p:cNvPicPr>
          <p:nvPr/>
        </p:nvPicPr>
        <p:blipFill>
          <a:blip r:embed="rId3"/>
          <a:stretch>
            <a:fillRect/>
          </a:stretch>
        </p:blipFill>
        <p:spPr>
          <a:xfrm>
            <a:off x="1598511" y="2990625"/>
            <a:ext cx="5946977" cy="1813560"/>
          </a:xfrm>
          <a:prstGeom prst="rect">
            <a:avLst/>
          </a:prstGeom>
        </p:spPr>
      </p:pic>
    </p:spTree>
    <p:extLst>
      <p:ext uri="{BB962C8B-B14F-4D97-AF65-F5344CB8AC3E}">
        <p14:creationId xmlns:p14="http://schemas.microsoft.com/office/powerpoint/2010/main" val="100343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1.6 </a:t>
            </a:r>
            <a:r>
              <a:rPr lang="en-US" dirty="0"/>
              <a:t>Change String Characters</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To change the value of a specific character in a string, refer to the index number, and use single quotes:</a:t>
            </a:r>
          </a:p>
        </p:txBody>
      </p:sp>
      <p:pic>
        <p:nvPicPr>
          <p:cNvPr id="5" name="Picture 4">
            <a:extLst>
              <a:ext uri="{FF2B5EF4-FFF2-40B4-BE49-F238E27FC236}">
                <a16:creationId xmlns:a16="http://schemas.microsoft.com/office/drawing/2014/main" id="{19B8562D-35BF-4C86-AB37-A8C76C4604C6}"/>
              </a:ext>
            </a:extLst>
          </p:cNvPr>
          <p:cNvPicPr>
            <a:picLocks noChangeAspect="1"/>
          </p:cNvPicPr>
          <p:nvPr/>
        </p:nvPicPr>
        <p:blipFill>
          <a:blip r:embed="rId3"/>
          <a:stretch>
            <a:fillRect/>
          </a:stretch>
        </p:blipFill>
        <p:spPr>
          <a:xfrm>
            <a:off x="1420894" y="2643315"/>
            <a:ext cx="5946977" cy="1813560"/>
          </a:xfrm>
          <a:prstGeom prst="rect">
            <a:avLst/>
          </a:prstGeom>
        </p:spPr>
      </p:pic>
    </p:spTree>
    <p:extLst>
      <p:ext uri="{BB962C8B-B14F-4D97-AF65-F5344CB8AC3E}">
        <p14:creationId xmlns:p14="http://schemas.microsoft.com/office/powerpoint/2010/main" val="328189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a:t>
            </a:r>
            <a:r>
              <a:rPr lang="en-US" dirty="0"/>
              <a:t>Example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Let us check the following example:</a:t>
            </a:r>
          </a:p>
        </p:txBody>
      </p:sp>
      <p:pic>
        <p:nvPicPr>
          <p:cNvPr id="2" name="Picture 1">
            <a:extLst>
              <a:ext uri="{FF2B5EF4-FFF2-40B4-BE49-F238E27FC236}">
                <a16:creationId xmlns:a16="http://schemas.microsoft.com/office/drawing/2014/main" id="{5E46E68F-63CC-479A-838F-761FF0A773DC}"/>
              </a:ext>
            </a:extLst>
          </p:cNvPr>
          <p:cNvPicPr>
            <a:picLocks noChangeAspect="1"/>
          </p:cNvPicPr>
          <p:nvPr/>
        </p:nvPicPr>
        <p:blipFill>
          <a:blip r:embed="rId3"/>
          <a:stretch>
            <a:fillRect/>
          </a:stretch>
        </p:blipFill>
        <p:spPr>
          <a:xfrm>
            <a:off x="2131407" y="2027196"/>
            <a:ext cx="5118052" cy="3116304"/>
          </a:xfrm>
          <a:prstGeom prst="rect">
            <a:avLst/>
          </a:prstGeom>
        </p:spPr>
      </p:pic>
    </p:spTree>
    <p:extLst>
      <p:ext uri="{BB962C8B-B14F-4D97-AF65-F5344CB8AC3E}">
        <p14:creationId xmlns:p14="http://schemas.microsoft.com/office/powerpoint/2010/main" val="551786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1.7 </a:t>
            </a:r>
            <a:r>
              <a:rPr lang="en-US" dirty="0"/>
              <a:t>Example</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When the above code is compiled and executed, it produces result something as follows:</a:t>
            </a:r>
          </a:p>
        </p:txBody>
      </p:sp>
      <p:pic>
        <p:nvPicPr>
          <p:cNvPr id="3" name="Picture 2">
            <a:extLst>
              <a:ext uri="{FF2B5EF4-FFF2-40B4-BE49-F238E27FC236}">
                <a16:creationId xmlns:a16="http://schemas.microsoft.com/office/drawing/2014/main" id="{825FA353-99AA-4675-98B5-2D2185069E7C}"/>
              </a:ext>
            </a:extLst>
          </p:cNvPr>
          <p:cNvPicPr>
            <a:picLocks noChangeAspect="1"/>
          </p:cNvPicPr>
          <p:nvPr/>
        </p:nvPicPr>
        <p:blipFill>
          <a:blip r:embed="rId3"/>
          <a:stretch>
            <a:fillRect/>
          </a:stretch>
        </p:blipFill>
        <p:spPr>
          <a:xfrm>
            <a:off x="1318180" y="2763938"/>
            <a:ext cx="6099777" cy="576072"/>
          </a:xfrm>
          <a:prstGeom prst="rect">
            <a:avLst/>
          </a:prstGeom>
        </p:spPr>
      </p:pic>
    </p:spTree>
    <p:extLst>
      <p:ext uri="{BB962C8B-B14F-4D97-AF65-F5344CB8AC3E}">
        <p14:creationId xmlns:p14="http://schemas.microsoft.com/office/powerpoint/2010/main" val="286183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29150" y="1411950"/>
            <a:ext cx="6024155"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 dirty="0"/>
              <a:t> </a:t>
            </a:r>
            <a:r>
              <a:rPr lang="en-US" dirty="0"/>
              <a:t>Pointers</a:t>
            </a:r>
            <a:endParaRPr dirty="0"/>
          </a:p>
        </p:txBody>
      </p:sp>
    </p:spTree>
    <p:extLst>
      <p:ext uri="{BB962C8B-B14F-4D97-AF65-F5344CB8AC3E}">
        <p14:creationId xmlns:p14="http://schemas.microsoft.com/office/powerpoint/2010/main" val="270172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r>
              <a:rPr lang="en-US" dirty="0"/>
              <a:t>As you know every variable is a memory location and every memory location has its address defined which can be accessed using ampersand (&amp;) operator which denotes an address in memory. </a:t>
            </a:r>
          </a:p>
          <a:p>
            <a:r>
              <a:rPr lang="en-US" dirty="0"/>
              <a:t>Consider the following which will print the address of the variables defined:</a:t>
            </a:r>
          </a:p>
          <a:p>
            <a:pPr marL="101600" lvl="0" indent="0">
              <a:buNone/>
            </a:pPr>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dirty="0"/>
          </a:p>
        </p:txBody>
      </p:sp>
      <p:pic>
        <p:nvPicPr>
          <p:cNvPr id="2" name="Picture 1">
            <a:extLst>
              <a:ext uri="{FF2B5EF4-FFF2-40B4-BE49-F238E27FC236}">
                <a16:creationId xmlns:a16="http://schemas.microsoft.com/office/drawing/2014/main" id="{1C1003C6-1C8D-4DC6-814F-3BA5DDD4B3AD}"/>
              </a:ext>
            </a:extLst>
          </p:cNvPr>
          <p:cNvPicPr>
            <a:picLocks noChangeAspect="1"/>
          </p:cNvPicPr>
          <p:nvPr/>
        </p:nvPicPr>
        <p:blipFill>
          <a:blip r:embed="rId3"/>
          <a:stretch>
            <a:fillRect/>
          </a:stretch>
        </p:blipFill>
        <p:spPr>
          <a:xfrm>
            <a:off x="1598511" y="2897974"/>
            <a:ext cx="5946977" cy="2176272"/>
          </a:xfrm>
          <a:prstGeom prst="rect">
            <a:avLst/>
          </a:prstGeom>
        </p:spPr>
      </p:pic>
    </p:spTree>
    <p:extLst>
      <p:ext uri="{BB962C8B-B14F-4D97-AF65-F5344CB8AC3E}">
        <p14:creationId xmlns:p14="http://schemas.microsoft.com/office/powerpoint/2010/main" val="227545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marL="101600" indent="0">
              <a:buNone/>
            </a:pPr>
            <a:r>
              <a:rPr lang="en-US" dirty="0"/>
              <a:t>C++ provides following two types of string representations:</a:t>
            </a:r>
          </a:p>
          <a:p>
            <a:pPr lvl="0"/>
            <a:r>
              <a:rPr lang="en-US" dirty="0"/>
              <a:t>The C-style character string.</a:t>
            </a:r>
          </a:p>
          <a:p>
            <a:pPr lvl="0"/>
            <a:r>
              <a:rPr lang="en-US" dirty="0"/>
              <a:t>The string class type introduced with Standard C++.</a:t>
            </a:r>
          </a:p>
          <a:p>
            <a:pPr marL="101600" lvl="0" indent="0">
              <a:buNone/>
            </a:pPr>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37841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r>
              <a:rPr lang="en-US" dirty="0"/>
              <a:t>When the above code is compiled and executed, it produces the following result:</a:t>
            </a:r>
          </a:p>
          <a:p>
            <a:pPr marL="101600" indent="0">
              <a:buNone/>
            </a:pPr>
            <a:endParaRPr lang="en-US" dirty="0"/>
          </a:p>
          <a:p>
            <a:pPr marL="101600" indent="0">
              <a:buNone/>
            </a:pPr>
            <a:r>
              <a:rPr lang="en-US" dirty="0"/>
              <a:t>Address of var1 variable: 0xbfebd5c0</a:t>
            </a:r>
          </a:p>
          <a:p>
            <a:pPr marL="101600" indent="0">
              <a:buNone/>
            </a:pPr>
            <a:r>
              <a:rPr lang="en-US" dirty="0"/>
              <a:t>Address of var2 variable: 0xbfebd5b6</a:t>
            </a:r>
          </a:p>
          <a:p>
            <a:pPr marL="101600" lvl="0" indent="0">
              <a:buNone/>
            </a:pPr>
            <a:endParaRPr lang="en-US" sz="1800" dirty="0"/>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143884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What are Pointers??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A pointer is a variable whose value is the address of another variable. </a:t>
            </a:r>
          </a:p>
          <a:p>
            <a:r>
              <a:rPr lang="en-US" dirty="0"/>
              <a:t>Like any variable or constant, you must declare a pointer before you can work with it. </a:t>
            </a:r>
          </a:p>
          <a:p>
            <a:r>
              <a:rPr lang="en-US" dirty="0"/>
              <a:t>The general form of a pointer variable declaration is:</a:t>
            </a:r>
          </a:p>
          <a:p>
            <a:pPr marL="101600" indent="0" algn="ctr">
              <a:buNone/>
            </a:pPr>
            <a:r>
              <a:rPr lang="en-US" b="1" dirty="0"/>
              <a:t>type *var-name;</a:t>
            </a:r>
          </a:p>
          <a:p>
            <a:endParaRPr lang="en-US" dirty="0"/>
          </a:p>
        </p:txBody>
      </p:sp>
    </p:spTree>
    <p:extLst>
      <p:ext uri="{BB962C8B-B14F-4D97-AF65-F5344CB8AC3E}">
        <p14:creationId xmlns:p14="http://schemas.microsoft.com/office/powerpoint/2010/main" val="1222497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What are Pointers??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Here, type is the pointer's base type; it must be a valid C++ type and </a:t>
            </a:r>
            <a:r>
              <a:rPr lang="en-US" dirty="0" err="1"/>
              <a:t>varname</a:t>
            </a:r>
            <a:r>
              <a:rPr lang="en-US" dirty="0"/>
              <a:t> is the name of the pointer variable. </a:t>
            </a:r>
          </a:p>
          <a:p>
            <a:r>
              <a:rPr lang="en-US" dirty="0"/>
              <a:t>The asterisk you used to declare a pointer is the same asterisk that you use for multiplication. </a:t>
            </a:r>
          </a:p>
          <a:p>
            <a:r>
              <a:rPr lang="en-US" dirty="0"/>
              <a:t>However, in this statement the asterisk is being used to designate a variable as a pointer.</a:t>
            </a:r>
          </a:p>
          <a:p>
            <a:endParaRPr lang="en-US" dirty="0"/>
          </a:p>
        </p:txBody>
      </p:sp>
    </p:spTree>
    <p:extLst>
      <p:ext uri="{BB962C8B-B14F-4D97-AF65-F5344CB8AC3E}">
        <p14:creationId xmlns:p14="http://schemas.microsoft.com/office/powerpoint/2010/main" val="4120687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What are Pointers??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Following are the valid pointer declaration:</a:t>
            </a:r>
          </a:p>
          <a:p>
            <a:pPr marL="101600" indent="0">
              <a:buNone/>
            </a:pPr>
            <a:endParaRPr lang="en-US" dirty="0"/>
          </a:p>
          <a:p>
            <a:pPr marL="101600" indent="0">
              <a:buNone/>
            </a:pPr>
            <a:r>
              <a:rPr lang="en-US" dirty="0"/>
              <a:t>int *</a:t>
            </a:r>
            <a:r>
              <a:rPr lang="en-US" dirty="0" err="1"/>
              <a:t>ip</a:t>
            </a:r>
            <a:r>
              <a:rPr lang="en-US" dirty="0"/>
              <a:t>; // pointer to an integer</a:t>
            </a:r>
          </a:p>
          <a:p>
            <a:pPr marL="101600" indent="0">
              <a:buNone/>
            </a:pPr>
            <a:r>
              <a:rPr lang="en-US" dirty="0"/>
              <a:t>double *</a:t>
            </a:r>
            <a:r>
              <a:rPr lang="en-US" dirty="0" err="1"/>
              <a:t>dp</a:t>
            </a:r>
            <a:r>
              <a:rPr lang="en-US" dirty="0"/>
              <a:t>; // pointer to a double</a:t>
            </a:r>
          </a:p>
          <a:p>
            <a:pPr marL="101600" indent="0">
              <a:buNone/>
            </a:pPr>
            <a:r>
              <a:rPr lang="en-US" dirty="0"/>
              <a:t>float *</a:t>
            </a:r>
            <a:r>
              <a:rPr lang="en-US" dirty="0" err="1"/>
              <a:t>fp</a:t>
            </a:r>
            <a:r>
              <a:rPr lang="en-US" dirty="0"/>
              <a:t>; // pointer to a float</a:t>
            </a:r>
          </a:p>
          <a:p>
            <a:pPr marL="101600" indent="0">
              <a:buNone/>
            </a:pPr>
            <a:r>
              <a:rPr lang="en-US" dirty="0"/>
              <a:t>char *</a:t>
            </a:r>
            <a:r>
              <a:rPr lang="en-US" dirty="0" err="1"/>
              <a:t>ch</a:t>
            </a:r>
            <a:r>
              <a:rPr lang="en-US" dirty="0"/>
              <a:t> // pointer to character</a:t>
            </a:r>
          </a:p>
          <a:p>
            <a:endParaRPr lang="en-US" dirty="0"/>
          </a:p>
        </p:txBody>
      </p:sp>
    </p:spTree>
    <p:extLst>
      <p:ext uri="{BB962C8B-B14F-4D97-AF65-F5344CB8AC3E}">
        <p14:creationId xmlns:p14="http://schemas.microsoft.com/office/powerpoint/2010/main" val="3024705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What are Pointers??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The actual data type of the value of all pointers, whether integer, float, character, or otherwise, is the same, a long hexadecimal number that represents a memory address.</a:t>
            </a:r>
          </a:p>
          <a:p>
            <a:r>
              <a:rPr lang="en-US" dirty="0"/>
              <a:t>The only difference between pointers of different data types</a:t>
            </a:r>
          </a:p>
          <a:p>
            <a:pPr marL="101600" indent="0">
              <a:buNone/>
            </a:pPr>
            <a:r>
              <a:rPr lang="en-US" dirty="0"/>
              <a:t>      is the data type of the variable or constant that the pointer </a:t>
            </a:r>
          </a:p>
          <a:p>
            <a:pPr marL="101600" indent="0">
              <a:buNone/>
            </a:pPr>
            <a:r>
              <a:rPr lang="en-US" dirty="0"/>
              <a:t>      points to.</a:t>
            </a:r>
          </a:p>
          <a:p>
            <a:endParaRPr lang="en-US" dirty="0"/>
          </a:p>
        </p:txBody>
      </p:sp>
    </p:spTree>
    <p:extLst>
      <p:ext uri="{BB962C8B-B14F-4D97-AF65-F5344CB8AC3E}">
        <p14:creationId xmlns:p14="http://schemas.microsoft.com/office/powerpoint/2010/main" val="343845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a:t>
            </a:r>
            <a:r>
              <a:rPr lang="en-US" dirty="0"/>
              <a:t>Using Pointers in C++</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There are few important operations, which we will do with the pointers very frequently. </a:t>
            </a:r>
          </a:p>
          <a:p>
            <a:r>
              <a:rPr lang="en-US" dirty="0"/>
              <a:t>(a) We define a pointer variable. </a:t>
            </a:r>
          </a:p>
          <a:p>
            <a:r>
              <a:rPr lang="en-US" dirty="0"/>
              <a:t>(b) Assign the address of a variable to a pointer. </a:t>
            </a:r>
          </a:p>
          <a:p>
            <a:r>
              <a:rPr lang="en-US" dirty="0"/>
              <a:t>(c) Finally access the value at the address available in the pointer variable. </a:t>
            </a:r>
          </a:p>
          <a:p>
            <a:r>
              <a:rPr lang="en-US" dirty="0"/>
              <a:t>This is done by using unary operator * that returns the value of the variable located at the address specified by its operand. </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3554413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a:t>
            </a:r>
            <a:r>
              <a:rPr lang="en-US" dirty="0"/>
              <a:t>Using Pointers in C++</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Following example makes use of these operations:</a:t>
            </a:r>
          </a:p>
          <a:p>
            <a:endParaRPr lang="en-US" dirty="0"/>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pic>
        <p:nvPicPr>
          <p:cNvPr id="2" name="Picture 1">
            <a:extLst>
              <a:ext uri="{FF2B5EF4-FFF2-40B4-BE49-F238E27FC236}">
                <a16:creationId xmlns:a16="http://schemas.microsoft.com/office/drawing/2014/main" id="{CF309926-35D7-4DC4-AC1C-1B6F3DE80D17}"/>
              </a:ext>
            </a:extLst>
          </p:cNvPr>
          <p:cNvPicPr>
            <a:picLocks noChangeAspect="1"/>
          </p:cNvPicPr>
          <p:nvPr/>
        </p:nvPicPr>
        <p:blipFill>
          <a:blip r:embed="rId3"/>
          <a:stretch>
            <a:fillRect/>
          </a:stretch>
        </p:blipFill>
        <p:spPr>
          <a:xfrm>
            <a:off x="1526149" y="1787440"/>
            <a:ext cx="5946977" cy="3261360"/>
          </a:xfrm>
          <a:prstGeom prst="rect">
            <a:avLst/>
          </a:prstGeom>
        </p:spPr>
      </p:pic>
    </p:spTree>
    <p:extLst>
      <p:ext uri="{BB962C8B-B14F-4D97-AF65-F5344CB8AC3E}">
        <p14:creationId xmlns:p14="http://schemas.microsoft.com/office/powerpoint/2010/main" val="990521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1.2 </a:t>
            </a:r>
            <a:r>
              <a:rPr lang="en-US" dirty="0"/>
              <a:t>Using Pointers in C++</a:t>
            </a:r>
            <a:endParaRPr lang="en-US" dirty="0">
              <a:latin typeface="Century "/>
            </a:endParaRP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When the above code is compiled and executed, it produces result something as follows:</a:t>
            </a:r>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 name="Picture 2">
            <a:extLst>
              <a:ext uri="{FF2B5EF4-FFF2-40B4-BE49-F238E27FC236}">
                <a16:creationId xmlns:a16="http://schemas.microsoft.com/office/drawing/2014/main" id="{E14FC0A8-9282-4E15-AB0A-3026DE71F8AD}"/>
              </a:ext>
            </a:extLst>
          </p:cNvPr>
          <p:cNvPicPr>
            <a:picLocks noChangeAspect="1"/>
          </p:cNvPicPr>
          <p:nvPr/>
        </p:nvPicPr>
        <p:blipFill>
          <a:blip r:embed="rId3"/>
          <a:stretch>
            <a:fillRect/>
          </a:stretch>
        </p:blipFill>
        <p:spPr>
          <a:xfrm>
            <a:off x="1476062" y="2459050"/>
            <a:ext cx="6099777" cy="533400"/>
          </a:xfrm>
          <a:prstGeom prst="rect">
            <a:avLst/>
          </a:prstGeom>
        </p:spPr>
      </p:pic>
    </p:spTree>
    <p:extLst>
      <p:ext uri="{BB962C8B-B14F-4D97-AF65-F5344CB8AC3E}">
        <p14:creationId xmlns:p14="http://schemas.microsoft.com/office/powerpoint/2010/main" val="354915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1.3 Modify the Pointer Value</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dirty="0"/>
              <a:t>You can also change the pointer's value. But note that this will also change the value of the original variable:</a:t>
            </a:r>
          </a:p>
          <a:p>
            <a:pPr lvl="0"/>
            <a:endParaRPr lang="en-US" sz="2400" dirty="0"/>
          </a:p>
          <a:p>
            <a:endParaRPr lang="en-US" sz="2400" dirty="0"/>
          </a:p>
          <a:p>
            <a:pPr marL="0" lvl="0" indent="0">
              <a:buNone/>
            </a:pPr>
            <a:endParaRPr lang="en-US" sz="1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 name="Picture 1">
            <a:extLst>
              <a:ext uri="{FF2B5EF4-FFF2-40B4-BE49-F238E27FC236}">
                <a16:creationId xmlns:a16="http://schemas.microsoft.com/office/drawing/2014/main" id="{F5B217A8-9728-4188-BB93-E81E6CBA2DDA}"/>
              </a:ext>
            </a:extLst>
          </p:cNvPr>
          <p:cNvPicPr>
            <a:picLocks noChangeAspect="1"/>
          </p:cNvPicPr>
          <p:nvPr/>
        </p:nvPicPr>
        <p:blipFill>
          <a:blip r:embed="rId3"/>
          <a:stretch>
            <a:fillRect/>
          </a:stretch>
        </p:blipFill>
        <p:spPr>
          <a:xfrm>
            <a:off x="2807328" y="2102732"/>
            <a:ext cx="3529343" cy="3009997"/>
          </a:xfrm>
          <a:prstGeom prst="rect">
            <a:avLst/>
          </a:prstGeom>
        </p:spPr>
      </p:pic>
    </p:spTree>
    <p:extLst>
      <p:ext uri="{BB962C8B-B14F-4D97-AF65-F5344CB8AC3E}">
        <p14:creationId xmlns:p14="http://schemas.microsoft.com/office/powerpoint/2010/main" val="103966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The C-style character string originated within the C language and continues to</a:t>
            </a:r>
          </a:p>
          <a:p>
            <a:r>
              <a:rPr lang="en-US" dirty="0"/>
              <a:t>be supported within C++. </a:t>
            </a:r>
          </a:p>
          <a:p>
            <a:pPr lvl="0"/>
            <a:r>
              <a:rPr lang="en-US" dirty="0"/>
              <a:t>This string is actually a one-dimensional array of characters which is terminated by a null character '\0'. </a:t>
            </a:r>
          </a:p>
          <a:p>
            <a:pPr lvl="0"/>
            <a:r>
              <a:rPr lang="en-US" dirty="0"/>
              <a:t>Thus a null-terminated string contains the characters that comprise the string followed by a null.</a:t>
            </a:r>
          </a:p>
          <a:p>
            <a:endParaRPr lang="en-US" dirty="0"/>
          </a:p>
        </p:txBody>
      </p:sp>
    </p:spTree>
    <p:extLst>
      <p:ext uri="{BB962C8B-B14F-4D97-AF65-F5344CB8AC3E}">
        <p14:creationId xmlns:p14="http://schemas.microsoft.com/office/powerpoint/2010/main" val="349397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The following declaration and initialization create a string consisting of the word</a:t>
            </a:r>
          </a:p>
          <a:p>
            <a:r>
              <a:rPr lang="en-US" dirty="0"/>
              <a:t>"Hello". </a:t>
            </a:r>
          </a:p>
          <a:p>
            <a:pPr lvl="0"/>
            <a:r>
              <a:rPr lang="en-US" dirty="0"/>
              <a:t>To hold the null character at the end of the array, the size of the character array containing the string is one more than the number of characters in the word "Hello."</a:t>
            </a:r>
          </a:p>
          <a:p>
            <a:endParaRPr lang="en-US" dirty="0"/>
          </a:p>
        </p:txBody>
      </p:sp>
      <p:pic>
        <p:nvPicPr>
          <p:cNvPr id="2" name="Picture 1">
            <a:extLst>
              <a:ext uri="{FF2B5EF4-FFF2-40B4-BE49-F238E27FC236}">
                <a16:creationId xmlns:a16="http://schemas.microsoft.com/office/drawing/2014/main" id="{894284F0-4277-4FBF-B444-8771CA3218E5}"/>
              </a:ext>
            </a:extLst>
          </p:cNvPr>
          <p:cNvPicPr>
            <a:picLocks noChangeAspect="1"/>
          </p:cNvPicPr>
          <p:nvPr/>
        </p:nvPicPr>
        <p:blipFill>
          <a:blip r:embed="rId3"/>
          <a:stretch>
            <a:fillRect/>
          </a:stretch>
        </p:blipFill>
        <p:spPr>
          <a:xfrm>
            <a:off x="1522111" y="4159254"/>
            <a:ext cx="6099777" cy="219456"/>
          </a:xfrm>
          <a:prstGeom prst="rect">
            <a:avLst/>
          </a:prstGeom>
        </p:spPr>
      </p:pic>
    </p:spTree>
    <p:extLst>
      <p:ext uri="{BB962C8B-B14F-4D97-AF65-F5344CB8AC3E}">
        <p14:creationId xmlns:p14="http://schemas.microsoft.com/office/powerpoint/2010/main" val="130565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dirty="0"/>
              <a:t>If you follow the rule of array initialization, then you can write the above statement as follows:</a:t>
            </a:r>
          </a:p>
          <a:p>
            <a:endParaRPr lang="en-US" dirty="0"/>
          </a:p>
          <a:p>
            <a:r>
              <a:rPr lang="en-US" dirty="0"/>
              <a:t>Following is the memory presentation of above defined string in C/C++:</a:t>
            </a:r>
          </a:p>
          <a:p>
            <a:endParaRPr lang="en-US" dirty="0"/>
          </a:p>
          <a:p>
            <a:endParaRPr lang="en-US" dirty="0"/>
          </a:p>
        </p:txBody>
      </p:sp>
      <p:pic>
        <p:nvPicPr>
          <p:cNvPr id="3" name="Picture 2">
            <a:extLst>
              <a:ext uri="{FF2B5EF4-FFF2-40B4-BE49-F238E27FC236}">
                <a16:creationId xmlns:a16="http://schemas.microsoft.com/office/drawing/2014/main" id="{60973D97-9D89-4D26-BCE2-3A43EC8239E8}"/>
              </a:ext>
            </a:extLst>
          </p:cNvPr>
          <p:cNvPicPr>
            <a:picLocks noChangeAspect="1"/>
          </p:cNvPicPr>
          <p:nvPr/>
        </p:nvPicPr>
        <p:blipFill>
          <a:blip r:embed="rId3"/>
          <a:stretch>
            <a:fillRect/>
          </a:stretch>
        </p:blipFill>
        <p:spPr>
          <a:xfrm>
            <a:off x="1232661" y="2462022"/>
            <a:ext cx="6099777" cy="219456"/>
          </a:xfrm>
          <a:prstGeom prst="rect">
            <a:avLst/>
          </a:prstGeom>
        </p:spPr>
      </p:pic>
      <p:pic>
        <p:nvPicPr>
          <p:cNvPr id="5" name="Picture 4">
            <a:extLst>
              <a:ext uri="{FF2B5EF4-FFF2-40B4-BE49-F238E27FC236}">
                <a16:creationId xmlns:a16="http://schemas.microsoft.com/office/drawing/2014/main" id="{410E60E7-31BC-4A27-A5FA-5E13C9A26A97}"/>
              </a:ext>
            </a:extLst>
          </p:cNvPr>
          <p:cNvPicPr>
            <a:picLocks noChangeAspect="1"/>
          </p:cNvPicPr>
          <p:nvPr/>
        </p:nvPicPr>
        <p:blipFill>
          <a:blip r:embed="rId4"/>
          <a:stretch>
            <a:fillRect/>
          </a:stretch>
        </p:blipFill>
        <p:spPr>
          <a:xfrm>
            <a:off x="2394542" y="3687191"/>
            <a:ext cx="4124593" cy="1401606"/>
          </a:xfrm>
          <a:prstGeom prst="rect">
            <a:avLst/>
          </a:prstGeom>
        </p:spPr>
      </p:pic>
    </p:spTree>
    <p:extLst>
      <p:ext uri="{BB962C8B-B14F-4D97-AF65-F5344CB8AC3E}">
        <p14:creationId xmlns:p14="http://schemas.microsoft.com/office/powerpoint/2010/main" val="52579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Actually, you do not place the null character at the end of a string constant. </a:t>
            </a:r>
          </a:p>
          <a:p>
            <a:pPr lvl="0"/>
            <a:r>
              <a:rPr lang="en-US" dirty="0"/>
              <a:t>The C++ compiler automatically places the '\0' at the end of the string when it initializes the array.</a:t>
            </a:r>
          </a:p>
          <a:p>
            <a:endParaRPr lang="en-US" dirty="0"/>
          </a:p>
        </p:txBody>
      </p:sp>
    </p:spTree>
    <p:extLst>
      <p:ext uri="{BB962C8B-B14F-4D97-AF65-F5344CB8AC3E}">
        <p14:creationId xmlns:p14="http://schemas.microsoft.com/office/powerpoint/2010/main" val="385891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Let us try to print above-mentioned string:</a:t>
            </a:r>
          </a:p>
          <a:p>
            <a:pPr lvl="0"/>
            <a:endParaRPr lang="en-US" dirty="0"/>
          </a:p>
          <a:p>
            <a:pPr lvl="0"/>
            <a:endParaRPr lang="en-US" dirty="0"/>
          </a:p>
          <a:p>
            <a:pPr lvl="0"/>
            <a:endParaRPr lang="en-US" dirty="0"/>
          </a:p>
          <a:p>
            <a:pPr lvl="0"/>
            <a:endParaRPr lang="en-US" dirty="0"/>
          </a:p>
          <a:p>
            <a:pPr lvl="0"/>
            <a:r>
              <a:rPr lang="en-US" dirty="0"/>
              <a:t>When the above code is compiled and executed, it produces the following result:</a:t>
            </a:r>
          </a:p>
          <a:p>
            <a:pPr lvl="0"/>
            <a:endParaRPr lang="en-US" dirty="0"/>
          </a:p>
          <a:p>
            <a:endParaRPr lang="en-US" dirty="0"/>
          </a:p>
        </p:txBody>
      </p:sp>
      <p:pic>
        <p:nvPicPr>
          <p:cNvPr id="2" name="Picture 1">
            <a:extLst>
              <a:ext uri="{FF2B5EF4-FFF2-40B4-BE49-F238E27FC236}">
                <a16:creationId xmlns:a16="http://schemas.microsoft.com/office/drawing/2014/main" id="{9D5069EF-3C7C-40CC-BF25-307FB8D85260}"/>
              </a:ext>
            </a:extLst>
          </p:cNvPr>
          <p:cNvPicPr>
            <a:picLocks noChangeAspect="1"/>
          </p:cNvPicPr>
          <p:nvPr/>
        </p:nvPicPr>
        <p:blipFill>
          <a:blip r:embed="rId3"/>
          <a:stretch>
            <a:fillRect/>
          </a:stretch>
        </p:blipFill>
        <p:spPr>
          <a:xfrm>
            <a:off x="1388002" y="2111277"/>
            <a:ext cx="5946977" cy="1758696"/>
          </a:xfrm>
          <a:prstGeom prst="rect">
            <a:avLst/>
          </a:prstGeom>
        </p:spPr>
      </p:pic>
      <p:pic>
        <p:nvPicPr>
          <p:cNvPr id="3" name="Picture 2">
            <a:extLst>
              <a:ext uri="{FF2B5EF4-FFF2-40B4-BE49-F238E27FC236}">
                <a16:creationId xmlns:a16="http://schemas.microsoft.com/office/drawing/2014/main" id="{3626B0AD-73AA-4516-BCD2-376D957880BD}"/>
              </a:ext>
            </a:extLst>
          </p:cNvPr>
          <p:cNvPicPr>
            <a:picLocks noChangeAspect="1"/>
          </p:cNvPicPr>
          <p:nvPr/>
        </p:nvPicPr>
        <p:blipFill>
          <a:blip r:embed="rId4"/>
          <a:stretch>
            <a:fillRect/>
          </a:stretch>
        </p:blipFill>
        <p:spPr>
          <a:xfrm>
            <a:off x="1127406" y="4640598"/>
            <a:ext cx="6099777" cy="219456"/>
          </a:xfrm>
          <a:prstGeom prst="rect">
            <a:avLst/>
          </a:prstGeom>
        </p:spPr>
      </p:pic>
    </p:spTree>
    <p:extLst>
      <p:ext uri="{BB962C8B-B14F-4D97-AF65-F5344CB8AC3E}">
        <p14:creationId xmlns:p14="http://schemas.microsoft.com/office/powerpoint/2010/main" val="8298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pPr lvl="0"/>
            <a:r>
              <a:rPr lang="en-US" dirty="0"/>
              <a:t>C++ supports a wide range of functions that manipulate null-terminated strings:</a:t>
            </a:r>
          </a:p>
          <a:p>
            <a:endParaRPr lang="en-US" dirty="0"/>
          </a:p>
        </p:txBody>
      </p:sp>
      <p:pic>
        <p:nvPicPr>
          <p:cNvPr id="6" name="Picture 5">
            <a:extLst>
              <a:ext uri="{FF2B5EF4-FFF2-40B4-BE49-F238E27FC236}">
                <a16:creationId xmlns:a16="http://schemas.microsoft.com/office/drawing/2014/main" id="{55C7B59D-72AA-4C09-AECE-07349AA9D4E0}"/>
              </a:ext>
            </a:extLst>
          </p:cNvPr>
          <p:cNvPicPr>
            <a:picLocks noChangeAspect="1"/>
          </p:cNvPicPr>
          <p:nvPr/>
        </p:nvPicPr>
        <p:blipFill>
          <a:blip r:embed="rId3"/>
          <a:stretch>
            <a:fillRect/>
          </a:stretch>
        </p:blipFill>
        <p:spPr>
          <a:xfrm>
            <a:off x="465126" y="2539256"/>
            <a:ext cx="8562311" cy="2399569"/>
          </a:xfrm>
          <a:prstGeom prst="rect">
            <a:avLst/>
          </a:prstGeom>
        </p:spPr>
      </p:pic>
    </p:spTree>
    <p:extLst>
      <p:ext uri="{BB962C8B-B14F-4D97-AF65-F5344CB8AC3E}">
        <p14:creationId xmlns:p14="http://schemas.microsoft.com/office/powerpoint/2010/main" val="405549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4513002" cy="856800"/>
          </a:xfrm>
          <a:prstGeom prst="rect">
            <a:avLst/>
          </a:prstGeom>
        </p:spPr>
        <p:txBody>
          <a:bodyPr spcFirstLastPara="1" wrap="square" lIns="0" tIns="0" rIns="0" bIns="0" anchor="b" anchorCtr="0">
            <a:noAutofit/>
          </a:bodyPr>
          <a:lstStyle/>
          <a:p>
            <a:r>
              <a:rPr lang="en-US" dirty="0">
                <a:latin typeface="Century "/>
              </a:rPr>
              <a:t>1.1 </a:t>
            </a:r>
            <a:r>
              <a:rPr lang="en-US" dirty="0"/>
              <a:t>The C-Style Character String</a:t>
            </a:r>
            <a:endParaRPr lang="en-US" dirty="0">
              <a:latin typeface="Century "/>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Text Placeholder 3">
            <a:extLst>
              <a:ext uri="{FF2B5EF4-FFF2-40B4-BE49-F238E27FC236}">
                <a16:creationId xmlns:a16="http://schemas.microsoft.com/office/drawing/2014/main" id="{EF43F493-2539-40EE-9355-65F20CD06EC9}"/>
              </a:ext>
            </a:extLst>
          </p:cNvPr>
          <p:cNvSpPr>
            <a:spLocks noGrp="1"/>
          </p:cNvSpPr>
          <p:nvPr>
            <p:ph type="body" idx="1"/>
          </p:nvPr>
        </p:nvSpPr>
        <p:spPr/>
        <p:txBody>
          <a:bodyPr/>
          <a:lstStyle/>
          <a:p>
            <a:r>
              <a:rPr lang="en-US" sz="1600" dirty="0"/>
              <a:t>Following example makes use of few of the above-mentioned functions:</a:t>
            </a:r>
          </a:p>
          <a:p>
            <a:endParaRPr lang="en-US" dirty="0"/>
          </a:p>
        </p:txBody>
      </p:sp>
      <p:pic>
        <p:nvPicPr>
          <p:cNvPr id="2" name="Picture 1">
            <a:extLst>
              <a:ext uri="{FF2B5EF4-FFF2-40B4-BE49-F238E27FC236}">
                <a16:creationId xmlns:a16="http://schemas.microsoft.com/office/drawing/2014/main" id="{D4644FA3-9BCD-4920-936B-237D178315B4}"/>
              </a:ext>
            </a:extLst>
          </p:cNvPr>
          <p:cNvPicPr>
            <a:picLocks noChangeAspect="1"/>
          </p:cNvPicPr>
          <p:nvPr/>
        </p:nvPicPr>
        <p:blipFill>
          <a:blip r:embed="rId3"/>
          <a:stretch>
            <a:fillRect/>
          </a:stretch>
        </p:blipFill>
        <p:spPr>
          <a:xfrm>
            <a:off x="1968115" y="1907741"/>
            <a:ext cx="5314238" cy="3235759"/>
          </a:xfrm>
          <a:prstGeom prst="rect">
            <a:avLst/>
          </a:prstGeom>
        </p:spPr>
      </p:pic>
    </p:spTree>
    <p:extLst>
      <p:ext uri="{BB962C8B-B14F-4D97-AF65-F5344CB8AC3E}">
        <p14:creationId xmlns:p14="http://schemas.microsoft.com/office/powerpoint/2010/main" val="2595222183"/>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964</Words>
  <Application>Microsoft Office PowerPoint</Application>
  <PresentationFormat>On-screen Show (16:9)</PresentationFormat>
  <Paragraphs>118</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vt:lpstr>
      <vt:lpstr>Poppins</vt:lpstr>
      <vt:lpstr>Montserrat Light</vt:lpstr>
      <vt:lpstr>Century</vt:lpstr>
      <vt:lpstr>Volsce template</vt:lpstr>
      <vt:lpstr>1.  Strings</vt:lpstr>
      <vt:lpstr>PowerPoint Presentation</vt:lpstr>
      <vt:lpstr>1.1 The C-Style Character String</vt:lpstr>
      <vt:lpstr>1.1 The C-Style Character String</vt:lpstr>
      <vt:lpstr>1.1 The C-Style Character String</vt:lpstr>
      <vt:lpstr>1.1 The C-Style Character String</vt:lpstr>
      <vt:lpstr>1.1 The C-Style Character String</vt:lpstr>
      <vt:lpstr>1.1 The C-Style Character String</vt:lpstr>
      <vt:lpstr>1.1 The C-Style Character String</vt:lpstr>
      <vt:lpstr>1.1 The C-Style Character String</vt:lpstr>
      <vt:lpstr>1.2 The String Class in C++</vt:lpstr>
      <vt:lpstr>1.3 String Concatenation</vt:lpstr>
      <vt:lpstr>1.4 String Length</vt:lpstr>
      <vt:lpstr>1.5 Access Strings</vt:lpstr>
      <vt:lpstr>1.6 Change String Characters</vt:lpstr>
      <vt:lpstr>1.7 Example</vt:lpstr>
      <vt:lpstr>1.7 Example</vt:lpstr>
      <vt:lpstr>2.  Pointers</vt:lpstr>
      <vt:lpstr>PowerPoint Presentation</vt:lpstr>
      <vt:lpstr>PowerPoint Presentation</vt:lpstr>
      <vt:lpstr>1.1 What are Pointers??</vt:lpstr>
      <vt:lpstr>1.1 What are Pointers??</vt:lpstr>
      <vt:lpstr>1.1 What are Pointers??</vt:lpstr>
      <vt:lpstr>1.1 What are Pointers??</vt:lpstr>
      <vt:lpstr>1.2 Using Pointers in C++</vt:lpstr>
      <vt:lpstr>1.2 Using Pointers in C++</vt:lpstr>
      <vt:lpstr>1.2 Using Pointers in C++</vt:lpstr>
      <vt:lpstr>1.3 Modify the Pointer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59</cp:revision>
  <cp:lastPrinted>2019-11-27T18:26:32Z</cp:lastPrinted>
  <dcterms:modified xsi:type="dcterms:W3CDTF">2019-11-27T18:29:24Z</dcterms:modified>
</cp:coreProperties>
</file>