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9"/>
  </p:notesMasterIdLst>
  <p:sldIdLst>
    <p:sldId id="302" r:id="rId2"/>
    <p:sldId id="303" r:id="rId3"/>
    <p:sldId id="304" r:id="rId4"/>
    <p:sldId id="305" r:id="rId5"/>
    <p:sldId id="259" r:id="rId6"/>
    <p:sldId id="293" r:id="rId7"/>
    <p:sldId id="294" r:id="rId8"/>
    <p:sldId id="295" r:id="rId9"/>
    <p:sldId id="296" r:id="rId10"/>
    <p:sldId id="298" r:id="rId11"/>
    <p:sldId id="297" r:id="rId12"/>
    <p:sldId id="299" r:id="rId13"/>
    <p:sldId id="300" r:id="rId14"/>
    <p:sldId id="301" r:id="rId15"/>
    <p:sldId id="306" r:id="rId16"/>
    <p:sldId id="285" r:id="rId17"/>
    <p:sldId id="307"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8" r:id="rId34"/>
    <p:sldId id="324" r:id="rId35"/>
    <p:sldId id="325" r:id="rId36"/>
    <p:sldId id="326" r:id="rId37"/>
    <p:sldId id="327" r:id="rId38"/>
    <p:sldId id="331" r:id="rId39"/>
    <p:sldId id="332" r:id="rId40"/>
    <p:sldId id="330" r:id="rId41"/>
    <p:sldId id="329" r:id="rId42"/>
    <p:sldId id="333" r:id="rId43"/>
    <p:sldId id="334" r:id="rId44"/>
    <p:sldId id="335" r:id="rId45"/>
    <p:sldId id="336" r:id="rId46"/>
    <p:sldId id="337" r:id="rId47"/>
    <p:sldId id="338" r:id="rId48"/>
    <p:sldId id="340" r:id="rId49"/>
    <p:sldId id="339" r:id="rId50"/>
    <p:sldId id="341" r:id="rId51"/>
    <p:sldId id="343" r:id="rId52"/>
    <p:sldId id="342" r:id="rId53"/>
    <p:sldId id="345" r:id="rId54"/>
    <p:sldId id="344" r:id="rId55"/>
    <p:sldId id="347" r:id="rId56"/>
    <p:sldId id="346" r:id="rId57"/>
    <p:sldId id="348" r:id="rId58"/>
    <p:sldId id="349" r:id="rId59"/>
    <p:sldId id="350" r:id="rId60"/>
    <p:sldId id="351" r:id="rId61"/>
    <p:sldId id="352" r:id="rId62"/>
    <p:sldId id="355" r:id="rId63"/>
    <p:sldId id="354" r:id="rId64"/>
    <p:sldId id="353" r:id="rId65"/>
    <p:sldId id="356" r:id="rId66"/>
    <p:sldId id="357" r:id="rId67"/>
    <p:sldId id="358" r:id="rId68"/>
    <p:sldId id="359" r:id="rId69"/>
    <p:sldId id="360" r:id="rId70"/>
    <p:sldId id="361" r:id="rId71"/>
    <p:sldId id="362" r:id="rId72"/>
    <p:sldId id="364" r:id="rId73"/>
    <p:sldId id="363" r:id="rId74"/>
    <p:sldId id="365" r:id="rId75"/>
    <p:sldId id="366" r:id="rId76"/>
    <p:sldId id="367" r:id="rId77"/>
    <p:sldId id="368" r:id="rId78"/>
    <p:sldId id="369" r:id="rId79"/>
    <p:sldId id="370" r:id="rId80"/>
    <p:sldId id="371" r:id="rId81"/>
    <p:sldId id="372" r:id="rId82"/>
    <p:sldId id="373" r:id="rId83"/>
    <p:sldId id="374" r:id="rId84"/>
    <p:sldId id="375" r:id="rId85"/>
    <p:sldId id="376" r:id="rId86"/>
    <p:sldId id="377" r:id="rId87"/>
    <p:sldId id="378" r:id="rId88"/>
    <p:sldId id="379" r:id="rId89"/>
    <p:sldId id="380" r:id="rId90"/>
    <p:sldId id="381" r:id="rId91"/>
    <p:sldId id="382" r:id="rId92"/>
    <p:sldId id="383" r:id="rId93"/>
    <p:sldId id="384" r:id="rId94"/>
    <p:sldId id="385" r:id="rId95"/>
    <p:sldId id="386" r:id="rId96"/>
    <p:sldId id="387" r:id="rId97"/>
    <p:sldId id="388" r:id="rId98"/>
  </p:sldIdLst>
  <p:sldSz cx="9144000" cy="5143500" type="screen16x9"/>
  <p:notesSz cx="6858000" cy="9144000"/>
  <p:embeddedFontLst>
    <p:embeddedFont>
      <p:font typeface="Century" panose="02040604050505020304" pitchFamily="18" charset="0"/>
      <p:regular r:id="rId100"/>
    </p:embeddedFont>
    <p:embeddedFont>
      <p:font typeface="Montserrat Light" panose="020B0604020202020204" charset="0"/>
      <p:regular r:id="rId101"/>
      <p:bold r:id="rId102"/>
      <p:italic r:id="rId103"/>
      <p:boldItalic r:id="rId104"/>
    </p:embeddedFont>
    <p:embeddedFont>
      <p:font typeface="Poppins" panose="020B0604020202020204" charset="0"/>
      <p:regular r:id="rId105"/>
      <p:bold r:id="rId106"/>
      <p:italic r:id="rId107"/>
      <p:boldItalic r:id="rId10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Rezk" initials="AR" lastIdx="1" clrIdx="0">
    <p:extLst>
      <p:ext uri="{19B8F6BF-5375-455C-9EA6-DF929625EA0E}">
        <p15:presenceInfo xmlns:p15="http://schemas.microsoft.com/office/powerpoint/2012/main" userId="fb64f5ec826581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982A5A-15CE-45B2-8490-B4FDAC4BA9E6}">
  <a:tblStyle styleId="{83982A5A-15CE-45B2-8490-B4FDAC4BA9E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89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font" Target="fonts/font6.fntdata"/><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10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027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2161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7587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4864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586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857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6886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9323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0793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531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789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187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3201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7857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5005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1407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7032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5081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9719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4617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2577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649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3288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8487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2750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1288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90841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34878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78707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7338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0603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30146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001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71292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5891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35668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56786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89494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36286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88122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8234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96539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94895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4461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96438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97564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0407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4600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26743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08063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83959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61232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11686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071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03250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7094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73625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41077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874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00700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2118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78946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45863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40710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3750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38070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18317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34619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30097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9760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43036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31913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65983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98690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462224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996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15247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10152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7304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56610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660787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08688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9466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26472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405033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7607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7942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77886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25247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17192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009715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945560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562979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728443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810069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5750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latin typeface="Century" panose="02040604050505020304" pitchFamily="18" charset="0"/>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atin typeface="Century" panose="02040604050505020304" pitchFamily="18" charset="0"/>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dirty="0"/>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dirty="0"/>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Century" panose="02040604050505020304" pitchFamily="18" charset="0"/>
                <a:ea typeface="Century" panose="02040604050505020304" pitchFamily="18" charset="0"/>
                <a:cs typeface="Century" panose="02040604050505020304" pitchFamily="18" charset="0"/>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fld id="{00000000-1234-1234-1234-123412341234}" type="slidenum">
              <a:rPr lang="en" smtClean="0"/>
              <a:pPr/>
              <a:t>‹#›</a:t>
            </a:fld>
            <a:endParaRPr lang="en" dirty="0"/>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entury" panose="02040604050505020304" pitchFamily="18" charset="0"/>
          <a:ea typeface="Century" panose="020406040505050203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getbootstrap.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internetingishard.com/html-and-css/" TargetMode="External"/><Relationship Id="rId5" Type="http://schemas.openxmlformats.org/officeDocument/2006/relationships/hyperlink" Target="http://purecss.io/" TargetMode="External"/><Relationship Id="rId4" Type="http://schemas.openxmlformats.org/officeDocument/2006/relationships/hyperlink" Target="http://foundation.zurb.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43219" y="222024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1. </a:t>
            </a:r>
            <a:r>
              <a:rPr lang="en" dirty="0"/>
              <a:t> </a:t>
            </a:r>
            <a:r>
              <a:rPr lang="en-US" dirty="0"/>
              <a:t>HOW WEBSITES WORKS</a:t>
            </a:r>
            <a:endParaRPr dirty="0"/>
          </a:p>
        </p:txBody>
      </p:sp>
    </p:spTree>
    <p:extLst>
      <p:ext uri="{BB962C8B-B14F-4D97-AF65-F5344CB8AC3E}">
        <p14:creationId xmlns:p14="http://schemas.microsoft.com/office/powerpoint/2010/main" val="53699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865846" y="1622363"/>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2. </a:t>
            </a:r>
            <a:r>
              <a:rPr lang="en-US" dirty="0"/>
              <a:t>LANGUAGES VS WEB DEVELOPMENT</a:t>
            </a:r>
            <a:endParaRPr dirty="0"/>
          </a:p>
        </p:txBody>
      </p:sp>
    </p:spTree>
    <p:extLst>
      <p:ext uri="{BB962C8B-B14F-4D97-AF65-F5344CB8AC3E}">
        <p14:creationId xmlns:p14="http://schemas.microsoft.com/office/powerpoint/2010/main" val="273085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endParaRPr lang="en-US" sz="1800" dirty="0">
              <a:solidFill>
                <a:schemeClr val="tx1"/>
              </a:solidFill>
              <a:latin typeface="Century" panose="02040604050505020304" pitchFamily="18" charset="0"/>
            </a:endParaRPr>
          </a:p>
          <a:p>
            <a:r>
              <a:rPr lang="en-US" sz="1800" dirty="0">
                <a:solidFill>
                  <a:schemeClr val="tx1"/>
                </a:solidFill>
                <a:latin typeface="Century" panose="02040604050505020304" pitchFamily="18" charset="0"/>
              </a:rPr>
              <a:t>Unfortunately, mastering HTML, CSS, and JavaScript is only a </a:t>
            </a:r>
            <a:r>
              <a:rPr lang="en-US" sz="1800" i="1" dirty="0">
                <a:solidFill>
                  <a:schemeClr val="tx1"/>
                </a:solidFill>
                <a:latin typeface="Century" panose="02040604050505020304" pitchFamily="18" charset="0"/>
              </a:rPr>
              <a:t>prerequisite</a:t>
            </a:r>
            <a:r>
              <a:rPr lang="en-US" sz="1800" dirty="0">
                <a:solidFill>
                  <a:schemeClr val="tx1"/>
                </a:solidFill>
                <a:latin typeface="Century" panose="02040604050505020304" pitchFamily="18" charset="0"/>
              </a:rPr>
              <a:t> for becoming a professional web developer. There are a bunch of other practical skills that you need to run a website:</a:t>
            </a:r>
          </a:p>
          <a:p>
            <a:pPr>
              <a:buFont typeface="Arial" panose="020B0604020202020204" pitchFamily="34" charset="0"/>
              <a:buChar char="•"/>
            </a:pPr>
            <a:r>
              <a:rPr lang="en-US" sz="1800" dirty="0">
                <a:solidFill>
                  <a:schemeClr val="tx1"/>
                </a:solidFill>
                <a:latin typeface="Century" panose="02040604050505020304" pitchFamily="18" charset="0"/>
              </a:rPr>
              <a:t>Organizing HTML into reusable templates</a:t>
            </a:r>
          </a:p>
          <a:p>
            <a:pPr>
              <a:buFont typeface="Arial" panose="020B0604020202020204" pitchFamily="34" charset="0"/>
              <a:buChar char="•"/>
            </a:pPr>
            <a:r>
              <a:rPr lang="en-US" sz="1800" dirty="0">
                <a:solidFill>
                  <a:schemeClr val="tx1"/>
                </a:solidFill>
                <a:latin typeface="Century" panose="02040604050505020304" pitchFamily="18" charset="0"/>
              </a:rPr>
              <a:t>Standing up a web server</a:t>
            </a:r>
          </a:p>
          <a:p>
            <a:pPr>
              <a:buFont typeface="Arial" panose="020B0604020202020204" pitchFamily="34" charset="0"/>
              <a:buChar char="•"/>
            </a:pPr>
            <a:r>
              <a:rPr lang="en-US" sz="1800" dirty="0">
                <a:solidFill>
                  <a:schemeClr val="tx1"/>
                </a:solidFill>
                <a:latin typeface="Century" panose="02040604050505020304" pitchFamily="18" charset="0"/>
              </a:rPr>
              <a:t>Moving files from your local computer to your web server</a:t>
            </a:r>
          </a:p>
          <a:p>
            <a:pPr>
              <a:buFont typeface="Arial" panose="020B0604020202020204" pitchFamily="34" charset="0"/>
              <a:buChar char="•"/>
            </a:pPr>
            <a:r>
              <a:rPr lang="en-US" sz="1800" dirty="0">
                <a:solidFill>
                  <a:schemeClr val="tx1"/>
                </a:solidFill>
                <a:latin typeface="Century" panose="02040604050505020304" pitchFamily="18" charset="0"/>
              </a:rPr>
              <a:t>Reverting to a previous version when you screw something up</a:t>
            </a:r>
          </a:p>
          <a:p>
            <a:pPr>
              <a:buFont typeface="Arial" panose="020B0604020202020204" pitchFamily="34" charset="0"/>
              <a:buChar char="•"/>
            </a:pPr>
            <a:r>
              <a:rPr lang="en-US" sz="1800" dirty="0">
                <a:solidFill>
                  <a:schemeClr val="tx1"/>
                </a:solidFill>
                <a:latin typeface="Century" panose="02040604050505020304" pitchFamily="18" charset="0"/>
              </a:rPr>
              <a:t>Pointing a domain name at your server</a:t>
            </a:r>
          </a:p>
          <a:p>
            <a:pPr marL="101600" lvl="0" indent="0">
              <a:spcBef>
                <a:spcPts val="0"/>
              </a:spcBef>
              <a:buNone/>
            </a:pPr>
            <a:endParaRPr lang="en-US" sz="1800" dirty="0">
              <a:solidFill>
                <a:schemeClr val="tx1"/>
              </a:solidFill>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56948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endParaRPr lang="en-US" sz="1800" dirty="0">
              <a:solidFill>
                <a:schemeClr val="tx1"/>
              </a:solidFill>
              <a:latin typeface="Century" panose="02040604050505020304" pitchFamily="18" charset="0"/>
            </a:endParaRPr>
          </a:p>
          <a:p>
            <a:pPr marL="101600" lvl="0" indent="0">
              <a:spcBef>
                <a:spcPts val="0"/>
              </a:spcBef>
              <a:buNone/>
            </a:pPr>
            <a:r>
              <a:rPr lang="en-US" sz="1800" dirty="0">
                <a:solidFill>
                  <a:schemeClr val="tx1"/>
                </a:solidFill>
                <a:latin typeface="Century" panose="02040604050505020304" pitchFamily="18" charset="0"/>
              </a:rPr>
              <a:t>Dealing with these complexities involves setting up various “environments” to organize your files and handle the building/deploying of your website. All of this is orthogonal to the actual HTML, CSS, and JavaScript code that make up a website. This tutorial focuses entirely on the </a:t>
            </a:r>
            <a:r>
              <a:rPr lang="en-US" sz="1800" i="1" dirty="0">
                <a:solidFill>
                  <a:schemeClr val="tx1"/>
                </a:solidFill>
                <a:latin typeface="Century" panose="02040604050505020304" pitchFamily="18" charset="0"/>
              </a:rPr>
              <a:t>languages</a:t>
            </a:r>
            <a:r>
              <a:rPr lang="en-US" sz="1800" dirty="0">
                <a:solidFill>
                  <a:schemeClr val="tx1"/>
                </a:solidFill>
                <a:latin typeface="Century" panose="02040604050505020304" pitchFamily="18" charset="0"/>
              </a:rPr>
              <a:t> of HTML and CSS—not setting up those underlying environments.</a:t>
            </a: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 name="Picture 1">
            <a:extLst>
              <a:ext uri="{FF2B5EF4-FFF2-40B4-BE49-F238E27FC236}">
                <a16:creationId xmlns:a16="http://schemas.microsoft.com/office/drawing/2014/main" id="{FDF24289-B1B8-402C-BECF-2C4D60DACCA8}"/>
              </a:ext>
            </a:extLst>
          </p:cNvPr>
          <p:cNvPicPr>
            <a:picLocks noChangeAspect="1"/>
          </p:cNvPicPr>
          <p:nvPr/>
        </p:nvPicPr>
        <p:blipFill>
          <a:blip r:embed="rId3"/>
          <a:stretch>
            <a:fillRect/>
          </a:stretch>
        </p:blipFill>
        <p:spPr>
          <a:xfrm>
            <a:off x="2419643" y="2975005"/>
            <a:ext cx="3833079" cy="2022176"/>
          </a:xfrm>
          <a:prstGeom prst="rect">
            <a:avLst/>
          </a:prstGeom>
        </p:spPr>
      </p:pic>
    </p:spTree>
    <p:extLst>
      <p:ext uri="{BB962C8B-B14F-4D97-AF65-F5344CB8AC3E}">
        <p14:creationId xmlns:p14="http://schemas.microsoft.com/office/powerpoint/2010/main" val="3583701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865846" y="1622363"/>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3. </a:t>
            </a:r>
            <a:r>
              <a:rPr lang="en-US" dirty="0"/>
              <a:t>FUNDAMENTALS NOT FRAMEWORKS</a:t>
            </a:r>
            <a:endParaRPr dirty="0"/>
          </a:p>
        </p:txBody>
      </p:sp>
    </p:spTree>
    <p:extLst>
      <p:ext uri="{BB962C8B-B14F-4D97-AF65-F5344CB8AC3E}">
        <p14:creationId xmlns:p14="http://schemas.microsoft.com/office/powerpoint/2010/main" val="289391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endParaRPr lang="en-US" sz="1800" dirty="0">
              <a:solidFill>
                <a:schemeClr val="tx1"/>
              </a:solidFill>
              <a:latin typeface="Century" panose="02040604050505020304" pitchFamily="18" charset="0"/>
            </a:endParaRPr>
          </a:p>
          <a:p>
            <a:pPr marL="101600" lvl="0" indent="0">
              <a:spcBef>
                <a:spcPts val="0"/>
              </a:spcBef>
              <a:buNone/>
            </a:pPr>
            <a:r>
              <a:rPr lang="en-US" sz="1800" dirty="0">
                <a:solidFill>
                  <a:schemeClr val="tx1"/>
                </a:solidFill>
                <a:latin typeface="Century" panose="02040604050505020304" pitchFamily="18" charset="0"/>
              </a:rPr>
              <a:t>There’s all sorts of front-end web development frameworks out there (</a:t>
            </a:r>
            <a:r>
              <a:rPr lang="en-US" sz="1800" dirty="0">
                <a:solidFill>
                  <a:schemeClr val="tx1"/>
                </a:solidFill>
                <a:latin typeface="Century" panose="02040604050505020304" pitchFamily="18" charset="0"/>
                <a:hlinkClick r:id="rId3">
                  <a:extLst>
                    <a:ext uri="{A12FA001-AC4F-418D-AE19-62706E023703}">
                      <ahyp:hlinkClr xmlns:ahyp="http://schemas.microsoft.com/office/drawing/2018/hyperlinkcolor" val="tx"/>
                    </a:ext>
                  </a:extLst>
                </a:hlinkClick>
              </a:rPr>
              <a:t>Bootstrap</a:t>
            </a:r>
            <a:r>
              <a:rPr lang="en-US" sz="1800" dirty="0">
                <a:solidFill>
                  <a:schemeClr val="tx1"/>
                </a:solidFill>
                <a:latin typeface="Century" panose="02040604050505020304" pitchFamily="18" charset="0"/>
              </a:rPr>
              <a:t>, </a:t>
            </a:r>
            <a:r>
              <a:rPr lang="en-US" sz="1800" dirty="0">
                <a:solidFill>
                  <a:schemeClr val="tx1"/>
                </a:solidFill>
                <a:latin typeface="Century" panose="02040604050505020304" pitchFamily="18" charset="0"/>
                <a:hlinkClick r:id="rId4">
                  <a:extLst>
                    <a:ext uri="{A12FA001-AC4F-418D-AE19-62706E023703}">
                      <ahyp:hlinkClr xmlns:ahyp="http://schemas.microsoft.com/office/drawing/2018/hyperlinkcolor" val="tx"/>
                    </a:ext>
                  </a:extLst>
                </a:hlinkClick>
              </a:rPr>
              <a:t>ZURB foundation</a:t>
            </a:r>
            <a:r>
              <a:rPr lang="en-US" sz="1800" dirty="0">
                <a:solidFill>
                  <a:schemeClr val="tx1"/>
                </a:solidFill>
                <a:latin typeface="Century" panose="02040604050505020304" pitchFamily="18" charset="0"/>
              </a:rPr>
              <a:t>, and </a:t>
            </a:r>
            <a:r>
              <a:rPr lang="en-US" sz="1800" dirty="0">
                <a:solidFill>
                  <a:schemeClr val="tx1"/>
                </a:solidFill>
                <a:latin typeface="Century" panose="02040604050505020304" pitchFamily="18" charset="0"/>
                <a:hlinkClick r:id="rId5">
                  <a:extLst>
                    <a:ext uri="{A12FA001-AC4F-418D-AE19-62706E023703}">
                      <ahyp:hlinkClr xmlns:ahyp="http://schemas.microsoft.com/office/drawing/2018/hyperlinkcolor" val="tx"/>
                    </a:ext>
                  </a:extLst>
                </a:hlinkClick>
              </a:rPr>
              <a:t>Pure CSS</a:t>
            </a:r>
            <a:r>
              <a:rPr lang="en-US" sz="1800" dirty="0">
                <a:solidFill>
                  <a:schemeClr val="tx1"/>
                </a:solidFill>
                <a:latin typeface="Century" panose="02040604050505020304" pitchFamily="18" charset="0"/>
              </a:rPr>
              <a:t>, just to name a few). The goal of every single one of them is to abstract away some of the redundant aspects of creating web pages from scratch. These kinds of frameworks are an important part of real-world web development, and they’re definitely worth exploring—but only after mastering the basics with </a:t>
            </a:r>
            <a:r>
              <a:rPr lang="en-US" sz="1800" i="1" dirty="0">
                <a:solidFill>
                  <a:schemeClr val="tx1"/>
                </a:solidFill>
                <a:latin typeface="Century" panose="02040604050505020304" pitchFamily="18" charset="0"/>
                <a:hlinkClick r:id="rId6">
                  <a:extLst>
                    <a:ext uri="{A12FA001-AC4F-418D-AE19-62706E023703}">
                      <ahyp:hlinkClr xmlns:ahyp="http://schemas.microsoft.com/office/drawing/2018/hyperlinkcolor" val="tx"/>
                    </a:ext>
                  </a:extLst>
                </a:hlinkClick>
              </a:rPr>
              <a:t>HTML &amp; CSS</a:t>
            </a:r>
            <a:r>
              <a:rPr lang="en-US" sz="1800" dirty="0">
                <a:solidFill>
                  <a:schemeClr val="tx1"/>
                </a:solidFill>
                <a:latin typeface="Century" panose="02040604050505020304" pitchFamily="18" charset="0"/>
              </a:rPr>
              <a:t>.</a:t>
            </a: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785863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865846" y="1622363"/>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4. </a:t>
            </a:r>
            <a:r>
              <a:rPr lang="en-US" dirty="0"/>
              <a:t>INTRODUCTION TO HTML</a:t>
            </a:r>
            <a:endParaRPr dirty="0"/>
          </a:p>
        </p:txBody>
      </p:sp>
    </p:spTree>
    <p:extLst>
      <p:ext uri="{BB962C8B-B14F-4D97-AF65-F5344CB8AC3E}">
        <p14:creationId xmlns:p14="http://schemas.microsoft.com/office/powerpoint/2010/main" val="150568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4.1 What is HTML?</a:t>
            </a:r>
          </a:p>
        </p:txBody>
      </p:sp>
      <p:sp>
        <p:nvSpPr>
          <p:cNvPr id="563" name="Google Shape;563;p35"/>
          <p:cNvSpPr txBox="1">
            <a:spLocks noGrp="1"/>
          </p:cNvSpPr>
          <p:nvPr>
            <p:ph type="body" idx="1"/>
          </p:nvPr>
        </p:nvSpPr>
        <p:spPr>
          <a:xfrm>
            <a:off x="776450" y="1259500"/>
            <a:ext cx="7591200" cy="2932500"/>
          </a:xfrm>
          <a:prstGeom prst="rect">
            <a:avLst/>
          </a:prstGeom>
        </p:spPr>
        <p:txBody>
          <a:bodyPr spcFirstLastPara="1" wrap="square" lIns="0" tIns="0" rIns="0" bIns="0" anchor="t" anchorCtr="0">
            <a:noAutofit/>
          </a:bodyPr>
          <a:lstStyle/>
          <a:p>
            <a:r>
              <a:rPr lang="en-US" sz="1600" dirty="0">
                <a:latin typeface="Century" panose="02040604050505020304" pitchFamily="18" charset="0"/>
              </a:rPr>
              <a:t>HTML is the standard markup language for creating Web pages.</a:t>
            </a:r>
          </a:p>
          <a:p>
            <a:pPr lvl="0"/>
            <a:r>
              <a:rPr lang="en-US" sz="1600" dirty="0">
                <a:latin typeface="Century" panose="02040604050505020304" pitchFamily="18" charset="0"/>
              </a:rPr>
              <a:t>HTML stands for Hyper Text Markup Language</a:t>
            </a:r>
          </a:p>
          <a:p>
            <a:pPr lvl="0"/>
            <a:r>
              <a:rPr lang="en-US" sz="1600" dirty="0">
                <a:latin typeface="Century" panose="02040604050505020304" pitchFamily="18" charset="0"/>
              </a:rPr>
              <a:t>HTML describes the structure of a Web page</a:t>
            </a:r>
          </a:p>
          <a:p>
            <a:pPr lvl="0"/>
            <a:r>
              <a:rPr lang="en-US" sz="1600" dirty="0">
                <a:latin typeface="Century" panose="02040604050505020304" pitchFamily="18" charset="0"/>
              </a:rPr>
              <a:t>HTML consists of a series of elements</a:t>
            </a:r>
          </a:p>
          <a:p>
            <a:pPr lvl="0"/>
            <a:r>
              <a:rPr lang="en-US" sz="1600" dirty="0">
                <a:latin typeface="Century" panose="02040604050505020304" pitchFamily="18" charset="0"/>
              </a:rPr>
              <a:t>HTML elements tell the browser how to display the content</a:t>
            </a:r>
          </a:p>
          <a:p>
            <a:pPr lvl="0"/>
            <a:r>
              <a:rPr lang="en-US" sz="1600" dirty="0">
                <a:latin typeface="Century" panose="02040604050505020304" pitchFamily="18" charset="0"/>
              </a:rPr>
              <a:t>HTML elements are represented by tags</a:t>
            </a:r>
          </a:p>
          <a:p>
            <a:pPr lvl="0"/>
            <a:r>
              <a:rPr lang="en-US" sz="1600" dirty="0">
                <a:latin typeface="Century" panose="02040604050505020304" pitchFamily="18" charset="0"/>
              </a:rPr>
              <a:t>HTML tags label pieces of content such as "heading", "paragraph", "table", and so on</a:t>
            </a:r>
          </a:p>
          <a:p>
            <a:pPr lvl="0"/>
            <a:r>
              <a:rPr lang="en-US" sz="1600" dirty="0">
                <a:latin typeface="Century" panose="02040604050505020304" pitchFamily="18" charset="0"/>
              </a:rPr>
              <a:t>Browsers do not display the HTML tags, but use them to render the content of the page</a:t>
            </a:r>
          </a:p>
          <a:p>
            <a:pPr marL="0" lvl="0" indent="0">
              <a:buNone/>
            </a:pPr>
            <a:endParaRPr lang="en-US" sz="14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74990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4.2 Simple HTML Document</a:t>
            </a:r>
          </a:p>
        </p:txBody>
      </p:sp>
      <p:pic>
        <p:nvPicPr>
          <p:cNvPr id="3" name="Picture 2">
            <a:extLst>
              <a:ext uri="{FF2B5EF4-FFF2-40B4-BE49-F238E27FC236}">
                <a16:creationId xmlns:a16="http://schemas.microsoft.com/office/drawing/2014/main" id="{91872EB7-4571-4D1A-9353-9FC23CE6B06C}"/>
              </a:ext>
            </a:extLst>
          </p:cNvPr>
          <p:cNvPicPr>
            <a:picLocks noChangeAspect="1"/>
          </p:cNvPicPr>
          <p:nvPr/>
        </p:nvPicPr>
        <p:blipFill>
          <a:blip r:embed="rId3"/>
          <a:stretch>
            <a:fillRect/>
          </a:stretch>
        </p:blipFill>
        <p:spPr>
          <a:xfrm>
            <a:off x="1007537" y="1379075"/>
            <a:ext cx="6712625" cy="3270359"/>
          </a:xfrm>
          <a:prstGeom prst="rect">
            <a:avLst/>
          </a:prstGeom>
        </p:spPr>
      </p:pic>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725186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4.2 Simple HTML Document</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sz="1800" dirty="0">
                <a:latin typeface="Century" panose="02040604050505020304" pitchFamily="18" charset="0"/>
              </a:rPr>
              <a:t>The &lt;!DOCTYPE html&gt; declaration defines this document to be HTML5</a:t>
            </a:r>
          </a:p>
          <a:p>
            <a:pPr lvl="0"/>
            <a:r>
              <a:rPr lang="en-US" sz="1800" dirty="0">
                <a:latin typeface="Century" panose="02040604050505020304" pitchFamily="18" charset="0"/>
              </a:rPr>
              <a:t>The &lt;html&gt; element is the root element of an HTML page</a:t>
            </a:r>
          </a:p>
          <a:p>
            <a:pPr lvl="0"/>
            <a:r>
              <a:rPr lang="en-US" sz="1800" dirty="0">
                <a:latin typeface="Century" panose="02040604050505020304" pitchFamily="18" charset="0"/>
              </a:rPr>
              <a:t>The &lt;head&gt; element contains meta information about the document</a:t>
            </a:r>
          </a:p>
          <a:p>
            <a:pPr lvl="0"/>
            <a:r>
              <a:rPr lang="en-US" sz="1800" dirty="0">
                <a:latin typeface="Century" panose="02040604050505020304" pitchFamily="18" charset="0"/>
              </a:rPr>
              <a:t>The &lt;title&gt; element specifies a title for the document</a:t>
            </a:r>
          </a:p>
          <a:p>
            <a:pPr lvl="0"/>
            <a:r>
              <a:rPr lang="en-US" sz="1800" dirty="0">
                <a:latin typeface="Century" panose="02040604050505020304" pitchFamily="18" charset="0"/>
              </a:rPr>
              <a:t>The &lt;body&gt; element contains the visible page content</a:t>
            </a:r>
          </a:p>
          <a:p>
            <a:pPr lvl="0"/>
            <a:r>
              <a:rPr lang="en-US" sz="1800" dirty="0">
                <a:latin typeface="Century" panose="02040604050505020304" pitchFamily="18" charset="0"/>
              </a:rPr>
              <a:t>The &lt;h1&gt; element defines a large heading</a:t>
            </a:r>
          </a:p>
          <a:p>
            <a:pPr lvl="0"/>
            <a:r>
              <a:rPr lang="en-US" sz="1800" dirty="0">
                <a:latin typeface="Century" panose="02040604050505020304" pitchFamily="18" charset="0"/>
              </a:rPr>
              <a:t>The &lt;p&gt; element defines a paragraph</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7543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4.3 HTML Tags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latin typeface="Century" panose="02040604050505020304" pitchFamily="18" charset="0"/>
              </a:rPr>
              <a:t>HTML tags are element names surrounded by angle brackets:</a:t>
            </a:r>
          </a:p>
          <a:p>
            <a:pPr marL="101600" indent="0" algn="ctr">
              <a:buNone/>
            </a:pPr>
            <a:r>
              <a:rPr lang="en-US" dirty="0">
                <a:latin typeface="Century" panose="02040604050505020304" pitchFamily="18" charset="0"/>
              </a:rPr>
              <a:t>	</a:t>
            </a:r>
            <a:r>
              <a:rPr lang="en-US" b="1" dirty="0">
                <a:latin typeface="Century" panose="02040604050505020304" pitchFamily="18" charset="0"/>
              </a:rPr>
              <a:t>&lt;</a:t>
            </a:r>
            <a:r>
              <a:rPr lang="en-US" b="1" dirty="0" err="1">
                <a:latin typeface="Century" panose="02040604050505020304" pitchFamily="18" charset="0"/>
              </a:rPr>
              <a:t>tagname</a:t>
            </a:r>
            <a:r>
              <a:rPr lang="en-US" b="1" dirty="0">
                <a:latin typeface="Century" panose="02040604050505020304" pitchFamily="18" charset="0"/>
              </a:rPr>
              <a:t>&gt;content goes here...&lt;/</a:t>
            </a:r>
            <a:r>
              <a:rPr lang="en-US" b="1" dirty="0" err="1">
                <a:latin typeface="Century" panose="02040604050505020304" pitchFamily="18" charset="0"/>
              </a:rPr>
              <a:t>tagname</a:t>
            </a:r>
            <a:r>
              <a:rPr lang="en-US" b="1" dirty="0">
                <a:latin typeface="Century" panose="02040604050505020304" pitchFamily="18" charset="0"/>
              </a:rPr>
              <a:t>&gt;</a:t>
            </a:r>
          </a:p>
          <a:p>
            <a:pPr lvl="0"/>
            <a:r>
              <a:rPr lang="en-US" dirty="0">
                <a:latin typeface="Century" panose="02040604050505020304" pitchFamily="18" charset="0"/>
              </a:rPr>
              <a:t>HTML tags normally come </a:t>
            </a:r>
            <a:r>
              <a:rPr lang="en-US" b="1" dirty="0">
                <a:latin typeface="Century" panose="02040604050505020304" pitchFamily="18" charset="0"/>
              </a:rPr>
              <a:t>in pairs</a:t>
            </a:r>
            <a:r>
              <a:rPr lang="en-US" dirty="0">
                <a:latin typeface="Century" panose="02040604050505020304" pitchFamily="18" charset="0"/>
              </a:rPr>
              <a:t> like &lt;p&gt; and &lt;/p&gt;</a:t>
            </a:r>
          </a:p>
          <a:p>
            <a:pPr lvl="0"/>
            <a:r>
              <a:rPr lang="en-US" dirty="0">
                <a:latin typeface="Century" panose="02040604050505020304" pitchFamily="18" charset="0"/>
              </a:rPr>
              <a:t>The first tag in a pair is the </a:t>
            </a:r>
            <a:r>
              <a:rPr lang="en-US" b="1" dirty="0">
                <a:latin typeface="Century" panose="02040604050505020304" pitchFamily="18" charset="0"/>
              </a:rPr>
              <a:t>start tag,</a:t>
            </a:r>
            <a:r>
              <a:rPr lang="en-US" dirty="0">
                <a:latin typeface="Century" panose="02040604050505020304" pitchFamily="18" charset="0"/>
              </a:rPr>
              <a:t> the second tag is the </a:t>
            </a:r>
            <a:r>
              <a:rPr lang="en-US" b="1" dirty="0">
                <a:latin typeface="Century" panose="02040604050505020304" pitchFamily="18" charset="0"/>
              </a:rPr>
              <a:t>end tag</a:t>
            </a:r>
            <a:endParaRPr lang="en-US" dirty="0">
              <a:latin typeface="Century" panose="02040604050505020304" pitchFamily="18" charset="0"/>
            </a:endParaRPr>
          </a:p>
          <a:p>
            <a:pPr lvl="0"/>
            <a:r>
              <a:rPr lang="en-US" dirty="0">
                <a:latin typeface="Century" panose="02040604050505020304" pitchFamily="18" charset="0"/>
              </a:rPr>
              <a:t>The start tag is also called the </a:t>
            </a:r>
            <a:r>
              <a:rPr lang="en-US" b="1" dirty="0">
                <a:latin typeface="Century" panose="02040604050505020304" pitchFamily="18" charset="0"/>
              </a:rPr>
              <a:t>opening tag</a:t>
            </a:r>
            <a:r>
              <a:rPr lang="en-US" dirty="0">
                <a:latin typeface="Century" panose="02040604050505020304" pitchFamily="18" charset="0"/>
              </a:rPr>
              <a:t>, and the end tag the </a:t>
            </a:r>
            <a:r>
              <a:rPr lang="en-US" b="1" dirty="0">
                <a:latin typeface="Century" panose="02040604050505020304" pitchFamily="18" charset="0"/>
              </a:rPr>
              <a:t>closing tag</a:t>
            </a:r>
            <a:r>
              <a:rPr lang="en-US" dirty="0">
                <a:latin typeface="Century" panose="02040604050505020304" pitchFamily="18" charset="0"/>
              </a:rPr>
              <a:t>.</a:t>
            </a:r>
          </a:p>
          <a:p>
            <a:pPr lvl="0"/>
            <a:r>
              <a:rPr lang="en-US" dirty="0">
                <a:latin typeface="Century" panose="02040604050505020304" pitchFamily="18" charset="0"/>
              </a:rPr>
              <a:t>The end tag is written like the start tag, but with a </a:t>
            </a:r>
            <a:r>
              <a:rPr lang="en-US" b="1" dirty="0">
                <a:latin typeface="Century" panose="02040604050505020304" pitchFamily="18" charset="0"/>
              </a:rPr>
              <a:t>forward slash</a:t>
            </a:r>
            <a:r>
              <a:rPr lang="en-US" dirty="0">
                <a:latin typeface="Century" panose="02040604050505020304" pitchFamily="18" charset="0"/>
              </a:rPr>
              <a:t> inserted before the tag name</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5053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marL="742950" lvl="1" indent="-285750" defTabSz="457200">
              <a:lnSpc>
                <a:spcPct val="100000"/>
              </a:lnSpc>
              <a:spcBef>
                <a:spcPct val="20000"/>
              </a:spcBef>
              <a:spcAft>
                <a:spcPts val="600"/>
              </a:spcAft>
              <a:buClr>
                <a:srgbClr val="30ACEC">
                  <a:lumMod val="75000"/>
                </a:srgbClr>
              </a:buClr>
              <a:buSzPct val="145000"/>
              <a:buFont typeface="Arial"/>
              <a:buChar char="•"/>
            </a:pPr>
            <a:r>
              <a:rPr lang="en-US" sz="1600" kern="1200" dirty="0">
                <a:solidFill>
                  <a:prstClr val="black"/>
                </a:solidFill>
                <a:latin typeface="Century" panose="02040604050505020304" pitchFamily="18" charset="0"/>
                <a:ea typeface="+mn-ea"/>
                <a:cs typeface="Times New Roman" panose="02020603050405020304" pitchFamily="18" charset="0"/>
              </a:rPr>
              <a:t>The main components of any given web framework are:</a:t>
            </a:r>
          </a:p>
          <a:p>
            <a:pPr marL="1200150" lvl="2" indent="-285750" defTabSz="457200">
              <a:lnSpc>
                <a:spcPct val="100000"/>
              </a:lnSpc>
              <a:spcBef>
                <a:spcPct val="20000"/>
              </a:spcBef>
              <a:spcAft>
                <a:spcPts val="600"/>
              </a:spcAft>
              <a:buClr>
                <a:srgbClr val="30ACEC">
                  <a:lumMod val="75000"/>
                </a:srgbClr>
              </a:buClr>
              <a:buSzPct val="145000"/>
              <a:buFont typeface="Wingdings" panose="05000000000000000000" pitchFamily="2" charset="2"/>
              <a:buChar char="§"/>
            </a:pPr>
            <a:r>
              <a:rPr lang="en-US" sz="1400" kern="1200" dirty="0">
                <a:solidFill>
                  <a:prstClr val="black"/>
                </a:solidFill>
                <a:latin typeface="Century" panose="02040604050505020304" pitchFamily="18" charset="0"/>
                <a:ea typeface="+mn-ea"/>
                <a:cs typeface="Times New Roman" panose="02020603050405020304" pitchFamily="18" charset="0"/>
              </a:rPr>
              <a:t>User</a:t>
            </a:r>
          </a:p>
          <a:p>
            <a:pPr marL="1200150" lvl="2" indent="-285750" defTabSz="457200">
              <a:lnSpc>
                <a:spcPct val="100000"/>
              </a:lnSpc>
              <a:spcBef>
                <a:spcPct val="20000"/>
              </a:spcBef>
              <a:spcAft>
                <a:spcPts val="600"/>
              </a:spcAft>
              <a:buClr>
                <a:srgbClr val="30ACEC">
                  <a:lumMod val="75000"/>
                </a:srgbClr>
              </a:buClr>
              <a:buSzPct val="145000"/>
              <a:buFont typeface="Wingdings" panose="05000000000000000000" pitchFamily="2" charset="2"/>
              <a:buChar char="§"/>
            </a:pPr>
            <a:r>
              <a:rPr lang="en-US" sz="1400" kern="1200" dirty="0">
                <a:solidFill>
                  <a:prstClr val="black"/>
                </a:solidFill>
                <a:latin typeface="Century" panose="02040604050505020304" pitchFamily="18" charset="0"/>
                <a:ea typeface="+mn-ea"/>
                <a:cs typeface="Times New Roman" panose="02020603050405020304" pitchFamily="18" charset="0"/>
              </a:rPr>
              <a:t>Browser</a:t>
            </a:r>
          </a:p>
          <a:p>
            <a:pPr marL="1200150" lvl="2" indent="-285750" defTabSz="457200">
              <a:lnSpc>
                <a:spcPct val="100000"/>
              </a:lnSpc>
              <a:spcBef>
                <a:spcPct val="20000"/>
              </a:spcBef>
              <a:spcAft>
                <a:spcPts val="600"/>
              </a:spcAft>
              <a:buClr>
                <a:srgbClr val="30ACEC">
                  <a:lumMod val="75000"/>
                </a:srgbClr>
              </a:buClr>
              <a:buSzPct val="145000"/>
              <a:buFont typeface="Wingdings" panose="05000000000000000000" pitchFamily="2" charset="2"/>
              <a:buChar char="§"/>
            </a:pPr>
            <a:r>
              <a:rPr lang="en-US" sz="1400" kern="1200" dirty="0">
                <a:solidFill>
                  <a:prstClr val="black"/>
                </a:solidFill>
                <a:latin typeface="Century" panose="02040604050505020304" pitchFamily="18" charset="0"/>
                <a:ea typeface="+mn-ea"/>
                <a:cs typeface="Times New Roman" panose="02020603050405020304" pitchFamily="18" charset="0"/>
              </a:rPr>
              <a:t>Webserver</a:t>
            </a:r>
          </a:p>
          <a:p>
            <a:pPr marL="1200150" lvl="2" indent="-285750" defTabSz="457200">
              <a:lnSpc>
                <a:spcPct val="100000"/>
              </a:lnSpc>
              <a:spcBef>
                <a:spcPct val="20000"/>
              </a:spcBef>
              <a:spcAft>
                <a:spcPts val="600"/>
              </a:spcAft>
              <a:buClr>
                <a:srgbClr val="30ACEC">
                  <a:lumMod val="75000"/>
                </a:srgbClr>
              </a:buClr>
              <a:buSzPct val="145000"/>
              <a:buFont typeface="Wingdings" panose="05000000000000000000" pitchFamily="2" charset="2"/>
              <a:buChar char="§"/>
            </a:pPr>
            <a:r>
              <a:rPr lang="en-US" sz="1400" kern="1200" dirty="0">
                <a:solidFill>
                  <a:prstClr val="black"/>
                </a:solidFill>
                <a:latin typeface="Century" panose="02040604050505020304" pitchFamily="18" charset="0"/>
                <a:ea typeface="+mn-ea"/>
                <a:cs typeface="Times New Roman" panose="02020603050405020304" pitchFamily="18" charset="0"/>
              </a:rPr>
              <a:t>Backend services (Data-Base). </a:t>
            </a:r>
          </a:p>
          <a:p>
            <a:pPr marL="742950" lvl="1" indent="-285750" defTabSz="457200">
              <a:lnSpc>
                <a:spcPct val="100000"/>
              </a:lnSpc>
              <a:spcBef>
                <a:spcPct val="20000"/>
              </a:spcBef>
              <a:spcAft>
                <a:spcPts val="600"/>
              </a:spcAft>
              <a:buClr>
                <a:srgbClr val="30ACEC">
                  <a:lumMod val="75000"/>
                </a:srgbClr>
              </a:buClr>
              <a:buSzPct val="145000"/>
              <a:buFont typeface="Arial"/>
              <a:buChar char="•"/>
            </a:pPr>
            <a:r>
              <a:rPr lang="en-US" sz="1600" kern="1200" dirty="0">
                <a:solidFill>
                  <a:prstClr val="black"/>
                </a:solidFill>
                <a:latin typeface="Century" panose="02040604050505020304" pitchFamily="18" charset="0"/>
                <a:ea typeface="+mn-ea"/>
                <a:cs typeface="Times New Roman" panose="02020603050405020304" pitchFamily="18" charset="0"/>
              </a:rPr>
              <a:t>The following image provides a basic diagram to make it easier to visualize the components in a website/web application.</a:t>
            </a:r>
          </a:p>
          <a:p>
            <a:pPr marL="101600" lvl="0" indent="0">
              <a:spcBef>
                <a:spcPts val="0"/>
              </a:spcBef>
              <a:buNone/>
            </a:pPr>
            <a:endParaRPr lang="en-US" sz="14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pic>
        <p:nvPicPr>
          <p:cNvPr id="4" name="Picture 3">
            <a:extLst>
              <a:ext uri="{FF2B5EF4-FFF2-40B4-BE49-F238E27FC236}">
                <a16:creationId xmlns:a16="http://schemas.microsoft.com/office/drawing/2014/main" id="{6C32373A-4477-4843-B8B1-AA905E52966B}"/>
              </a:ext>
            </a:extLst>
          </p:cNvPr>
          <p:cNvPicPr/>
          <p:nvPr/>
        </p:nvPicPr>
        <p:blipFill>
          <a:blip r:embed="rId3"/>
          <a:stretch>
            <a:fillRect/>
          </a:stretch>
        </p:blipFill>
        <p:spPr>
          <a:xfrm>
            <a:off x="1969874" y="2940148"/>
            <a:ext cx="5831420" cy="1970482"/>
          </a:xfrm>
          <a:prstGeom prst="rect">
            <a:avLst/>
          </a:prstGeom>
        </p:spPr>
      </p:pic>
    </p:spTree>
    <p:extLst>
      <p:ext uri="{BB962C8B-B14F-4D97-AF65-F5344CB8AC3E}">
        <p14:creationId xmlns:p14="http://schemas.microsoft.com/office/powerpoint/2010/main" val="3784170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4.4 Web Browsers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purpose of a web browser (Chrome, Edge, Firefox, Safari) is to read HTML documents and display them.</a:t>
            </a:r>
          </a:p>
          <a:p>
            <a:pPr lvl="0"/>
            <a:r>
              <a:rPr lang="en-US" dirty="0">
                <a:latin typeface="Century" panose="02040604050505020304" pitchFamily="18" charset="0"/>
              </a:rPr>
              <a:t>The browser does not display the HTML tags, but uses them to determine how to display the document:</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2" name="Picture 1">
            <a:extLst>
              <a:ext uri="{FF2B5EF4-FFF2-40B4-BE49-F238E27FC236}">
                <a16:creationId xmlns:a16="http://schemas.microsoft.com/office/drawing/2014/main" id="{18C29FCE-DF02-4DCC-A623-306B6C8854F8}"/>
              </a:ext>
            </a:extLst>
          </p:cNvPr>
          <p:cNvPicPr>
            <a:picLocks noChangeAspect="1"/>
          </p:cNvPicPr>
          <p:nvPr/>
        </p:nvPicPr>
        <p:blipFill>
          <a:blip r:embed="rId3"/>
          <a:stretch>
            <a:fillRect/>
          </a:stretch>
        </p:blipFill>
        <p:spPr>
          <a:xfrm>
            <a:off x="1809432" y="3012197"/>
            <a:ext cx="4828450" cy="1743607"/>
          </a:xfrm>
          <a:prstGeom prst="rect">
            <a:avLst/>
          </a:prstGeom>
        </p:spPr>
      </p:pic>
    </p:spTree>
    <p:extLst>
      <p:ext uri="{BB962C8B-B14F-4D97-AF65-F5344CB8AC3E}">
        <p14:creationId xmlns:p14="http://schemas.microsoft.com/office/powerpoint/2010/main" val="1510031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4.5 HTML Page Structure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marL="0" lvl="0" indent="0">
              <a:buNone/>
            </a:pPr>
            <a:r>
              <a:rPr lang="en-US" dirty="0">
                <a:latin typeface="Century" panose="02040604050505020304" pitchFamily="18" charset="0"/>
              </a:rPr>
              <a:t>Below is a visualization of an HTML page structure:</a:t>
            </a: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3" name="Picture 2">
            <a:extLst>
              <a:ext uri="{FF2B5EF4-FFF2-40B4-BE49-F238E27FC236}">
                <a16:creationId xmlns:a16="http://schemas.microsoft.com/office/drawing/2014/main" id="{2E146819-7D46-480A-A7D7-CF10A1C09049}"/>
              </a:ext>
            </a:extLst>
          </p:cNvPr>
          <p:cNvPicPr>
            <a:picLocks noChangeAspect="1"/>
          </p:cNvPicPr>
          <p:nvPr/>
        </p:nvPicPr>
        <p:blipFill>
          <a:blip r:embed="rId3"/>
          <a:stretch>
            <a:fillRect/>
          </a:stretch>
        </p:blipFill>
        <p:spPr>
          <a:xfrm>
            <a:off x="976813" y="1876845"/>
            <a:ext cx="6660641" cy="3043498"/>
          </a:xfrm>
          <a:prstGeom prst="rect">
            <a:avLst/>
          </a:prstGeom>
        </p:spPr>
      </p:pic>
    </p:spTree>
    <p:extLst>
      <p:ext uri="{BB962C8B-B14F-4D97-AF65-F5344CB8AC3E}">
        <p14:creationId xmlns:p14="http://schemas.microsoft.com/office/powerpoint/2010/main" val="3914451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4.6 The &lt;!DOCTYPE&gt; Definition</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&lt;!DOCTYPE&gt; declaration represents the document type, and helps browsers to display web pages correctly.</a:t>
            </a:r>
          </a:p>
          <a:p>
            <a:pPr lvl="0"/>
            <a:r>
              <a:rPr lang="en-US" dirty="0">
                <a:latin typeface="Century" panose="02040604050505020304" pitchFamily="18" charset="0"/>
              </a:rPr>
              <a:t>It must only appear once, at the top of the page (before any HTML tags).</a:t>
            </a:r>
          </a:p>
          <a:p>
            <a:pPr lvl="0"/>
            <a:r>
              <a:rPr lang="en-US" dirty="0">
                <a:latin typeface="Century" panose="02040604050505020304" pitchFamily="18" charset="0"/>
              </a:rPr>
              <a:t>The &lt;!DOCTYPE&gt; declaration is not case sensitive.</a:t>
            </a:r>
          </a:p>
          <a:p>
            <a:pPr lvl="0"/>
            <a:r>
              <a:rPr lang="en-US" dirty="0">
                <a:latin typeface="Century" panose="02040604050505020304" pitchFamily="18" charset="0"/>
              </a:rPr>
              <a:t>The &lt;!DOCTYPE&gt; declaration for HTML5 is:</a:t>
            </a:r>
          </a:p>
          <a:p>
            <a:pPr marL="101600" indent="0" algn="ctr">
              <a:buNone/>
            </a:pPr>
            <a:r>
              <a:rPr lang="en-US" b="1" dirty="0">
                <a:latin typeface="Century" panose="02040604050505020304" pitchFamily="18" charset="0"/>
              </a:rPr>
              <a:t>&lt;!DOCTYPE html&gt;</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3159838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4.7 HTML Versions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latin typeface="Century" panose="02040604050505020304" pitchFamily="18" charset="0"/>
              </a:rPr>
              <a:t>Since the early days of the web, there have been many versions of HTML:</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3" name="Picture 2">
            <a:extLst>
              <a:ext uri="{FF2B5EF4-FFF2-40B4-BE49-F238E27FC236}">
                <a16:creationId xmlns:a16="http://schemas.microsoft.com/office/drawing/2014/main" id="{A5F467C8-3928-4D40-9BB0-29D298041D3F}"/>
              </a:ext>
            </a:extLst>
          </p:cNvPr>
          <p:cNvPicPr>
            <a:picLocks noChangeAspect="1"/>
          </p:cNvPicPr>
          <p:nvPr/>
        </p:nvPicPr>
        <p:blipFill>
          <a:blip r:embed="rId3"/>
          <a:stretch>
            <a:fillRect/>
          </a:stretch>
        </p:blipFill>
        <p:spPr>
          <a:xfrm>
            <a:off x="-521582" y="2264229"/>
            <a:ext cx="10187164" cy="2540000"/>
          </a:xfrm>
          <a:prstGeom prst="rect">
            <a:avLst/>
          </a:prstGeom>
        </p:spPr>
      </p:pic>
    </p:spTree>
    <p:extLst>
      <p:ext uri="{BB962C8B-B14F-4D97-AF65-F5344CB8AC3E}">
        <p14:creationId xmlns:p14="http://schemas.microsoft.com/office/powerpoint/2010/main" val="11899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4.8 Text Editor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Web pages can be created and modified by using professional HTML editors.</a:t>
            </a:r>
          </a:p>
          <a:p>
            <a:pPr lvl="0"/>
            <a:r>
              <a:rPr lang="en-US" dirty="0">
                <a:latin typeface="Century" panose="02040604050505020304" pitchFamily="18" charset="0"/>
              </a:rPr>
              <a:t>Also a simple text editor like Notepad (PC) or TextEdit (Mac) can be used.</a:t>
            </a:r>
          </a:p>
          <a:p>
            <a:pPr lvl="0"/>
            <a:r>
              <a:rPr lang="en-US" dirty="0">
                <a:latin typeface="Century" panose="02040604050505020304" pitchFamily="18" charset="0"/>
              </a:rPr>
              <a:t>We will use Visual studio Code editor throughout this course </a:t>
            </a:r>
          </a:p>
          <a:p>
            <a:pPr lvl="0"/>
            <a:r>
              <a:rPr lang="en-US" dirty="0">
                <a:latin typeface="Century" panose="02040604050505020304" pitchFamily="18" charset="0"/>
              </a:rPr>
              <a:t>You can download visual </a:t>
            </a:r>
            <a:r>
              <a:rPr lang="en-US" dirty="0">
                <a:solidFill>
                  <a:schemeClr val="tx1"/>
                </a:solidFill>
                <a:latin typeface="Century" panose="02040604050505020304" pitchFamily="18" charset="0"/>
              </a:rPr>
              <a:t>studio code from</a:t>
            </a:r>
            <a:r>
              <a:rPr lang="en-US" dirty="0">
                <a:latin typeface="Century" panose="02040604050505020304" pitchFamily="18" charset="0"/>
              </a:rPr>
              <a:t> </a:t>
            </a:r>
            <a:r>
              <a:rPr lang="en-US" u="sng" dirty="0">
                <a:latin typeface="Century" panose="02040604050505020304" pitchFamily="18" charset="0"/>
                <a:hlinkClick r:id="rId3"/>
              </a:rPr>
              <a:t>https://code.visualstudio.com/</a:t>
            </a:r>
            <a:endParaRPr lang="en-US" dirty="0">
              <a:latin typeface="Century" panose="02040604050505020304" pitchFamily="18" charset="0"/>
            </a:endParaRP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488330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865846" y="1622363"/>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5. </a:t>
            </a:r>
            <a:r>
              <a:rPr lang="en-US" dirty="0"/>
              <a:t>HTML BASICS</a:t>
            </a:r>
            <a:endParaRPr dirty="0"/>
          </a:p>
        </p:txBody>
      </p:sp>
    </p:spTree>
    <p:extLst>
      <p:ext uri="{BB962C8B-B14F-4D97-AF65-F5344CB8AC3E}">
        <p14:creationId xmlns:p14="http://schemas.microsoft.com/office/powerpoint/2010/main" val="3948052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5.1 HTML Document</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All HTML documents must start with a document type declaration: &lt;!DOCTYPE html&gt;.</a:t>
            </a:r>
          </a:p>
          <a:p>
            <a:pPr lvl="0"/>
            <a:r>
              <a:rPr lang="en-US" dirty="0">
                <a:latin typeface="Century" panose="02040604050505020304" pitchFamily="18" charset="0"/>
              </a:rPr>
              <a:t>The HTML document itself begins with &lt;html&gt; and ends with &lt;/html&gt;.</a:t>
            </a:r>
          </a:p>
          <a:p>
            <a:pPr lvl="0"/>
            <a:r>
              <a:rPr lang="en-US" dirty="0">
                <a:latin typeface="Century" panose="02040604050505020304" pitchFamily="18" charset="0"/>
              </a:rPr>
              <a:t>The visible part of the HTML document is between &lt;body&gt; and &lt;/body&gt;.</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2291109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5.2 Headings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800" dirty="0">
                <a:latin typeface="Century" panose="02040604050505020304" pitchFamily="18" charset="0"/>
              </a:rPr>
              <a:t>HTML headings are defined with the &lt;h1&gt; to &lt;h6&gt; tags.</a:t>
            </a:r>
          </a:p>
          <a:p>
            <a:pPr lvl="0"/>
            <a:r>
              <a:rPr lang="en-US" sz="1800" dirty="0">
                <a:latin typeface="Century" panose="02040604050505020304" pitchFamily="18" charset="0"/>
              </a:rPr>
              <a:t>&lt;h1&gt; defines the most important heading. </a:t>
            </a:r>
          </a:p>
          <a:p>
            <a:pPr lvl="0"/>
            <a:r>
              <a:rPr lang="en-US" sz="1800" dirty="0">
                <a:latin typeface="Century" panose="02040604050505020304" pitchFamily="18" charset="0"/>
              </a:rPr>
              <a:t>&lt;h6&gt; defines the least important heading</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2" name="Picture 1">
            <a:extLst>
              <a:ext uri="{FF2B5EF4-FFF2-40B4-BE49-F238E27FC236}">
                <a16:creationId xmlns:a16="http://schemas.microsoft.com/office/drawing/2014/main" id="{7C67195B-3D89-4C40-AC77-D15ADE9B79F1}"/>
              </a:ext>
            </a:extLst>
          </p:cNvPr>
          <p:cNvPicPr>
            <a:picLocks noChangeAspect="1"/>
          </p:cNvPicPr>
          <p:nvPr/>
        </p:nvPicPr>
        <p:blipFill>
          <a:blip r:embed="rId3"/>
          <a:stretch>
            <a:fillRect/>
          </a:stretch>
        </p:blipFill>
        <p:spPr>
          <a:xfrm>
            <a:off x="1595019" y="2520558"/>
            <a:ext cx="5134254" cy="2501384"/>
          </a:xfrm>
          <a:prstGeom prst="rect">
            <a:avLst/>
          </a:prstGeom>
        </p:spPr>
      </p:pic>
    </p:spTree>
    <p:extLst>
      <p:ext uri="{BB962C8B-B14F-4D97-AF65-F5344CB8AC3E}">
        <p14:creationId xmlns:p14="http://schemas.microsoft.com/office/powerpoint/2010/main" val="1973785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5.3 Paragraphs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HTML paragraphs are defined with the &lt;p&gt; tag:</a:t>
            </a: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pic>
        <p:nvPicPr>
          <p:cNvPr id="2" name="Picture 1">
            <a:extLst>
              <a:ext uri="{FF2B5EF4-FFF2-40B4-BE49-F238E27FC236}">
                <a16:creationId xmlns:a16="http://schemas.microsoft.com/office/drawing/2014/main" id="{E0358D1A-4070-48EC-BC7F-EA35E7834297}"/>
              </a:ext>
            </a:extLst>
          </p:cNvPr>
          <p:cNvPicPr>
            <a:picLocks noChangeAspect="1"/>
          </p:cNvPicPr>
          <p:nvPr/>
        </p:nvPicPr>
        <p:blipFill>
          <a:blip r:embed="rId3"/>
          <a:stretch>
            <a:fillRect/>
          </a:stretch>
        </p:blipFill>
        <p:spPr>
          <a:xfrm>
            <a:off x="972137" y="1848189"/>
            <a:ext cx="7395413" cy="2793281"/>
          </a:xfrm>
          <a:prstGeom prst="rect">
            <a:avLst/>
          </a:prstGeom>
        </p:spPr>
      </p:pic>
    </p:spTree>
    <p:extLst>
      <p:ext uri="{BB962C8B-B14F-4D97-AF65-F5344CB8AC3E}">
        <p14:creationId xmlns:p14="http://schemas.microsoft.com/office/powerpoint/2010/main" val="975210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5.4 Links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600" dirty="0">
                <a:latin typeface="Century" panose="02040604050505020304" pitchFamily="18" charset="0"/>
              </a:rPr>
              <a:t>HTML links are defined with the &lt;a&gt; tag:</a:t>
            </a:r>
          </a:p>
          <a:p>
            <a:pPr lvl="0"/>
            <a:r>
              <a:rPr lang="en-US" sz="1600" dirty="0">
                <a:latin typeface="Century" panose="02040604050505020304" pitchFamily="18" charset="0"/>
              </a:rPr>
              <a:t>The link's destination is specified in the</a:t>
            </a:r>
            <a:r>
              <a:rPr lang="en-US" sz="1600" b="1" dirty="0">
                <a:latin typeface="Century" panose="02040604050505020304" pitchFamily="18" charset="0"/>
              </a:rPr>
              <a:t> </a:t>
            </a:r>
            <a:r>
              <a:rPr lang="en-US" sz="1600" b="1" dirty="0" err="1">
                <a:latin typeface="Century" panose="02040604050505020304" pitchFamily="18" charset="0"/>
              </a:rPr>
              <a:t>href</a:t>
            </a:r>
            <a:r>
              <a:rPr lang="en-US" sz="1600" dirty="0">
                <a:latin typeface="Century" panose="02040604050505020304" pitchFamily="18" charset="0"/>
              </a:rPr>
              <a:t> attribute. </a:t>
            </a:r>
          </a:p>
          <a:p>
            <a:pPr lvl="0"/>
            <a:r>
              <a:rPr lang="en-US" sz="1600" dirty="0">
                <a:latin typeface="Century" panose="02040604050505020304" pitchFamily="18" charset="0"/>
              </a:rPr>
              <a:t>Attributes are used to provide additional information about HTML elements.</a:t>
            </a:r>
          </a:p>
          <a:p>
            <a:pPr marL="0" lvl="0" indent="0">
              <a:buNone/>
            </a:pPr>
            <a:endParaRPr lang="en-US" sz="8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pic>
        <p:nvPicPr>
          <p:cNvPr id="2" name="Picture 1">
            <a:extLst>
              <a:ext uri="{FF2B5EF4-FFF2-40B4-BE49-F238E27FC236}">
                <a16:creationId xmlns:a16="http://schemas.microsoft.com/office/drawing/2014/main" id="{E4237556-AFFA-4198-AF44-00EE639B658D}"/>
              </a:ext>
            </a:extLst>
          </p:cNvPr>
          <p:cNvPicPr>
            <a:picLocks noChangeAspect="1"/>
          </p:cNvPicPr>
          <p:nvPr/>
        </p:nvPicPr>
        <p:blipFill>
          <a:blip r:embed="rId3"/>
          <a:stretch>
            <a:fillRect/>
          </a:stretch>
        </p:blipFill>
        <p:spPr>
          <a:xfrm>
            <a:off x="1534250" y="2486906"/>
            <a:ext cx="5944872" cy="2535036"/>
          </a:xfrm>
          <a:prstGeom prst="rect">
            <a:avLst/>
          </a:prstGeom>
        </p:spPr>
      </p:pic>
    </p:spTree>
    <p:extLst>
      <p:ext uri="{BB962C8B-B14F-4D97-AF65-F5344CB8AC3E}">
        <p14:creationId xmlns:p14="http://schemas.microsoft.com/office/powerpoint/2010/main" val="105678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98474"/>
            <a:ext cx="7636130" cy="4552700"/>
          </a:xfrm>
          <a:prstGeom prst="rect">
            <a:avLst/>
          </a:prstGeom>
        </p:spPr>
        <p:txBody>
          <a:bodyPr spcFirstLastPara="1" wrap="square" lIns="0" tIns="0" rIns="0" bIns="0" anchor="t" anchorCtr="0">
            <a:noAutofit/>
          </a:bodyPr>
          <a:lstStyle/>
          <a:p>
            <a:pPr marL="0" lvl="0" indent="0" defTabSz="457200">
              <a:lnSpc>
                <a:spcPct val="100000"/>
              </a:lnSpc>
              <a:spcBef>
                <a:spcPct val="20000"/>
              </a:spcBef>
              <a:spcAft>
                <a:spcPts val="600"/>
              </a:spcAft>
              <a:buClr>
                <a:srgbClr val="30ACEC">
                  <a:lumMod val="75000"/>
                </a:srgbClr>
              </a:buClr>
              <a:buSzPct val="145000"/>
              <a:buNone/>
            </a:pPr>
            <a:endParaRPr lang="en-US" sz="300" b="1" u="sng" kern="1200" dirty="0">
              <a:solidFill>
                <a:prstClr val="black"/>
              </a:solidFill>
              <a:latin typeface="Century" panose="02040604050505020304" pitchFamily="18" charset="0"/>
              <a:ea typeface="+mn-ea"/>
              <a:cs typeface="Times New Roman" panose="02020603050405020304" pitchFamily="18" charset="0"/>
            </a:endParaRPr>
          </a:p>
          <a:p>
            <a:pPr marL="0" lvl="0" indent="0" algn="ctr" defTabSz="457200">
              <a:lnSpc>
                <a:spcPct val="100000"/>
              </a:lnSpc>
              <a:spcBef>
                <a:spcPct val="20000"/>
              </a:spcBef>
              <a:spcAft>
                <a:spcPts val="600"/>
              </a:spcAft>
              <a:buClr>
                <a:srgbClr val="30ACEC">
                  <a:lumMod val="75000"/>
                </a:srgbClr>
              </a:buClr>
              <a:buSzPct val="145000"/>
              <a:buNone/>
            </a:pPr>
            <a:r>
              <a:rPr lang="en-US" sz="1600" b="1" u="sng" kern="1200" dirty="0">
                <a:solidFill>
                  <a:prstClr val="black"/>
                </a:solidFill>
                <a:latin typeface="Century" panose="02040604050505020304" pitchFamily="18" charset="0"/>
                <a:ea typeface="+mn-ea"/>
                <a:cs typeface="Times New Roman" panose="02020603050405020304" pitchFamily="18" charset="0"/>
              </a:rPr>
              <a:t>1.1 User</a:t>
            </a:r>
            <a:endParaRPr lang="en-US" sz="1600" kern="1200" dirty="0">
              <a:solidFill>
                <a:prstClr val="black"/>
              </a:solidFill>
              <a:latin typeface="Century" panose="02040604050505020304" pitchFamily="18" charset="0"/>
              <a:ea typeface="+mn-ea"/>
              <a:cs typeface="Times New Roman" panose="02020603050405020304" pitchFamily="18" charset="0"/>
            </a:endParaRPr>
          </a:p>
          <a:p>
            <a:pPr marL="285750" lvl="0" indent="-285750" defTabSz="457200">
              <a:lnSpc>
                <a:spcPct val="100000"/>
              </a:lnSpc>
              <a:spcBef>
                <a:spcPct val="20000"/>
              </a:spcBef>
              <a:spcAft>
                <a:spcPts val="600"/>
              </a:spcAft>
              <a:buClr>
                <a:srgbClr val="30ACEC">
                  <a:lumMod val="75000"/>
                </a:srgbClr>
              </a:buClr>
              <a:buSzPct val="145000"/>
              <a:buFont typeface="Arial"/>
              <a:buChar char="•"/>
            </a:pPr>
            <a:endParaRPr lang="en-US" sz="300" kern="1200" dirty="0">
              <a:solidFill>
                <a:prstClr val="black"/>
              </a:solidFill>
              <a:latin typeface="Century" panose="02040604050505020304" pitchFamily="18" charset="0"/>
              <a:ea typeface="+mn-ea"/>
              <a:cs typeface="Times New Roman" panose="02020603050405020304" pitchFamily="18" charset="0"/>
            </a:endParaRPr>
          </a:p>
          <a:p>
            <a:pPr marL="285750" lvl="0" indent="-285750" defTabSz="457200">
              <a:lnSpc>
                <a:spcPct val="100000"/>
              </a:lnSpc>
              <a:spcBef>
                <a:spcPct val="20000"/>
              </a:spcBef>
              <a:spcAft>
                <a:spcPts val="600"/>
              </a:spcAft>
              <a:buClr>
                <a:srgbClr val="30ACEC">
                  <a:lumMod val="75000"/>
                </a:srgbClr>
              </a:buClr>
              <a:buSzPct val="145000"/>
              <a:buFont typeface="Arial"/>
              <a:buChar char="•"/>
            </a:pPr>
            <a:r>
              <a:rPr lang="en-US" sz="1600" kern="1200" dirty="0">
                <a:solidFill>
                  <a:prstClr val="black"/>
                </a:solidFill>
                <a:latin typeface="Century" panose="02040604050505020304" pitchFamily="18" charset="0"/>
                <a:ea typeface="+mn-ea"/>
                <a:cs typeface="Times New Roman" panose="02020603050405020304" pitchFamily="18" charset="0"/>
              </a:rPr>
              <a:t>User expectations define the requirements for developing a good website.</a:t>
            </a:r>
          </a:p>
          <a:p>
            <a:pPr marL="285750" lvl="0" indent="-285750" defTabSz="457200">
              <a:lnSpc>
                <a:spcPct val="100000"/>
              </a:lnSpc>
              <a:spcBef>
                <a:spcPct val="20000"/>
              </a:spcBef>
              <a:spcAft>
                <a:spcPts val="600"/>
              </a:spcAft>
              <a:buClr>
                <a:srgbClr val="30ACEC">
                  <a:lumMod val="75000"/>
                </a:srgbClr>
              </a:buClr>
              <a:buSzPct val="145000"/>
              <a:buFont typeface="Arial"/>
              <a:buChar char="•"/>
            </a:pPr>
            <a:r>
              <a:rPr lang="en-US" sz="1600" kern="1200" dirty="0">
                <a:solidFill>
                  <a:prstClr val="black"/>
                </a:solidFill>
                <a:latin typeface="Century" panose="02040604050505020304" pitchFamily="18" charset="0"/>
                <a:ea typeface="+mn-ea"/>
                <a:cs typeface="Times New Roman" panose="02020603050405020304" pitchFamily="18" charset="0"/>
              </a:rPr>
              <a:t>These expectations have changed a lot over the years. Users used to accept the slow experience of the web, but no longer. </a:t>
            </a:r>
          </a:p>
          <a:p>
            <a:pPr marL="285750" lvl="0" indent="-285750" defTabSz="457200">
              <a:lnSpc>
                <a:spcPct val="100000"/>
              </a:lnSpc>
              <a:spcBef>
                <a:spcPct val="20000"/>
              </a:spcBef>
              <a:spcAft>
                <a:spcPts val="600"/>
              </a:spcAft>
              <a:buClr>
                <a:srgbClr val="30ACEC">
                  <a:lumMod val="75000"/>
                </a:srgbClr>
              </a:buClr>
              <a:buSzPct val="145000"/>
              <a:buFont typeface="Arial"/>
              <a:buChar char="•"/>
            </a:pPr>
            <a:r>
              <a:rPr lang="en-US" sz="1600" kern="1200" dirty="0">
                <a:solidFill>
                  <a:prstClr val="black"/>
                </a:solidFill>
                <a:latin typeface="Century" panose="02040604050505020304" pitchFamily="18" charset="0"/>
                <a:ea typeface="+mn-ea"/>
                <a:cs typeface="Times New Roman" panose="02020603050405020304" pitchFamily="18" charset="0"/>
              </a:rPr>
              <a:t>They expect websites to behave closer to applications installed on their computers and mobile devices. </a:t>
            </a:r>
          </a:p>
          <a:p>
            <a:pPr marL="0" lvl="0" indent="0" defTabSz="457200">
              <a:lnSpc>
                <a:spcPct val="100000"/>
              </a:lnSpc>
              <a:spcBef>
                <a:spcPct val="20000"/>
              </a:spcBef>
              <a:spcAft>
                <a:spcPts val="600"/>
              </a:spcAft>
              <a:buClr>
                <a:srgbClr val="30ACEC">
                  <a:lumMod val="75000"/>
                </a:srgbClr>
              </a:buClr>
              <a:buSzPct val="145000"/>
              <a:buNone/>
            </a:pPr>
            <a:endParaRPr lang="en-US" sz="300" kern="1200" dirty="0">
              <a:solidFill>
                <a:prstClr val="black"/>
              </a:solidFill>
              <a:latin typeface="Century" panose="02040604050505020304" pitchFamily="18" charset="0"/>
              <a:ea typeface="+mn-ea"/>
              <a:cs typeface="Times New Roman" panose="02020603050405020304" pitchFamily="18" charset="0"/>
            </a:endParaRPr>
          </a:p>
          <a:p>
            <a:pPr marL="0" lvl="0" indent="0" algn="ctr" defTabSz="457200">
              <a:lnSpc>
                <a:spcPct val="100000"/>
              </a:lnSpc>
              <a:spcBef>
                <a:spcPct val="20000"/>
              </a:spcBef>
              <a:spcAft>
                <a:spcPts val="600"/>
              </a:spcAft>
              <a:buClr>
                <a:srgbClr val="30ACEC">
                  <a:lumMod val="75000"/>
                </a:srgbClr>
              </a:buClr>
              <a:buSzPct val="145000"/>
              <a:buNone/>
            </a:pPr>
            <a:r>
              <a:rPr lang="en-US" sz="1600" b="1" u="sng" kern="1200" dirty="0">
                <a:solidFill>
                  <a:prstClr val="black"/>
                </a:solidFill>
                <a:latin typeface="Century" panose="02040604050505020304" pitchFamily="18" charset="0"/>
                <a:ea typeface="+mn-ea"/>
                <a:cs typeface="Times New Roman" panose="02020603050405020304" pitchFamily="18" charset="0"/>
              </a:rPr>
              <a:t>1.2 Browser</a:t>
            </a:r>
            <a:endParaRPr lang="en-US" sz="1600" kern="1200" dirty="0">
              <a:solidFill>
                <a:prstClr val="black"/>
              </a:solidFill>
              <a:latin typeface="Century" panose="02040604050505020304" pitchFamily="18" charset="0"/>
              <a:ea typeface="+mn-ea"/>
              <a:cs typeface="Times New Roman" panose="02020603050405020304" pitchFamily="18" charset="0"/>
            </a:endParaRPr>
          </a:p>
          <a:p>
            <a:pPr marL="0" lvl="0" indent="0" defTabSz="457200">
              <a:lnSpc>
                <a:spcPct val="100000"/>
              </a:lnSpc>
              <a:spcBef>
                <a:spcPct val="20000"/>
              </a:spcBef>
              <a:spcAft>
                <a:spcPts val="600"/>
              </a:spcAft>
              <a:buClr>
                <a:srgbClr val="30ACEC">
                  <a:lumMod val="75000"/>
                </a:srgbClr>
              </a:buClr>
              <a:buSzPct val="145000"/>
              <a:buNone/>
            </a:pPr>
            <a:endParaRPr lang="en-US" sz="300" kern="1200" dirty="0">
              <a:solidFill>
                <a:prstClr val="black"/>
              </a:solidFill>
              <a:latin typeface="Century" panose="02040604050505020304" pitchFamily="18" charset="0"/>
              <a:ea typeface="+mn-ea"/>
              <a:cs typeface="Times New Roman" panose="02020603050405020304" pitchFamily="18" charset="0"/>
            </a:endParaRPr>
          </a:p>
          <a:p>
            <a:pPr marL="0" lvl="0" indent="0" defTabSz="457200">
              <a:lnSpc>
                <a:spcPct val="100000"/>
              </a:lnSpc>
              <a:spcBef>
                <a:spcPct val="20000"/>
              </a:spcBef>
              <a:spcAft>
                <a:spcPts val="600"/>
              </a:spcAft>
              <a:buClr>
                <a:srgbClr val="30ACEC">
                  <a:lumMod val="75000"/>
                </a:srgbClr>
              </a:buClr>
              <a:buSzPct val="145000"/>
              <a:buNone/>
            </a:pPr>
            <a:r>
              <a:rPr lang="en-US" sz="1600" kern="1200" dirty="0">
                <a:solidFill>
                  <a:prstClr val="black"/>
                </a:solidFill>
                <a:latin typeface="Century" panose="02040604050505020304" pitchFamily="18" charset="0"/>
                <a:ea typeface="+mn-ea"/>
                <a:cs typeface="Times New Roman" panose="02020603050405020304" pitchFamily="18" charset="0"/>
              </a:rPr>
              <a:t>The browser plays three roles in the web framework. </a:t>
            </a:r>
            <a:endParaRPr lang="en-US" sz="600" kern="1200" dirty="0">
              <a:solidFill>
                <a:prstClr val="black"/>
              </a:solidFill>
              <a:latin typeface="Century" panose="02040604050505020304" pitchFamily="18" charset="0"/>
              <a:ea typeface="+mn-ea"/>
              <a:cs typeface="Times New Roman" panose="02020603050405020304" pitchFamily="18" charset="0"/>
            </a:endParaRPr>
          </a:p>
          <a:p>
            <a:pPr marL="342900" lvl="0" indent="-342900" defTabSz="457200">
              <a:lnSpc>
                <a:spcPct val="100000"/>
              </a:lnSpc>
              <a:spcBef>
                <a:spcPct val="20000"/>
              </a:spcBef>
              <a:spcAft>
                <a:spcPts val="600"/>
              </a:spcAft>
              <a:buClr>
                <a:srgbClr val="30ACEC">
                  <a:lumMod val="75000"/>
                </a:srgbClr>
              </a:buClr>
              <a:buSzPct val="145000"/>
              <a:buFont typeface="+mj-lt"/>
              <a:buAutoNum type="arabicPeriod"/>
            </a:pPr>
            <a:r>
              <a:rPr lang="en-US" sz="1600" kern="1200" dirty="0">
                <a:solidFill>
                  <a:prstClr val="black"/>
                </a:solidFill>
                <a:latin typeface="Century" panose="02040604050505020304" pitchFamily="18" charset="0"/>
                <a:ea typeface="+mn-ea"/>
                <a:cs typeface="Times New Roman" panose="02020603050405020304" pitchFamily="18" charset="0"/>
              </a:rPr>
              <a:t>Provides communication to and from the webserver. </a:t>
            </a:r>
          </a:p>
          <a:p>
            <a:pPr marL="342900" lvl="0" indent="-342900" defTabSz="457200">
              <a:lnSpc>
                <a:spcPct val="100000"/>
              </a:lnSpc>
              <a:spcBef>
                <a:spcPct val="20000"/>
              </a:spcBef>
              <a:spcAft>
                <a:spcPts val="600"/>
              </a:spcAft>
              <a:buClr>
                <a:srgbClr val="30ACEC">
                  <a:lumMod val="75000"/>
                </a:srgbClr>
              </a:buClr>
              <a:buSzPct val="145000"/>
              <a:buFont typeface="+mj-lt"/>
              <a:buAutoNum type="arabicPeriod"/>
            </a:pPr>
            <a:r>
              <a:rPr lang="en-US" sz="1600" kern="1200" dirty="0">
                <a:solidFill>
                  <a:prstClr val="black"/>
                </a:solidFill>
                <a:latin typeface="Century" panose="02040604050505020304" pitchFamily="18" charset="0"/>
                <a:ea typeface="+mn-ea"/>
                <a:cs typeface="Times New Roman" panose="02020603050405020304" pitchFamily="18" charset="0"/>
              </a:rPr>
              <a:t>Interprets the data from the server and renders it into the view that the user sees. </a:t>
            </a:r>
          </a:p>
          <a:p>
            <a:pPr marL="342900" lvl="0" indent="-342900" defTabSz="457200">
              <a:lnSpc>
                <a:spcPct val="100000"/>
              </a:lnSpc>
              <a:spcBef>
                <a:spcPct val="20000"/>
              </a:spcBef>
              <a:spcAft>
                <a:spcPts val="600"/>
              </a:spcAft>
              <a:buClr>
                <a:srgbClr val="30ACEC">
                  <a:lumMod val="75000"/>
                </a:srgbClr>
              </a:buClr>
              <a:buSzPct val="145000"/>
              <a:buFont typeface="+mj-lt"/>
              <a:buAutoNum type="arabicPeriod"/>
            </a:pPr>
            <a:r>
              <a:rPr lang="en-US" sz="1600" kern="1200" dirty="0">
                <a:solidFill>
                  <a:prstClr val="black"/>
                </a:solidFill>
                <a:latin typeface="Century" panose="02040604050505020304" pitchFamily="18" charset="0"/>
                <a:ea typeface="+mn-ea"/>
                <a:cs typeface="Times New Roman" panose="02020603050405020304" pitchFamily="18" charset="0"/>
              </a:rPr>
              <a:t>Handles user interaction through the keyboard, mouse, touchscreen, or other input device and takes the appropriate action.</a:t>
            </a:r>
            <a:endParaRPr lang="en-US" sz="1800" kern="1200" dirty="0">
              <a:solidFill>
                <a:prstClr val="black"/>
              </a:solidFill>
              <a:latin typeface="Century" panose="02040604050505020304" pitchFamily="18" charset="0"/>
              <a:ea typeface="+mn-ea"/>
              <a:cs typeface="Times New Roman" panose="02020603050405020304" pitchFamily="18" charset="0"/>
            </a:endParaRPr>
          </a:p>
          <a:p>
            <a:pPr marL="101600" lvl="0" indent="0">
              <a:spcBef>
                <a:spcPts val="0"/>
              </a:spcBef>
              <a:buNone/>
            </a:pPr>
            <a:endParaRPr lang="en-US" sz="120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Tree>
    <p:extLst>
      <p:ext uri="{BB962C8B-B14F-4D97-AF65-F5344CB8AC3E}">
        <p14:creationId xmlns:p14="http://schemas.microsoft.com/office/powerpoint/2010/main" val="1309407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5.5 Images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HTML images are defined with the &lt;</a:t>
            </a:r>
            <a:r>
              <a:rPr lang="en-US" dirty="0" err="1">
                <a:latin typeface="Century" panose="02040604050505020304" pitchFamily="18" charset="0"/>
              </a:rPr>
              <a:t>img</a:t>
            </a:r>
            <a:r>
              <a:rPr lang="en-US" dirty="0">
                <a:latin typeface="Century" panose="02040604050505020304" pitchFamily="18" charset="0"/>
              </a:rPr>
              <a:t>&gt; tag.</a:t>
            </a:r>
          </a:p>
          <a:p>
            <a:pPr lvl="0"/>
            <a:r>
              <a:rPr lang="en-US" dirty="0">
                <a:latin typeface="Century" panose="02040604050505020304" pitchFamily="18" charset="0"/>
              </a:rPr>
              <a:t>The source file (</a:t>
            </a:r>
            <a:r>
              <a:rPr lang="en-US" dirty="0" err="1">
                <a:latin typeface="Century" panose="02040604050505020304" pitchFamily="18" charset="0"/>
              </a:rPr>
              <a:t>src</a:t>
            </a:r>
            <a:r>
              <a:rPr lang="en-US" dirty="0">
                <a:latin typeface="Century" panose="02040604050505020304" pitchFamily="18" charset="0"/>
              </a:rPr>
              <a:t>), alternative text (alt), width, and height are provided as attributes:</a:t>
            </a:r>
          </a:p>
          <a:p>
            <a:pPr marL="0" lvl="0" indent="0">
              <a:buNone/>
            </a:pPr>
            <a:endParaRPr lang="en-US" sz="8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pic>
        <p:nvPicPr>
          <p:cNvPr id="5" name="Picture 4">
            <a:extLst>
              <a:ext uri="{FF2B5EF4-FFF2-40B4-BE49-F238E27FC236}">
                <a16:creationId xmlns:a16="http://schemas.microsoft.com/office/drawing/2014/main" id="{8DF89C14-AC27-465D-BE01-EEC60E76207C}"/>
              </a:ext>
            </a:extLst>
          </p:cNvPr>
          <p:cNvPicPr>
            <a:picLocks noChangeAspect="1"/>
          </p:cNvPicPr>
          <p:nvPr/>
        </p:nvPicPr>
        <p:blipFill>
          <a:blip r:embed="rId3"/>
          <a:stretch>
            <a:fillRect/>
          </a:stretch>
        </p:blipFill>
        <p:spPr>
          <a:xfrm>
            <a:off x="1705603" y="2509519"/>
            <a:ext cx="5316493" cy="2429306"/>
          </a:xfrm>
          <a:prstGeom prst="rect">
            <a:avLst/>
          </a:prstGeom>
        </p:spPr>
      </p:pic>
    </p:spTree>
    <p:extLst>
      <p:ext uri="{BB962C8B-B14F-4D97-AF65-F5344CB8AC3E}">
        <p14:creationId xmlns:p14="http://schemas.microsoft.com/office/powerpoint/2010/main" val="973242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5.6 Buttons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HTML buttons are defined with the &lt;button&gt; tag:</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pic>
        <p:nvPicPr>
          <p:cNvPr id="2" name="Picture 1">
            <a:extLst>
              <a:ext uri="{FF2B5EF4-FFF2-40B4-BE49-F238E27FC236}">
                <a16:creationId xmlns:a16="http://schemas.microsoft.com/office/drawing/2014/main" id="{8D7191FB-4D9B-405B-B897-84F5AEABC479}"/>
              </a:ext>
            </a:extLst>
          </p:cNvPr>
          <p:cNvPicPr>
            <a:picLocks noChangeAspect="1"/>
          </p:cNvPicPr>
          <p:nvPr/>
        </p:nvPicPr>
        <p:blipFill>
          <a:blip r:embed="rId3"/>
          <a:stretch>
            <a:fillRect/>
          </a:stretch>
        </p:blipFill>
        <p:spPr>
          <a:xfrm>
            <a:off x="1119716" y="1768689"/>
            <a:ext cx="6969849" cy="2972111"/>
          </a:xfrm>
          <a:prstGeom prst="rect">
            <a:avLst/>
          </a:prstGeom>
        </p:spPr>
      </p:pic>
    </p:spTree>
    <p:extLst>
      <p:ext uri="{BB962C8B-B14F-4D97-AF65-F5344CB8AC3E}">
        <p14:creationId xmlns:p14="http://schemas.microsoft.com/office/powerpoint/2010/main" val="481090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5.7 Lists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HTML lists are defined with the &lt;ul&gt; (unordered/bullet list) or the &lt;</a:t>
            </a:r>
            <a:r>
              <a:rPr lang="en-US" dirty="0" err="1">
                <a:latin typeface="Century" panose="02040604050505020304" pitchFamily="18" charset="0"/>
              </a:rPr>
              <a:t>ol</a:t>
            </a:r>
            <a:r>
              <a:rPr lang="en-US" dirty="0">
                <a:latin typeface="Century" panose="02040604050505020304" pitchFamily="18" charset="0"/>
              </a:rPr>
              <a:t>&gt; (ordered/numbered list) tag, followed by &lt;li&gt; tags (list items):</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2" name="Picture 1">
            <a:extLst>
              <a:ext uri="{FF2B5EF4-FFF2-40B4-BE49-F238E27FC236}">
                <a16:creationId xmlns:a16="http://schemas.microsoft.com/office/drawing/2014/main" id="{A7BD2442-9BB4-4F7E-B198-4036AC34A5C3}"/>
              </a:ext>
            </a:extLst>
          </p:cNvPr>
          <p:cNvPicPr>
            <a:picLocks noChangeAspect="1"/>
          </p:cNvPicPr>
          <p:nvPr/>
        </p:nvPicPr>
        <p:blipFill>
          <a:blip r:embed="rId3"/>
          <a:stretch>
            <a:fillRect/>
          </a:stretch>
        </p:blipFill>
        <p:spPr>
          <a:xfrm>
            <a:off x="2576284" y="2184146"/>
            <a:ext cx="3883175" cy="2837796"/>
          </a:xfrm>
          <a:prstGeom prst="rect">
            <a:avLst/>
          </a:prstGeom>
        </p:spPr>
      </p:pic>
    </p:spTree>
    <p:extLst>
      <p:ext uri="{BB962C8B-B14F-4D97-AF65-F5344CB8AC3E}">
        <p14:creationId xmlns:p14="http://schemas.microsoft.com/office/powerpoint/2010/main" val="4193803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865846" y="1622363"/>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6. </a:t>
            </a:r>
            <a:r>
              <a:rPr lang="en-US" dirty="0"/>
              <a:t>HTML ELEMENTS</a:t>
            </a:r>
            <a:endParaRPr dirty="0"/>
          </a:p>
        </p:txBody>
      </p:sp>
    </p:spTree>
    <p:extLst>
      <p:ext uri="{BB962C8B-B14F-4D97-AF65-F5344CB8AC3E}">
        <p14:creationId xmlns:p14="http://schemas.microsoft.com/office/powerpoint/2010/main" val="29168412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6.1 HTML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An HTML element usually consists of a start tag and an end tag, with the content inserted in between:</a:t>
            </a:r>
          </a:p>
          <a:p>
            <a:pPr marL="101600" lvl="0" indent="0" algn="ctr">
              <a:buNone/>
            </a:pPr>
            <a:r>
              <a:rPr lang="en-US" b="1" dirty="0">
                <a:latin typeface="Century" panose="02040604050505020304" pitchFamily="18" charset="0"/>
              </a:rPr>
              <a:t>&lt;</a:t>
            </a:r>
            <a:r>
              <a:rPr lang="en-US" b="1" dirty="0" err="1">
                <a:latin typeface="Century" panose="02040604050505020304" pitchFamily="18" charset="0"/>
              </a:rPr>
              <a:t>tagname</a:t>
            </a:r>
            <a:r>
              <a:rPr lang="en-US" b="1" dirty="0">
                <a:latin typeface="Century" panose="02040604050505020304" pitchFamily="18" charset="0"/>
              </a:rPr>
              <a:t>&gt;Content &lt;/</a:t>
            </a:r>
            <a:r>
              <a:rPr lang="en-US" b="1" dirty="0" err="1">
                <a:latin typeface="Century" panose="02040604050505020304" pitchFamily="18" charset="0"/>
              </a:rPr>
              <a:t>tagname</a:t>
            </a:r>
            <a:r>
              <a:rPr lang="en-US" b="1" dirty="0">
                <a:latin typeface="Century" panose="02040604050505020304" pitchFamily="18" charset="0"/>
              </a:rPr>
              <a:t>&gt;</a:t>
            </a:r>
          </a:p>
          <a:p>
            <a:pPr lvl="0"/>
            <a:r>
              <a:rPr lang="en-US" dirty="0">
                <a:latin typeface="Century" panose="02040604050505020304" pitchFamily="18" charset="0"/>
              </a:rPr>
              <a:t>The HTML element is everything from the start tag to the end tag:</a:t>
            </a:r>
          </a:p>
          <a:p>
            <a:pPr marL="101600" indent="0" algn="ctr">
              <a:buNone/>
            </a:pPr>
            <a:r>
              <a:rPr lang="en-US" b="1" dirty="0">
                <a:latin typeface="Century" panose="02040604050505020304" pitchFamily="18" charset="0"/>
              </a:rPr>
              <a:t>&lt;p&gt;This is a paragraph Element &lt;/p&gt;</a:t>
            </a:r>
          </a:p>
          <a:p>
            <a:pPr lvl="0"/>
            <a:r>
              <a:rPr lang="en-US" dirty="0">
                <a:latin typeface="Century" panose="02040604050505020304" pitchFamily="18" charset="0"/>
              </a:rPr>
              <a:t>HTML elements with no content are called empty elements. Empty elements do not have an end tag, such as the &lt;</a:t>
            </a:r>
            <a:r>
              <a:rPr lang="en-US" dirty="0" err="1">
                <a:latin typeface="Century" panose="02040604050505020304" pitchFamily="18" charset="0"/>
              </a:rPr>
              <a:t>br</a:t>
            </a:r>
            <a:r>
              <a:rPr lang="en-US" dirty="0">
                <a:latin typeface="Century" panose="02040604050505020304" pitchFamily="18" charset="0"/>
              </a:rPr>
              <a:t>&gt; element (which indicates a line break).</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1268844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6.2 Nested Elements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HTML elements can be nested (elements can contain elements).</a:t>
            </a:r>
          </a:p>
          <a:p>
            <a:pPr lvl="0"/>
            <a:r>
              <a:rPr lang="en-US" dirty="0">
                <a:latin typeface="Century" panose="02040604050505020304" pitchFamily="18" charset="0"/>
              </a:rPr>
              <a:t>All HTML documents consist of nested HTML elements.</a:t>
            </a:r>
          </a:p>
          <a:p>
            <a:pPr lvl="0"/>
            <a:r>
              <a:rPr lang="en-US" dirty="0">
                <a:latin typeface="Century" panose="02040604050505020304" pitchFamily="18" charset="0"/>
              </a:rPr>
              <a:t>This example contains four HTML elements:</a:t>
            </a:r>
          </a:p>
          <a:p>
            <a:pPr marL="0" lvl="0" indent="0">
              <a:buNone/>
            </a:pPr>
            <a:endParaRPr lang="en-US" sz="10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35</a:t>
            </a:fld>
            <a:endParaRPr/>
          </a:p>
        </p:txBody>
      </p:sp>
      <p:pic>
        <p:nvPicPr>
          <p:cNvPr id="2" name="Picture 1">
            <a:extLst>
              <a:ext uri="{FF2B5EF4-FFF2-40B4-BE49-F238E27FC236}">
                <a16:creationId xmlns:a16="http://schemas.microsoft.com/office/drawing/2014/main" id="{916367D7-7FC8-4351-8ADB-A02C4B0900E9}"/>
              </a:ext>
            </a:extLst>
          </p:cNvPr>
          <p:cNvPicPr>
            <a:picLocks noChangeAspect="1"/>
          </p:cNvPicPr>
          <p:nvPr/>
        </p:nvPicPr>
        <p:blipFill>
          <a:blip r:embed="rId3"/>
          <a:stretch>
            <a:fillRect/>
          </a:stretch>
        </p:blipFill>
        <p:spPr>
          <a:xfrm>
            <a:off x="1679392" y="2797121"/>
            <a:ext cx="5944872" cy="2173759"/>
          </a:xfrm>
          <a:prstGeom prst="rect">
            <a:avLst/>
          </a:prstGeom>
        </p:spPr>
      </p:pic>
    </p:spTree>
    <p:extLst>
      <p:ext uri="{BB962C8B-B14F-4D97-AF65-F5344CB8AC3E}">
        <p14:creationId xmlns:p14="http://schemas.microsoft.com/office/powerpoint/2010/main" val="3391555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6.2 Nested Elements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200" dirty="0">
                <a:latin typeface="Century" panose="02040604050505020304" pitchFamily="18" charset="0"/>
              </a:rPr>
              <a:t>The &lt;html&gt; element defines the whole document.</a:t>
            </a:r>
          </a:p>
          <a:p>
            <a:pPr lvl="0"/>
            <a:r>
              <a:rPr lang="en-US" sz="1200" dirty="0">
                <a:latin typeface="Century" panose="02040604050505020304" pitchFamily="18" charset="0"/>
              </a:rPr>
              <a:t>It has a start tag &lt;html&gt; and an end tag &lt;/html&gt;.</a:t>
            </a:r>
          </a:p>
          <a:p>
            <a:pPr lvl="0"/>
            <a:r>
              <a:rPr lang="en-US" sz="1200" dirty="0">
                <a:latin typeface="Century" panose="02040604050505020304" pitchFamily="18" charset="0"/>
              </a:rPr>
              <a:t>Inside the &lt;html&gt; element is the &lt;body&gt; element.</a:t>
            </a:r>
          </a:p>
          <a:p>
            <a:pPr lvl="0"/>
            <a:r>
              <a:rPr lang="en-US" sz="1200" dirty="0">
                <a:latin typeface="Century" panose="02040604050505020304" pitchFamily="18" charset="0"/>
              </a:rPr>
              <a:t>The &lt;body&gt; element defines the document body.</a:t>
            </a:r>
          </a:p>
          <a:p>
            <a:pPr lvl="0"/>
            <a:r>
              <a:rPr lang="en-US" sz="1200" dirty="0">
                <a:latin typeface="Century" panose="02040604050505020304" pitchFamily="18" charset="0"/>
              </a:rPr>
              <a:t>It has a start tag &lt;body&gt; and an end tag &lt;/body&gt;.</a:t>
            </a:r>
          </a:p>
          <a:p>
            <a:pPr lvl="0"/>
            <a:r>
              <a:rPr lang="en-US" sz="1200" dirty="0">
                <a:latin typeface="Century" panose="02040604050505020304" pitchFamily="18" charset="0"/>
              </a:rPr>
              <a:t>Inside the &lt;body&gt; element is two other HTML elements: &lt;h1&gt; and &lt;p&gt;.</a:t>
            </a:r>
          </a:p>
          <a:p>
            <a:pPr lvl="0"/>
            <a:r>
              <a:rPr lang="en-US" sz="1200" dirty="0">
                <a:latin typeface="Century" panose="02040604050505020304" pitchFamily="18" charset="0"/>
              </a:rPr>
              <a:t>The &lt;h1&gt; element defines a heading.</a:t>
            </a:r>
          </a:p>
          <a:p>
            <a:pPr lvl="0"/>
            <a:r>
              <a:rPr lang="en-US" sz="1200" dirty="0">
                <a:latin typeface="Century" panose="02040604050505020304" pitchFamily="18" charset="0"/>
              </a:rPr>
              <a:t>It has a start tag &lt;h1&gt; and an end tag &lt;/h1&gt;.</a:t>
            </a:r>
          </a:p>
          <a:p>
            <a:pPr lvl="0"/>
            <a:r>
              <a:rPr lang="en-US" sz="1200" dirty="0">
                <a:latin typeface="Century" panose="02040604050505020304" pitchFamily="18" charset="0"/>
              </a:rPr>
              <a:t>The element content is: </a:t>
            </a:r>
            <a:r>
              <a:rPr lang="en-US" sz="1200" i="1" dirty="0">
                <a:latin typeface="Century" panose="02040604050505020304" pitchFamily="18" charset="0"/>
              </a:rPr>
              <a:t>Nested h1 inside body tag that is inside html tag</a:t>
            </a:r>
            <a:endParaRPr lang="en-US" sz="1200" dirty="0">
              <a:latin typeface="Century" panose="02040604050505020304" pitchFamily="18" charset="0"/>
            </a:endParaRPr>
          </a:p>
          <a:p>
            <a:pPr lvl="0"/>
            <a:r>
              <a:rPr lang="en-US" sz="1200" dirty="0">
                <a:latin typeface="Century" panose="02040604050505020304" pitchFamily="18" charset="0"/>
              </a:rPr>
              <a:t>The &lt;p&gt; element defines a paragraph.</a:t>
            </a:r>
          </a:p>
          <a:p>
            <a:pPr lvl="0"/>
            <a:r>
              <a:rPr lang="en-US" sz="1200" dirty="0">
                <a:latin typeface="Century" panose="02040604050505020304" pitchFamily="18" charset="0"/>
              </a:rPr>
              <a:t>It has a start tag &lt;p&gt; and an end tag &lt;/p&gt;.</a:t>
            </a:r>
          </a:p>
          <a:p>
            <a:pPr lvl="0"/>
            <a:r>
              <a:rPr lang="en-US" sz="1200" dirty="0">
                <a:latin typeface="Century" panose="02040604050505020304" pitchFamily="18" charset="0"/>
              </a:rPr>
              <a:t>The element content is: My first paragraph.</a:t>
            </a:r>
          </a:p>
          <a:p>
            <a:pPr marL="101600" indent="0">
              <a:buNone/>
            </a:pPr>
            <a:endParaRPr lang="en-US" sz="1200" dirty="0">
              <a:latin typeface="Century" panose="02040604050505020304" pitchFamily="18" charset="0"/>
            </a:endParaRP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2421875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6.3 Don’t Forget End Tags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600" dirty="0">
                <a:latin typeface="Century" panose="02040604050505020304" pitchFamily="18" charset="0"/>
              </a:rPr>
              <a:t>Some HTML elements will display correctly, even if you forget the end tag.</a:t>
            </a:r>
          </a:p>
          <a:p>
            <a:pPr lvl="0"/>
            <a:r>
              <a:rPr lang="en-US" sz="1600" dirty="0">
                <a:latin typeface="Century" panose="02040604050505020304" pitchFamily="18" charset="0"/>
              </a:rPr>
              <a:t>The following example works in all browsers, because the closing tag is considered optional.</a:t>
            </a:r>
          </a:p>
          <a:p>
            <a:pPr lvl="0"/>
            <a:r>
              <a:rPr lang="en-US" sz="1600" dirty="0">
                <a:latin typeface="Century" panose="02040604050505020304" pitchFamily="18" charset="0"/>
              </a:rPr>
              <a:t>Never rely on this. It might produce unexpected results and/or errors if you forget the end tag.</a:t>
            </a:r>
          </a:p>
          <a:p>
            <a:pPr marL="0" lvl="0" indent="0">
              <a:buNone/>
            </a:pPr>
            <a:endParaRPr lang="en-US" sz="8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37</a:t>
            </a:fld>
            <a:endParaRPr/>
          </a:p>
        </p:txBody>
      </p:sp>
      <p:pic>
        <p:nvPicPr>
          <p:cNvPr id="2" name="Picture 1">
            <a:extLst>
              <a:ext uri="{FF2B5EF4-FFF2-40B4-BE49-F238E27FC236}">
                <a16:creationId xmlns:a16="http://schemas.microsoft.com/office/drawing/2014/main" id="{33B4BEC7-1DEA-4334-89FD-9EAA864AFAC8}"/>
              </a:ext>
            </a:extLst>
          </p:cNvPr>
          <p:cNvPicPr>
            <a:picLocks noChangeAspect="1"/>
          </p:cNvPicPr>
          <p:nvPr/>
        </p:nvPicPr>
        <p:blipFill>
          <a:blip r:embed="rId3"/>
          <a:stretch>
            <a:fillRect/>
          </a:stretch>
        </p:blipFill>
        <p:spPr>
          <a:xfrm>
            <a:off x="1780489" y="2946467"/>
            <a:ext cx="5944872" cy="1992358"/>
          </a:xfrm>
          <a:prstGeom prst="rect">
            <a:avLst/>
          </a:prstGeom>
        </p:spPr>
      </p:pic>
    </p:spTree>
    <p:extLst>
      <p:ext uri="{BB962C8B-B14F-4D97-AF65-F5344CB8AC3E}">
        <p14:creationId xmlns:p14="http://schemas.microsoft.com/office/powerpoint/2010/main" val="3194904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6.4 Empty HTML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800" dirty="0">
                <a:latin typeface="Century" panose="02040604050505020304" pitchFamily="18" charset="0"/>
              </a:rPr>
              <a:t>HTML elements with no content are called empty elements.</a:t>
            </a:r>
          </a:p>
          <a:p>
            <a:pPr lvl="0"/>
            <a:r>
              <a:rPr lang="en-US" sz="1800" dirty="0">
                <a:latin typeface="Century" panose="02040604050505020304" pitchFamily="18" charset="0"/>
              </a:rPr>
              <a:t>&lt;</a:t>
            </a:r>
            <a:r>
              <a:rPr lang="en-US" sz="1800" dirty="0" err="1">
                <a:latin typeface="Century" panose="02040604050505020304" pitchFamily="18" charset="0"/>
              </a:rPr>
              <a:t>br</a:t>
            </a:r>
            <a:r>
              <a:rPr lang="en-US" sz="1800" dirty="0">
                <a:latin typeface="Century" panose="02040604050505020304" pitchFamily="18" charset="0"/>
              </a:rPr>
              <a:t>&gt; is an empty element without a closing tag (the &lt;</a:t>
            </a:r>
            <a:r>
              <a:rPr lang="en-US" sz="1800" dirty="0" err="1">
                <a:latin typeface="Century" panose="02040604050505020304" pitchFamily="18" charset="0"/>
              </a:rPr>
              <a:t>br</a:t>
            </a:r>
            <a:r>
              <a:rPr lang="en-US" sz="1800" dirty="0">
                <a:latin typeface="Century" panose="02040604050505020304" pitchFamily="18" charset="0"/>
              </a:rPr>
              <a:t>&gt; tag defines a line break):</a:t>
            </a:r>
          </a:p>
          <a:p>
            <a:pPr lvl="0"/>
            <a:r>
              <a:rPr lang="en-US" sz="1800" dirty="0">
                <a:latin typeface="Century" panose="02040604050505020304" pitchFamily="18" charset="0"/>
              </a:rPr>
              <a:t>Empty elements can be "closed" in the opening tag like this: &lt;</a:t>
            </a:r>
            <a:r>
              <a:rPr lang="en-US" sz="1800" dirty="0" err="1">
                <a:latin typeface="Century" panose="02040604050505020304" pitchFamily="18" charset="0"/>
              </a:rPr>
              <a:t>br</a:t>
            </a:r>
            <a:r>
              <a:rPr lang="en-US" sz="1800" dirty="0">
                <a:latin typeface="Century" panose="02040604050505020304" pitchFamily="18" charset="0"/>
              </a:rPr>
              <a:t> /&gt;.</a:t>
            </a:r>
          </a:p>
          <a:p>
            <a:pPr marL="101600" indent="0">
              <a:buNone/>
            </a:pPr>
            <a:endParaRPr lang="en-US" sz="1100" dirty="0">
              <a:latin typeface="Century" panose="02040604050505020304" pitchFamily="18" charset="0"/>
            </a:endParaRPr>
          </a:p>
          <a:p>
            <a:pPr marL="0" lvl="0" indent="0">
              <a:buNone/>
            </a:pPr>
            <a:endParaRPr lang="en-US" sz="5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38</a:t>
            </a:fld>
            <a:endParaRPr/>
          </a:p>
        </p:txBody>
      </p:sp>
      <p:pic>
        <p:nvPicPr>
          <p:cNvPr id="2" name="Picture 1">
            <a:extLst>
              <a:ext uri="{FF2B5EF4-FFF2-40B4-BE49-F238E27FC236}">
                <a16:creationId xmlns:a16="http://schemas.microsoft.com/office/drawing/2014/main" id="{72BA14B2-0454-4AA2-8514-698D29EF2B95}"/>
              </a:ext>
            </a:extLst>
          </p:cNvPr>
          <p:cNvPicPr>
            <a:picLocks noChangeAspect="1"/>
          </p:cNvPicPr>
          <p:nvPr/>
        </p:nvPicPr>
        <p:blipFill>
          <a:blip r:embed="rId3"/>
          <a:stretch>
            <a:fillRect/>
          </a:stretch>
        </p:blipFill>
        <p:spPr>
          <a:xfrm>
            <a:off x="1454421" y="2887822"/>
            <a:ext cx="5944872" cy="1992358"/>
          </a:xfrm>
          <a:prstGeom prst="rect">
            <a:avLst/>
          </a:prstGeom>
        </p:spPr>
      </p:pic>
    </p:spTree>
    <p:extLst>
      <p:ext uri="{BB962C8B-B14F-4D97-AF65-F5344CB8AC3E}">
        <p14:creationId xmlns:p14="http://schemas.microsoft.com/office/powerpoint/2010/main" val="3329083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865846" y="1622363"/>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7. </a:t>
            </a:r>
            <a:r>
              <a:rPr lang="en-US" dirty="0"/>
              <a:t>HTML ATTRIBUTES</a:t>
            </a:r>
            <a:endParaRPr dirty="0"/>
          </a:p>
        </p:txBody>
      </p:sp>
    </p:spTree>
    <p:extLst>
      <p:ext uri="{BB962C8B-B14F-4D97-AF65-F5344CB8AC3E}">
        <p14:creationId xmlns:p14="http://schemas.microsoft.com/office/powerpoint/2010/main" val="28160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98474"/>
            <a:ext cx="7636130" cy="4552700"/>
          </a:xfrm>
          <a:prstGeom prst="rect">
            <a:avLst/>
          </a:prstGeom>
        </p:spPr>
        <p:txBody>
          <a:bodyPr spcFirstLastPara="1" wrap="square" lIns="0" tIns="0" rIns="0" bIns="0" anchor="t" anchorCtr="0">
            <a:noAutofit/>
          </a:bodyPr>
          <a:lstStyle/>
          <a:p>
            <a:pPr marL="0" lvl="0" indent="0" defTabSz="457200">
              <a:lnSpc>
                <a:spcPct val="100000"/>
              </a:lnSpc>
              <a:spcBef>
                <a:spcPct val="20000"/>
              </a:spcBef>
              <a:spcAft>
                <a:spcPts val="600"/>
              </a:spcAft>
              <a:buClr>
                <a:srgbClr val="30ACEC">
                  <a:lumMod val="75000"/>
                </a:srgbClr>
              </a:buClr>
              <a:buSzPct val="145000"/>
              <a:buNone/>
            </a:pPr>
            <a:endParaRPr lang="en-US" sz="100" b="1" u="sng" kern="1200" dirty="0">
              <a:solidFill>
                <a:prstClr val="black"/>
              </a:solidFill>
              <a:latin typeface="Century" panose="02040604050505020304" pitchFamily="18" charset="0"/>
              <a:ea typeface="+mn-ea"/>
              <a:cs typeface="Times New Roman" panose="02020603050405020304" pitchFamily="18" charset="0"/>
            </a:endParaRPr>
          </a:p>
          <a:p>
            <a:pPr marL="0" indent="0">
              <a:buNone/>
            </a:pPr>
            <a:r>
              <a:rPr lang="en-US" sz="1200" dirty="0">
                <a:latin typeface="Century" panose="02040604050505020304" pitchFamily="18" charset="0"/>
                <a:cs typeface="Times New Roman" panose="02020603050405020304" pitchFamily="18" charset="0"/>
              </a:rPr>
              <a:t>The following are the most common types of data the browser uses to render the final user view as well as define the webpage behavior.</a:t>
            </a:r>
          </a:p>
          <a:p>
            <a:pPr marL="0" indent="0">
              <a:buNone/>
            </a:pPr>
            <a:endParaRPr lang="en-US" sz="100" dirty="0">
              <a:latin typeface="Century" panose="02040604050505020304" pitchFamily="18" charset="0"/>
              <a:cs typeface="Times New Roman" panose="02020603050405020304" pitchFamily="18" charset="0"/>
            </a:endParaRPr>
          </a:p>
          <a:p>
            <a:pPr lvl="0"/>
            <a:r>
              <a:rPr lang="en-US" sz="1200" b="1" dirty="0">
                <a:latin typeface="Century" panose="02040604050505020304" pitchFamily="18" charset="0"/>
                <a:cs typeface="Times New Roman" panose="02020603050405020304" pitchFamily="18" charset="0"/>
              </a:rPr>
              <a:t>HTML files:</a:t>
            </a:r>
            <a:r>
              <a:rPr lang="en-US" sz="1200" dirty="0">
                <a:latin typeface="Century" panose="02040604050505020304" pitchFamily="18" charset="0"/>
                <a:cs typeface="Times New Roman" panose="02020603050405020304" pitchFamily="18" charset="0"/>
              </a:rPr>
              <a:t> Provide the fundamental structure of the DOM.</a:t>
            </a:r>
          </a:p>
          <a:p>
            <a:pPr lvl="0"/>
            <a:r>
              <a:rPr lang="en-US" sz="1200" b="1" dirty="0">
                <a:latin typeface="Century" panose="02040604050505020304" pitchFamily="18" charset="0"/>
                <a:cs typeface="Times New Roman" panose="02020603050405020304" pitchFamily="18" charset="0"/>
              </a:rPr>
              <a:t>CSS files:</a:t>
            </a:r>
            <a:r>
              <a:rPr lang="en-US" sz="1200" dirty="0">
                <a:latin typeface="Century" panose="02040604050505020304" pitchFamily="18" charset="0"/>
                <a:cs typeface="Times New Roman" panose="02020603050405020304" pitchFamily="18" charset="0"/>
              </a:rPr>
              <a:t> Define how each of the elements on the page is to be styled; for example, font, color, borders, and spacing.</a:t>
            </a:r>
          </a:p>
          <a:p>
            <a:pPr lvl="0"/>
            <a:r>
              <a:rPr lang="en-US" sz="1200" b="1" dirty="0">
                <a:latin typeface="Century" panose="02040604050505020304" pitchFamily="18" charset="0"/>
                <a:cs typeface="Times New Roman" panose="02020603050405020304" pitchFamily="18" charset="0"/>
              </a:rPr>
              <a:t>Client-side scripts:</a:t>
            </a:r>
            <a:r>
              <a:rPr lang="en-US" sz="1200" dirty="0">
                <a:latin typeface="Century" panose="02040604050505020304" pitchFamily="18" charset="0"/>
                <a:cs typeface="Times New Roman" panose="02020603050405020304" pitchFamily="18" charset="0"/>
              </a:rPr>
              <a:t> JavaScript files, that provide added functionality to the webpage, manipulate the DOM to change the look of the webpage, and provide any necessary logic required to display the page and provide functionality.</a:t>
            </a:r>
          </a:p>
          <a:p>
            <a:pPr lvl="0"/>
            <a:r>
              <a:rPr lang="en-US" sz="1200" b="1" dirty="0">
                <a:latin typeface="Century" panose="02040604050505020304" pitchFamily="18" charset="0"/>
                <a:cs typeface="Times New Roman" panose="02020603050405020304" pitchFamily="18" charset="0"/>
              </a:rPr>
              <a:t>Media files:</a:t>
            </a:r>
            <a:r>
              <a:rPr lang="en-US" sz="1200" dirty="0">
                <a:latin typeface="Century" panose="02040604050505020304" pitchFamily="18" charset="0"/>
                <a:cs typeface="Times New Roman" panose="02020603050405020304" pitchFamily="18" charset="0"/>
              </a:rPr>
              <a:t> Image, video, and sound files are rendered as part of the webpage.</a:t>
            </a:r>
          </a:p>
          <a:p>
            <a:pPr lvl="0"/>
            <a:r>
              <a:rPr lang="en-US" sz="1200" b="1" dirty="0">
                <a:latin typeface="Century" panose="02040604050505020304" pitchFamily="18" charset="0"/>
                <a:cs typeface="Times New Roman" panose="02020603050405020304" pitchFamily="18" charset="0"/>
              </a:rPr>
              <a:t>Data:</a:t>
            </a:r>
            <a:r>
              <a:rPr lang="en-US" sz="1200" dirty="0">
                <a:latin typeface="Century" panose="02040604050505020304" pitchFamily="18" charset="0"/>
                <a:cs typeface="Times New Roman" panose="02020603050405020304" pitchFamily="18" charset="0"/>
              </a:rPr>
              <a:t> Any data, such as XML, JSON, or raw text, can be provided by the webserver as a response to an AJAX request. Rather than sending a request back to the server to rebuild the webpage, new data can be retrieved via AJAX and inserted into the webpage via JavaScript.</a:t>
            </a:r>
          </a:p>
          <a:p>
            <a:pPr lvl="0"/>
            <a:r>
              <a:rPr lang="en-US" sz="1200" b="1" dirty="0">
                <a:latin typeface="Century" panose="02040604050505020304" pitchFamily="18" charset="0"/>
                <a:cs typeface="Times New Roman" panose="02020603050405020304" pitchFamily="18" charset="0"/>
              </a:rPr>
              <a:t>HTTP headers:</a:t>
            </a:r>
            <a:r>
              <a:rPr lang="en-US" sz="1200" dirty="0">
                <a:latin typeface="Century" panose="02040604050505020304" pitchFamily="18" charset="0"/>
                <a:cs typeface="Times New Roman" panose="02020603050405020304" pitchFamily="18" charset="0"/>
              </a:rPr>
              <a:t> The HTTP protocol defines a set of headers that can be used by the browser and client-side scripts to define the behavior of the webpage. For example, cookies are contained in the HTTP headers. The HTTP headers also define the type of data in the request as well as the type of data expected to be returned to the browser.</a:t>
            </a:r>
          </a:p>
          <a:p>
            <a:pPr marL="101600" lvl="0" indent="0">
              <a:spcBef>
                <a:spcPts val="0"/>
              </a:spcBef>
              <a:buNone/>
            </a:pPr>
            <a:endParaRPr lang="en-US" sz="1050" dirty="0">
              <a:latin typeface="Century" panose="02040604050505020304" pitchFamily="18" charset="0"/>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spTree>
    <p:extLst>
      <p:ext uri="{BB962C8B-B14F-4D97-AF65-F5344CB8AC3E}">
        <p14:creationId xmlns:p14="http://schemas.microsoft.com/office/powerpoint/2010/main" val="3763870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7.1 HTML Attributes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All HTML elements can have attributes</a:t>
            </a:r>
          </a:p>
          <a:p>
            <a:pPr lvl="0"/>
            <a:r>
              <a:rPr lang="en-US" dirty="0">
                <a:latin typeface="Century" panose="02040604050505020304" pitchFamily="18" charset="0"/>
              </a:rPr>
              <a:t>Attributes provide additional information about an element</a:t>
            </a:r>
          </a:p>
          <a:p>
            <a:pPr lvl="0"/>
            <a:r>
              <a:rPr lang="en-US" dirty="0">
                <a:latin typeface="Century" panose="02040604050505020304" pitchFamily="18" charset="0"/>
              </a:rPr>
              <a:t>Attributes are always specified in the start tag</a:t>
            </a:r>
          </a:p>
          <a:p>
            <a:pPr lvl="0"/>
            <a:r>
              <a:rPr lang="en-US" dirty="0">
                <a:latin typeface="Century" panose="02040604050505020304" pitchFamily="18" charset="0"/>
              </a:rPr>
              <a:t>Attributes usually come in name/value pairs like: name="value"</a:t>
            </a:r>
          </a:p>
          <a:p>
            <a:pPr marL="101600" indent="0">
              <a:buNone/>
            </a:pPr>
            <a:endParaRPr lang="en-US" sz="1200" dirty="0">
              <a:latin typeface="Century" panose="02040604050505020304" pitchFamily="18" charset="0"/>
            </a:endParaRP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360630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7.2 </a:t>
            </a:r>
            <a:r>
              <a:rPr lang="en-US" dirty="0" err="1">
                <a:latin typeface="Century" panose="02040604050505020304" pitchFamily="18" charset="0"/>
              </a:rPr>
              <a:t>href</a:t>
            </a:r>
            <a:r>
              <a:rPr lang="en-US" dirty="0">
                <a:latin typeface="Century" panose="02040604050505020304" pitchFamily="18" charset="0"/>
              </a:rPr>
              <a:t> Attribute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HTML links are defined with the &lt;a&gt; tag. </a:t>
            </a:r>
          </a:p>
          <a:p>
            <a:pPr lvl="0"/>
            <a:r>
              <a:rPr lang="en-US" dirty="0">
                <a:latin typeface="Century" panose="02040604050505020304" pitchFamily="18" charset="0"/>
              </a:rPr>
              <a:t>The link address is specified in the </a:t>
            </a:r>
            <a:r>
              <a:rPr lang="en-US" dirty="0" err="1">
                <a:latin typeface="Century" panose="02040604050505020304" pitchFamily="18" charset="0"/>
              </a:rPr>
              <a:t>href</a:t>
            </a:r>
            <a:r>
              <a:rPr lang="en-US" dirty="0">
                <a:latin typeface="Century" panose="02040604050505020304" pitchFamily="18" charset="0"/>
              </a:rPr>
              <a:t> attribute:</a:t>
            </a:r>
          </a:p>
          <a:p>
            <a:pPr marL="101600" indent="0">
              <a:buNone/>
            </a:pPr>
            <a:endParaRPr lang="en-US" sz="1200" dirty="0">
              <a:latin typeface="Century" panose="02040604050505020304" pitchFamily="18" charset="0"/>
            </a:endParaRP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41</a:t>
            </a:fld>
            <a:endParaRPr/>
          </a:p>
        </p:txBody>
      </p:sp>
      <p:pic>
        <p:nvPicPr>
          <p:cNvPr id="2" name="Picture 1">
            <a:extLst>
              <a:ext uri="{FF2B5EF4-FFF2-40B4-BE49-F238E27FC236}">
                <a16:creationId xmlns:a16="http://schemas.microsoft.com/office/drawing/2014/main" id="{3DE7C8A2-EAC4-4836-83E9-A24815AE1A91}"/>
              </a:ext>
            </a:extLst>
          </p:cNvPr>
          <p:cNvPicPr>
            <a:picLocks noChangeAspect="1"/>
          </p:cNvPicPr>
          <p:nvPr/>
        </p:nvPicPr>
        <p:blipFill>
          <a:blip r:embed="rId3"/>
          <a:stretch>
            <a:fillRect/>
          </a:stretch>
        </p:blipFill>
        <p:spPr>
          <a:xfrm>
            <a:off x="1599564" y="2342003"/>
            <a:ext cx="5944872" cy="2535036"/>
          </a:xfrm>
          <a:prstGeom prst="rect">
            <a:avLst/>
          </a:prstGeom>
        </p:spPr>
      </p:pic>
    </p:spTree>
    <p:extLst>
      <p:ext uri="{BB962C8B-B14F-4D97-AF65-F5344CB8AC3E}">
        <p14:creationId xmlns:p14="http://schemas.microsoft.com/office/powerpoint/2010/main" val="3919728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7.3 </a:t>
            </a:r>
            <a:r>
              <a:rPr lang="en-US" dirty="0" err="1">
                <a:latin typeface="Century" panose="02040604050505020304" pitchFamily="18" charset="0"/>
              </a:rPr>
              <a:t>src</a:t>
            </a:r>
            <a:r>
              <a:rPr lang="en-US" dirty="0">
                <a:latin typeface="Century" panose="02040604050505020304" pitchFamily="18" charset="0"/>
              </a:rPr>
              <a:t> Attribute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ea typeface="Tahoma" panose="020B0604030504040204" pitchFamily="34" charset="0"/>
                <a:cs typeface="Tahoma" panose="020B0604030504040204" pitchFamily="34" charset="0"/>
              </a:rPr>
              <a:t>HTML images are defined with the &lt;</a:t>
            </a:r>
            <a:r>
              <a:rPr lang="en-US" dirty="0" err="1">
                <a:latin typeface="Century" panose="02040604050505020304" pitchFamily="18" charset="0"/>
                <a:ea typeface="Tahoma" panose="020B0604030504040204" pitchFamily="34" charset="0"/>
                <a:cs typeface="Tahoma" panose="020B0604030504040204" pitchFamily="34" charset="0"/>
              </a:rPr>
              <a:t>img</a:t>
            </a:r>
            <a:r>
              <a:rPr lang="en-US" dirty="0">
                <a:latin typeface="Century" panose="02040604050505020304" pitchFamily="18" charset="0"/>
                <a:ea typeface="Tahoma" panose="020B0604030504040204" pitchFamily="34" charset="0"/>
                <a:cs typeface="Tahoma" panose="020B0604030504040204" pitchFamily="34" charset="0"/>
              </a:rPr>
              <a:t>&gt; tag.</a:t>
            </a:r>
          </a:p>
          <a:p>
            <a:pPr lvl="0"/>
            <a:r>
              <a:rPr lang="en-US" dirty="0">
                <a:latin typeface="Century" panose="02040604050505020304" pitchFamily="18" charset="0"/>
                <a:ea typeface="Tahoma" panose="020B0604030504040204" pitchFamily="34" charset="0"/>
                <a:cs typeface="Tahoma" panose="020B0604030504040204" pitchFamily="34" charset="0"/>
              </a:rPr>
              <a:t>The filename of the image source is specified in the </a:t>
            </a:r>
            <a:r>
              <a:rPr lang="en-US" dirty="0" err="1">
                <a:latin typeface="Century" panose="02040604050505020304" pitchFamily="18" charset="0"/>
                <a:ea typeface="Tahoma" panose="020B0604030504040204" pitchFamily="34" charset="0"/>
                <a:cs typeface="Tahoma" panose="020B0604030504040204" pitchFamily="34" charset="0"/>
              </a:rPr>
              <a:t>src</a:t>
            </a:r>
            <a:r>
              <a:rPr lang="en-US" dirty="0">
                <a:latin typeface="Century" panose="02040604050505020304" pitchFamily="18" charset="0"/>
                <a:ea typeface="Tahoma" panose="020B0604030504040204" pitchFamily="34" charset="0"/>
                <a:cs typeface="Tahoma" panose="020B0604030504040204" pitchFamily="34" charset="0"/>
              </a:rPr>
              <a:t> attribute:</a:t>
            </a:r>
          </a:p>
          <a:p>
            <a:pPr marL="101600" indent="0">
              <a:buNone/>
            </a:pPr>
            <a:endParaRPr lang="en-US" sz="1200" dirty="0">
              <a:latin typeface="Century" panose="02040604050505020304" pitchFamily="18" charset="0"/>
              <a:ea typeface="Tahoma" panose="020B0604030504040204" pitchFamily="34" charset="0"/>
              <a:cs typeface="Tahoma" panose="020B0604030504040204" pitchFamily="34" charset="0"/>
            </a:endParaRPr>
          </a:p>
          <a:p>
            <a:pPr marL="0" lvl="0" indent="0">
              <a:buNone/>
            </a:pPr>
            <a:endParaRPr lang="en-US" sz="600" dirty="0">
              <a:latin typeface="Century" panose="02040604050505020304" pitchFamily="18" charset="0"/>
              <a:ea typeface="Tahoma" panose="020B0604030504040204" pitchFamily="34" charset="0"/>
              <a:cs typeface="Tahoma" panose="020B0604030504040204" pitchFamily="34"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42</a:t>
            </a:fld>
            <a:endParaRPr/>
          </a:p>
        </p:txBody>
      </p:sp>
      <p:pic>
        <p:nvPicPr>
          <p:cNvPr id="2" name="Picture 1">
            <a:extLst>
              <a:ext uri="{FF2B5EF4-FFF2-40B4-BE49-F238E27FC236}">
                <a16:creationId xmlns:a16="http://schemas.microsoft.com/office/drawing/2014/main" id="{C926906B-B716-4648-8FB2-B04132CE51BB}"/>
              </a:ext>
            </a:extLst>
          </p:cNvPr>
          <p:cNvPicPr>
            <a:picLocks noChangeAspect="1"/>
          </p:cNvPicPr>
          <p:nvPr/>
        </p:nvPicPr>
        <p:blipFill>
          <a:blip r:embed="rId3"/>
          <a:stretch>
            <a:fillRect/>
          </a:stretch>
        </p:blipFill>
        <p:spPr>
          <a:xfrm>
            <a:off x="1141910" y="2232356"/>
            <a:ext cx="6860180" cy="2508444"/>
          </a:xfrm>
          <a:prstGeom prst="rect">
            <a:avLst/>
          </a:prstGeom>
        </p:spPr>
      </p:pic>
    </p:spTree>
    <p:extLst>
      <p:ext uri="{BB962C8B-B14F-4D97-AF65-F5344CB8AC3E}">
        <p14:creationId xmlns:p14="http://schemas.microsoft.com/office/powerpoint/2010/main" val="2537340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782521"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7.4 The width and height Attributes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HTML images also have width and height attributes, which specifies the width and height of the image.</a:t>
            </a:r>
          </a:p>
          <a:p>
            <a:pPr lvl="0"/>
            <a:r>
              <a:rPr lang="en-US" dirty="0">
                <a:latin typeface="Century" panose="02040604050505020304" pitchFamily="18" charset="0"/>
              </a:rPr>
              <a:t>The width and height are specified in pixels by default; so width="500" means 500 pixels wide.</a:t>
            </a: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43</a:t>
            </a:fld>
            <a:endParaRPr/>
          </a:p>
        </p:txBody>
      </p:sp>
      <p:pic>
        <p:nvPicPr>
          <p:cNvPr id="2" name="Picture 1">
            <a:extLst>
              <a:ext uri="{FF2B5EF4-FFF2-40B4-BE49-F238E27FC236}">
                <a16:creationId xmlns:a16="http://schemas.microsoft.com/office/drawing/2014/main" id="{5CE1E79B-E039-49FD-93D0-3629B6F49E9A}"/>
              </a:ext>
            </a:extLst>
          </p:cNvPr>
          <p:cNvPicPr>
            <a:picLocks noChangeAspect="1"/>
          </p:cNvPicPr>
          <p:nvPr/>
        </p:nvPicPr>
        <p:blipFill>
          <a:blip r:embed="rId3"/>
          <a:stretch>
            <a:fillRect/>
          </a:stretch>
        </p:blipFill>
        <p:spPr>
          <a:xfrm>
            <a:off x="1599564" y="2848183"/>
            <a:ext cx="5944872" cy="2173759"/>
          </a:xfrm>
          <a:prstGeom prst="rect">
            <a:avLst/>
          </a:prstGeom>
        </p:spPr>
      </p:pic>
    </p:spTree>
    <p:extLst>
      <p:ext uri="{BB962C8B-B14F-4D97-AF65-F5344CB8AC3E}">
        <p14:creationId xmlns:p14="http://schemas.microsoft.com/office/powerpoint/2010/main" val="3867317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7.5 The alt Attribute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alt attribute specifies an alternative text to be used, if an image cannot be displayed.</a:t>
            </a:r>
          </a:p>
          <a:p>
            <a:pPr lvl="0"/>
            <a:r>
              <a:rPr lang="en-US" dirty="0">
                <a:latin typeface="Century" panose="02040604050505020304" pitchFamily="18" charset="0"/>
              </a:rPr>
              <a:t>The alt attribute is also useful if the image cannot be displayed (e.g. if it does not exist):</a:t>
            </a:r>
          </a:p>
          <a:p>
            <a:pPr lvl="0"/>
            <a:r>
              <a:rPr lang="en-US" dirty="0">
                <a:latin typeface="Century" panose="02040604050505020304" pitchFamily="18" charset="0"/>
              </a:rPr>
              <a:t>The value of the alt attribute can be read by screen readers. </a:t>
            </a:r>
          </a:p>
          <a:p>
            <a:pPr lvl="0"/>
            <a:r>
              <a:rPr lang="en-US" dirty="0">
                <a:latin typeface="Century" panose="02040604050505020304" pitchFamily="18" charset="0"/>
              </a:rPr>
              <a:t>This way, someone "listening" to the webpage, e.g. a vision impaired person, can "hear" the element.</a:t>
            </a:r>
          </a:p>
          <a:p>
            <a:pPr marL="101600" indent="0">
              <a:buNone/>
            </a:pPr>
            <a:endParaRPr lang="en-US" sz="1200" dirty="0">
              <a:latin typeface="Century" panose="02040604050505020304" pitchFamily="18" charset="0"/>
            </a:endParaRP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3894268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7.5 The alt Attribute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marL="101600" indent="0">
              <a:buNone/>
            </a:pPr>
            <a:endParaRPr lang="en-US" sz="1200" dirty="0">
              <a:latin typeface="Century" panose="02040604050505020304" pitchFamily="18" charset="0"/>
            </a:endParaRP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45</a:t>
            </a:fld>
            <a:endParaRPr/>
          </a:p>
        </p:txBody>
      </p:sp>
      <p:pic>
        <p:nvPicPr>
          <p:cNvPr id="2" name="Picture 1">
            <a:extLst>
              <a:ext uri="{FF2B5EF4-FFF2-40B4-BE49-F238E27FC236}">
                <a16:creationId xmlns:a16="http://schemas.microsoft.com/office/drawing/2014/main" id="{3439620E-6B2D-45EE-B009-A0F995C7EADA}"/>
              </a:ext>
            </a:extLst>
          </p:cNvPr>
          <p:cNvPicPr>
            <a:picLocks noChangeAspect="1"/>
          </p:cNvPicPr>
          <p:nvPr/>
        </p:nvPicPr>
        <p:blipFill>
          <a:blip r:embed="rId3"/>
          <a:stretch>
            <a:fillRect/>
          </a:stretch>
        </p:blipFill>
        <p:spPr>
          <a:xfrm>
            <a:off x="1106079" y="1587132"/>
            <a:ext cx="7111224" cy="2600239"/>
          </a:xfrm>
          <a:prstGeom prst="rect">
            <a:avLst/>
          </a:prstGeom>
        </p:spPr>
      </p:pic>
    </p:spTree>
    <p:extLst>
      <p:ext uri="{BB962C8B-B14F-4D97-AF65-F5344CB8AC3E}">
        <p14:creationId xmlns:p14="http://schemas.microsoft.com/office/powerpoint/2010/main" val="1018523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7.6 The style Attribute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style attribute is used to specify the styling of an element, like color, font, size etc.</a:t>
            </a:r>
          </a:p>
          <a:p>
            <a:pPr marL="101600" indent="0">
              <a:buNone/>
            </a:pPr>
            <a:endParaRPr lang="en-US" sz="1200" dirty="0">
              <a:latin typeface="Century" panose="02040604050505020304" pitchFamily="18" charset="0"/>
            </a:endParaRP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46</a:t>
            </a:fld>
            <a:endParaRPr/>
          </a:p>
        </p:txBody>
      </p:sp>
      <p:pic>
        <p:nvPicPr>
          <p:cNvPr id="2" name="Picture 1">
            <a:extLst>
              <a:ext uri="{FF2B5EF4-FFF2-40B4-BE49-F238E27FC236}">
                <a16:creationId xmlns:a16="http://schemas.microsoft.com/office/drawing/2014/main" id="{05B370BB-D2FF-457E-B177-DC7D7C266D5E}"/>
              </a:ext>
            </a:extLst>
          </p:cNvPr>
          <p:cNvPicPr>
            <a:picLocks noChangeAspect="1"/>
          </p:cNvPicPr>
          <p:nvPr/>
        </p:nvPicPr>
        <p:blipFill>
          <a:blip r:embed="rId3"/>
          <a:stretch>
            <a:fillRect/>
          </a:stretch>
        </p:blipFill>
        <p:spPr>
          <a:xfrm>
            <a:off x="1338306" y="2113389"/>
            <a:ext cx="6466647" cy="2560211"/>
          </a:xfrm>
          <a:prstGeom prst="rect">
            <a:avLst/>
          </a:prstGeom>
        </p:spPr>
      </p:pic>
    </p:spTree>
    <p:extLst>
      <p:ext uri="{BB962C8B-B14F-4D97-AF65-F5344CB8AC3E}">
        <p14:creationId xmlns:p14="http://schemas.microsoft.com/office/powerpoint/2010/main" val="4015229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7.7 The </a:t>
            </a:r>
            <a:r>
              <a:rPr lang="en-US" dirty="0" err="1">
                <a:latin typeface="Century" panose="02040604050505020304" pitchFamily="18" charset="0"/>
              </a:rPr>
              <a:t>lang</a:t>
            </a:r>
            <a:r>
              <a:rPr lang="en-US" dirty="0">
                <a:latin typeface="Century" panose="02040604050505020304" pitchFamily="18" charset="0"/>
              </a:rPr>
              <a:t> Attribute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language of the document can be declared in the &lt;html&gt; tag.</a:t>
            </a:r>
          </a:p>
          <a:p>
            <a:pPr lvl="0"/>
            <a:r>
              <a:rPr lang="en-US" dirty="0">
                <a:latin typeface="Century" panose="02040604050505020304" pitchFamily="18" charset="0"/>
              </a:rPr>
              <a:t>The language is declared with the </a:t>
            </a:r>
            <a:r>
              <a:rPr lang="en-US" dirty="0" err="1">
                <a:latin typeface="Century" panose="02040604050505020304" pitchFamily="18" charset="0"/>
              </a:rPr>
              <a:t>lang</a:t>
            </a:r>
            <a:r>
              <a:rPr lang="en-US" dirty="0">
                <a:latin typeface="Century" panose="02040604050505020304" pitchFamily="18" charset="0"/>
              </a:rPr>
              <a:t> attribute.</a:t>
            </a:r>
          </a:p>
          <a:p>
            <a:pPr lvl="0"/>
            <a:r>
              <a:rPr lang="en-US" dirty="0">
                <a:latin typeface="Century" panose="02040604050505020304" pitchFamily="18" charset="0"/>
              </a:rPr>
              <a:t>Declaring a language is important for accessibility applications (screen readers) and search engines.</a:t>
            </a:r>
          </a:p>
          <a:p>
            <a:pPr lvl="0"/>
            <a:r>
              <a:rPr lang="en-US" dirty="0">
                <a:latin typeface="Century" panose="02040604050505020304" pitchFamily="18" charset="0"/>
              </a:rPr>
              <a:t>The first two letters specify the language (</a:t>
            </a:r>
            <a:r>
              <a:rPr lang="en-US" dirty="0" err="1">
                <a:latin typeface="Century" panose="02040604050505020304" pitchFamily="18" charset="0"/>
              </a:rPr>
              <a:t>en</a:t>
            </a:r>
            <a:r>
              <a:rPr lang="en-US" dirty="0">
                <a:latin typeface="Century" panose="02040604050505020304" pitchFamily="18" charset="0"/>
              </a:rPr>
              <a:t>). </a:t>
            </a:r>
          </a:p>
          <a:p>
            <a:pPr lvl="0"/>
            <a:r>
              <a:rPr lang="en-US" dirty="0">
                <a:latin typeface="Century" panose="02040604050505020304" pitchFamily="18" charset="0"/>
              </a:rPr>
              <a:t>If there is a dialect, add two more letters (US).</a:t>
            </a:r>
          </a:p>
          <a:p>
            <a:pPr marL="101600" indent="0">
              <a:buNone/>
            </a:pPr>
            <a:endParaRPr lang="en-US" sz="1200" dirty="0">
              <a:latin typeface="Century" panose="02040604050505020304" pitchFamily="18" charset="0"/>
            </a:endParaRP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226223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7.7 The </a:t>
            </a:r>
            <a:r>
              <a:rPr lang="en-US" dirty="0" err="1">
                <a:latin typeface="Century" panose="02040604050505020304" pitchFamily="18" charset="0"/>
              </a:rPr>
              <a:t>lang</a:t>
            </a:r>
            <a:r>
              <a:rPr lang="en-US" dirty="0">
                <a:latin typeface="Century" panose="02040604050505020304" pitchFamily="18" charset="0"/>
              </a:rPr>
              <a:t> Attribute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marL="101600" indent="0">
              <a:buNone/>
            </a:pPr>
            <a:endParaRPr lang="en-US" sz="1200" dirty="0">
              <a:latin typeface="Century" panose="02040604050505020304" pitchFamily="18" charset="0"/>
            </a:endParaRP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48</a:t>
            </a:fld>
            <a:endParaRPr/>
          </a:p>
        </p:txBody>
      </p:sp>
      <p:pic>
        <p:nvPicPr>
          <p:cNvPr id="2" name="Picture 1">
            <a:extLst>
              <a:ext uri="{FF2B5EF4-FFF2-40B4-BE49-F238E27FC236}">
                <a16:creationId xmlns:a16="http://schemas.microsoft.com/office/drawing/2014/main" id="{11A6CC9F-06BC-4D41-AA0E-171D433CDC63}"/>
              </a:ext>
            </a:extLst>
          </p:cNvPr>
          <p:cNvPicPr>
            <a:picLocks noChangeAspect="1"/>
          </p:cNvPicPr>
          <p:nvPr/>
        </p:nvPicPr>
        <p:blipFill>
          <a:blip r:embed="rId3"/>
          <a:stretch>
            <a:fillRect/>
          </a:stretch>
        </p:blipFill>
        <p:spPr>
          <a:xfrm>
            <a:off x="776450" y="1978328"/>
            <a:ext cx="7280191" cy="2217730"/>
          </a:xfrm>
          <a:prstGeom prst="rect">
            <a:avLst/>
          </a:prstGeom>
        </p:spPr>
      </p:pic>
    </p:spTree>
    <p:extLst>
      <p:ext uri="{BB962C8B-B14F-4D97-AF65-F5344CB8AC3E}">
        <p14:creationId xmlns:p14="http://schemas.microsoft.com/office/powerpoint/2010/main" val="3149089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7.8 The title Attribute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800" dirty="0">
                <a:latin typeface="Century" panose="02040604050505020304" pitchFamily="18" charset="0"/>
              </a:rPr>
              <a:t>In the following example a title attribute is added to the &lt;p&gt; element. </a:t>
            </a:r>
          </a:p>
          <a:p>
            <a:pPr lvl="0"/>
            <a:r>
              <a:rPr lang="en-US" sz="1800" dirty="0">
                <a:latin typeface="Century" panose="02040604050505020304" pitchFamily="18" charset="0"/>
              </a:rPr>
              <a:t>The value of the title attribute will be displayed as a tooltip when you mouse over the paragraph:</a:t>
            </a:r>
          </a:p>
          <a:p>
            <a:pPr marL="101600" indent="0">
              <a:buNone/>
            </a:pPr>
            <a:endParaRPr lang="en-US" sz="1100" dirty="0">
              <a:latin typeface="Century" panose="02040604050505020304" pitchFamily="18" charset="0"/>
            </a:endParaRPr>
          </a:p>
          <a:p>
            <a:pPr marL="0" lvl="0" indent="0">
              <a:buNone/>
            </a:pPr>
            <a:endParaRPr lang="en-US" sz="5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49</a:t>
            </a:fld>
            <a:endParaRPr/>
          </a:p>
        </p:txBody>
      </p:sp>
      <p:pic>
        <p:nvPicPr>
          <p:cNvPr id="2" name="Picture 1">
            <a:extLst>
              <a:ext uri="{FF2B5EF4-FFF2-40B4-BE49-F238E27FC236}">
                <a16:creationId xmlns:a16="http://schemas.microsoft.com/office/drawing/2014/main" id="{12232A5F-BFE6-4F69-9EB3-8589A43CF775}"/>
              </a:ext>
            </a:extLst>
          </p:cNvPr>
          <p:cNvPicPr>
            <a:picLocks noChangeAspect="1"/>
          </p:cNvPicPr>
          <p:nvPr/>
        </p:nvPicPr>
        <p:blipFill>
          <a:blip r:embed="rId3"/>
          <a:stretch>
            <a:fillRect/>
          </a:stretch>
        </p:blipFill>
        <p:spPr>
          <a:xfrm>
            <a:off x="1444346" y="2414697"/>
            <a:ext cx="5839007" cy="2668062"/>
          </a:xfrm>
          <a:prstGeom prst="rect">
            <a:avLst/>
          </a:prstGeom>
        </p:spPr>
      </p:pic>
    </p:spTree>
    <p:extLst>
      <p:ext uri="{BB962C8B-B14F-4D97-AF65-F5344CB8AC3E}">
        <p14:creationId xmlns:p14="http://schemas.microsoft.com/office/powerpoint/2010/main" val="93658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943219" y="2220240"/>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1. </a:t>
            </a:r>
            <a:r>
              <a:rPr lang="en" dirty="0"/>
              <a:t> </a:t>
            </a:r>
            <a:r>
              <a:rPr lang="en-US" dirty="0"/>
              <a:t>HTML, CSS, &amp; JAVASCRIPT INTRODCTION</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7.9 Good Practices </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800" dirty="0">
                <a:latin typeface="Century" panose="02040604050505020304" pitchFamily="18" charset="0"/>
              </a:rPr>
              <a:t>The HTML5 standard does not require lowercase attribute names.</a:t>
            </a:r>
          </a:p>
          <a:p>
            <a:pPr lvl="0"/>
            <a:r>
              <a:rPr lang="en-US" sz="1800" dirty="0">
                <a:latin typeface="Century" panose="02040604050505020304" pitchFamily="18" charset="0"/>
              </a:rPr>
              <a:t>The title attribute can be written with uppercase or lowercase like title or TITLE.</a:t>
            </a:r>
          </a:p>
          <a:p>
            <a:pPr lvl="0"/>
            <a:r>
              <a:rPr lang="en-US" sz="1800" b="1" dirty="0">
                <a:latin typeface="Century" panose="02040604050505020304" pitchFamily="18" charset="0"/>
              </a:rPr>
              <a:t>Always use lowercase attribute names.</a:t>
            </a:r>
            <a:endParaRPr lang="en-US" sz="1800" dirty="0">
              <a:latin typeface="Century" panose="02040604050505020304" pitchFamily="18" charset="0"/>
            </a:endParaRPr>
          </a:p>
          <a:p>
            <a:pPr lvl="0"/>
            <a:r>
              <a:rPr lang="en-US" sz="1800" dirty="0">
                <a:latin typeface="Century" panose="02040604050505020304" pitchFamily="18" charset="0"/>
              </a:rPr>
              <a:t>The HTML5 standard does not require quotes around attribute values. </a:t>
            </a:r>
          </a:p>
          <a:p>
            <a:pPr lvl="0"/>
            <a:r>
              <a:rPr lang="en-US" sz="1800" dirty="0">
                <a:latin typeface="Century" panose="02040604050505020304" pitchFamily="18" charset="0"/>
              </a:rPr>
              <a:t>Using quotes are the most common. Omitting quotes can produce errors.</a:t>
            </a:r>
          </a:p>
          <a:p>
            <a:pPr lvl="0"/>
            <a:r>
              <a:rPr lang="en-US" sz="1800" b="1" dirty="0">
                <a:latin typeface="Century" panose="02040604050505020304" pitchFamily="18" charset="0"/>
              </a:rPr>
              <a:t>Always use quotes around attribute values.</a:t>
            </a:r>
            <a:endParaRPr lang="en-US" sz="1800" dirty="0">
              <a:latin typeface="Century" panose="02040604050505020304" pitchFamily="18" charset="0"/>
            </a:endParaRPr>
          </a:p>
          <a:p>
            <a:pPr marL="101600" indent="0">
              <a:buNone/>
            </a:pPr>
            <a:endParaRPr lang="en-US" sz="1100" dirty="0">
              <a:latin typeface="Century" panose="02040604050505020304" pitchFamily="18" charset="0"/>
            </a:endParaRPr>
          </a:p>
          <a:p>
            <a:pPr marL="0" lvl="0" indent="0">
              <a:buNone/>
            </a:pPr>
            <a:endParaRPr lang="en-US" sz="5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3840952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7.10 Attributes Summary</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All HTML elements can have attributes</a:t>
            </a:r>
          </a:p>
          <a:p>
            <a:pPr lvl="0"/>
            <a:r>
              <a:rPr lang="en-US" dirty="0">
                <a:latin typeface="Century" panose="02040604050505020304" pitchFamily="18" charset="0"/>
              </a:rPr>
              <a:t>The title attribute provides additional "tool-tip" information</a:t>
            </a:r>
          </a:p>
          <a:p>
            <a:pPr lvl="0"/>
            <a:r>
              <a:rPr lang="en-US" dirty="0">
                <a:latin typeface="Century" panose="02040604050505020304" pitchFamily="18" charset="0"/>
              </a:rPr>
              <a:t>The </a:t>
            </a:r>
            <a:r>
              <a:rPr lang="en-US" dirty="0" err="1">
                <a:latin typeface="Century" panose="02040604050505020304" pitchFamily="18" charset="0"/>
              </a:rPr>
              <a:t>href</a:t>
            </a:r>
            <a:r>
              <a:rPr lang="en-US" dirty="0">
                <a:latin typeface="Century" panose="02040604050505020304" pitchFamily="18" charset="0"/>
              </a:rPr>
              <a:t> attribute provides address information for links</a:t>
            </a:r>
          </a:p>
          <a:p>
            <a:pPr lvl="0"/>
            <a:r>
              <a:rPr lang="en-US" dirty="0">
                <a:latin typeface="Century" panose="02040604050505020304" pitchFamily="18" charset="0"/>
              </a:rPr>
              <a:t>The width and height attributes provide size information for images</a:t>
            </a:r>
          </a:p>
          <a:p>
            <a:pPr lvl="0"/>
            <a:r>
              <a:rPr lang="en-US" dirty="0">
                <a:latin typeface="Century" panose="02040604050505020304" pitchFamily="18" charset="0"/>
              </a:rPr>
              <a:t>The alt attribute provides text for screen readers.</a:t>
            </a:r>
          </a:p>
          <a:p>
            <a:pPr marL="101600" indent="0">
              <a:buNone/>
            </a:pPr>
            <a:endParaRPr lang="en-US" sz="1200" dirty="0">
              <a:latin typeface="Century" panose="02040604050505020304" pitchFamily="18" charset="0"/>
            </a:endParaRP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13039289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7.11 Attributes Table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marL="101600" indent="0">
              <a:buNone/>
            </a:pPr>
            <a:endParaRPr lang="en-US" sz="1200" dirty="0">
              <a:latin typeface="Century" panose="02040604050505020304" pitchFamily="18" charset="0"/>
            </a:endParaRPr>
          </a:p>
          <a:p>
            <a:pPr marL="0" lvl="0" indent="0">
              <a:buNone/>
            </a:pPr>
            <a:endParaRPr lang="en-US" sz="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52</a:t>
            </a:fld>
            <a:endParaRPr/>
          </a:p>
        </p:txBody>
      </p:sp>
      <p:pic>
        <p:nvPicPr>
          <p:cNvPr id="3" name="Picture 2">
            <a:extLst>
              <a:ext uri="{FF2B5EF4-FFF2-40B4-BE49-F238E27FC236}">
                <a16:creationId xmlns:a16="http://schemas.microsoft.com/office/drawing/2014/main" id="{70FF7938-F1BD-4571-A8C9-20181EBDAA7E}"/>
              </a:ext>
            </a:extLst>
          </p:cNvPr>
          <p:cNvPicPr>
            <a:picLocks noChangeAspect="1"/>
          </p:cNvPicPr>
          <p:nvPr/>
        </p:nvPicPr>
        <p:blipFill>
          <a:blip r:embed="rId3"/>
          <a:stretch>
            <a:fillRect/>
          </a:stretch>
        </p:blipFill>
        <p:spPr>
          <a:xfrm>
            <a:off x="366102" y="1740587"/>
            <a:ext cx="8570598" cy="2512401"/>
          </a:xfrm>
          <a:prstGeom prst="rect">
            <a:avLst/>
          </a:prstGeom>
        </p:spPr>
      </p:pic>
    </p:spTree>
    <p:extLst>
      <p:ext uri="{BB962C8B-B14F-4D97-AF65-F5344CB8AC3E}">
        <p14:creationId xmlns:p14="http://schemas.microsoft.com/office/powerpoint/2010/main" val="4234649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865846" y="1622363"/>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8. </a:t>
            </a:r>
            <a:r>
              <a:rPr lang="en-US" dirty="0"/>
              <a:t>HEADINGS</a:t>
            </a:r>
            <a:endParaRPr dirty="0"/>
          </a:p>
        </p:txBody>
      </p:sp>
    </p:spTree>
    <p:extLst>
      <p:ext uri="{BB962C8B-B14F-4D97-AF65-F5344CB8AC3E}">
        <p14:creationId xmlns:p14="http://schemas.microsoft.com/office/powerpoint/2010/main" val="3896297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8.1  HTML Headings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400" dirty="0">
                <a:latin typeface="Century" panose="02040604050505020304" pitchFamily="18" charset="0"/>
              </a:rPr>
              <a:t>Headings are defined with the &lt;h1&gt; to &lt;h6&gt; tags.</a:t>
            </a:r>
          </a:p>
          <a:p>
            <a:pPr lvl="0"/>
            <a:r>
              <a:rPr lang="en-US" sz="1400" dirty="0">
                <a:latin typeface="Century" panose="02040604050505020304" pitchFamily="18" charset="0"/>
              </a:rPr>
              <a:t>&lt;h1&gt; defines the most important heading. &lt;h6&gt; defines the least important heading.</a:t>
            </a:r>
          </a:p>
          <a:p>
            <a:pPr lvl="0"/>
            <a:r>
              <a:rPr lang="en-US" sz="1400" dirty="0">
                <a:latin typeface="Century" panose="02040604050505020304" pitchFamily="18" charset="0"/>
              </a:rPr>
              <a:t>Browsers automatically add some white space (a margin) before and after a heading</a:t>
            </a:r>
          </a:p>
          <a:p>
            <a:pPr marL="101600" indent="0">
              <a:buNone/>
            </a:pPr>
            <a:endParaRPr lang="en-US" sz="1000" dirty="0">
              <a:latin typeface="Century" panose="02040604050505020304" pitchFamily="18" charset="0"/>
            </a:endParaRPr>
          </a:p>
          <a:p>
            <a:pPr marL="0" lvl="0" indent="0">
              <a:buNone/>
            </a:pPr>
            <a:endParaRPr lang="en-US" sz="3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54</a:t>
            </a:fld>
            <a:endParaRPr/>
          </a:p>
        </p:txBody>
      </p:sp>
      <p:pic>
        <p:nvPicPr>
          <p:cNvPr id="2" name="Picture 1">
            <a:extLst>
              <a:ext uri="{FF2B5EF4-FFF2-40B4-BE49-F238E27FC236}">
                <a16:creationId xmlns:a16="http://schemas.microsoft.com/office/drawing/2014/main" id="{6F1A9B2E-D4FA-40DB-80C9-6B20554EA27B}"/>
              </a:ext>
            </a:extLst>
          </p:cNvPr>
          <p:cNvPicPr>
            <a:picLocks noChangeAspect="1"/>
          </p:cNvPicPr>
          <p:nvPr/>
        </p:nvPicPr>
        <p:blipFill>
          <a:blip r:embed="rId3"/>
          <a:stretch>
            <a:fillRect/>
          </a:stretch>
        </p:blipFill>
        <p:spPr>
          <a:xfrm>
            <a:off x="1689034" y="2337265"/>
            <a:ext cx="5635304" cy="2745493"/>
          </a:xfrm>
          <a:prstGeom prst="rect">
            <a:avLst/>
          </a:prstGeom>
        </p:spPr>
      </p:pic>
    </p:spTree>
    <p:extLst>
      <p:ext uri="{BB962C8B-B14F-4D97-AF65-F5344CB8AC3E}">
        <p14:creationId xmlns:p14="http://schemas.microsoft.com/office/powerpoint/2010/main" val="21877318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8.1  HTML Headings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Search engines use the headings to index the structure and content of your web pages.</a:t>
            </a:r>
          </a:p>
          <a:p>
            <a:pPr lvl="0"/>
            <a:r>
              <a:rPr lang="en-US" dirty="0">
                <a:latin typeface="Century" panose="02040604050505020304" pitchFamily="18" charset="0"/>
              </a:rPr>
              <a:t>Users often skim a page by its headings. It is important to use headings to show the document structure.</a:t>
            </a:r>
          </a:p>
          <a:p>
            <a:pPr lvl="0"/>
            <a:r>
              <a:rPr lang="en-US" dirty="0">
                <a:latin typeface="Century" panose="02040604050505020304" pitchFamily="18" charset="0"/>
              </a:rPr>
              <a:t>&lt;h1&gt; headings should be used for main headings, followed by &lt;h2&gt; headings, then the less important &lt;h3&gt;, and so on.</a:t>
            </a:r>
          </a:p>
          <a:p>
            <a:pPr lvl="0"/>
            <a:r>
              <a:rPr lang="en-US" dirty="0">
                <a:latin typeface="Century" panose="02040604050505020304" pitchFamily="18" charset="0"/>
              </a:rPr>
              <a:t>Use HTML headings for headings only. Don't use headings to make text BIG or bold.</a:t>
            </a:r>
          </a:p>
          <a:p>
            <a:pPr marL="0" lvl="0" indent="0">
              <a:buNone/>
            </a:pPr>
            <a:endParaRPr lang="en-US" sz="3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55</a:t>
            </a:fld>
            <a:endParaRPr/>
          </a:p>
        </p:txBody>
      </p:sp>
    </p:spTree>
    <p:extLst>
      <p:ext uri="{BB962C8B-B14F-4D97-AF65-F5344CB8AC3E}">
        <p14:creationId xmlns:p14="http://schemas.microsoft.com/office/powerpoint/2010/main" val="702419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8.2 Bigger Headings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ea typeface="Tahoma" panose="020B0604030504040204" pitchFamily="34" charset="0"/>
                <a:cs typeface="Tahoma" panose="020B0604030504040204" pitchFamily="34" charset="0"/>
              </a:rPr>
              <a:t>Each HTML heading has a default size. However, you can specify the size for any heading with the style attribute, using the CSS font-size property</a:t>
            </a:r>
            <a:endParaRPr lang="en-US" sz="1200" dirty="0">
              <a:latin typeface="Century" panose="02040604050505020304" pitchFamily="18" charset="0"/>
              <a:ea typeface="Tahoma" panose="020B0604030504040204" pitchFamily="34" charset="0"/>
              <a:cs typeface="Tahoma" panose="020B0604030504040204" pitchFamily="34" charset="0"/>
            </a:endParaRPr>
          </a:p>
          <a:p>
            <a:pPr marL="0" lvl="0" indent="0">
              <a:buNone/>
            </a:pPr>
            <a:endParaRPr lang="en-US" sz="600" dirty="0">
              <a:latin typeface="Century" panose="02040604050505020304" pitchFamily="18" charset="0"/>
              <a:ea typeface="Tahoma" panose="020B0604030504040204" pitchFamily="34" charset="0"/>
              <a:cs typeface="Tahoma" panose="020B0604030504040204" pitchFamily="34"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56</a:t>
            </a:fld>
            <a:endParaRPr/>
          </a:p>
        </p:txBody>
      </p:sp>
      <p:pic>
        <p:nvPicPr>
          <p:cNvPr id="2" name="Picture 1">
            <a:extLst>
              <a:ext uri="{FF2B5EF4-FFF2-40B4-BE49-F238E27FC236}">
                <a16:creationId xmlns:a16="http://schemas.microsoft.com/office/drawing/2014/main" id="{ADB753C2-CC67-430C-B598-121EB2EF3BDB}"/>
              </a:ext>
            </a:extLst>
          </p:cNvPr>
          <p:cNvPicPr>
            <a:picLocks noChangeAspect="1"/>
          </p:cNvPicPr>
          <p:nvPr/>
        </p:nvPicPr>
        <p:blipFill>
          <a:blip r:embed="rId3"/>
          <a:stretch>
            <a:fillRect/>
          </a:stretch>
        </p:blipFill>
        <p:spPr>
          <a:xfrm>
            <a:off x="910136" y="2571750"/>
            <a:ext cx="7690254" cy="2107986"/>
          </a:xfrm>
          <a:prstGeom prst="rect">
            <a:avLst/>
          </a:prstGeom>
        </p:spPr>
      </p:pic>
    </p:spTree>
    <p:extLst>
      <p:ext uri="{BB962C8B-B14F-4D97-AF65-F5344CB8AC3E}">
        <p14:creationId xmlns:p14="http://schemas.microsoft.com/office/powerpoint/2010/main" val="3548372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8.3  HTML Horizontal Rules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600" dirty="0">
                <a:latin typeface="Century" panose="02040604050505020304" pitchFamily="18" charset="0"/>
              </a:rPr>
              <a:t>The &lt;</a:t>
            </a:r>
            <a:r>
              <a:rPr lang="en-US" sz="1600" dirty="0" err="1">
                <a:latin typeface="Century" panose="02040604050505020304" pitchFamily="18" charset="0"/>
              </a:rPr>
              <a:t>hr</a:t>
            </a:r>
            <a:r>
              <a:rPr lang="en-US" sz="1600" dirty="0">
                <a:latin typeface="Century" panose="02040604050505020304" pitchFamily="18" charset="0"/>
              </a:rPr>
              <a:t>&gt; tag defines a thematic break in an HTML page, and is most often displayed as a horizontal rule.</a:t>
            </a:r>
          </a:p>
          <a:p>
            <a:pPr lvl="0"/>
            <a:r>
              <a:rPr lang="en-US" sz="1600" dirty="0">
                <a:latin typeface="Century" panose="02040604050505020304" pitchFamily="18" charset="0"/>
              </a:rPr>
              <a:t>The &lt;</a:t>
            </a:r>
            <a:r>
              <a:rPr lang="en-US" sz="1600" dirty="0" err="1">
                <a:latin typeface="Century" panose="02040604050505020304" pitchFamily="18" charset="0"/>
              </a:rPr>
              <a:t>hr</a:t>
            </a:r>
            <a:r>
              <a:rPr lang="en-US" sz="1600" dirty="0">
                <a:latin typeface="Century" panose="02040604050505020304" pitchFamily="18" charset="0"/>
              </a:rPr>
              <a:t>&gt; element is used to separate content (or define a change) in an HTML page:</a:t>
            </a:r>
          </a:p>
          <a:p>
            <a:pPr marL="0" lvl="0" indent="0">
              <a:buNone/>
            </a:pPr>
            <a:endParaRPr lang="en-US" sz="1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57</a:t>
            </a:fld>
            <a:endParaRPr/>
          </a:p>
        </p:txBody>
      </p:sp>
      <p:pic>
        <p:nvPicPr>
          <p:cNvPr id="2" name="Picture 1">
            <a:extLst>
              <a:ext uri="{FF2B5EF4-FFF2-40B4-BE49-F238E27FC236}">
                <a16:creationId xmlns:a16="http://schemas.microsoft.com/office/drawing/2014/main" id="{46C3F81B-F135-4E34-997A-E491B0E59BDE}"/>
              </a:ext>
            </a:extLst>
          </p:cNvPr>
          <p:cNvPicPr>
            <a:picLocks noChangeAspect="1"/>
          </p:cNvPicPr>
          <p:nvPr/>
        </p:nvPicPr>
        <p:blipFill>
          <a:blip r:embed="rId3"/>
          <a:stretch>
            <a:fillRect/>
          </a:stretch>
        </p:blipFill>
        <p:spPr>
          <a:xfrm>
            <a:off x="3011714" y="2344763"/>
            <a:ext cx="4495931" cy="2737995"/>
          </a:xfrm>
          <a:prstGeom prst="rect">
            <a:avLst/>
          </a:prstGeom>
        </p:spPr>
      </p:pic>
    </p:spTree>
    <p:extLst>
      <p:ext uri="{BB962C8B-B14F-4D97-AF65-F5344CB8AC3E}">
        <p14:creationId xmlns:p14="http://schemas.microsoft.com/office/powerpoint/2010/main" val="39001282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8.3  The HTML &lt;head&gt; Element</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HTML &lt;head&gt; element is a container for metadata. </a:t>
            </a:r>
          </a:p>
          <a:p>
            <a:pPr lvl="0"/>
            <a:r>
              <a:rPr lang="en-US" dirty="0">
                <a:latin typeface="Century" panose="02040604050505020304" pitchFamily="18" charset="0"/>
              </a:rPr>
              <a:t>HTML metadata is data about the HTML document. </a:t>
            </a:r>
          </a:p>
          <a:p>
            <a:pPr lvl="0"/>
            <a:r>
              <a:rPr lang="en-US" dirty="0">
                <a:latin typeface="Century" panose="02040604050505020304" pitchFamily="18" charset="0"/>
              </a:rPr>
              <a:t>Metadata typically define the document title, character set, styles, scripts, and other meta information.</a:t>
            </a:r>
          </a:p>
          <a:p>
            <a:pPr lvl="0"/>
            <a:r>
              <a:rPr lang="en-US" dirty="0">
                <a:latin typeface="Century" panose="02040604050505020304" pitchFamily="18" charset="0"/>
              </a:rPr>
              <a:t>Metadata is not displayed.</a:t>
            </a:r>
          </a:p>
          <a:p>
            <a:pPr lvl="0"/>
            <a:r>
              <a:rPr lang="en-US" dirty="0">
                <a:latin typeface="Century" panose="02040604050505020304" pitchFamily="18" charset="0"/>
              </a:rPr>
              <a:t>The &lt;head&gt; element is placed between the &lt;html&gt; tag and the &lt;body&gt; tag:</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58</a:t>
            </a:fld>
            <a:endParaRPr/>
          </a:p>
        </p:txBody>
      </p:sp>
    </p:spTree>
    <p:extLst>
      <p:ext uri="{BB962C8B-B14F-4D97-AF65-F5344CB8AC3E}">
        <p14:creationId xmlns:p14="http://schemas.microsoft.com/office/powerpoint/2010/main" val="12164677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8.3  The HTML &lt;head&gt; Element</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marL="101600" indent="0">
              <a:buNone/>
            </a:pPr>
            <a:endParaRPr lang="en-US" dirty="0">
              <a:latin typeface="Century" panose="02040604050505020304" pitchFamily="18" charset="0"/>
            </a:endParaRP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59</a:t>
            </a:fld>
            <a:endParaRPr/>
          </a:p>
        </p:txBody>
      </p:sp>
      <p:pic>
        <p:nvPicPr>
          <p:cNvPr id="6" name="Picture 5">
            <a:extLst>
              <a:ext uri="{FF2B5EF4-FFF2-40B4-BE49-F238E27FC236}">
                <a16:creationId xmlns:a16="http://schemas.microsoft.com/office/drawing/2014/main" id="{5EBBDC88-A41B-472C-BA41-2D4A7EE91D65}"/>
              </a:ext>
            </a:extLst>
          </p:cNvPr>
          <p:cNvPicPr>
            <a:picLocks noChangeAspect="1"/>
          </p:cNvPicPr>
          <p:nvPr/>
        </p:nvPicPr>
        <p:blipFill>
          <a:blip r:embed="rId3"/>
          <a:stretch>
            <a:fillRect/>
          </a:stretch>
        </p:blipFill>
        <p:spPr>
          <a:xfrm>
            <a:off x="1200420" y="1696118"/>
            <a:ext cx="7140035" cy="3044682"/>
          </a:xfrm>
          <a:prstGeom prst="rect">
            <a:avLst/>
          </a:prstGeom>
        </p:spPr>
      </p:pic>
    </p:spTree>
    <p:extLst>
      <p:ext uri="{BB962C8B-B14F-4D97-AF65-F5344CB8AC3E}">
        <p14:creationId xmlns:p14="http://schemas.microsoft.com/office/powerpoint/2010/main" val="375797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marL="101600" indent="0">
              <a:buNone/>
            </a:pPr>
            <a:r>
              <a:rPr lang="en-US" sz="1800" dirty="0" err="1">
                <a:solidFill>
                  <a:schemeClr val="tx1"/>
                </a:solidFill>
                <a:latin typeface="Century" panose="02040604050505020304" pitchFamily="18" charset="0"/>
              </a:rPr>
              <a:t>HyperText</a:t>
            </a:r>
            <a:r>
              <a:rPr lang="en-US" sz="1800" dirty="0">
                <a:solidFill>
                  <a:schemeClr val="tx1"/>
                </a:solidFill>
                <a:latin typeface="Century" panose="02040604050505020304" pitchFamily="18" charset="0"/>
              </a:rPr>
              <a:t> Markup Language (HTML), Cascading Style Sheets (CSS), and JavaScript are the languages that run the web. They’re very closely related, but they’re also designed for very specific tasks. Understanding how they interact will go a long way towards becoming a web developer. We’ll be expanding on this throughout the tutorial, but the gist of it is:</a:t>
            </a:r>
          </a:p>
          <a:p>
            <a:pPr>
              <a:buFont typeface="Arial" panose="020B0604020202020204" pitchFamily="34" charset="0"/>
              <a:buChar char="•"/>
            </a:pPr>
            <a:r>
              <a:rPr lang="en-US" sz="1800" dirty="0">
                <a:solidFill>
                  <a:schemeClr val="tx1"/>
                </a:solidFill>
                <a:latin typeface="Century" panose="02040604050505020304" pitchFamily="18" charset="0"/>
              </a:rPr>
              <a:t>HTML is for adding meaning to raw content by marking it up.</a:t>
            </a:r>
          </a:p>
          <a:p>
            <a:pPr>
              <a:buFont typeface="Arial" panose="020B0604020202020204" pitchFamily="34" charset="0"/>
              <a:buChar char="•"/>
            </a:pPr>
            <a:r>
              <a:rPr lang="en-US" sz="1800" dirty="0">
                <a:solidFill>
                  <a:schemeClr val="tx1"/>
                </a:solidFill>
                <a:latin typeface="Century" panose="02040604050505020304" pitchFamily="18" charset="0"/>
              </a:rPr>
              <a:t>CSS is for formatting that marked up content.</a:t>
            </a:r>
          </a:p>
          <a:p>
            <a:pPr>
              <a:buFont typeface="Arial" panose="020B0604020202020204" pitchFamily="34" charset="0"/>
              <a:buChar char="•"/>
            </a:pPr>
            <a:r>
              <a:rPr lang="en-US" sz="1800" dirty="0">
                <a:solidFill>
                  <a:schemeClr val="tx1"/>
                </a:solidFill>
                <a:latin typeface="Century" panose="02040604050505020304" pitchFamily="18" charset="0"/>
              </a:rPr>
              <a:t>JavaScript is for making that content and formatting interactive.</a:t>
            </a:r>
          </a:p>
          <a:p>
            <a:pPr marL="101600" lvl="0" indent="0">
              <a:spcBef>
                <a:spcPts val="0"/>
              </a:spcBef>
              <a:buNone/>
            </a:pPr>
            <a:endParaRPr lang="en-US" sz="1800" dirty="0"/>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2552158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865846" y="1622363"/>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9. </a:t>
            </a:r>
            <a:r>
              <a:rPr lang="en-US" dirty="0"/>
              <a:t>PARAGRAPHS</a:t>
            </a:r>
            <a:endParaRPr dirty="0"/>
          </a:p>
        </p:txBody>
      </p:sp>
    </p:spTree>
    <p:extLst>
      <p:ext uri="{BB962C8B-B14F-4D97-AF65-F5344CB8AC3E}">
        <p14:creationId xmlns:p14="http://schemas.microsoft.com/office/powerpoint/2010/main" val="2944855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9.2 HTML Display</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You cannot be sure how HTML will be displayed.</a:t>
            </a:r>
          </a:p>
          <a:p>
            <a:pPr lvl="0"/>
            <a:r>
              <a:rPr lang="en-US" dirty="0">
                <a:latin typeface="Century" panose="02040604050505020304" pitchFamily="18" charset="0"/>
              </a:rPr>
              <a:t>Large or small screens, and resized windows will create different results.</a:t>
            </a:r>
          </a:p>
          <a:p>
            <a:pPr lvl="0"/>
            <a:r>
              <a:rPr lang="en-US" dirty="0">
                <a:latin typeface="Century" panose="02040604050505020304" pitchFamily="18" charset="0"/>
              </a:rPr>
              <a:t>With HTML, you cannot change the output by adding extra spaces or extra lines in your HTML code.</a:t>
            </a:r>
          </a:p>
          <a:p>
            <a:pPr lvl="0"/>
            <a:r>
              <a:rPr lang="en-US" dirty="0">
                <a:latin typeface="Century" panose="02040604050505020304" pitchFamily="18" charset="0"/>
              </a:rPr>
              <a:t>The browser will remove any extra spaces and extra lines when the page is displayed:</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61</a:t>
            </a:fld>
            <a:endParaRPr/>
          </a:p>
        </p:txBody>
      </p:sp>
    </p:spTree>
    <p:extLst>
      <p:ext uri="{BB962C8B-B14F-4D97-AF65-F5344CB8AC3E}">
        <p14:creationId xmlns:p14="http://schemas.microsoft.com/office/powerpoint/2010/main" val="3576491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9.2 HTML Display</a:t>
            </a:r>
          </a:p>
        </p:txBody>
      </p:sp>
      <p:pic>
        <p:nvPicPr>
          <p:cNvPr id="2" name="Picture 1">
            <a:extLst>
              <a:ext uri="{FF2B5EF4-FFF2-40B4-BE49-F238E27FC236}">
                <a16:creationId xmlns:a16="http://schemas.microsoft.com/office/drawing/2014/main" id="{BB0F01A2-AF7B-4487-8139-0616C8C85373}"/>
              </a:ext>
            </a:extLst>
          </p:cNvPr>
          <p:cNvPicPr>
            <a:picLocks noChangeAspect="1"/>
          </p:cNvPicPr>
          <p:nvPr/>
        </p:nvPicPr>
        <p:blipFill>
          <a:blip r:embed="rId3"/>
          <a:stretch>
            <a:fillRect/>
          </a:stretch>
        </p:blipFill>
        <p:spPr>
          <a:xfrm>
            <a:off x="2075717" y="1337541"/>
            <a:ext cx="4576265" cy="3601284"/>
          </a:xfrm>
          <a:prstGeom prst="rect">
            <a:avLst/>
          </a:prstGeom>
        </p:spPr>
      </p:pic>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marL="101600" indent="0">
              <a:buNone/>
            </a:pPr>
            <a:endParaRPr lang="en-US" dirty="0">
              <a:latin typeface="Century" panose="02040604050505020304" pitchFamily="18" charset="0"/>
            </a:endParaRP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62</a:t>
            </a:fld>
            <a:endParaRPr/>
          </a:p>
        </p:txBody>
      </p:sp>
    </p:spTree>
    <p:extLst>
      <p:ext uri="{BB962C8B-B14F-4D97-AF65-F5344CB8AC3E}">
        <p14:creationId xmlns:p14="http://schemas.microsoft.com/office/powerpoint/2010/main" val="28134897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9.3  Line Breaks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HTML &lt;</a:t>
            </a:r>
            <a:r>
              <a:rPr lang="en-US" dirty="0" err="1">
                <a:latin typeface="Century" panose="02040604050505020304" pitchFamily="18" charset="0"/>
              </a:rPr>
              <a:t>br</a:t>
            </a:r>
            <a:r>
              <a:rPr lang="en-US" dirty="0">
                <a:latin typeface="Century" panose="02040604050505020304" pitchFamily="18" charset="0"/>
              </a:rPr>
              <a:t>&gt; element defines a line break.</a:t>
            </a:r>
          </a:p>
          <a:p>
            <a:pPr lvl="0"/>
            <a:r>
              <a:rPr lang="en-US" dirty="0">
                <a:latin typeface="Century" panose="02040604050505020304" pitchFamily="18" charset="0"/>
              </a:rPr>
              <a:t>Use &lt;</a:t>
            </a:r>
            <a:r>
              <a:rPr lang="en-US" dirty="0" err="1">
                <a:latin typeface="Century" panose="02040604050505020304" pitchFamily="18" charset="0"/>
              </a:rPr>
              <a:t>br</a:t>
            </a:r>
            <a:r>
              <a:rPr lang="en-US" dirty="0">
                <a:latin typeface="Century" panose="02040604050505020304" pitchFamily="18" charset="0"/>
              </a:rPr>
              <a:t>&gt; if you want a line break (a new line) without starting a new paragraph:</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63</a:t>
            </a:fld>
            <a:endParaRPr/>
          </a:p>
        </p:txBody>
      </p:sp>
      <p:pic>
        <p:nvPicPr>
          <p:cNvPr id="2" name="Picture 1">
            <a:extLst>
              <a:ext uri="{FF2B5EF4-FFF2-40B4-BE49-F238E27FC236}">
                <a16:creationId xmlns:a16="http://schemas.microsoft.com/office/drawing/2014/main" id="{CBE45666-3D99-4E6A-905F-C09B9ED21D19}"/>
              </a:ext>
            </a:extLst>
          </p:cNvPr>
          <p:cNvPicPr>
            <a:picLocks noChangeAspect="1"/>
          </p:cNvPicPr>
          <p:nvPr/>
        </p:nvPicPr>
        <p:blipFill>
          <a:blip r:embed="rId3"/>
          <a:stretch>
            <a:fillRect/>
          </a:stretch>
        </p:blipFill>
        <p:spPr>
          <a:xfrm>
            <a:off x="1287507" y="2571750"/>
            <a:ext cx="5944872" cy="1992358"/>
          </a:xfrm>
          <a:prstGeom prst="rect">
            <a:avLst/>
          </a:prstGeom>
        </p:spPr>
      </p:pic>
    </p:spTree>
    <p:extLst>
      <p:ext uri="{BB962C8B-B14F-4D97-AF65-F5344CB8AC3E}">
        <p14:creationId xmlns:p14="http://schemas.microsoft.com/office/powerpoint/2010/main" val="21719467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9.4 &lt;pre&gt; Element</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600" dirty="0">
                <a:latin typeface="Century" panose="02040604050505020304" pitchFamily="18" charset="0"/>
                <a:ea typeface="Tahoma" panose="020B0604030504040204" pitchFamily="34" charset="0"/>
                <a:cs typeface="Tahoma" panose="020B0604030504040204" pitchFamily="34" charset="0"/>
              </a:rPr>
              <a:t>The HTML &lt;pre&gt; element defines preformatted text.</a:t>
            </a:r>
          </a:p>
          <a:p>
            <a:pPr lvl="0"/>
            <a:r>
              <a:rPr lang="en-US" sz="1600" dirty="0">
                <a:latin typeface="Century" panose="02040604050505020304" pitchFamily="18" charset="0"/>
                <a:ea typeface="Tahoma" panose="020B0604030504040204" pitchFamily="34" charset="0"/>
                <a:cs typeface="Tahoma" panose="020B0604030504040204" pitchFamily="34" charset="0"/>
              </a:rPr>
              <a:t>The text inside a &lt;pre&gt; element is displayed in a fixed-width font (usually Courier), and it preserves both spaces and line breaks:</a:t>
            </a:r>
          </a:p>
          <a:p>
            <a:pPr marL="101600" indent="0">
              <a:buNone/>
            </a:pPr>
            <a:endParaRPr lang="en-US" sz="1600" dirty="0">
              <a:latin typeface="Century" panose="02040604050505020304" pitchFamily="18" charset="0"/>
              <a:ea typeface="Tahoma" panose="020B0604030504040204" pitchFamily="34" charset="0"/>
              <a:cs typeface="Tahoma" panose="020B0604030504040204" pitchFamily="34"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64</a:t>
            </a:fld>
            <a:endParaRPr/>
          </a:p>
        </p:txBody>
      </p:sp>
      <p:pic>
        <p:nvPicPr>
          <p:cNvPr id="2" name="Picture 1">
            <a:extLst>
              <a:ext uri="{FF2B5EF4-FFF2-40B4-BE49-F238E27FC236}">
                <a16:creationId xmlns:a16="http://schemas.microsoft.com/office/drawing/2014/main" id="{F4D7FE5C-187C-4DF9-894B-AE51C153897A}"/>
              </a:ext>
            </a:extLst>
          </p:cNvPr>
          <p:cNvPicPr>
            <a:picLocks noChangeAspect="1"/>
          </p:cNvPicPr>
          <p:nvPr/>
        </p:nvPicPr>
        <p:blipFill>
          <a:blip r:embed="rId3"/>
          <a:stretch>
            <a:fillRect/>
          </a:stretch>
        </p:blipFill>
        <p:spPr>
          <a:xfrm>
            <a:off x="2053771" y="2339573"/>
            <a:ext cx="5519694" cy="2689168"/>
          </a:xfrm>
          <a:prstGeom prst="rect">
            <a:avLst/>
          </a:prstGeom>
        </p:spPr>
      </p:pic>
    </p:spTree>
    <p:extLst>
      <p:ext uri="{BB962C8B-B14F-4D97-AF65-F5344CB8AC3E}">
        <p14:creationId xmlns:p14="http://schemas.microsoft.com/office/powerpoint/2010/main" val="31880283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865846" y="1622363"/>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10. </a:t>
            </a:r>
            <a:r>
              <a:rPr lang="en-US" dirty="0"/>
              <a:t>STYLES</a:t>
            </a:r>
            <a:endParaRPr dirty="0"/>
          </a:p>
        </p:txBody>
      </p:sp>
    </p:spTree>
    <p:extLst>
      <p:ext uri="{BB962C8B-B14F-4D97-AF65-F5344CB8AC3E}">
        <p14:creationId xmlns:p14="http://schemas.microsoft.com/office/powerpoint/2010/main" val="25645944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10.1  style Attribute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Setting the style of an HTML element, can be done with the style attribute.</a:t>
            </a:r>
          </a:p>
          <a:p>
            <a:pPr lvl="0"/>
            <a:r>
              <a:rPr lang="en-US" dirty="0">
                <a:latin typeface="Century" panose="02040604050505020304" pitchFamily="18" charset="0"/>
              </a:rPr>
              <a:t>The HTML style attribute has the following syntax:</a:t>
            </a:r>
          </a:p>
          <a:p>
            <a:pPr marL="101600" indent="0" algn="ctr">
              <a:buNone/>
            </a:pPr>
            <a:r>
              <a:rPr lang="en-US" b="1" dirty="0">
                <a:latin typeface="Century" panose="02040604050505020304" pitchFamily="18" charset="0"/>
              </a:rPr>
              <a:t>&lt;</a:t>
            </a:r>
            <a:r>
              <a:rPr lang="en-US" b="1" dirty="0" err="1">
                <a:latin typeface="Century" panose="02040604050505020304" pitchFamily="18" charset="0"/>
              </a:rPr>
              <a:t>tagname</a:t>
            </a:r>
            <a:r>
              <a:rPr lang="en-US" b="1" dirty="0">
                <a:latin typeface="Century" panose="02040604050505020304" pitchFamily="18" charset="0"/>
              </a:rPr>
              <a:t> style="</a:t>
            </a:r>
            <a:r>
              <a:rPr lang="en-US" b="1" dirty="0" err="1">
                <a:latin typeface="Century" panose="02040604050505020304" pitchFamily="18" charset="0"/>
              </a:rPr>
              <a:t>property:value</a:t>
            </a:r>
            <a:r>
              <a:rPr lang="en-US" b="1" dirty="0">
                <a:latin typeface="Century" panose="02040604050505020304" pitchFamily="18" charset="0"/>
              </a:rPr>
              <a:t>;"&gt; </a:t>
            </a:r>
          </a:p>
          <a:p>
            <a:pPr lvl="0"/>
            <a:r>
              <a:rPr lang="en-US" dirty="0">
                <a:latin typeface="Century" panose="02040604050505020304" pitchFamily="18" charset="0"/>
              </a:rPr>
              <a:t>The property is a CSS property. The value is a CSS value.</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66</a:t>
            </a:fld>
            <a:endParaRPr/>
          </a:p>
        </p:txBody>
      </p:sp>
    </p:spTree>
    <p:extLst>
      <p:ext uri="{BB962C8B-B14F-4D97-AF65-F5344CB8AC3E}">
        <p14:creationId xmlns:p14="http://schemas.microsoft.com/office/powerpoint/2010/main" val="11960061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10.2 Background Color</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CSS background-color property defines the background color for an HTML element.</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67</a:t>
            </a:fld>
            <a:endParaRPr/>
          </a:p>
        </p:txBody>
      </p:sp>
      <p:pic>
        <p:nvPicPr>
          <p:cNvPr id="2" name="Picture 1">
            <a:extLst>
              <a:ext uri="{FF2B5EF4-FFF2-40B4-BE49-F238E27FC236}">
                <a16:creationId xmlns:a16="http://schemas.microsoft.com/office/drawing/2014/main" id="{A69D4C99-90EE-4F1D-8FD9-E32CA9B7B671}"/>
              </a:ext>
            </a:extLst>
          </p:cNvPr>
          <p:cNvPicPr>
            <a:picLocks noChangeAspect="1"/>
          </p:cNvPicPr>
          <p:nvPr/>
        </p:nvPicPr>
        <p:blipFill>
          <a:blip r:embed="rId3"/>
          <a:stretch>
            <a:fillRect/>
          </a:stretch>
        </p:blipFill>
        <p:spPr>
          <a:xfrm>
            <a:off x="1324799" y="2144738"/>
            <a:ext cx="7099801" cy="2596062"/>
          </a:xfrm>
          <a:prstGeom prst="rect">
            <a:avLst/>
          </a:prstGeom>
        </p:spPr>
      </p:pic>
    </p:spTree>
    <p:extLst>
      <p:ext uri="{BB962C8B-B14F-4D97-AF65-F5344CB8AC3E}">
        <p14:creationId xmlns:p14="http://schemas.microsoft.com/office/powerpoint/2010/main" val="2298536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10.3  Text Color</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CSS color property defines the text color for an HTML element:</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68</a:t>
            </a:fld>
            <a:endParaRPr/>
          </a:p>
        </p:txBody>
      </p:sp>
      <p:pic>
        <p:nvPicPr>
          <p:cNvPr id="2" name="Picture 1">
            <a:extLst>
              <a:ext uri="{FF2B5EF4-FFF2-40B4-BE49-F238E27FC236}">
                <a16:creationId xmlns:a16="http://schemas.microsoft.com/office/drawing/2014/main" id="{90D628DE-78EC-45B9-B552-9C0846C92594}"/>
              </a:ext>
            </a:extLst>
          </p:cNvPr>
          <p:cNvPicPr>
            <a:picLocks noChangeAspect="1"/>
          </p:cNvPicPr>
          <p:nvPr/>
        </p:nvPicPr>
        <p:blipFill>
          <a:blip r:embed="rId3"/>
          <a:stretch>
            <a:fillRect/>
          </a:stretch>
        </p:blipFill>
        <p:spPr>
          <a:xfrm>
            <a:off x="1287507" y="2116242"/>
            <a:ext cx="6993952" cy="2557358"/>
          </a:xfrm>
          <a:prstGeom prst="rect">
            <a:avLst/>
          </a:prstGeom>
        </p:spPr>
      </p:pic>
    </p:spTree>
    <p:extLst>
      <p:ext uri="{BB962C8B-B14F-4D97-AF65-F5344CB8AC3E}">
        <p14:creationId xmlns:p14="http://schemas.microsoft.com/office/powerpoint/2010/main" val="41019297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10.4  Fonts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CSS font-family property defines the font to be used for an HTML element:</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69</a:t>
            </a:fld>
            <a:endParaRPr/>
          </a:p>
        </p:txBody>
      </p:sp>
      <p:pic>
        <p:nvPicPr>
          <p:cNvPr id="2" name="Picture 1">
            <a:extLst>
              <a:ext uri="{FF2B5EF4-FFF2-40B4-BE49-F238E27FC236}">
                <a16:creationId xmlns:a16="http://schemas.microsoft.com/office/drawing/2014/main" id="{362F2391-F4F2-4D53-922B-1E614E8FB4E2}"/>
              </a:ext>
            </a:extLst>
          </p:cNvPr>
          <p:cNvPicPr>
            <a:picLocks noChangeAspect="1"/>
          </p:cNvPicPr>
          <p:nvPr/>
        </p:nvPicPr>
        <p:blipFill>
          <a:blip r:embed="rId3"/>
          <a:stretch>
            <a:fillRect/>
          </a:stretch>
        </p:blipFill>
        <p:spPr>
          <a:xfrm>
            <a:off x="1391413" y="2235240"/>
            <a:ext cx="7218289" cy="2198873"/>
          </a:xfrm>
          <a:prstGeom prst="rect">
            <a:avLst/>
          </a:prstGeom>
        </p:spPr>
      </p:pic>
    </p:spTree>
    <p:extLst>
      <p:ext uri="{BB962C8B-B14F-4D97-AF65-F5344CB8AC3E}">
        <p14:creationId xmlns:p14="http://schemas.microsoft.com/office/powerpoint/2010/main" val="260037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5"/>
            <a:ext cx="7636130" cy="4158848"/>
          </a:xfrm>
          <a:prstGeom prst="rect">
            <a:avLst/>
          </a:prstGeom>
        </p:spPr>
        <p:txBody>
          <a:bodyPr spcFirstLastPara="1" wrap="square" lIns="0" tIns="0" rIns="0" bIns="0" anchor="t" anchorCtr="0">
            <a:noAutofit/>
          </a:bodyPr>
          <a:lstStyle/>
          <a:p>
            <a:pPr marL="101600" indent="0">
              <a:buNone/>
            </a:pPr>
            <a:r>
              <a:rPr lang="en-US" sz="1800" dirty="0">
                <a:solidFill>
                  <a:schemeClr val="tx1"/>
                </a:solidFill>
                <a:latin typeface="Century" panose="02040604050505020304" pitchFamily="18" charset="0"/>
              </a:rPr>
              <a:t>Think of HTML as the abstract text and images behind a web page, CSS as the page that actually gets displayed, and JavaScript as the behaviors that can manipulate both HTML and CSS.</a:t>
            </a:r>
            <a:endParaRPr lang="en-US" sz="1800" dirty="0">
              <a:solidFill>
                <a:schemeClr val="tx1"/>
              </a:solidFill>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2052" name="Picture 4" descr="Diagram: HTML as a tree of nodes, CSS as a rendered web page, JavaScript as an interactive web page with fancy behaviors">
            <a:extLst>
              <a:ext uri="{FF2B5EF4-FFF2-40B4-BE49-F238E27FC236}">
                <a16:creationId xmlns:a16="http://schemas.microsoft.com/office/drawing/2014/main" id="{E61D99B0-FAFF-420C-8C66-FA5768FFE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141" y="2082238"/>
            <a:ext cx="552450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724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10.4  Text size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CSS font-size property defines the text size for an HTML element:</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70</a:t>
            </a:fld>
            <a:endParaRPr/>
          </a:p>
        </p:txBody>
      </p:sp>
      <p:pic>
        <p:nvPicPr>
          <p:cNvPr id="3" name="Picture 2">
            <a:extLst>
              <a:ext uri="{FF2B5EF4-FFF2-40B4-BE49-F238E27FC236}">
                <a16:creationId xmlns:a16="http://schemas.microsoft.com/office/drawing/2014/main" id="{EF5DBD63-EB18-483A-9E8F-9D062961A812}"/>
              </a:ext>
            </a:extLst>
          </p:cNvPr>
          <p:cNvPicPr>
            <a:picLocks noChangeAspect="1"/>
          </p:cNvPicPr>
          <p:nvPr/>
        </p:nvPicPr>
        <p:blipFill>
          <a:blip r:embed="rId3"/>
          <a:stretch>
            <a:fillRect/>
          </a:stretch>
        </p:blipFill>
        <p:spPr>
          <a:xfrm>
            <a:off x="975450" y="2235241"/>
            <a:ext cx="7647108" cy="2329502"/>
          </a:xfrm>
          <a:prstGeom prst="rect">
            <a:avLst/>
          </a:prstGeom>
        </p:spPr>
      </p:pic>
    </p:spTree>
    <p:extLst>
      <p:ext uri="{BB962C8B-B14F-4D97-AF65-F5344CB8AC3E}">
        <p14:creationId xmlns:p14="http://schemas.microsoft.com/office/powerpoint/2010/main" val="4160260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10.5  Text </a:t>
            </a:r>
            <a:r>
              <a:rPr lang="en-US" dirty="0" err="1">
                <a:latin typeface="Century" panose="02040604050505020304" pitchFamily="18" charset="0"/>
              </a:rPr>
              <a:t>Aligment</a:t>
            </a:r>
            <a:endParaRPr lang="en-US" dirty="0">
              <a:latin typeface="Century" panose="02040604050505020304" pitchFamily="18" charset="0"/>
            </a:endParaRP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CSS text-align property defines the horizontal text alignment for an HTML element:</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71</a:t>
            </a:fld>
            <a:endParaRPr/>
          </a:p>
        </p:txBody>
      </p:sp>
      <p:pic>
        <p:nvPicPr>
          <p:cNvPr id="2" name="Picture 1">
            <a:extLst>
              <a:ext uri="{FF2B5EF4-FFF2-40B4-BE49-F238E27FC236}">
                <a16:creationId xmlns:a16="http://schemas.microsoft.com/office/drawing/2014/main" id="{EA6264A5-D5A4-4231-A3F8-FE1469FA1F62}"/>
              </a:ext>
            </a:extLst>
          </p:cNvPr>
          <p:cNvPicPr>
            <a:picLocks noChangeAspect="1"/>
          </p:cNvPicPr>
          <p:nvPr/>
        </p:nvPicPr>
        <p:blipFill>
          <a:blip r:embed="rId3"/>
          <a:stretch>
            <a:fillRect/>
          </a:stretch>
        </p:blipFill>
        <p:spPr>
          <a:xfrm>
            <a:off x="1391414" y="2257427"/>
            <a:ext cx="7288398" cy="2220230"/>
          </a:xfrm>
          <a:prstGeom prst="rect">
            <a:avLst/>
          </a:prstGeom>
        </p:spPr>
      </p:pic>
    </p:spTree>
    <p:extLst>
      <p:ext uri="{BB962C8B-B14F-4D97-AF65-F5344CB8AC3E}">
        <p14:creationId xmlns:p14="http://schemas.microsoft.com/office/powerpoint/2010/main" val="4156058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10.6  Example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marL="101600" indent="0">
              <a:buNone/>
            </a:pPr>
            <a:endParaRPr lang="en-US" dirty="0">
              <a:latin typeface="Century" panose="02040604050505020304" pitchFamily="18" charset="0"/>
            </a:endParaRP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72</a:t>
            </a:fld>
            <a:endParaRPr dirty="0"/>
          </a:p>
        </p:txBody>
      </p:sp>
      <p:pic>
        <p:nvPicPr>
          <p:cNvPr id="3" name="Picture 2">
            <a:extLst>
              <a:ext uri="{FF2B5EF4-FFF2-40B4-BE49-F238E27FC236}">
                <a16:creationId xmlns:a16="http://schemas.microsoft.com/office/drawing/2014/main" id="{79CBCEBB-0892-49DB-B4A3-04FAC203EF6A}"/>
              </a:ext>
            </a:extLst>
          </p:cNvPr>
          <p:cNvPicPr>
            <a:picLocks noChangeAspect="1"/>
          </p:cNvPicPr>
          <p:nvPr/>
        </p:nvPicPr>
        <p:blipFill>
          <a:blip r:embed="rId3"/>
          <a:stretch>
            <a:fillRect/>
          </a:stretch>
        </p:blipFill>
        <p:spPr>
          <a:xfrm>
            <a:off x="1191398" y="1580002"/>
            <a:ext cx="6761203" cy="2883139"/>
          </a:xfrm>
          <a:prstGeom prst="rect">
            <a:avLst/>
          </a:prstGeom>
        </p:spPr>
      </p:pic>
    </p:spTree>
    <p:extLst>
      <p:ext uri="{BB962C8B-B14F-4D97-AF65-F5344CB8AC3E}">
        <p14:creationId xmlns:p14="http://schemas.microsoft.com/office/powerpoint/2010/main" val="22491066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10.7  Summary</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Use the style attribute for styling HTML elements</a:t>
            </a:r>
          </a:p>
          <a:p>
            <a:pPr lvl="0"/>
            <a:r>
              <a:rPr lang="en-US" dirty="0">
                <a:latin typeface="Century" panose="02040604050505020304" pitchFamily="18" charset="0"/>
              </a:rPr>
              <a:t>Use background-color for background color</a:t>
            </a:r>
          </a:p>
          <a:p>
            <a:pPr lvl="0"/>
            <a:r>
              <a:rPr lang="en-US" dirty="0">
                <a:latin typeface="Century" panose="02040604050505020304" pitchFamily="18" charset="0"/>
              </a:rPr>
              <a:t>Use color for text colors</a:t>
            </a:r>
          </a:p>
          <a:p>
            <a:pPr lvl="0"/>
            <a:r>
              <a:rPr lang="en-US" dirty="0">
                <a:latin typeface="Century" panose="02040604050505020304" pitchFamily="18" charset="0"/>
              </a:rPr>
              <a:t>Use font-family for text fonts</a:t>
            </a:r>
          </a:p>
          <a:p>
            <a:pPr lvl="0"/>
            <a:r>
              <a:rPr lang="en-US" dirty="0">
                <a:latin typeface="Century" panose="02040604050505020304" pitchFamily="18" charset="0"/>
              </a:rPr>
              <a:t>Use font-size for text sizes</a:t>
            </a:r>
          </a:p>
          <a:p>
            <a:pPr lvl="0"/>
            <a:r>
              <a:rPr lang="en-US" dirty="0">
                <a:latin typeface="Century" panose="02040604050505020304" pitchFamily="18" charset="0"/>
              </a:rPr>
              <a:t>Use text-align for text alignment</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73</a:t>
            </a:fld>
            <a:endParaRPr dirty="0"/>
          </a:p>
        </p:txBody>
      </p:sp>
    </p:spTree>
    <p:extLst>
      <p:ext uri="{BB962C8B-B14F-4D97-AF65-F5344CB8AC3E}">
        <p14:creationId xmlns:p14="http://schemas.microsoft.com/office/powerpoint/2010/main" val="17722145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865846" y="1622363"/>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11. </a:t>
            </a:r>
            <a:r>
              <a:rPr lang="en-US" dirty="0"/>
              <a:t>FORMATTING</a:t>
            </a:r>
            <a:endParaRPr dirty="0"/>
          </a:p>
        </p:txBody>
      </p:sp>
    </p:spTree>
    <p:extLst>
      <p:ext uri="{BB962C8B-B14F-4D97-AF65-F5344CB8AC3E}">
        <p14:creationId xmlns:p14="http://schemas.microsoft.com/office/powerpoint/2010/main" val="36412501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11.1 Formatting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400" dirty="0">
                <a:latin typeface="Century" panose="02040604050505020304" pitchFamily="18" charset="0"/>
              </a:rPr>
              <a:t>HTML also defines special elements for defining text with a special meaning.</a:t>
            </a:r>
          </a:p>
          <a:p>
            <a:pPr lvl="0"/>
            <a:r>
              <a:rPr lang="en-US" sz="1400" dirty="0">
                <a:latin typeface="Century" panose="02040604050505020304" pitchFamily="18" charset="0"/>
              </a:rPr>
              <a:t>HTML uses elements like &lt;b&gt; and &lt;</a:t>
            </a:r>
            <a:r>
              <a:rPr lang="en-US" sz="1400" dirty="0" err="1">
                <a:latin typeface="Century" panose="02040604050505020304" pitchFamily="18" charset="0"/>
              </a:rPr>
              <a:t>i</a:t>
            </a:r>
            <a:r>
              <a:rPr lang="en-US" sz="1400" dirty="0">
                <a:latin typeface="Century" panose="02040604050505020304" pitchFamily="18" charset="0"/>
              </a:rPr>
              <a:t>&gt; for formatting output, like bold or italic text.</a:t>
            </a:r>
          </a:p>
          <a:p>
            <a:pPr lvl="0"/>
            <a:r>
              <a:rPr lang="en-US" sz="1400" dirty="0">
                <a:latin typeface="Century" panose="02040604050505020304" pitchFamily="18" charset="0"/>
              </a:rPr>
              <a:t>Formatting elements were designed to display special types of text:</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75</a:t>
            </a:fld>
            <a:endParaRPr dirty="0"/>
          </a:p>
        </p:txBody>
      </p:sp>
      <p:pic>
        <p:nvPicPr>
          <p:cNvPr id="2" name="Picture 1">
            <a:extLst>
              <a:ext uri="{FF2B5EF4-FFF2-40B4-BE49-F238E27FC236}">
                <a16:creationId xmlns:a16="http://schemas.microsoft.com/office/drawing/2014/main" id="{3CFC7C35-A795-4C56-8D62-E2308DE6F7A5}"/>
              </a:ext>
            </a:extLst>
          </p:cNvPr>
          <p:cNvPicPr>
            <a:picLocks noChangeAspect="1"/>
          </p:cNvPicPr>
          <p:nvPr/>
        </p:nvPicPr>
        <p:blipFill>
          <a:blip r:embed="rId3"/>
          <a:stretch>
            <a:fillRect/>
          </a:stretch>
        </p:blipFill>
        <p:spPr>
          <a:xfrm>
            <a:off x="997553" y="2404830"/>
            <a:ext cx="6089349" cy="2329245"/>
          </a:xfrm>
          <a:prstGeom prst="rect">
            <a:avLst/>
          </a:prstGeom>
        </p:spPr>
      </p:pic>
    </p:spTree>
    <p:extLst>
      <p:ext uri="{BB962C8B-B14F-4D97-AF65-F5344CB8AC3E}">
        <p14:creationId xmlns:p14="http://schemas.microsoft.com/office/powerpoint/2010/main" val="26768881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11.2  &lt;b&gt; and &lt;strong&gt;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HTML &lt;b&gt; element defines bold text, without any extra importance.</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76</a:t>
            </a:fld>
            <a:endParaRPr dirty="0"/>
          </a:p>
        </p:txBody>
      </p:sp>
      <p:pic>
        <p:nvPicPr>
          <p:cNvPr id="2" name="Picture 1">
            <a:extLst>
              <a:ext uri="{FF2B5EF4-FFF2-40B4-BE49-F238E27FC236}">
                <a16:creationId xmlns:a16="http://schemas.microsoft.com/office/drawing/2014/main" id="{313B87E5-C8AA-4BA5-B38C-6D0F9AAD0DC5}"/>
              </a:ext>
            </a:extLst>
          </p:cNvPr>
          <p:cNvPicPr>
            <a:picLocks noChangeAspect="1"/>
          </p:cNvPicPr>
          <p:nvPr/>
        </p:nvPicPr>
        <p:blipFill>
          <a:blip r:embed="rId3"/>
          <a:stretch>
            <a:fillRect/>
          </a:stretch>
        </p:blipFill>
        <p:spPr>
          <a:xfrm>
            <a:off x="1360078" y="2053841"/>
            <a:ext cx="7348389" cy="2686959"/>
          </a:xfrm>
          <a:prstGeom prst="rect">
            <a:avLst/>
          </a:prstGeom>
        </p:spPr>
      </p:pic>
    </p:spTree>
    <p:extLst>
      <p:ext uri="{BB962C8B-B14F-4D97-AF65-F5344CB8AC3E}">
        <p14:creationId xmlns:p14="http://schemas.microsoft.com/office/powerpoint/2010/main" val="14904527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11.2  &lt;b&gt; and &lt;strong&gt;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HTML &lt;strong&gt; element defines strong text, with added semantic "strong" importance.</a:t>
            </a:r>
          </a:p>
          <a:p>
            <a:pPr marL="101600" indent="0">
              <a:buNone/>
            </a:pPr>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77</a:t>
            </a:fld>
            <a:endParaRPr dirty="0"/>
          </a:p>
        </p:txBody>
      </p:sp>
      <p:pic>
        <p:nvPicPr>
          <p:cNvPr id="4" name="Picture 3">
            <a:extLst>
              <a:ext uri="{FF2B5EF4-FFF2-40B4-BE49-F238E27FC236}">
                <a16:creationId xmlns:a16="http://schemas.microsoft.com/office/drawing/2014/main" id="{19F89945-EF2D-4CE1-84C7-15E637A8A567}"/>
              </a:ext>
            </a:extLst>
          </p:cNvPr>
          <p:cNvPicPr>
            <a:picLocks noChangeAspect="1"/>
          </p:cNvPicPr>
          <p:nvPr/>
        </p:nvPicPr>
        <p:blipFill>
          <a:blip r:embed="rId3"/>
          <a:stretch>
            <a:fillRect/>
          </a:stretch>
        </p:blipFill>
        <p:spPr>
          <a:xfrm>
            <a:off x="1243963" y="2388371"/>
            <a:ext cx="6999199" cy="2345704"/>
          </a:xfrm>
          <a:prstGeom prst="rect">
            <a:avLst/>
          </a:prstGeom>
        </p:spPr>
      </p:pic>
    </p:spTree>
    <p:extLst>
      <p:ext uri="{BB962C8B-B14F-4D97-AF65-F5344CB8AC3E}">
        <p14:creationId xmlns:p14="http://schemas.microsoft.com/office/powerpoint/2010/main" val="39052559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11.3   &lt;</a:t>
            </a:r>
            <a:r>
              <a:rPr lang="en-US" dirty="0" err="1">
                <a:latin typeface="Century" panose="02040604050505020304" pitchFamily="18" charset="0"/>
              </a:rPr>
              <a:t>i</a:t>
            </a:r>
            <a:r>
              <a:rPr lang="en-US" dirty="0">
                <a:latin typeface="Century" panose="02040604050505020304" pitchFamily="18" charset="0"/>
              </a:rPr>
              <a:t>&gt; and &lt;</a:t>
            </a:r>
            <a:r>
              <a:rPr lang="en-US" dirty="0" err="1">
                <a:latin typeface="Century" panose="02040604050505020304" pitchFamily="18" charset="0"/>
              </a:rPr>
              <a:t>em</a:t>
            </a:r>
            <a:r>
              <a:rPr lang="en-US" dirty="0">
                <a:latin typeface="Century" panose="02040604050505020304" pitchFamily="18" charset="0"/>
              </a:rPr>
              <a:t>&gt;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latin typeface="Century" panose="02040604050505020304" pitchFamily="18" charset="0"/>
              </a:rPr>
              <a:t>The HTML &lt;</a:t>
            </a:r>
            <a:r>
              <a:rPr lang="en-US" dirty="0" err="1">
                <a:latin typeface="Century" panose="02040604050505020304" pitchFamily="18" charset="0"/>
              </a:rPr>
              <a:t>i</a:t>
            </a:r>
            <a:r>
              <a:rPr lang="en-US" dirty="0">
                <a:latin typeface="Century" panose="02040604050505020304" pitchFamily="18" charset="0"/>
              </a:rPr>
              <a:t>&gt; element defines italic text, without any extra importance</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78</a:t>
            </a:fld>
            <a:endParaRPr dirty="0"/>
          </a:p>
        </p:txBody>
      </p:sp>
      <p:pic>
        <p:nvPicPr>
          <p:cNvPr id="2" name="Picture 1">
            <a:extLst>
              <a:ext uri="{FF2B5EF4-FFF2-40B4-BE49-F238E27FC236}">
                <a16:creationId xmlns:a16="http://schemas.microsoft.com/office/drawing/2014/main" id="{9FC1481F-BE46-4BA6-B845-79E9F932A278}"/>
              </a:ext>
            </a:extLst>
          </p:cNvPr>
          <p:cNvPicPr>
            <a:picLocks noChangeAspect="1"/>
          </p:cNvPicPr>
          <p:nvPr/>
        </p:nvPicPr>
        <p:blipFill>
          <a:blip r:embed="rId3"/>
          <a:stretch>
            <a:fillRect/>
          </a:stretch>
        </p:blipFill>
        <p:spPr>
          <a:xfrm>
            <a:off x="1171392" y="2181527"/>
            <a:ext cx="7489908" cy="2281615"/>
          </a:xfrm>
          <a:prstGeom prst="rect">
            <a:avLst/>
          </a:prstGeom>
        </p:spPr>
      </p:pic>
    </p:spTree>
    <p:extLst>
      <p:ext uri="{BB962C8B-B14F-4D97-AF65-F5344CB8AC3E}">
        <p14:creationId xmlns:p14="http://schemas.microsoft.com/office/powerpoint/2010/main" val="19004064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11.3   &lt;</a:t>
            </a:r>
            <a:r>
              <a:rPr lang="en-US" dirty="0" err="1">
                <a:latin typeface="Century" panose="02040604050505020304" pitchFamily="18" charset="0"/>
              </a:rPr>
              <a:t>i</a:t>
            </a:r>
            <a:r>
              <a:rPr lang="en-US" dirty="0">
                <a:latin typeface="Century" panose="02040604050505020304" pitchFamily="18" charset="0"/>
              </a:rPr>
              <a:t>&gt; and &lt;</a:t>
            </a:r>
            <a:r>
              <a:rPr lang="en-US" dirty="0" err="1">
                <a:latin typeface="Century" panose="02040604050505020304" pitchFamily="18" charset="0"/>
              </a:rPr>
              <a:t>em</a:t>
            </a:r>
            <a:r>
              <a:rPr lang="en-US" dirty="0">
                <a:latin typeface="Century" panose="02040604050505020304" pitchFamily="18" charset="0"/>
              </a:rPr>
              <a:t>&gt;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r>
              <a:rPr lang="en-US" dirty="0">
                <a:latin typeface="Century" panose="02040604050505020304" pitchFamily="18" charset="0"/>
              </a:rPr>
              <a:t>The HTML &lt;</a:t>
            </a:r>
            <a:r>
              <a:rPr lang="en-US" dirty="0" err="1">
                <a:latin typeface="Century" panose="02040604050505020304" pitchFamily="18" charset="0"/>
              </a:rPr>
              <a:t>em</a:t>
            </a:r>
            <a:r>
              <a:rPr lang="en-US" dirty="0">
                <a:latin typeface="Century" panose="02040604050505020304" pitchFamily="18" charset="0"/>
              </a:rPr>
              <a:t>&gt; element defines </a:t>
            </a:r>
            <a:r>
              <a:rPr lang="en-US" i="1" dirty="0">
                <a:latin typeface="Century" panose="02040604050505020304" pitchFamily="18" charset="0"/>
              </a:rPr>
              <a:t>emphasized</a:t>
            </a:r>
            <a:r>
              <a:rPr lang="en-US" dirty="0">
                <a:latin typeface="Century" panose="02040604050505020304" pitchFamily="18" charset="0"/>
              </a:rPr>
              <a:t> text, with added semantic importance.</a:t>
            </a:r>
          </a:p>
          <a:p>
            <a:pPr lvl="0"/>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79</a:t>
            </a:fld>
            <a:endParaRPr dirty="0"/>
          </a:p>
        </p:txBody>
      </p:sp>
      <p:pic>
        <p:nvPicPr>
          <p:cNvPr id="3" name="Picture 2">
            <a:extLst>
              <a:ext uri="{FF2B5EF4-FFF2-40B4-BE49-F238E27FC236}">
                <a16:creationId xmlns:a16="http://schemas.microsoft.com/office/drawing/2014/main" id="{AFC5A701-ADCB-4CE2-8FFC-750E906FE306}"/>
              </a:ext>
            </a:extLst>
          </p:cNvPr>
          <p:cNvPicPr>
            <a:picLocks noChangeAspect="1"/>
          </p:cNvPicPr>
          <p:nvPr/>
        </p:nvPicPr>
        <p:blipFill>
          <a:blip r:embed="rId3"/>
          <a:stretch>
            <a:fillRect/>
          </a:stretch>
        </p:blipFill>
        <p:spPr>
          <a:xfrm>
            <a:off x="1229448" y="2305505"/>
            <a:ext cx="6916161" cy="2106837"/>
          </a:xfrm>
          <a:prstGeom prst="rect">
            <a:avLst/>
          </a:prstGeom>
        </p:spPr>
      </p:pic>
    </p:spTree>
    <p:extLst>
      <p:ext uri="{BB962C8B-B14F-4D97-AF65-F5344CB8AC3E}">
        <p14:creationId xmlns:p14="http://schemas.microsoft.com/office/powerpoint/2010/main" val="2202850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05021" y="668171"/>
            <a:ext cx="7636130" cy="4158848"/>
          </a:xfrm>
          <a:prstGeom prst="rect">
            <a:avLst/>
          </a:prstGeom>
        </p:spPr>
        <p:txBody>
          <a:bodyPr spcFirstLastPara="1" wrap="square" lIns="0" tIns="0" rIns="0" bIns="0" anchor="t" anchorCtr="0">
            <a:noAutofit/>
          </a:bodyPr>
          <a:lstStyle/>
          <a:p>
            <a:r>
              <a:rPr lang="en-US" sz="1800" dirty="0">
                <a:solidFill>
                  <a:schemeClr val="tx1"/>
                </a:solidFill>
                <a:latin typeface="Century" panose="02040604050505020304" pitchFamily="18" charset="0"/>
              </a:rPr>
              <a:t>For example, you might mark some particular run of text as a paragraph with this HTML:</a:t>
            </a:r>
          </a:p>
          <a:p>
            <a:endParaRPr lang="en-US" sz="1800" dirty="0">
              <a:solidFill>
                <a:schemeClr val="tx1"/>
              </a:solidFill>
              <a:latin typeface="Century" panose="02040604050505020304" pitchFamily="18" charset="0"/>
            </a:endParaRPr>
          </a:p>
          <a:p>
            <a:r>
              <a:rPr lang="en-US" sz="1800" dirty="0">
                <a:solidFill>
                  <a:schemeClr val="tx1"/>
                </a:solidFill>
                <a:latin typeface="Century" panose="02040604050505020304" pitchFamily="18" charset="0"/>
              </a:rPr>
              <a:t>Then, you can set the size and color of that paragraph with some CSS:</a:t>
            </a:r>
          </a:p>
          <a:p>
            <a:endParaRPr lang="en-US" sz="1800" dirty="0">
              <a:solidFill>
                <a:schemeClr val="tx1"/>
              </a:solidFill>
              <a:latin typeface="Century" panose="02040604050505020304" pitchFamily="18" charset="0"/>
            </a:endParaRPr>
          </a:p>
          <a:p>
            <a:r>
              <a:rPr lang="en-US" sz="1800" dirty="0">
                <a:solidFill>
                  <a:schemeClr val="tx1"/>
                </a:solidFill>
                <a:latin typeface="Century" panose="02040604050505020304" pitchFamily="18" charset="0"/>
              </a:rPr>
              <a:t>And, if you want to get fancy, you can re-write that paragraph when the user clicks it with some JavaScript (we’ll save the fancy stuff for a future tutorial):</a:t>
            </a:r>
            <a:endParaRPr lang="en-US" sz="1800" dirty="0">
              <a:solidFill>
                <a:schemeClr val="tx1"/>
              </a:solidFill>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6" name="Rectangle 4">
            <a:extLst>
              <a:ext uri="{FF2B5EF4-FFF2-40B4-BE49-F238E27FC236}">
                <a16:creationId xmlns:a16="http://schemas.microsoft.com/office/drawing/2014/main" id="{F72DA7AE-540C-4C7B-BF52-5720FB40BA34}"/>
              </a:ext>
            </a:extLst>
          </p:cNvPr>
          <p:cNvSpPr>
            <a:spLocks noChangeArrowheads="1"/>
          </p:cNvSpPr>
          <p:nvPr/>
        </p:nvSpPr>
        <p:spPr bwMode="auto">
          <a:xfrm>
            <a:off x="1754803" y="1553535"/>
            <a:ext cx="593656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649E"/>
                </a:solidFill>
                <a:effectLst/>
                <a:latin typeface="RysLatinModernMono"/>
              </a:rPr>
              <a:t>&lt;</a:t>
            </a:r>
            <a:r>
              <a:rPr kumimoji="0" lang="en-US" altLang="en-US" sz="1000" b="0" i="0" u="none" strike="noStrike" cap="none" normalizeH="0" baseline="0" dirty="0">
                <a:ln>
                  <a:noFill/>
                </a:ln>
                <a:solidFill>
                  <a:srgbClr val="3D7CC6"/>
                </a:solidFill>
                <a:effectLst/>
                <a:latin typeface="RysLatinModernMono"/>
              </a:rPr>
              <a:t>p</a:t>
            </a:r>
            <a:r>
              <a:rPr kumimoji="0" lang="en-US" altLang="en-US" sz="1000" b="0" i="0" u="none" strike="noStrike" cap="none" normalizeH="0" baseline="0" dirty="0">
                <a:ln>
                  <a:noFill/>
                </a:ln>
                <a:solidFill>
                  <a:srgbClr val="33649E"/>
                </a:solidFill>
                <a:effectLst/>
                <a:latin typeface="RysLatinModernMono"/>
              </a:rPr>
              <a:t> id=</a:t>
            </a:r>
            <a:r>
              <a:rPr kumimoji="0" lang="en-US" altLang="en-US" sz="1000" b="0" i="0" u="none" strike="noStrike" cap="none" normalizeH="0" baseline="0" dirty="0">
                <a:ln>
                  <a:noFill/>
                </a:ln>
                <a:solidFill>
                  <a:srgbClr val="CA6B15"/>
                </a:solidFill>
                <a:effectLst/>
                <a:latin typeface="RysLatinModernMono"/>
              </a:rPr>
              <a:t>'some-paragraph'</a:t>
            </a:r>
            <a:r>
              <a:rPr kumimoji="0" lang="en-US" altLang="en-US" sz="1000" b="0" i="0" u="none" strike="noStrike" cap="none" normalizeH="0" baseline="0" dirty="0">
                <a:ln>
                  <a:noFill/>
                </a:ln>
                <a:solidFill>
                  <a:srgbClr val="33649E"/>
                </a:solidFill>
                <a:effectLst/>
                <a:latin typeface="RysLatinModernMono"/>
              </a:rPr>
              <a:t>&gt;</a:t>
            </a:r>
            <a:r>
              <a:rPr kumimoji="0" lang="en-US" altLang="en-US" sz="1000" b="0" i="0" u="none" strike="noStrike" cap="none" normalizeH="0" baseline="0" dirty="0">
                <a:ln>
                  <a:noFill/>
                </a:ln>
                <a:solidFill>
                  <a:srgbClr val="7E8184"/>
                </a:solidFill>
                <a:effectLst/>
                <a:latin typeface="RysLatinModernMono"/>
              </a:rPr>
              <a:t>This is a paragraph.</a:t>
            </a:r>
            <a:r>
              <a:rPr kumimoji="0" lang="en-US" altLang="en-US" sz="1000" b="0" i="0" u="none" strike="noStrike" cap="none" normalizeH="0" baseline="0" dirty="0">
                <a:ln>
                  <a:noFill/>
                </a:ln>
                <a:solidFill>
                  <a:srgbClr val="33649E"/>
                </a:solidFill>
                <a:effectLst/>
                <a:latin typeface="RysLatinModernMono"/>
              </a:rPr>
              <a:t>&lt;/</a:t>
            </a:r>
            <a:r>
              <a:rPr kumimoji="0" lang="en-US" altLang="en-US" sz="1000" b="0" i="0" u="none" strike="noStrike" cap="none" normalizeH="0" baseline="0" dirty="0">
                <a:ln>
                  <a:noFill/>
                </a:ln>
                <a:solidFill>
                  <a:srgbClr val="3D7CC6"/>
                </a:solidFill>
                <a:effectLst/>
                <a:latin typeface="RysLatinModernMono"/>
              </a:rPr>
              <a:t>p</a:t>
            </a:r>
            <a:r>
              <a:rPr kumimoji="0" lang="en-US" altLang="en-US" sz="1000" b="0" i="0" u="none" strike="noStrike" cap="none" normalizeH="0" baseline="0" dirty="0">
                <a:ln>
                  <a:noFill/>
                </a:ln>
                <a:solidFill>
                  <a:srgbClr val="33649E"/>
                </a:solidFill>
                <a:effectLst/>
                <a:latin typeface="RysLatinModernMono"/>
              </a:rPr>
              <a:t>&gt;</a:t>
            </a:r>
            <a:r>
              <a:rPr kumimoji="0" lang="en-US" altLang="en-US" sz="600" b="0" i="0" u="none" strike="noStrike" cap="none" normalizeH="0" baseline="0" dirty="0">
                <a:ln>
                  <a:noFill/>
                </a:ln>
                <a:solidFill>
                  <a:schemeClr val="tx1"/>
                </a:solidFill>
                <a:effectLst/>
                <a:latin typeface="Century" panose="02040604050505020304" pitchFamily="18" charset="0"/>
              </a:rPr>
              <a:t> </a:t>
            </a:r>
            <a:endParaRPr kumimoji="0" lang="en-US" altLang="en-US" sz="1800" b="0" i="0" u="none" strike="noStrike" cap="none" normalizeH="0" baseline="0" dirty="0">
              <a:ln>
                <a:noFill/>
              </a:ln>
              <a:solidFill>
                <a:schemeClr val="tx1"/>
              </a:solidFill>
              <a:effectLst/>
              <a:latin typeface="Century" panose="02040604050505020304" pitchFamily="18" charset="0"/>
            </a:endParaRPr>
          </a:p>
        </p:txBody>
      </p:sp>
      <p:pic>
        <p:nvPicPr>
          <p:cNvPr id="9" name="Picture 8">
            <a:extLst>
              <a:ext uri="{FF2B5EF4-FFF2-40B4-BE49-F238E27FC236}">
                <a16:creationId xmlns:a16="http://schemas.microsoft.com/office/drawing/2014/main" id="{CF8B4400-E058-4EDE-88AC-D07E6535789B}"/>
              </a:ext>
            </a:extLst>
          </p:cNvPr>
          <p:cNvPicPr>
            <a:picLocks noChangeAspect="1"/>
          </p:cNvPicPr>
          <p:nvPr/>
        </p:nvPicPr>
        <p:blipFill>
          <a:blip r:embed="rId3"/>
          <a:stretch>
            <a:fillRect/>
          </a:stretch>
        </p:blipFill>
        <p:spPr>
          <a:xfrm>
            <a:off x="2381213" y="2229977"/>
            <a:ext cx="3554803" cy="725620"/>
          </a:xfrm>
          <a:prstGeom prst="rect">
            <a:avLst/>
          </a:prstGeom>
        </p:spPr>
      </p:pic>
      <p:pic>
        <p:nvPicPr>
          <p:cNvPr id="10" name="Picture 9">
            <a:extLst>
              <a:ext uri="{FF2B5EF4-FFF2-40B4-BE49-F238E27FC236}">
                <a16:creationId xmlns:a16="http://schemas.microsoft.com/office/drawing/2014/main" id="{EC3D957E-F5E0-40E6-BCA5-D37020013470}"/>
              </a:ext>
            </a:extLst>
          </p:cNvPr>
          <p:cNvPicPr>
            <a:picLocks noChangeAspect="1"/>
          </p:cNvPicPr>
          <p:nvPr/>
        </p:nvPicPr>
        <p:blipFill>
          <a:blip r:embed="rId4"/>
          <a:stretch>
            <a:fillRect/>
          </a:stretch>
        </p:blipFill>
        <p:spPr>
          <a:xfrm>
            <a:off x="2398656" y="4101986"/>
            <a:ext cx="3752850" cy="866775"/>
          </a:xfrm>
          <a:prstGeom prst="rect">
            <a:avLst/>
          </a:prstGeom>
        </p:spPr>
      </p:pic>
    </p:spTree>
    <p:extLst>
      <p:ext uri="{BB962C8B-B14F-4D97-AF65-F5344CB8AC3E}">
        <p14:creationId xmlns:p14="http://schemas.microsoft.com/office/powerpoint/2010/main" val="39253430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11.4  &lt;small&gt;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HTML &lt;small&gt; element defines smaller text:</a:t>
            </a:r>
          </a:p>
          <a:p>
            <a:pPr lvl="0"/>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80</a:t>
            </a:fld>
            <a:endParaRPr dirty="0"/>
          </a:p>
        </p:txBody>
      </p:sp>
      <p:pic>
        <p:nvPicPr>
          <p:cNvPr id="2" name="Picture 1">
            <a:extLst>
              <a:ext uri="{FF2B5EF4-FFF2-40B4-BE49-F238E27FC236}">
                <a16:creationId xmlns:a16="http://schemas.microsoft.com/office/drawing/2014/main" id="{CBB110A7-E926-4A5D-B39F-9B55414A6848}"/>
              </a:ext>
            </a:extLst>
          </p:cNvPr>
          <p:cNvPicPr>
            <a:picLocks noChangeAspect="1"/>
          </p:cNvPicPr>
          <p:nvPr/>
        </p:nvPicPr>
        <p:blipFill>
          <a:blip r:embed="rId3"/>
          <a:stretch>
            <a:fillRect/>
          </a:stretch>
        </p:blipFill>
        <p:spPr>
          <a:xfrm>
            <a:off x="1207678" y="2073042"/>
            <a:ext cx="6821638" cy="2078043"/>
          </a:xfrm>
          <a:prstGeom prst="rect">
            <a:avLst/>
          </a:prstGeom>
        </p:spPr>
      </p:pic>
    </p:spTree>
    <p:extLst>
      <p:ext uri="{BB962C8B-B14F-4D97-AF65-F5344CB8AC3E}">
        <p14:creationId xmlns:p14="http://schemas.microsoft.com/office/powerpoint/2010/main" val="30726125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11.5  &lt;mark&gt;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HTML &lt;mark&gt; element defines marked/highlighted text:</a:t>
            </a:r>
          </a:p>
          <a:p>
            <a:pPr lvl="0"/>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81</a:t>
            </a:fld>
            <a:endParaRPr dirty="0"/>
          </a:p>
        </p:txBody>
      </p:sp>
      <p:pic>
        <p:nvPicPr>
          <p:cNvPr id="3" name="Picture 2">
            <a:extLst>
              <a:ext uri="{FF2B5EF4-FFF2-40B4-BE49-F238E27FC236}">
                <a16:creationId xmlns:a16="http://schemas.microsoft.com/office/drawing/2014/main" id="{72CEB01D-875B-4179-90FE-679B6148D0D0}"/>
              </a:ext>
            </a:extLst>
          </p:cNvPr>
          <p:cNvPicPr>
            <a:picLocks noChangeAspect="1"/>
          </p:cNvPicPr>
          <p:nvPr/>
        </p:nvPicPr>
        <p:blipFill>
          <a:blip r:embed="rId3"/>
          <a:stretch>
            <a:fillRect/>
          </a:stretch>
        </p:blipFill>
        <p:spPr>
          <a:xfrm>
            <a:off x="993166" y="2080300"/>
            <a:ext cx="7846034" cy="2390100"/>
          </a:xfrm>
          <a:prstGeom prst="rect">
            <a:avLst/>
          </a:prstGeom>
        </p:spPr>
      </p:pic>
    </p:spTree>
    <p:extLst>
      <p:ext uri="{BB962C8B-B14F-4D97-AF65-F5344CB8AC3E}">
        <p14:creationId xmlns:p14="http://schemas.microsoft.com/office/powerpoint/2010/main" val="33899164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11.6  &lt;del&gt;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HTML &lt;del&gt; element defines deleted/removed text.</a:t>
            </a:r>
          </a:p>
          <a:p>
            <a:pPr lvl="0"/>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82</a:t>
            </a:fld>
            <a:endParaRPr dirty="0"/>
          </a:p>
        </p:txBody>
      </p:sp>
      <p:pic>
        <p:nvPicPr>
          <p:cNvPr id="2" name="Picture 1">
            <a:extLst>
              <a:ext uri="{FF2B5EF4-FFF2-40B4-BE49-F238E27FC236}">
                <a16:creationId xmlns:a16="http://schemas.microsoft.com/office/drawing/2014/main" id="{88FF75A2-1BDD-4A99-8C3A-2663909A642B}"/>
              </a:ext>
            </a:extLst>
          </p:cNvPr>
          <p:cNvPicPr>
            <a:picLocks noChangeAspect="1"/>
          </p:cNvPicPr>
          <p:nvPr/>
        </p:nvPicPr>
        <p:blipFill>
          <a:blip r:embed="rId3"/>
          <a:stretch>
            <a:fillRect/>
          </a:stretch>
        </p:blipFill>
        <p:spPr>
          <a:xfrm>
            <a:off x="1142363" y="2007357"/>
            <a:ext cx="7489905" cy="2281614"/>
          </a:xfrm>
          <a:prstGeom prst="rect">
            <a:avLst/>
          </a:prstGeom>
        </p:spPr>
      </p:pic>
    </p:spTree>
    <p:extLst>
      <p:ext uri="{BB962C8B-B14F-4D97-AF65-F5344CB8AC3E}">
        <p14:creationId xmlns:p14="http://schemas.microsoft.com/office/powerpoint/2010/main" val="1925820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11.7  &lt;ins&gt;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HTML &lt;ins&gt; element defines inserted/added text.</a:t>
            </a:r>
          </a:p>
          <a:p>
            <a:pPr lvl="0"/>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83</a:t>
            </a:fld>
            <a:endParaRPr dirty="0"/>
          </a:p>
        </p:txBody>
      </p:sp>
      <p:pic>
        <p:nvPicPr>
          <p:cNvPr id="4" name="Picture 3">
            <a:extLst>
              <a:ext uri="{FF2B5EF4-FFF2-40B4-BE49-F238E27FC236}">
                <a16:creationId xmlns:a16="http://schemas.microsoft.com/office/drawing/2014/main" id="{58143E14-1736-423E-9877-875C987747FD}"/>
              </a:ext>
            </a:extLst>
          </p:cNvPr>
          <p:cNvPicPr>
            <a:picLocks noChangeAspect="1"/>
          </p:cNvPicPr>
          <p:nvPr/>
        </p:nvPicPr>
        <p:blipFill>
          <a:blip r:embed="rId3"/>
          <a:stretch>
            <a:fillRect/>
          </a:stretch>
        </p:blipFill>
        <p:spPr>
          <a:xfrm>
            <a:off x="1410877" y="2235240"/>
            <a:ext cx="7051527" cy="2148073"/>
          </a:xfrm>
          <a:prstGeom prst="rect">
            <a:avLst/>
          </a:prstGeom>
        </p:spPr>
      </p:pic>
    </p:spTree>
    <p:extLst>
      <p:ext uri="{BB962C8B-B14F-4D97-AF65-F5344CB8AC3E}">
        <p14:creationId xmlns:p14="http://schemas.microsoft.com/office/powerpoint/2010/main" val="37798141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11.8  &lt;sub&gt;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HTML &lt;sub&gt; element defines subscripted text.</a:t>
            </a:r>
          </a:p>
          <a:p>
            <a:pPr lvl="0"/>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84</a:t>
            </a:fld>
            <a:endParaRPr dirty="0"/>
          </a:p>
        </p:txBody>
      </p:sp>
      <p:pic>
        <p:nvPicPr>
          <p:cNvPr id="2" name="Picture 1">
            <a:extLst>
              <a:ext uri="{FF2B5EF4-FFF2-40B4-BE49-F238E27FC236}">
                <a16:creationId xmlns:a16="http://schemas.microsoft.com/office/drawing/2014/main" id="{BFF5E97F-F4D5-47D4-AF67-B91F3D84F663}"/>
              </a:ext>
            </a:extLst>
          </p:cNvPr>
          <p:cNvPicPr>
            <a:picLocks noChangeAspect="1"/>
          </p:cNvPicPr>
          <p:nvPr/>
        </p:nvPicPr>
        <p:blipFill>
          <a:blip r:embed="rId3"/>
          <a:stretch>
            <a:fillRect/>
          </a:stretch>
        </p:blipFill>
        <p:spPr>
          <a:xfrm>
            <a:off x="776449" y="2153506"/>
            <a:ext cx="7841950" cy="1912291"/>
          </a:xfrm>
          <a:prstGeom prst="rect">
            <a:avLst/>
          </a:prstGeom>
        </p:spPr>
      </p:pic>
    </p:spTree>
    <p:extLst>
      <p:ext uri="{BB962C8B-B14F-4D97-AF65-F5344CB8AC3E}">
        <p14:creationId xmlns:p14="http://schemas.microsoft.com/office/powerpoint/2010/main" val="8095029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11.9  &lt;sup&gt; Elements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HTML &lt;sup&gt; element defines superscripted text.</a:t>
            </a:r>
          </a:p>
          <a:p>
            <a:pPr lvl="0"/>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85</a:t>
            </a:fld>
            <a:endParaRPr dirty="0"/>
          </a:p>
        </p:txBody>
      </p:sp>
      <p:pic>
        <p:nvPicPr>
          <p:cNvPr id="4" name="Picture 3">
            <a:extLst>
              <a:ext uri="{FF2B5EF4-FFF2-40B4-BE49-F238E27FC236}">
                <a16:creationId xmlns:a16="http://schemas.microsoft.com/office/drawing/2014/main" id="{208A1A2A-8176-4036-9101-E59954713B55}"/>
              </a:ext>
            </a:extLst>
          </p:cNvPr>
          <p:cNvPicPr>
            <a:picLocks noChangeAspect="1"/>
          </p:cNvPicPr>
          <p:nvPr/>
        </p:nvPicPr>
        <p:blipFill>
          <a:blip r:embed="rId3"/>
          <a:stretch>
            <a:fillRect/>
          </a:stretch>
        </p:blipFill>
        <p:spPr>
          <a:xfrm>
            <a:off x="903082" y="2050898"/>
            <a:ext cx="7489908" cy="2281615"/>
          </a:xfrm>
          <a:prstGeom prst="rect">
            <a:avLst/>
          </a:prstGeom>
        </p:spPr>
      </p:pic>
    </p:spTree>
    <p:extLst>
      <p:ext uri="{BB962C8B-B14F-4D97-AF65-F5344CB8AC3E}">
        <p14:creationId xmlns:p14="http://schemas.microsoft.com/office/powerpoint/2010/main" val="15560163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11.10  Example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endParaRPr lang="en-US" dirty="0">
              <a:latin typeface="Century" panose="02040604050505020304" pitchFamily="18" charset="0"/>
            </a:endParaRPr>
          </a:p>
          <a:p>
            <a:pPr lvl="0"/>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86</a:t>
            </a:fld>
            <a:endParaRPr dirty="0"/>
          </a:p>
        </p:txBody>
      </p:sp>
      <p:pic>
        <p:nvPicPr>
          <p:cNvPr id="2" name="Picture 1">
            <a:extLst>
              <a:ext uri="{FF2B5EF4-FFF2-40B4-BE49-F238E27FC236}">
                <a16:creationId xmlns:a16="http://schemas.microsoft.com/office/drawing/2014/main" id="{80041F07-D2F2-4B8D-86F8-C071886E94AD}"/>
              </a:ext>
            </a:extLst>
          </p:cNvPr>
          <p:cNvPicPr>
            <a:picLocks noChangeAspect="1"/>
          </p:cNvPicPr>
          <p:nvPr/>
        </p:nvPicPr>
        <p:blipFill>
          <a:blip r:embed="rId3"/>
          <a:stretch>
            <a:fillRect/>
          </a:stretch>
        </p:blipFill>
        <p:spPr>
          <a:xfrm>
            <a:off x="1132226" y="1680813"/>
            <a:ext cx="7351198" cy="2687986"/>
          </a:xfrm>
          <a:prstGeom prst="rect">
            <a:avLst/>
          </a:prstGeom>
        </p:spPr>
      </p:pic>
    </p:spTree>
    <p:extLst>
      <p:ext uri="{BB962C8B-B14F-4D97-AF65-F5344CB8AC3E}">
        <p14:creationId xmlns:p14="http://schemas.microsoft.com/office/powerpoint/2010/main" val="30002995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865846" y="1622363"/>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12. </a:t>
            </a:r>
            <a:r>
              <a:rPr lang="en-US" dirty="0"/>
              <a:t>QUOTATION</a:t>
            </a:r>
            <a:endParaRPr dirty="0"/>
          </a:p>
        </p:txBody>
      </p:sp>
    </p:spTree>
    <p:extLst>
      <p:ext uri="{BB962C8B-B14F-4D97-AF65-F5344CB8AC3E}">
        <p14:creationId xmlns:p14="http://schemas.microsoft.com/office/powerpoint/2010/main" val="14568128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12.1  &lt;q&gt; for Short Quotations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HTML &lt;q&gt; element defines a short quotation. </a:t>
            </a:r>
          </a:p>
          <a:p>
            <a:pPr lvl="0"/>
            <a:r>
              <a:rPr lang="en-US" dirty="0"/>
              <a:t>Browsers usually insert quotation marks around the &lt;q&gt; element.</a:t>
            </a:r>
          </a:p>
          <a:p>
            <a:pPr lvl="0"/>
            <a:endParaRPr lang="en-US"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88</a:t>
            </a:fld>
            <a:endParaRPr dirty="0"/>
          </a:p>
        </p:txBody>
      </p:sp>
      <p:pic>
        <p:nvPicPr>
          <p:cNvPr id="3" name="Picture 2">
            <a:extLst>
              <a:ext uri="{FF2B5EF4-FFF2-40B4-BE49-F238E27FC236}">
                <a16:creationId xmlns:a16="http://schemas.microsoft.com/office/drawing/2014/main" id="{AE8F81BE-0F17-44BB-A81F-9C2DF54A80BB}"/>
              </a:ext>
            </a:extLst>
          </p:cNvPr>
          <p:cNvPicPr>
            <a:picLocks noChangeAspect="1"/>
          </p:cNvPicPr>
          <p:nvPr/>
        </p:nvPicPr>
        <p:blipFill>
          <a:blip r:embed="rId3"/>
          <a:stretch>
            <a:fillRect/>
          </a:stretch>
        </p:blipFill>
        <p:spPr>
          <a:xfrm>
            <a:off x="1325244" y="2672111"/>
            <a:ext cx="5944872" cy="1810958"/>
          </a:xfrm>
          <a:prstGeom prst="rect">
            <a:avLst/>
          </a:prstGeom>
        </p:spPr>
      </p:pic>
    </p:spTree>
    <p:extLst>
      <p:ext uri="{BB962C8B-B14F-4D97-AF65-F5344CB8AC3E}">
        <p14:creationId xmlns:p14="http://schemas.microsoft.com/office/powerpoint/2010/main" val="6070307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12.2  &lt;blockquote&gt; for Quotations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600" dirty="0"/>
              <a:t>The HTML &lt;blockquote&gt; element defines a section that is quoted from another source.</a:t>
            </a:r>
          </a:p>
          <a:p>
            <a:pPr lvl="0"/>
            <a:r>
              <a:rPr lang="en-US" sz="1600" dirty="0"/>
              <a:t>Browsers usually indent &lt;blockquote&gt; elements.</a:t>
            </a:r>
          </a:p>
          <a:p>
            <a:pPr lvl="0"/>
            <a:endParaRPr lang="en-US" sz="1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89</a:t>
            </a:fld>
            <a:endParaRPr dirty="0"/>
          </a:p>
        </p:txBody>
      </p:sp>
      <p:pic>
        <p:nvPicPr>
          <p:cNvPr id="4" name="Picture 3">
            <a:extLst>
              <a:ext uri="{FF2B5EF4-FFF2-40B4-BE49-F238E27FC236}">
                <a16:creationId xmlns:a16="http://schemas.microsoft.com/office/drawing/2014/main" id="{8E4E11B1-C363-46E9-BFF3-6127015D257F}"/>
              </a:ext>
            </a:extLst>
          </p:cNvPr>
          <p:cNvPicPr>
            <a:picLocks noChangeAspect="1"/>
          </p:cNvPicPr>
          <p:nvPr/>
        </p:nvPicPr>
        <p:blipFill>
          <a:blip r:embed="rId3"/>
          <a:stretch>
            <a:fillRect/>
          </a:stretch>
        </p:blipFill>
        <p:spPr>
          <a:xfrm>
            <a:off x="1865409" y="2571750"/>
            <a:ext cx="5413181" cy="2473486"/>
          </a:xfrm>
          <a:prstGeom prst="rect">
            <a:avLst/>
          </a:prstGeom>
        </p:spPr>
      </p:pic>
    </p:spTree>
    <p:extLst>
      <p:ext uri="{BB962C8B-B14F-4D97-AF65-F5344CB8AC3E}">
        <p14:creationId xmlns:p14="http://schemas.microsoft.com/office/powerpoint/2010/main" val="409402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7"/>
          <p:cNvSpPr txBox="1">
            <a:spLocks noGrp="1"/>
          </p:cNvSpPr>
          <p:nvPr>
            <p:ph type="body" idx="1"/>
          </p:nvPr>
        </p:nvSpPr>
        <p:spPr>
          <a:xfrm>
            <a:off x="975360" y="492326"/>
            <a:ext cx="7636130" cy="4158848"/>
          </a:xfrm>
          <a:prstGeom prst="rect">
            <a:avLst/>
          </a:prstGeom>
        </p:spPr>
        <p:txBody>
          <a:bodyPr spcFirstLastPara="1" wrap="square" lIns="0" tIns="0" rIns="0" bIns="0" anchor="t" anchorCtr="0">
            <a:noAutofit/>
          </a:bodyPr>
          <a:lstStyle/>
          <a:p>
            <a:pPr marL="101600" lvl="0" indent="0">
              <a:spcBef>
                <a:spcPts val="0"/>
              </a:spcBef>
              <a:buNone/>
            </a:pPr>
            <a:endParaRPr lang="en-US" sz="1800" dirty="0">
              <a:solidFill>
                <a:schemeClr val="tx1"/>
              </a:solidFill>
              <a:latin typeface="Century" panose="02040604050505020304" pitchFamily="18" charset="0"/>
            </a:endParaRPr>
          </a:p>
          <a:p>
            <a:pPr marL="101600" lvl="0" indent="0">
              <a:spcBef>
                <a:spcPts val="0"/>
              </a:spcBef>
              <a:buNone/>
            </a:pPr>
            <a:endParaRPr lang="en-US" sz="1800" dirty="0">
              <a:solidFill>
                <a:schemeClr val="tx1"/>
              </a:solidFill>
              <a:latin typeface="Century" panose="02040604050505020304" pitchFamily="18" charset="0"/>
            </a:endParaRPr>
          </a:p>
          <a:p>
            <a:pPr marL="101600" lvl="0" indent="0">
              <a:spcBef>
                <a:spcPts val="0"/>
              </a:spcBef>
              <a:buNone/>
            </a:pPr>
            <a:endParaRPr lang="en-US" sz="1800" dirty="0">
              <a:solidFill>
                <a:schemeClr val="tx1"/>
              </a:solidFill>
              <a:latin typeface="Century" panose="02040604050505020304" pitchFamily="18" charset="0"/>
            </a:endParaRPr>
          </a:p>
          <a:p>
            <a:pPr marL="101600" lvl="0" indent="0">
              <a:spcBef>
                <a:spcPts val="0"/>
              </a:spcBef>
              <a:buNone/>
            </a:pPr>
            <a:r>
              <a:rPr lang="en-US" sz="1800" dirty="0">
                <a:solidFill>
                  <a:schemeClr val="tx1"/>
                </a:solidFill>
                <a:latin typeface="Century" panose="02040604050505020304" pitchFamily="18" charset="0"/>
              </a:rPr>
              <a:t>As you can see, HTML, CSS, and JavaScript are totally different languages, but they all refer to one another in some way. Most websites rely on all three, but the appearance of </a:t>
            </a:r>
            <a:r>
              <a:rPr lang="en-US" sz="1800" i="1" dirty="0">
                <a:solidFill>
                  <a:schemeClr val="tx1"/>
                </a:solidFill>
                <a:latin typeface="Century" panose="02040604050505020304" pitchFamily="18" charset="0"/>
              </a:rPr>
              <a:t>every</a:t>
            </a:r>
            <a:r>
              <a:rPr lang="en-US" sz="1800" dirty="0">
                <a:solidFill>
                  <a:schemeClr val="tx1"/>
                </a:solidFill>
                <a:latin typeface="Century" panose="02040604050505020304" pitchFamily="18" charset="0"/>
              </a:rPr>
              <a:t> website is determined by HTML and CSS. That makes this bootcamp a great starting point for your web development journey.</a:t>
            </a:r>
            <a:endParaRPr lang="en-US" sz="1800" dirty="0">
              <a:solidFill>
                <a:schemeClr val="tx1"/>
              </a:solidFill>
            </a:endParaRPr>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8958280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3976979"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12.3  &lt;</a:t>
            </a:r>
            <a:r>
              <a:rPr lang="en-US" dirty="0" err="1">
                <a:latin typeface="Century" panose="02040604050505020304" pitchFamily="18" charset="0"/>
              </a:rPr>
              <a:t>abbr</a:t>
            </a:r>
            <a:r>
              <a:rPr lang="en-US" dirty="0">
                <a:latin typeface="Century" panose="02040604050505020304" pitchFamily="18" charset="0"/>
              </a:rPr>
              <a:t>&gt; for Abbreviations</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HTML &lt;</a:t>
            </a:r>
            <a:r>
              <a:rPr lang="en-US" dirty="0" err="1"/>
              <a:t>abbr</a:t>
            </a:r>
            <a:r>
              <a:rPr lang="en-US" dirty="0"/>
              <a:t>&gt; element defines an abbreviation or an acronym.</a:t>
            </a:r>
          </a:p>
          <a:p>
            <a:pPr lvl="0"/>
            <a:r>
              <a:rPr lang="en-US" dirty="0"/>
              <a:t>Marking abbreviations can give useful information to browsers, translation systems and search-engines.</a:t>
            </a:r>
          </a:p>
          <a:p>
            <a:r>
              <a:rPr lang="en-US" dirty="0"/>
              <a:t> </a:t>
            </a:r>
          </a:p>
          <a:p>
            <a:pPr lvl="0"/>
            <a:endParaRPr lang="en-US" sz="1600" dirty="0">
              <a:latin typeface="Century" panose="02040604050505020304" pitchFamily="18" charset="0"/>
            </a:endParaRP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90</a:t>
            </a:fld>
            <a:endParaRPr dirty="0"/>
          </a:p>
        </p:txBody>
      </p:sp>
      <p:pic>
        <p:nvPicPr>
          <p:cNvPr id="2" name="Picture 1">
            <a:extLst>
              <a:ext uri="{FF2B5EF4-FFF2-40B4-BE49-F238E27FC236}">
                <a16:creationId xmlns:a16="http://schemas.microsoft.com/office/drawing/2014/main" id="{D9869FE1-CB6F-421F-84C1-05764DC4DDCB}"/>
              </a:ext>
            </a:extLst>
          </p:cNvPr>
          <p:cNvPicPr>
            <a:picLocks noChangeAspect="1"/>
          </p:cNvPicPr>
          <p:nvPr/>
        </p:nvPicPr>
        <p:blipFill>
          <a:blip r:embed="rId3"/>
          <a:stretch>
            <a:fillRect/>
          </a:stretch>
        </p:blipFill>
        <p:spPr>
          <a:xfrm>
            <a:off x="1325244" y="2978522"/>
            <a:ext cx="5944872" cy="1810958"/>
          </a:xfrm>
          <a:prstGeom prst="rect">
            <a:avLst/>
          </a:prstGeom>
        </p:spPr>
      </p:pic>
    </p:spTree>
    <p:extLst>
      <p:ext uri="{BB962C8B-B14F-4D97-AF65-F5344CB8AC3E}">
        <p14:creationId xmlns:p14="http://schemas.microsoft.com/office/powerpoint/2010/main" val="4855767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611477"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12.4  &lt;address&gt; for Contact Information</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sz="1600" dirty="0"/>
              <a:t>The HTML &lt;address&gt; element defines contact information (author/owner) of a document or an article.</a:t>
            </a:r>
          </a:p>
          <a:p>
            <a:pPr lvl="0"/>
            <a:r>
              <a:rPr lang="en-US" sz="1600" dirty="0"/>
              <a:t>The &lt;address&gt; element is usually displayed in italic. Most browsers will add a line break before and after the element.</a:t>
            </a:r>
          </a:p>
          <a:p>
            <a:endParaRPr lang="en-US" sz="1600"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91</a:t>
            </a:fld>
            <a:endParaRPr dirty="0"/>
          </a:p>
        </p:txBody>
      </p:sp>
      <p:pic>
        <p:nvPicPr>
          <p:cNvPr id="3" name="Picture 2">
            <a:extLst>
              <a:ext uri="{FF2B5EF4-FFF2-40B4-BE49-F238E27FC236}">
                <a16:creationId xmlns:a16="http://schemas.microsoft.com/office/drawing/2014/main" id="{392AF122-B621-4AFC-B572-E86D5CD9A8E4}"/>
              </a:ext>
            </a:extLst>
          </p:cNvPr>
          <p:cNvPicPr>
            <a:picLocks noChangeAspect="1"/>
          </p:cNvPicPr>
          <p:nvPr/>
        </p:nvPicPr>
        <p:blipFill>
          <a:blip r:embed="rId3"/>
          <a:stretch>
            <a:fillRect/>
          </a:stretch>
        </p:blipFill>
        <p:spPr>
          <a:xfrm>
            <a:off x="1997611" y="2612459"/>
            <a:ext cx="4945621" cy="2409483"/>
          </a:xfrm>
          <a:prstGeom prst="rect">
            <a:avLst/>
          </a:prstGeom>
        </p:spPr>
      </p:pic>
    </p:spTree>
    <p:extLst>
      <p:ext uri="{BB962C8B-B14F-4D97-AF65-F5344CB8AC3E}">
        <p14:creationId xmlns:p14="http://schemas.microsoft.com/office/powerpoint/2010/main" val="25544175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611477"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12.5  &lt;cite&gt; for Work Title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HTML &lt;cite&gt; element defines the title of a work.</a:t>
            </a:r>
          </a:p>
          <a:p>
            <a:pPr lvl="0"/>
            <a:r>
              <a:rPr lang="en-US" dirty="0"/>
              <a:t>Browsers usually display &lt;cite&gt; elements in italic.</a:t>
            </a:r>
          </a:p>
          <a:p>
            <a:endParaRPr lang="en-US" sz="1600"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92</a:t>
            </a:fld>
            <a:endParaRPr dirty="0"/>
          </a:p>
        </p:txBody>
      </p:sp>
      <p:pic>
        <p:nvPicPr>
          <p:cNvPr id="2" name="Picture 1">
            <a:extLst>
              <a:ext uri="{FF2B5EF4-FFF2-40B4-BE49-F238E27FC236}">
                <a16:creationId xmlns:a16="http://schemas.microsoft.com/office/drawing/2014/main" id="{F6ADC132-EE0F-49A0-92C7-D9E2A4DA41A4}"/>
              </a:ext>
            </a:extLst>
          </p:cNvPr>
          <p:cNvPicPr>
            <a:picLocks noChangeAspect="1"/>
          </p:cNvPicPr>
          <p:nvPr/>
        </p:nvPicPr>
        <p:blipFill>
          <a:blip r:embed="rId3"/>
          <a:stretch>
            <a:fillRect/>
          </a:stretch>
        </p:blipFill>
        <p:spPr>
          <a:xfrm>
            <a:off x="1554479" y="2164475"/>
            <a:ext cx="5694535" cy="2774350"/>
          </a:xfrm>
          <a:prstGeom prst="rect">
            <a:avLst/>
          </a:prstGeom>
        </p:spPr>
      </p:pic>
    </p:spTree>
    <p:extLst>
      <p:ext uri="{BB962C8B-B14F-4D97-AF65-F5344CB8AC3E}">
        <p14:creationId xmlns:p14="http://schemas.microsoft.com/office/powerpoint/2010/main" val="15031461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611477"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12.6  &lt;</a:t>
            </a:r>
            <a:r>
              <a:rPr lang="en-US" dirty="0" err="1">
                <a:latin typeface="Century" panose="02040604050505020304" pitchFamily="18" charset="0"/>
              </a:rPr>
              <a:t>bdo</a:t>
            </a:r>
            <a:r>
              <a:rPr lang="en-US" dirty="0">
                <a:latin typeface="Century" panose="02040604050505020304" pitchFamily="18" charset="0"/>
              </a:rPr>
              <a:t>&gt; for Bi-Directional Override</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The HTML &lt;</a:t>
            </a:r>
            <a:r>
              <a:rPr lang="en-US" dirty="0" err="1"/>
              <a:t>bdo</a:t>
            </a:r>
            <a:r>
              <a:rPr lang="en-US" dirty="0"/>
              <a:t>&gt; element defines bi-directional override.</a:t>
            </a:r>
          </a:p>
          <a:p>
            <a:pPr lvl="0"/>
            <a:r>
              <a:rPr lang="en-US" dirty="0"/>
              <a:t>The &lt;</a:t>
            </a:r>
            <a:r>
              <a:rPr lang="en-US" dirty="0" err="1"/>
              <a:t>bdo</a:t>
            </a:r>
            <a:r>
              <a:rPr lang="en-US" dirty="0"/>
              <a:t>&gt; element is used to override the current text direction:</a:t>
            </a:r>
          </a:p>
          <a:p>
            <a:endParaRPr lang="en-US" sz="1600"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93</a:t>
            </a:fld>
            <a:endParaRPr dirty="0"/>
          </a:p>
        </p:txBody>
      </p:sp>
      <p:pic>
        <p:nvPicPr>
          <p:cNvPr id="3" name="Picture 2">
            <a:extLst>
              <a:ext uri="{FF2B5EF4-FFF2-40B4-BE49-F238E27FC236}">
                <a16:creationId xmlns:a16="http://schemas.microsoft.com/office/drawing/2014/main" id="{1784DEB0-46AF-4EA6-8080-FA234395CC91}"/>
              </a:ext>
            </a:extLst>
          </p:cNvPr>
          <p:cNvPicPr>
            <a:picLocks noChangeAspect="1"/>
          </p:cNvPicPr>
          <p:nvPr/>
        </p:nvPicPr>
        <p:blipFill>
          <a:blip r:embed="rId3"/>
          <a:stretch>
            <a:fillRect/>
          </a:stretch>
        </p:blipFill>
        <p:spPr>
          <a:xfrm>
            <a:off x="1409651" y="2370809"/>
            <a:ext cx="5944872" cy="1963395"/>
          </a:xfrm>
          <a:prstGeom prst="rect">
            <a:avLst/>
          </a:prstGeom>
        </p:spPr>
      </p:pic>
    </p:spTree>
    <p:extLst>
      <p:ext uri="{BB962C8B-B14F-4D97-AF65-F5344CB8AC3E}">
        <p14:creationId xmlns:p14="http://schemas.microsoft.com/office/powerpoint/2010/main" val="34431518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1865846" y="1622363"/>
            <a:ext cx="5088600" cy="1159800"/>
          </a:xfrm>
          <a:prstGeom prst="rect">
            <a:avLst/>
          </a:prstGeom>
        </p:spPr>
        <p:txBody>
          <a:bodyPr spcFirstLastPara="1" wrap="square" lIns="0" tIns="0" rIns="0" bIns="0" anchor="b" anchorCtr="0">
            <a:noAutofit/>
          </a:bodyPr>
          <a:lstStyle/>
          <a:p>
            <a:pPr lvl="0" algn="ctr"/>
            <a:r>
              <a:rPr lang="en" dirty="0">
                <a:solidFill>
                  <a:schemeClr val="accent2"/>
                </a:solidFill>
              </a:rPr>
              <a:t>13. </a:t>
            </a:r>
            <a:r>
              <a:rPr lang="en-US" dirty="0"/>
              <a:t>COMMENTS</a:t>
            </a:r>
            <a:endParaRPr dirty="0"/>
          </a:p>
        </p:txBody>
      </p:sp>
    </p:spTree>
    <p:extLst>
      <p:ext uri="{BB962C8B-B14F-4D97-AF65-F5344CB8AC3E}">
        <p14:creationId xmlns:p14="http://schemas.microsoft.com/office/powerpoint/2010/main" val="27765334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611477"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13.1  Comment Tag</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You can add comments to your HTML source by using the following syntax:</a:t>
            </a:r>
          </a:p>
          <a:p>
            <a:pPr marL="101600" indent="0" algn="ctr">
              <a:buNone/>
            </a:pPr>
            <a:r>
              <a:rPr lang="en-US" b="1" dirty="0"/>
              <a:t>&lt;!-- Write your comments here --&gt;</a:t>
            </a:r>
          </a:p>
          <a:p>
            <a:pPr lvl="0"/>
            <a:r>
              <a:rPr lang="en-US" dirty="0"/>
              <a:t>Notice that there is an exclamation point (!) in the opening tag, but not in the closing tag.</a:t>
            </a:r>
          </a:p>
          <a:p>
            <a:pPr lvl="0"/>
            <a:r>
              <a:rPr lang="en-US" dirty="0"/>
              <a:t>With comments you can place notifications and reminders in your HTML:</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95</a:t>
            </a:fld>
            <a:endParaRPr dirty="0"/>
          </a:p>
        </p:txBody>
      </p:sp>
    </p:spTree>
    <p:extLst>
      <p:ext uri="{BB962C8B-B14F-4D97-AF65-F5344CB8AC3E}">
        <p14:creationId xmlns:p14="http://schemas.microsoft.com/office/powerpoint/2010/main" val="16665843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611477"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13.1  Comment Tag</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endParaRPr lang="en-US" dirty="0"/>
          </a:p>
          <a:p>
            <a:pPr lvl="0"/>
            <a:endParaRPr lang="en-US" dirty="0"/>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96</a:t>
            </a:fld>
            <a:endParaRPr dirty="0"/>
          </a:p>
        </p:txBody>
      </p:sp>
      <p:pic>
        <p:nvPicPr>
          <p:cNvPr id="2" name="Picture 1">
            <a:extLst>
              <a:ext uri="{FF2B5EF4-FFF2-40B4-BE49-F238E27FC236}">
                <a16:creationId xmlns:a16="http://schemas.microsoft.com/office/drawing/2014/main" id="{1684EB26-FAC5-4B26-BC67-6A64D36E151D}"/>
              </a:ext>
            </a:extLst>
          </p:cNvPr>
          <p:cNvPicPr>
            <a:picLocks noChangeAspect="1"/>
          </p:cNvPicPr>
          <p:nvPr/>
        </p:nvPicPr>
        <p:blipFill>
          <a:blip r:embed="rId3"/>
          <a:stretch>
            <a:fillRect/>
          </a:stretch>
        </p:blipFill>
        <p:spPr>
          <a:xfrm>
            <a:off x="1381515" y="1822120"/>
            <a:ext cx="5944872" cy="2173759"/>
          </a:xfrm>
          <a:prstGeom prst="rect">
            <a:avLst/>
          </a:prstGeom>
        </p:spPr>
      </p:pic>
    </p:spTree>
    <p:extLst>
      <p:ext uri="{BB962C8B-B14F-4D97-AF65-F5344CB8AC3E}">
        <p14:creationId xmlns:p14="http://schemas.microsoft.com/office/powerpoint/2010/main" val="15342072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5"/>
          <p:cNvSpPr txBox="1">
            <a:spLocks noGrp="1"/>
          </p:cNvSpPr>
          <p:nvPr>
            <p:ph type="title"/>
          </p:nvPr>
        </p:nvSpPr>
        <p:spPr>
          <a:xfrm>
            <a:off x="776449" y="402700"/>
            <a:ext cx="4611477" cy="856800"/>
          </a:xfrm>
          <a:prstGeom prst="rect">
            <a:avLst/>
          </a:prstGeom>
        </p:spPr>
        <p:txBody>
          <a:bodyPr spcFirstLastPara="1" wrap="square" lIns="0" tIns="0" rIns="0" bIns="0" anchor="b" anchorCtr="0">
            <a:noAutofit/>
          </a:bodyPr>
          <a:lstStyle/>
          <a:p>
            <a:r>
              <a:rPr lang="en-US" dirty="0">
                <a:latin typeface="Century" panose="02040604050505020304" pitchFamily="18" charset="0"/>
              </a:rPr>
              <a:t>13.1  Comment Tag</a:t>
            </a:r>
          </a:p>
        </p:txBody>
      </p:sp>
      <p:sp>
        <p:nvSpPr>
          <p:cNvPr id="563" name="Google Shape;563;p35"/>
          <p:cNvSpPr txBox="1">
            <a:spLocks noGrp="1"/>
          </p:cNvSpPr>
          <p:nvPr>
            <p:ph type="body" idx="1"/>
          </p:nvPr>
        </p:nvSpPr>
        <p:spPr>
          <a:xfrm>
            <a:off x="776450" y="1259499"/>
            <a:ext cx="8062750" cy="3762443"/>
          </a:xfrm>
          <a:prstGeom prst="rect">
            <a:avLst/>
          </a:prstGeom>
        </p:spPr>
        <p:txBody>
          <a:bodyPr spcFirstLastPara="1" wrap="square" lIns="0" tIns="0" rIns="0" bIns="0" anchor="t" anchorCtr="0">
            <a:noAutofit/>
          </a:bodyPr>
          <a:lstStyle/>
          <a:p>
            <a:pPr lvl="0"/>
            <a:r>
              <a:rPr lang="en-US" dirty="0"/>
              <a:t>Comments are also great for debugging HTML, because you can comment out HTML lines of code, one at a time, to search for errors:</a:t>
            </a:r>
          </a:p>
        </p:txBody>
      </p:sp>
      <p:sp>
        <p:nvSpPr>
          <p:cNvPr id="564" name="Google Shape;564;p3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97</a:t>
            </a:fld>
            <a:endParaRPr dirty="0"/>
          </a:p>
        </p:txBody>
      </p:sp>
      <p:pic>
        <p:nvPicPr>
          <p:cNvPr id="2" name="Picture 1">
            <a:extLst>
              <a:ext uri="{FF2B5EF4-FFF2-40B4-BE49-F238E27FC236}">
                <a16:creationId xmlns:a16="http://schemas.microsoft.com/office/drawing/2014/main" id="{E4B7F225-03D8-4880-B475-00FE6F21E93D}"/>
              </a:ext>
            </a:extLst>
          </p:cNvPr>
          <p:cNvPicPr>
            <a:picLocks noChangeAspect="1"/>
          </p:cNvPicPr>
          <p:nvPr/>
        </p:nvPicPr>
        <p:blipFill>
          <a:blip r:embed="rId3"/>
          <a:stretch>
            <a:fillRect/>
          </a:stretch>
        </p:blipFill>
        <p:spPr>
          <a:xfrm>
            <a:off x="1599564" y="2413338"/>
            <a:ext cx="5944872" cy="2173759"/>
          </a:xfrm>
          <a:prstGeom prst="rect">
            <a:avLst/>
          </a:prstGeom>
        </p:spPr>
      </p:pic>
    </p:spTree>
    <p:extLst>
      <p:ext uri="{BB962C8B-B14F-4D97-AF65-F5344CB8AC3E}">
        <p14:creationId xmlns:p14="http://schemas.microsoft.com/office/powerpoint/2010/main" val="674028456"/>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3730</Words>
  <Application>Microsoft Office PowerPoint</Application>
  <PresentationFormat>On-screen Show (16:9)</PresentationFormat>
  <Paragraphs>400</Paragraphs>
  <Slides>97</Slides>
  <Notes>97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Century</vt:lpstr>
      <vt:lpstr>Montserrat Light</vt:lpstr>
      <vt:lpstr>Wingdings</vt:lpstr>
      <vt:lpstr>Arial</vt:lpstr>
      <vt:lpstr>RysLatinModernMono</vt:lpstr>
      <vt:lpstr>Poppins</vt:lpstr>
      <vt:lpstr>Volsce template</vt:lpstr>
      <vt:lpstr>1.  HOW WEBSITES WORKS</vt:lpstr>
      <vt:lpstr>PowerPoint Presentation</vt:lpstr>
      <vt:lpstr>PowerPoint Presentation</vt:lpstr>
      <vt:lpstr>PowerPoint Presentation</vt:lpstr>
      <vt:lpstr>1.  HTML, CSS, &amp; JAVASCRIPT INTRODCTION</vt:lpstr>
      <vt:lpstr>PowerPoint Presentation</vt:lpstr>
      <vt:lpstr>PowerPoint Presentation</vt:lpstr>
      <vt:lpstr>PowerPoint Presentation</vt:lpstr>
      <vt:lpstr>PowerPoint Presentation</vt:lpstr>
      <vt:lpstr>2. LANGUAGES VS WEB DEVELOPMENT</vt:lpstr>
      <vt:lpstr>PowerPoint Presentation</vt:lpstr>
      <vt:lpstr>PowerPoint Presentation</vt:lpstr>
      <vt:lpstr>3. FUNDAMENTALS NOT FRAMEWORKS</vt:lpstr>
      <vt:lpstr>PowerPoint Presentation</vt:lpstr>
      <vt:lpstr>4. INTRODUCTION TO HTML</vt:lpstr>
      <vt:lpstr>4.1 What is HTML?</vt:lpstr>
      <vt:lpstr>4.2 Simple HTML Document</vt:lpstr>
      <vt:lpstr>4.2 Simple HTML Document</vt:lpstr>
      <vt:lpstr>4.3 HTML Tags</vt:lpstr>
      <vt:lpstr>4.4 Web Browsers</vt:lpstr>
      <vt:lpstr>4.5 HTML Page Structure </vt:lpstr>
      <vt:lpstr>4.6 The &lt;!DOCTYPE&gt; Definition</vt:lpstr>
      <vt:lpstr>4.7 HTML Versions</vt:lpstr>
      <vt:lpstr>4.8 Text Editor </vt:lpstr>
      <vt:lpstr>5. HTML BASICS</vt:lpstr>
      <vt:lpstr>5.1 HTML Document</vt:lpstr>
      <vt:lpstr>5.2 Headings</vt:lpstr>
      <vt:lpstr>5.3 Paragraphs</vt:lpstr>
      <vt:lpstr>5.4 Links</vt:lpstr>
      <vt:lpstr>5.5 Images</vt:lpstr>
      <vt:lpstr>5.6 Buttons</vt:lpstr>
      <vt:lpstr>5.7 Lists</vt:lpstr>
      <vt:lpstr>6. HTML ELEMENTS</vt:lpstr>
      <vt:lpstr>6.1 HTML ELEMENTS</vt:lpstr>
      <vt:lpstr>6.2 Nested Elements </vt:lpstr>
      <vt:lpstr>6.2 Nested Elements </vt:lpstr>
      <vt:lpstr>6.3 Don’t Forget End Tags</vt:lpstr>
      <vt:lpstr>6.4 Empty HTML Elements</vt:lpstr>
      <vt:lpstr>7. HTML ATTRIBUTES</vt:lpstr>
      <vt:lpstr>7.1 HTML Attributes</vt:lpstr>
      <vt:lpstr>7.2 href Attribute</vt:lpstr>
      <vt:lpstr>7.3 src Attribute </vt:lpstr>
      <vt:lpstr>7.4 The width and height Attributes</vt:lpstr>
      <vt:lpstr>7.5 The alt Attribute</vt:lpstr>
      <vt:lpstr>7.5 The alt Attribute</vt:lpstr>
      <vt:lpstr>7.6 The style Attribute</vt:lpstr>
      <vt:lpstr>7.7 The lang Attribute</vt:lpstr>
      <vt:lpstr>7.7 The lang Attribute</vt:lpstr>
      <vt:lpstr>7.8 The title Attribute</vt:lpstr>
      <vt:lpstr>7.9 Good Practices </vt:lpstr>
      <vt:lpstr>7.10 Attributes Summary</vt:lpstr>
      <vt:lpstr>7.11 Attributes Table</vt:lpstr>
      <vt:lpstr>8. HEADINGS</vt:lpstr>
      <vt:lpstr>8.1  HTML Headings</vt:lpstr>
      <vt:lpstr>8.1  HTML Headings</vt:lpstr>
      <vt:lpstr>8.2 Bigger Headings</vt:lpstr>
      <vt:lpstr>8.3  HTML Horizontal Rules</vt:lpstr>
      <vt:lpstr>8.3  The HTML &lt;head&gt; Element</vt:lpstr>
      <vt:lpstr>8.3  The HTML &lt;head&gt; Element</vt:lpstr>
      <vt:lpstr>9. PARAGRAPHS</vt:lpstr>
      <vt:lpstr>9.2 HTML Display</vt:lpstr>
      <vt:lpstr>9.2 HTML Display</vt:lpstr>
      <vt:lpstr>9.3  Line Breaks</vt:lpstr>
      <vt:lpstr>9.4 &lt;pre&gt; Element</vt:lpstr>
      <vt:lpstr>10. STYLES</vt:lpstr>
      <vt:lpstr>10.1  style Attribute</vt:lpstr>
      <vt:lpstr>10.2 Background Color</vt:lpstr>
      <vt:lpstr>10.3  Text Color</vt:lpstr>
      <vt:lpstr>10.4  Fonts</vt:lpstr>
      <vt:lpstr>10.4  Text size</vt:lpstr>
      <vt:lpstr>10.5  Text Aligment</vt:lpstr>
      <vt:lpstr>10.6  Example</vt:lpstr>
      <vt:lpstr>10.7  Summary</vt:lpstr>
      <vt:lpstr>11. FORMATTING</vt:lpstr>
      <vt:lpstr>11.1 Formatting Elements</vt:lpstr>
      <vt:lpstr>11.2  &lt;b&gt; and &lt;strong&gt; Elements</vt:lpstr>
      <vt:lpstr>11.2  &lt;b&gt; and &lt;strong&gt; Elements</vt:lpstr>
      <vt:lpstr>11.3   &lt;i&gt; and &lt;em&gt; Elements</vt:lpstr>
      <vt:lpstr>11.3   &lt;i&gt; and &lt;em&gt; Elements</vt:lpstr>
      <vt:lpstr>11.4  &lt;small&gt; Elements</vt:lpstr>
      <vt:lpstr>11.5  &lt;mark&gt; Elements</vt:lpstr>
      <vt:lpstr>11.6  &lt;del&gt; Elements</vt:lpstr>
      <vt:lpstr>11.7  &lt;ins&gt; Elements</vt:lpstr>
      <vt:lpstr>11.8  &lt;sub&gt; Elements</vt:lpstr>
      <vt:lpstr>11.9  &lt;sup&gt; Elements</vt:lpstr>
      <vt:lpstr>11.10  Example</vt:lpstr>
      <vt:lpstr>12. QUOTATION</vt:lpstr>
      <vt:lpstr>12.1  &lt;q&gt; for Short Quotations</vt:lpstr>
      <vt:lpstr>12.2  &lt;blockquote&gt; for Quotations</vt:lpstr>
      <vt:lpstr>12.3  &lt;abbr&gt; for Abbreviations</vt:lpstr>
      <vt:lpstr>12.4  &lt;address&gt; for Contact Information</vt:lpstr>
      <vt:lpstr>12.5  &lt;cite&gt; for Work Title</vt:lpstr>
      <vt:lpstr>12.6  &lt;bdo&gt; for Bi-Directional Override</vt:lpstr>
      <vt:lpstr>13. COMMENTS</vt:lpstr>
      <vt:lpstr>13.1  Comment Tag</vt:lpstr>
      <vt:lpstr>13.1  Comment Tag</vt:lpstr>
      <vt:lpstr>13.1  Comment Tag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Alfred Rezk</dc:creator>
  <cp:lastModifiedBy>Alfred Rezk</cp:lastModifiedBy>
  <cp:revision>22</cp:revision>
  <dcterms:modified xsi:type="dcterms:W3CDTF">2019-11-09T03:18:10Z</dcterms:modified>
</cp:coreProperties>
</file>