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0" r:id="rId3"/>
    <p:sldId id="257" r:id="rId4"/>
    <p:sldId id="258" r:id="rId5"/>
    <p:sldId id="273" r:id="rId6"/>
    <p:sldId id="266" r:id="rId7"/>
    <p:sldId id="267" r:id="rId8"/>
    <p:sldId id="270" r:id="rId9"/>
    <p:sldId id="271" r:id="rId10"/>
    <p:sldId id="274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c McCabe" initials="AM" lastIdx="1" clrIdx="0">
    <p:extLst>
      <p:ext uri="{19B8F6BF-5375-455C-9EA6-DF929625EA0E}">
        <p15:presenceInfo xmlns:p15="http://schemas.microsoft.com/office/powerpoint/2012/main" userId="964efa64341957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21"/>
  </p:normalViewPr>
  <p:slideViewPr>
    <p:cSldViewPr snapToGrid="0" snapToObjects="1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1T18:00:43.154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AAD884-DAD8-C347-B19C-061AAB34E76E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</dgm:pt>
    <dgm:pt modelId="{2CBB9B09-F6CD-654B-8441-AC2F656D29C8}">
      <dgm:prSet phldrT="[Text]" custT="1"/>
      <dgm:spPr/>
      <dgm:t>
        <a:bodyPr/>
        <a:lstStyle/>
        <a:p>
          <a:r>
            <a:rPr lang="en-US" sz="1200" dirty="0"/>
            <a:t>EDA</a:t>
          </a:r>
        </a:p>
      </dgm:t>
    </dgm:pt>
    <dgm:pt modelId="{B7AD445D-FC5C-8A43-A9D8-E32636521967}" type="parTrans" cxnId="{524E2A60-E6F8-7E47-AD99-F6AE3CEC41DA}">
      <dgm:prSet/>
      <dgm:spPr/>
      <dgm:t>
        <a:bodyPr/>
        <a:lstStyle/>
        <a:p>
          <a:endParaRPr lang="en-US" sz="1200"/>
        </a:p>
      </dgm:t>
    </dgm:pt>
    <dgm:pt modelId="{B14184D7-DC99-FC44-B88B-6DFD91524D7D}" type="sibTrans" cxnId="{524E2A60-E6F8-7E47-AD99-F6AE3CEC41DA}">
      <dgm:prSet/>
      <dgm:spPr/>
      <dgm:t>
        <a:bodyPr/>
        <a:lstStyle/>
        <a:p>
          <a:endParaRPr lang="en-US" sz="1200"/>
        </a:p>
      </dgm:t>
    </dgm:pt>
    <dgm:pt modelId="{F5D80192-AA56-A94C-AB38-A3BFB7DEFD92}">
      <dgm:prSet phldrT="[Text]" custT="1"/>
      <dgm:spPr/>
      <dgm:t>
        <a:bodyPr/>
        <a:lstStyle/>
        <a:p>
          <a:r>
            <a:rPr lang="en-US" sz="1200" dirty="0"/>
            <a:t>Collection / Cleaning</a:t>
          </a:r>
        </a:p>
      </dgm:t>
    </dgm:pt>
    <dgm:pt modelId="{06AF0C3A-7823-A84A-9C3C-B28461EE4E2F}" type="parTrans" cxnId="{D5B15D1B-4BC9-264B-B309-766BB86E2F32}">
      <dgm:prSet/>
      <dgm:spPr/>
      <dgm:t>
        <a:bodyPr/>
        <a:lstStyle/>
        <a:p>
          <a:endParaRPr lang="en-US" sz="1200"/>
        </a:p>
      </dgm:t>
    </dgm:pt>
    <dgm:pt modelId="{2EAA516D-287D-3D4F-93F7-B6D702A8E439}" type="sibTrans" cxnId="{D5B15D1B-4BC9-264B-B309-766BB86E2F32}">
      <dgm:prSet/>
      <dgm:spPr/>
      <dgm:t>
        <a:bodyPr/>
        <a:lstStyle/>
        <a:p>
          <a:endParaRPr lang="en-US" sz="1200"/>
        </a:p>
      </dgm:t>
    </dgm:pt>
    <dgm:pt modelId="{6BA753FB-EC66-3A47-8526-653904BA8F20}">
      <dgm:prSet phldrT="[Text]" custT="1"/>
      <dgm:spPr/>
      <dgm:t>
        <a:bodyPr/>
        <a:lstStyle/>
        <a:p>
          <a:r>
            <a:rPr lang="en-US" sz="1200" dirty="0"/>
            <a:t>Feature Engineering</a:t>
          </a:r>
        </a:p>
      </dgm:t>
    </dgm:pt>
    <dgm:pt modelId="{FDB6D07E-87CD-E44E-825F-CEF7CD71007B}" type="parTrans" cxnId="{F11C82D1-DC5F-5147-A3FE-44393AC4B8BF}">
      <dgm:prSet/>
      <dgm:spPr/>
      <dgm:t>
        <a:bodyPr/>
        <a:lstStyle/>
        <a:p>
          <a:endParaRPr lang="en-US" sz="1200"/>
        </a:p>
      </dgm:t>
    </dgm:pt>
    <dgm:pt modelId="{EBCDB147-55B7-A84D-BFAB-2851D2B6945C}" type="sibTrans" cxnId="{F11C82D1-DC5F-5147-A3FE-44393AC4B8BF}">
      <dgm:prSet/>
      <dgm:spPr/>
      <dgm:t>
        <a:bodyPr/>
        <a:lstStyle/>
        <a:p>
          <a:endParaRPr lang="en-US" sz="1200"/>
        </a:p>
      </dgm:t>
    </dgm:pt>
    <dgm:pt modelId="{68406B00-C114-034F-A0B8-94D2C14782F2}">
      <dgm:prSet phldrT="[Text]" custT="1"/>
      <dgm:spPr/>
      <dgm:t>
        <a:bodyPr/>
        <a:lstStyle/>
        <a:p>
          <a:r>
            <a:rPr lang="en-US" sz="1200" dirty="0"/>
            <a:t>Feature Selection</a:t>
          </a:r>
        </a:p>
      </dgm:t>
    </dgm:pt>
    <dgm:pt modelId="{DD7799EB-5E68-5342-9072-C1E0DC28C972}" type="parTrans" cxnId="{55B2421F-AE81-2D43-B6BC-6AA6F5FF70C9}">
      <dgm:prSet/>
      <dgm:spPr/>
      <dgm:t>
        <a:bodyPr/>
        <a:lstStyle/>
        <a:p>
          <a:endParaRPr lang="en-US" sz="1200"/>
        </a:p>
      </dgm:t>
    </dgm:pt>
    <dgm:pt modelId="{105BB378-D12F-7745-8A63-9420C1E1F308}" type="sibTrans" cxnId="{55B2421F-AE81-2D43-B6BC-6AA6F5FF70C9}">
      <dgm:prSet/>
      <dgm:spPr/>
      <dgm:t>
        <a:bodyPr/>
        <a:lstStyle/>
        <a:p>
          <a:endParaRPr lang="en-US" sz="1200"/>
        </a:p>
      </dgm:t>
    </dgm:pt>
    <dgm:pt modelId="{91FE8D90-D8EB-D24C-95EC-5CC31A61ABB9}">
      <dgm:prSet phldrT="[Text]" custT="1"/>
      <dgm:spPr/>
      <dgm:t>
        <a:bodyPr/>
        <a:lstStyle/>
        <a:p>
          <a:r>
            <a:rPr lang="en-US" sz="1200" dirty="0"/>
            <a:t>Model Building</a:t>
          </a:r>
        </a:p>
      </dgm:t>
    </dgm:pt>
    <dgm:pt modelId="{DE774315-6305-FD46-B8D9-1C46F2B642D5}" type="parTrans" cxnId="{D192269B-D826-F543-8A8B-819B89E8B7EA}">
      <dgm:prSet/>
      <dgm:spPr/>
      <dgm:t>
        <a:bodyPr/>
        <a:lstStyle/>
        <a:p>
          <a:endParaRPr lang="en-US" sz="1200"/>
        </a:p>
      </dgm:t>
    </dgm:pt>
    <dgm:pt modelId="{D598DA63-6D26-5349-82AC-0940F8A15B6E}" type="sibTrans" cxnId="{D192269B-D826-F543-8A8B-819B89E8B7EA}">
      <dgm:prSet/>
      <dgm:spPr/>
      <dgm:t>
        <a:bodyPr/>
        <a:lstStyle/>
        <a:p>
          <a:endParaRPr lang="en-US" sz="1200"/>
        </a:p>
      </dgm:t>
    </dgm:pt>
    <dgm:pt modelId="{427736AF-BACA-744B-9A9F-D2E08E28A74C}" type="pres">
      <dgm:prSet presAssocID="{A8AAD884-DAD8-C347-B19C-061AAB34E76E}" presName="CompostProcess" presStyleCnt="0">
        <dgm:presLayoutVars>
          <dgm:dir/>
          <dgm:resizeHandles val="exact"/>
        </dgm:presLayoutVars>
      </dgm:prSet>
      <dgm:spPr/>
    </dgm:pt>
    <dgm:pt modelId="{49E10AEC-D8D1-7440-ABBA-DDD00DFED3C8}" type="pres">
      <dgm:prSet presAssocID="{A8AAD884-DAD8-C347-B19C-061AAB34E76E}" presName="arrow" presStyleLbl="bgShp" presStyleIdx="0" presStyleCnt="1"/>
      <dgm:spPr/>
    </dgm:pt>
    <dgm:pt modelId="{E54C4B09-16CF-5342-A37E-D605B0B7B271}" type="pres">
      <dgm:prSet presAssocID="{A8AAD884-DAD8-C347-B19C-061AAB34E76E}" presName="linearProcess" presStyleCnt="0"/>
      <dgm:spPr/>
    </dgm:pt>
    <dgm:pt modelId="{7A2696A8-1A1C-714A-B195-D694DB35E37E}" type="pres">
      <dgm:prSet presAssocID="{F5D80192-AA56-A94C-AB38-A3BFB7DEFD92}" presName="textNode" presStyleLbl="node1" presStyleIdx="0" presStyleCnt="5">
        <dgm:presLayoutVars>
          <dgm:bulletEnabled val="1"/>
        </dgm:presLayoutVars>
      </dgm:prSet>
      <dgm:spPr/>
    </dgm:pt>
    <dgm:pt modelId="{C1BA0A1C-CAF4-5A45-8470-15D0257EBEFD}" type="pres">
      <dgm:prSet presAssocID="{2EAA516D-287D-3D4F-93F7-B6D702A8E439}" presName="sibTrans" presStyleCnt="0"/>
      <dgm:spPr/>
    </dgm:pt>
    <dgm:pt modelId="{9F01EE88-4246-F243-B9A1-601C65E4FFAA}" type="pres">
      <dgm:prSet presAssocID="{2CBB9B09-F6CD-654B-8441-AC2F656D29C8}" presName="textNode" presStyleLbl="node1" presStyleIdx="1" presStyleCnt="5">
        <dgm:presLayoutVars>
          <dgm:bulletEnabled val="1"/>
        </dgm:presLayoutVars>
      </dgm:prSet>
      <dgm:spPr/>
    </dgm:pt>
    <dgm:pt modelId="{F20F64E3-27BC-5C47-B570-80D7E1206BC6}" type="pres">
      <dgm:prSet presAssocID="{B14184D7-DC99-FC44-B88B-6DFD91524D7D}" presName="sibTrans" presStyleCnt="0"/>
      <dgm:spPr/>
    </dgm:pt>
    <dgm:pt modelId="{77ED04A9-2D6F-A34E-9DC1-3F2FF56F664E}" type="pres">
      <dgm:prSet presAssocID="{6BA753FB-EC66-3A47-8526-653904BA8F20}" presName="textNode" presStyleLbl="node1" presStyleIdx="2" presStyleCnt="5">
        <dgm:presLayoutVars>
          <dgm:bulletEnabled val="1"/>
        </dgm:presLayoutVars>
      </dgm:prSet>
      <dgm:spPr/>
    </dgm:pt>
    <dgm:pt modelId="{B74CAA75-3C5E-814D-96B7-A9740C53B68E}" type="pres">
      <dgm:prSet presAssocID="{EBCDB147-55B7-A84D-BFAB-2851D2B6945C}" presName="sibTrans" presStyleCnt="0"/>
      <dgm:spPr/>
    </dgm:pt>
    <dgm:pt modelId="{89479162-555B-0E49-B1D9-6DCD5B4C3CEA}" type="pres">
      <dgm:prSet presAssocID="{68406B00-C114-034F-A0B8-94D2C14782F2}" presName="textNode" presStyleLbl="node1" presStyleIdx="3" presStyleCnt="5">
        <dgm:presLayoutVars>
          <dgm:bulletEnabled val="1"/>
        </dgm:presLayoutVars>
      </dgm:prSet>
      <dgm:spPr/>
    </dgm:pt>
    <dgm:pt modelId="{846778BF-0F69-5540-B4B5-63B0304BCFA9}" type="pres">
      <dgm:prSet presAssocID="{105BB378-D12F-7745-8A63-9420C1E1F308}" presName="sibTrans" presStyleCnt="0"/>
      <dgm:spPr/>
    </dgm:pt>
    <dgm:pt modelId="{D88FAA3D-C2E0-A94B-B2C0-CEAA7B4F59A6}" type="pres">
      <dgm:prSet presAssocID="{91FE8D90-D8EB-D24C-95EC-5CC31A61ABB9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037B661A-0382-344E-A1AC-55FB2493F0C8}" type="presOf" srcId="{2CBB9B09-F6CD-654B-8441-AC2F656D29C8}" destId="{9F01EE88-4246-F243-B9A1-601C65E4FFAA}" srcOrd="0" destOrd="0" presId="urn:microsoft.com/office/officeart/2005/8/layout/hProcess9"/>
    <dgm:cxn modelId="{D5B15D1B-4BC9-264B-B309-766BB86E2F32}" srcId="{A8AAD884-DAD8-C347-B19C-061AAB34E76E}" destId="{F5D80192-AA56-A94C-AB38-A3BFB7DEFD92}" srcOrd="0" destOrd="0" parTransId="{06AF0C3A-7823-A84A-9C3C-B28461EE4E2F}" sibTransId="{2EAA516D-287D-3D4F-93F7-B6D702A8E439}"/>
    <dgm:cxn modelId="{55B2421F-AE81-2D43-B6BC-6AA6F5FF70C9}" srcId="{A8AAD884-DAD8-C347-B19C-061AAB34E76E}" destId="{68406B00-C114-034F-A0B8-94D2C14782F2}" srcOrd="3" destOrd="0" parTransId="{DD7799EB-5E68-5342-9072-C1E0DC28C972}" sibTransId="{105BB378-D12F-7745-8A63-9420C1E1F308}"/>
    <dgm:cxn modelId="{524E2A60-E6F8-7E47-AD99-F6AE3CEC41DA}" srcId="{A8AAD884-DAD8-C347-B19C-061AAB34E76E}" destId="{2CBB9B09-F6CD-654B-8441-AC2F656D29C8}" srcOrd="1" destOrd="0" parTransId="{B7AD445D-FC5C-8A43-A9D8-E32636521967}" sibTransId="{B14184D7-DC99-FC44-B88B-6DFD91524D7D}"/>
    <dgm:cxn modelId="{622A5475-F3F7-5E4A-8D5E-EB9FD7AC329E}" type="presOf" srcId="{91FE8D90-D8EB-D24C-95EC-5CC31A61ABB9}" destId="{D88FAA3D-C2E0-A94B-B2C0-CEAA7B4F59A6}" srcOrd="0" destOrd="0" presId="urn:microsoft.com/office/officeart/2005/8/layout/hProcess9"/>
    <dgm:cxn modelId="{D192269B-D826-F543-8A8B-819B89E8B7EA}" srcId="{A8AAD884-DAD8-C347-B19C-061AAB34E76E}" destId="{91FE8D90-D8EB-D24C-95EC-5CC31A61ABB9}" srcOrd="4" destOrd="0" parTransId="{DE774315-6305-FD46-B8D9-1C46F2B642D5}" sibTransId="{D598DA63-6D26-5349-82AC-0940F8A15B6E}"/>
    <dgm:cxn modelId="{3B6A7AC6-0846-5446-8CAD-691C2838C015}" type="presOf" srcId="{68406B00-C114-034F-A0B8-94D2C14782F2}" destId="{89479162-555B-0E49-B1D9-6DCD5B4C3CEA}" srcOrd="0" destOrd="0" presId="urn:microsoft.com/office/officeart/2005/8/layout/hProcess9"/>
    <dgm:cxn modelId="{F11C82D1-DC5F-5147-A3FE-44393AC4B8BF}" srcId="{A8AAD884-DAD8-C347-B19C-061AAB34E76E}" destId="{6BA753FB-EC66-3A47-8526-653904BA8F20}" srcOrd="2" destOrd="0" parTransId="{FDB6D07E-87CD-E44E-825F-CEF7CD71007B}" sibTransId="{EBCDB147-55B7-A84D-BFAB-2851D2B6945C}"/>
    <dgm:cxn modelId="{3BAFD3D7-DA80-1A49-88BD-A7176B9BEAFF}" type="presOf" srcId="{F5D80192-AA56-A94C-AB38-A3BFB7DEFD92}" destId="{7A2696A8-1A1C-714A-B195-D694DB35E37E}" srcOrd="0" destOrd="0" presId="urn:microsoft.com/office/officeart/2005/8/layout/hProcess9"/>
    <dgm:cxn modelId="{7CD19EDB-B2A0-E645-89AB-75A342EF9016}" type="presOf" srcId="{6BA753FB-EC66-3A47-8526-653904BA8F20}" destId="{77ED04A9-2D6F-A34E-9DC1-3F2FF56F664E}" srcOrd="0" destOrd="0" presId="urn:microsoft.com/office/officeart/2005/8/layout/hProcess9"/>
    <dgm:cxn modelId="{7C3A80E8-824A-D642-B2A8-A544A87A60F8}" type="presOf" srcId="{A8AAD884-DAD8-C347-B19C-061AAB34E76E}" destId="{427736AF-BACA-744B-9A9F-D2E08E28A74C}" srcOrd="0" destOrd="0" presId="urn:microsoft.com/office/officeart/2005/8/layout/hProcess9"/>
    <dgm:cxn modelId="{9379BB4F-AB88-B041-982E-1361C028B506}" type="presParOf" srcId="{427736AF-BACA-744B-9A9F-D2E08E28A74C}" destId="{49E10AEC-D8D1-7440-ABBA-DDD00DFED3C8}" srcOrd="0" destOrd="0" presId="urn:microsoft.com/office/officeart/2005/8/layout/hProcess9"/>
    <dgm:cxn modelId="{B79FFDE4-002C-4443-B229-49077F25FE1F}" type="presParOf" srcId="{427736AF-BACA-744B-9A9F-D2E08E28A74C}" destId="{E54C4B09-16CF-5342-A37E-D605B0B7B271}" srcOrd="1" destOrd="0" presId="urn:microsoft.com/office/officeart/2005/8/layout/hProcess9"/>
    <dgm:cxn modelId="{613BC39C-DA7B-424A-848A-80390EA0C320}" type="presParOf" srcId="{E54C4B09-16CF-5342-A37E-D605B0B7B271}" destId="{7A2696A8-1A1C-714A-B195-D694DB35E37E}" srcOrd="0" destOrd="0" presId="urn:microsoft.com/office/officeart/2005/8/layout/hProcess9"/>
    <dgm:cxn modelId="{6317068B-084E-5B4E-874B-1540E79A08C3}" type="presParOf" srcId="{E54C4B09-16CF-5342-A37E-D605B0B7B271}" destId="{C1BA0A1C-CAF4-5A45-8470-15D0257EBEFD}" srcOrd="1" destOrd="0" presId="urn:microsoft.com/office/officeart/2005/8/layout/hProcess9"/>
    <dgm:cxn modelId="{15ED94D9-6510-7A48-BB83-46C8CA19D83E}" type="presParOf" srcId="{E54C4B09-16CF-5342-A37E-D605B0B7B271}" destId="{9F01EE88-4246-F243-B9A1-601C65E4FFAA}" srcOrd="2" destOrd="0" presId="urn:microsoft.com/office/officeart/2005/8/layout/hProcess9"/>
    <dgm:cxn modelId="{96FB3960-8D8C-734C-92C8-A6F829B5215C}" type="presParOf" srcId="{E54C4B09-16CF-5342-A37E-D605B0B7B271}" destId="{F20F64E3-27BC-5C47-B570-80D7E1206BC6}" srcOrd="3" destOrd="0" presId="urn:microsoft.com/office/officeart/2005/8/layout/hProcess9"/>
    <dgm:cxn modelId="{131F06D4-636D-D24D-AEDB-A54F0BB30C23}" type="presParOf" srcId="{E54C4B09-16CF-5342-A37E-D605B0B7B271}" destId="{77ED04A9-2D6F-A34E-9DC1-3F2FF56F664E}" srcOrd="4" destOrd="0" presId="urn:microsoft.com/office/officeart/2005/8/layout/hProcess9"/>
    <dgm:cxn modelId="{0448D539-B2E0-4248-AAF8-4270342F41F1}" type="presParOf" srcId="{E54C4B09-16CF-5342-A37E-D605B0B7B271}" destId="{B74CAA75-3C5E-814D-96B7-A9740C53B68E}" srcOrd="5" destOrd="0" presId="urn:microsoft.com/office/officeart/2005/8/layout/hProcess9"/>
    <dgm:cxn modelId="{360096A5-F108-4945-922D-73755A941890}" type="presParOf" srcId="{E54C4B09-16CF-5342-A37E-D605B0B7B271}" destId="{89479162-555B-0E49-B1D9-6DCD5B4C3CEA}" srcOrd="6" destOrd="0" presId="urn:microsoft.com/office/officeart/2005/8/layout/hProcess9"/>
    <dgm:cxn modelId="{FBADAE67-DEF1-D949-892F-0F780F5B79EF}" type="presParOf" srcId="{E54C4B09-16CF-5342-A37E-D605B0B7B271}" destId="{846778BF-0F69-5540-B4B5-63B0304BCFA9}" srcOrd="7" destOrd="0" presId="urn:microsoft.com/office/officeart/2005/8/layout/hProcess9"/>
    <dgm:cxn modelId="{A30867DC-D176-6648-8591-294929D1EA4B}" type="presParOf" srcId="{E54C4B09-16CF-5342-A37E-D605B0B7B271}" destId="{D88FAA3D-C2E0-A94B-B2C0-CEAA7B4F59A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10AEC-D8D1-7440-ABBA-DDD00DFED3C8}">
      <dsp:nvSpPr>
        <dsp:cNvPr id="0" name=""/>
        <dsp:cNvSpPr/>
      </dsp:nvSpPr>
      <dsp:spPr>
        <a:xfrm>
          <a:off x="804421" y="0"/>
          <a:ext cx="9116772" cy="288816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2696A8-1A1C-714A-B195-D694DB35E37E}">
      <dsp:nvSpPr>
        <dsp:cNvPr id="0" name=""/>
        <dsp:cNvSpPr/>
      </dsp:nvSpPr>
      <dsp:spPr>
        <a:xfrm>
          <a:off x="3142" y="866450"/>
          <a:ext cx="1891646" cy="1155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 / Cleaning</a:t>
          </a:r>
        </a:p>
      </dsp:txBody>
      <dsp:txXfrm>
        <a:off x="59537" y="922845"/>
        <a:ext cx="1778856" cy="1042477"/>
      </dsp:txXfrm>
    </dsp:sp>
    <dsp:sp modelId="{9F01EE88-4246-F243-B9A1-601C65E4FFAA}">
      <dsp:nvSpPr>
        <dsp:cNvPr id="0" name=""/>
        <dsp:cNvSpPr/>
      </dsp:nvSpPr>
      <dsp:spPr>
        <a:xfrm>
          <a:off x="2210063" y="866450"/>
          <a:ext cx="1891646" cy="1155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EDA</a:t>
          </a:r>
        </a:p>
      </dsp:txBody>
      <dsp:txXfrm>
        <a:off x="2266458" y="922845"/>
        <a:ext cx="1778856" cy="1042477"/>
      </dsp:txXfrm>
    </dsp:sp>
    <dsp:sp modelId="{77ED04A9-2D6F-A34E-9DC1-3F2FF56F664E}">
      <dsp:nvSpPr>
        <dsp:cNvPr id="0" name=""/>
        <dsp:cNvSpPr/>
      </dsp:nvSpPr>
      <dsp:spPr>
        <a:xfrm>
          <a:off x="4416984" y="866450"/>
          <a:ext cx="1891646" cy="1155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Feature Engineering</a:t>
          </a:r>
        </a:p>
      </dsp:txBody>
      <dsp:txXfrm>
        <a:off x="4473379" y="922845"/>
        <a:ext cx="1778856" cy="1042477"/>
      </dsp:txXfrm>
    </dsp:sp>
    <dsp:sp modelId="{89479162-555B-0E49-B1D9-6DCD5B4C3CEA}">
      <dsp:nvSpPr>
        <dsp:cNvPr id="0" name=""/>
        <dsp:cNvSpPr/>
      </dsp:nvSpPr>
      <dsp:spPr>
        <a:xfrm>
          <a:off x="6623905" y="866450"/>
          <a:ext cx="1891646" cy="1155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Feature Selection</a:t>
          </a:r>
        </a:p>
      </dsp:txBody>
      <dsp:txXfrm>
        <a:off x="6680300" y="922845"/>
        <a:ext cx="1778856" cy="1042477"/>
      </dsp:txXfrm>
    </dsp:sp>
    <dsp:sp modelId="{D88FAA3D-C2E0-A94B-B2C0-CEAA7B4F59A6}">
      <dsp:nvSpPr>
        <dsp:cNvPr id="0" name=""/>
        <dsp:cNvSpPr/>
      </dsp:nvSpPr>
      <dsp:spPr>
        <a:xfrm>
          <a:off x="8830826" y="866450"/>
          <a:ext cx="1891646" cy="1155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Building</a:t>
          </a:r>
        </a:p>
      </dsp:txBody>
      <dsp:txXfrm>
        <a:off x="8887221" y="922845"/>
        <a:ext cx="1778856" cy="1042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58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83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70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233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72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22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96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07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08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5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10/22/20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62" r:id="rId7"/>
    <p:sldLayoutId id="2147483663" r:id="rId8"/>
    <p:sldLayoutId id="2147483664" r:id="rId9"/>
    <p:sldLayoutId id="2147483665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E3B37-1E9B-804C-BD02-218479600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09140" cy="283893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Creating Safe Spaces Online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DA0B9-6503-E241-89E7-EBABCDB03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4" y="3739764"/>
            <a:ext cx="4517954" cy="119812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Implementing Models to Censor Differing Opinions on Social Networks</a:t>
            </a: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D321CA-6969-4F59-A96F-59F032BA704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4329" r="16378" b="1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8623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98747-117D-7649-B2A6-E5DCAB3E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81" y="304240"/>
            <a:ext cx="10051697" cy="15024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Misclassification Analysis</a:t>
            </a: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2CAAABC-F39F-7049-973A-ACBEAC7B02A0}"/>
              </a:ext>
            </a:extLst>
          </p:cNvPr>
          <p:cNvCxnSpPr/>
          <p:nvPr/>
        </p:nvCxnSpPr>
        <p:spPr>
          <a:xfrm>
            <a:off x="7935535" y="2037262"/>
            <a:ext cx="0" cy="379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FEE3DF7-8284-8E46-B949-2AAE65B03B3C}"/>
              </a:ext>
            </a:extLst>
          </p:cNvPr>
          <p:cNvSpPr/>
          <p:nvPr/>
        </p:nvSpPr>
        <p:spPr>
          <a:xfrm>
            <a:off x="822327" y="1684940"/>
            <a:ext cx="10669073" cy="169045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985B95-DDF3-E24A-A7DA-9BBB3876C981}"/>
              </a:ext>
            </a:extLst>
          </p:cNvPr>
          <p:cNvSpPr/>
          <p:nvPr/>
        </p:nvSpPr>
        <p:spPr>
          <a:xfrm>
            <a:off x="1710056" y="1791083"/>
            <a:ext cx="87688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In my 8th grade class there was a class you could choose to take and part of it they taught us about </a:t>
            </a:r>
            <a:r>
              <a:rPr lang="en-US" sz="2400" b="1" dirty="0">
                <a:solidFill>
                  <a:srgbClr val="FF0000"/>
                </a:solidFill>
              </a:rPr>
              <a:t>GUNS</a:t>
            </a:r>
            <a:r>
              <a:rPr lang="en-US" sz="2400" dirty="0">
                <a:solidFill>
                  <a:schemeClr val="bg1"/>
                </a:solidFill>
              </a:rPr>
              <a:t>. At the end of the </a:t>
            </a:r>
            <a:r>
              <a:rPr lang="en-US" sz="2400" b="1" dirty="0">
                <a:solidFill>
                  <a:srgbClr val="FF0000"/>
                </a:solidFill>
              </a:rPr>
              <a:t>FIREARM</a:t>
            </a:r>
            <a:r>
              <a:rPr lang="en-US" sz="2400" dirty="0">
                <a:solidFill>
                  <a:schemeClr val="bg1"/>
                </a:solidFill>
              </a:rPr>
              <a:t> segment we got to go to a range and </a:t>
            </a:r>
            <a:r>
              <a:rPr lang="en-US" sz="2400" b="1" dirty="0">
                <a:solidFill>
                  <a:srgbClr val="FF0000"/>
                </a:solidFill>
              </a:rPr>
              <a:t>SHOOT</a:t>
            </a:r>
            <a:r>
              <a:rPr lang="en-US" sz="2400" dirty="0">
                <a:solidFill>
                  <a:schemeClr val="bg1"/>
                </a:solidFill>
              </a:rPr>
              <a:t> .22s It was a very </a:t>
            </a:r>
            <a:r>
              <a:rPr lang="en-US" sz="2400" b="1" dirty="0">
                <a:solidFill>
                  <a:srgbClr val="FF0000"/>
                </a:solidFill>
              </a:rPr>
              <a:t>FUN</a:t>
            </a:r>
            <a:r>
              <a:rPr lang="en-US" sz="2400" dirty="0">
                <a:solidFill>
                  <a:schemeClr val="bg1"/>
                </a:solidFill>
              </a:rPr>
              <a:t> class.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E28C3E7-D2E7-534D-B9DE-B415AFBDCC4F}"/>
              </a:ext>
            </a:extLst>
          </p:cNvPr>
          <p:cNvSpPr/>
          <p:nvPr/>
        </p:nvSpPr>
        <p:spPr>
          <a:xfrm>
            <a:off x="822328" y="4059392"/>
            <a:ext cx="10669072" cy="169045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571500" dir="1260000" sx="30000" sy="30000" algn="ctr" rotWithShape="0">
              <a:srgbClr val="000000">
                <a:alpha val="7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06A658-8885-2A44-AEDD-688E15160413}"/>
              </a:ext>
            </a:extLst>
          </p:cNvPr>
          <p:cNvSpPr/>
          <p:nvPr/>
        </p:nvSpPr>
        <p:spPr>
          <a:xfrm>
            <a:off x="1710055" y="4315630"/>
            <a:ext cx="87688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 live in a complete red zone. I'm the only one I know that </a:t>
            </a:r>
            <a:r>
              <a:rPr lang="en-US" sz="2400" b="1" dirty="0">
                <a:solidFill>
                  <a:srgbClr val="92D050"/>
                </a:solidFill>
              </a:rPr>
              <a:t>DOESN’T WORSHIP TRUMP</a:t>
            </a:r>
            <a:r>
              <a:rPr lang="en-US" sz="2400" dirty="0">
                <a:solidFill>
                  <a:schemeClr val="bg1"/>
                </a:solidFill>
              </a:rPr>
              <a:t>. It can be a bit much to process at times....so I feel your pain.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4902D3-E7E8-794A-A6AB-4F2BBC524669}"/>
              </a:ext>
            </a:extLst>
          </p:cNvPr>
          <p:cNvSpPr txBox="1"/>
          <p:nvPr/>
        </p:nvSpPr>
        <p:spPr>
          <a:xfrm>
            <a:off x="715890" y="1269631"/>
            <a:ext cx="29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Guessed Right, was Left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9CA103-2628-554E-8694-B2408E48CAA1}"/>
              </a:ext>
            </a:extLst>
          </p:cNvPr>
          <p:cNvSpPr txBox="1"/>
          <p:nvPr/>
        </p:nvSpPr>
        <p:spPr>
          <a:xfrm>
            <a:off x="8536326" y="3675408"/>
            <a:ext cx="29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</a:rPr>
              <a:t>Guessed Left, was Right</a:t>
            </a:r>
          </a:p>
        </p:txBody>
      </p:sp>
    </p:spTree>
    <p:extLst>
      <p:ext uri="{BB962C8B-B14F-4D97-AF65-F5344CB8AC3E}">
        <p14:creationId xmlns:p14="http://schemas.microsoft.com/office/powerpoint/2010/main" val="3154529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CA1241E-FDF2-424F-AC84-6D2F250237DC}"/>
              </a:ext>
            </a:extLst>
          </p:cNvPr>
          <p:cNvSpPr/>
          <p:nvPr/>
        </p:nvSpPr>
        <p:spPr>
          <a:xfrm>
            <a:off x="4630434" y="1663343"/>
            <a:ext cx="2928084" cy="29280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43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98747-117D-7649-B2A6-E5DCAB3E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781" y="515294"/>
            <a:ext cx="9147940" cy="11975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Social Media influences the way people </a:t>
            </a:r>
            <a:r>
              <a:rPr lang="en-US" sz="2800" b="1" cap="all" dirty="0">
                <a:solidFill>
                  <a:schemeClr val="bg1"/>
                </a:solidFill>
              </a:rPr>
              <a:t>view politics</a:t>
            </a:r>
            <a:endParaRPr lang="en-US" sz="28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C34DC453-8815-B545-A48D-0C925FD2C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257" y="1780830"/>
            <a:ext cx="5746902" cy="3701646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E95651F6-85A4-B443-AC55-87C122C05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53" y="1780830"/>
            <a:ext cx="5746891" cy="370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A200-057C-E947-9789-46D5EA24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Project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B80F5-9114-9049-A5BE-262DE9DC6B75}"/>
              </a:ext>
            </a:extLst>
          </p:cNvPr>
          <p:cNvSpPr txBox="1"/>
          <p:nvPr/>
        </p:nvSpPr>
        <p:spPr>
          <a:xfrm>
            <a:off x="985296" y="4732855"/>
            <a:ext cx="164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Objectives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581374-53C8-F645-8352-29B1FA7C7657}"/>
              </a:ext>
            </a:extLst>
          </p:cNvPr>
          <p:cNvSpPr/>
          <p:nvPr/>
        </p:nvSpPr>
        <p:spPr>
          <a:xfrm>
            <a:off x="1252925" y="5266477"/>
            <a:ext cx="1001807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 Build </a:t>
            </a:r>
            <a:r>
              <a:rPr lang="en-US" dirty="0">
                <a:solidFill>
                  <a:schemeClr val="accent1"/>
                </a:solidFill>
                <a:latin typeface="Lato"/>
              </a:rPr>
              <a:t>predictive classification model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to optimize identification of political leanings</a:t>
            </a:r>
          </a:p>
          <a:p>
            <a:pPr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 Implement </a:t>
            </a:r>
            <a:r>
              <a:rPr lang="en-US" dirty="0">
                <a:solidFill>
                  <a:srgbClr val="00B0F0"/>
                </a:solidFill>
                <a:latin typeface="Lato"/>
              </a:rPr>
              <a:t>better censorship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of polarized political subreddits to assist online moderators</a:t>
            </a:r>
          </a:p>
          <a:p>
            <a:pPr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 Optimize </a:t>
            </a:r>
            <a:r>
              <a:rPr lang="en-US" dirty="0">
                <a:solidFill>
                  <a:srgbClr val="00B0F0"/>
                </a:solidFill>
                <a:latin typeface="Lato"/>
              </a:rPr>
              <a:t>accuracy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 as primary classification metric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0FC31-8F13-774E-A945-424095B4781E}"/>
              </a:ext>
            </a:extLst>
          </p:cNvPr>
          <p:cNvSpPr txBox="1"/>
          <p:nvPr/>
        </p:nvSpPr>
        <p:spPr>
          <a:xfrm>
            <a:off x="985296" y="1773722"/>
            <a:ext cx="164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EDD792-8055-094B-AC28-4E150AFA9ED0}"/>
              </a:ext>
            </a:extLst>
          </p:cNvPr>
          <p:cNvSpPr/>
          <p:nvPr/>
        </p:nvSpPr>
        <p:spPr>
          <a:xfrm>
            <a:off x="1252925" y="2307344"/>
            <a:ext cx="6057852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 </a:t>
            </a:r>
            <a:r>
              <a:rPr lang="en-US" dirty="0">
                <a:solidFill>
                  <a:srgbClr val="00B0F0"/>
                </a:solidFill>
                <a:latin typeface="Lato"/>
              </a:rPr>
              <a:t>Reddit:</a:t>
            </a:r>
            <a:r>
              <a:rPr lang="en-US" b="1" dirty="0">
                <a:solidFill>
                  <a:srgbClr val="00B0F0"/>
                </a:solidFill>
                <a:latin typeface="Lato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comments from polarized, political subreddits</a:t>
            </a:r>
          </a:p>
          <a:p>
            <a:pPr lvl="1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180k+ comments (before filtering)</a:t>
            </a:r>
          </a:p>
          <a:p>
            <a:pPr lvl="1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13k ‘left leaning’ (after filtering)</a:t>
            </a:r>
          </a:p>
          <a:p>
            <a:pPr lvl="1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12k ‘right leaning’ (after filtering)</a:t>
            </a:r>
          </a:p>
          <a:p>
            <a:pPr fontAlgn="base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 </a:t>
            </a:r>
            <a:r>
              <a:rPr lang="en-US" dirty="0">
                <a:solidFill>
                  <a:srgbClr val="00B0F0"/>
                </a:solidFill>
                <a:latin typeface="Lato"/>
              </a:rPr>
              <a:t>Target Variable: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‘political leanings’ (right vs left)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A5DAB0-25F4-6547-B0EF-D8B23ECFCECC}"/>
              </a:ext>
            </a:extLst>
          </p:cNvPr>
          <p:cNvSpPr/>
          <p:nvPr/>
        </p:nvSpPr>
        <p:spPr>
          <a:xfrm>
            <a:off x="7193291" y="656795"/>
            <a:ext cx="4652735" cy="465273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B5C07B0B-EE7E-0E41-A68B-ED11298B5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500" y="1839057"/>
            <a:ext cx="3432319" cy="228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7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A200-057C-E947-9789-46D5EA24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66B51FC-9115-3747-A049-90CE9E7A96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3313060"/>
              </p:ext>
            </p:extLst>
          </p:nvPr>
        </p:nvGraphicFramePr>
        <p:xfrm>
          <a:off x="838199" y="1605774"/>
          <a:ext cx="10725615" cy="2888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6FD62F3-2AAA-BE41-8D60-16F55ADABCFC}"/>
              </a:ext>
            </a:extLst>
          </p:cNvPr>
          <p:cNvSpPr/>
          <p:nvPr/>
        </p:nvSpPr>
        <p:spPr>
          <a:xfrm>
            <a:off x="838199" y="3947532"/>
            <a:ext cx="1927303" cy="25536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 appended from Reddit API every morning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cleaning and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9325B51-546E-AD4E-A364-ABB85E974B74}"/>
              </a:ext>
            </a:extLst>
          </p:cNvPr>
          <p:cNvSpPr/>
          <p:nvPr/>
        </p:nvSpPr>
        <p:spPr>
          <a:xfrm>
            <a:off x="3021980" y="3939246"/>
            <a:ext cx="1927303" cy="25536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Explored target variable ‘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comment_class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Identified predictor variables with greatest impact on political leanings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Generate ideas for feature engineering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FBFD6DB-CB82-FF4A-916D-3DE9B5C773EE}"/>
              </a:ext>
            </a:extLst>
          </p:cNvPr>
          <p:cNvSpPr/>
          <p:nvPr/>
        </p:nvSpPr>
        <p:spPr>
          <a:xfrm>
            <a:off x="5237354" y="3939245"/>
            <a:ext cx="1927303" cy="25536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Domain knowledge combined with EDA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Hypothesis testing to determine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NLP built-in Feature Engineering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word2vec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0726BD1-655B-4840-8E2E-E69E42B952BF}"/>
              </a:ext>
            </a:extLst>
          </p:cNvPr>
          <p:cNvSpPr/>
          <p:nvPr/>
        </p:nvSpPr>
        <p:spPr>
          <a:xfrm>
            <a:off x="7452728" y="3939244"/>
            <a:ext cx="1927303" cy="25536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Iterated through combinations of engineered features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B661D7E-1142-FF41-AD11-B230F5A8A6D9}"/>
              </a:ext>
            </a:extLst>
          </p:cNvPr>
          <p:cNvSpPr/>
          <p:nvPr/>
        </p:nvSpPr>
        <p:spPr>
          <a:xfrm>
            <a:off x="9668102" y="3939243"/>
            <a:ext cx="1927303" cy="25536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KMeans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RFC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MN Bayes</a:t>
            </a:r>
          </a:p>
        </p:txBody>
      </p:sp>
      <p:sp>
        <p:nvSpPr>
          <p:cNvPr id="17" name="Block Arc 16">
            <a:extLst>
              <a:ext uri="{FF2B5EF4-FFF2-40B4-BE49-F238E27FC236}">
                <a16:creationId xmlns:a16="http://schemas.microsoft.com/office/drawing/2014/main" id="{4FE9B347-BF6F-F448-901D-F88CDCC18329}"/>
              </a:ext>
            </a:extLst>
          </p:cNvPr>
          <p:cNvSpPr/>
          <p:nvPr/>
        </p:nvSpPr>
        <p:spPr>
          <a:xfrm>
            <a:off x="6345969" y="1249499"/>
            <a:ext cx="4140820" cy="184281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1A200-057C-E947-9789-46D5EA24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43" y="344053"/>
            <a:ext cx="10499913" cy="12453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b="1" cap="all" dirty="0">
                <a:solidFill>
                  <a:schemeClr val="bg1"/>
                </a:solidFill>
              </a:rPr>
              <a:t>Buzzwords: One is not like the other</a:t>
            </a:r>
            <a:endParaRPr lang="en-US" sz="40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3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A84F9F-322A-2641-B0F5-B1FB06810982}"/>
              </a:ext>
            </a:extLst>
          </p:cNvPr>
          <p:cNvSpPr txBox="1"/>
          <p:nvPr/>
        </p:nvSpPr>
        <p:spPr>
          <a:xfrm>
            <a:off x="624468" y="2096429"/>
            <a:ext cx="394752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There is a difference between main words / topics in polarized subreddits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Notes of Interest: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‘’trump’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‘gun’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‘people’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Features we tested: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POS Tags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Profanity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Lexical Diversity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Stop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Etc</a:t>
            </a:r>
            <a:r>
              <a:rPr lang="en-US" sz="2000" dirty="0">
                <a:solidFill>
                  <a:schemeClr val="bg1"/>
                </a:solidFill>
              </a:rPr>
              <a:t>…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F7A79F4-307F-474F-8D05-74FA8F8C3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776" y="1629301"/>
            <a:ext cx="4860539" cy="2418966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6E2876F-4A9C-8C4E-AC5F-A3DBC5457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776" y="4249302"/>
            <a:ext cx="4894450" cy="24076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0F3E6C-E226-054F-BE9D-9D3239FE3D5E}"/>
              </a:ext>
            </a:extLst>
          </p:cNvPr>
          <p:cNvSpPr txBox="1"/>
          <p:nvPr/>
        </p:nvSpPr>
        <p:spPr>
          <a:xfrm rot="16200000">
            <a:off x="4956810" y="5033560"/>
            <a:ext cx="1810728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060BF4-A0F7-7A4F-9053-CA655A721B75}"/>
              </a:ext>
            </a:extLst>
          </p:cNvPr>
          <p:cNvSpPr txBox="1"/>
          <p:nvPr/>
        </p:nvSpPr>
        <p:spPr>
          <a:xfrm rot="16200000">
            <a:off x="4956810" y="2653047"/>
            <a:ext cx="1810728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346135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1A200-057C-E947-9789-46D5EA24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 – </a:t>
            </a:r>
            <a:r>
              <a:rPr lang="en-US" sz="3800" b="1" cap="all" dirty="0"/>
              <a:t>    </a:t>
            </a:r>
            <a:r>
              <a:rPr lang="en-US" sz="38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Lexical Div. </a:t>
            </a:r>
            <a:endParaRPr lang="en-US" sz="3800" b="1" i="0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0BA99CE-0A7C-F246-A192-9FE9A35DA2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7" b="4662"/>
          <a:stretch/>
        </p:blipFill>
        <p:spPr>
          <a:xfrm>
            <a:off x="984955" y="357188"/>
            <a:ext cx="3810000" cy="6172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9B839A-59B1-9644-A961-222B74DDB027}"/>
              </a:ext>
            </a:extLst>
          </p:cNvPr>
          <p:cNvSpPr txBox="1"/>
          <p:nvPr/>
        </p:nvSpPr>
        <p:spPr>
          <a:xfrm>
            <a:off x="6471757" y="2331597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Tested to see if there is a difference based on diversity of comment language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Lexical Diversity  = (unique words) / (total words) per comment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Based on our analysis, 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Based on image, no noticeable difference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Ttest</a:t>
            </a:r>
            <a:r>
              <a:rPr lang="en-US" dirty="0"/>
              <a:t> confirms there is a statistically significant difference (p = .0002)</a:t>
            </a:r>
          </a:p>
        </p:txBody>
      </p:sp>
    </p:spTree>
    <p:extLst>
      <p:ext uri="{BB962C8B-B14F-4D97-AF65-F5344CB8AC3E}">
        <p14:creationId xmlns:p14="http://schemas.microsoft.com/office/powerpoint/2010/main" val="3105321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1A200-057C-E947-9789-46D5EA24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158751"/>
            <a:ext cx="443472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 – Profanity</a:t>
            </a:r>
            <a:endParaRPr lang="en-US" sz="3800" b="1" i="0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A84F9F-322A-2641-B0F5-B1FB06810982}"/>
              </a:ext>
            </a:extLst>
          </p:cNvPr>
          <p:cNvSpPr txBox="1"/>
          <p:nvPr/>
        </p:nvSpPr>
        <p:spPr>
          <a:xfrm>
            <a:off x="6392582" y="2331597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Obtained list of 1,300+ ‘offensive’ English terms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Calculated % ‘offensive’ words per comment, analyzed by political leanings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Based on our analysis, 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is a statistically significant difference (p = 2.007e-139)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Commenters on the Right tend to use more profanity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1D73E2B-5718-4640-838E-7482F6430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15" b="5833"/>
          <a:stretch/>
        </p:blipFill>
        <p:spPr>
          <a:xfrm>
            <a:off x="984955" y="501651"/>
            <a:ext cx="38100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9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98747-117D-7649-B2A6-E5DCAB3E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81" y="304240"/>
            <a:ext cx="10051697" cy="15024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95% </a:t>
            </a:r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Accuracy:</a:t>
            </a:r>
            <a:b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Random Forest + </a:t>
            </a:r>
            <a:r>
              <a:rPr lang="en-US" sz="28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tFIDF</a:t>
            </a:r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+ Top Custom Features</a:t>
            </a: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9908870-EF2C-7A46-86BF-7062E7155BC7}"/>
              </a:ext>
            </a:extLst>
          </p:cNvPr>
          <p:cNvSpPr/>
          <p:nvPr/>
        </p:nvSpPr>
        <p:spPr>
          <a:xfrm>
            <a:off x="-211868" y="1416205"/>
            <a:ext cx="12567413" cy="4438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newspaper&#10;&#10;Description automatically generated">
            <a:extLst>
              <a:ext uri="{FF2B5EF4-FFF2-40B4-BE49-F238E27FC236}">
                <a16:creationId xmlns:a16="http://schemas.microsoft.com/office/drawing/2014/main" id="{0128E225-B5D0-9344-B1CD-6A41E466A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74" y="2345041"/>
            <a:ext cx="5356161" cy="31530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8D21385-5FFC-1D4B-A345-0CAEAE9395FF}"/>
              </a:ext>
            </a:extLst>
          </p:cNvPr>
          <p:cNvSpPr txBox="1"/>
          <p:nvPr/>
        </p:nvSpPr>
        <p:spPr>
          <a:xfrm>
            <a:off x="1711471" y="1800893"/>
            <a:ext cx="3003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</a:rPr>
              <a:t>Features Importance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AFC69A2-A009-5A4F-AED9-8EAC49DC1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709" y="2345041"/>
            <a:ext cx="5631931" cy="339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09F7162-3EAD-9649-AC5E-E5F72FDDB794}"/>
              </a:ext>
            </a:extLst>
          </p:cNvPr>
          <p:cNvSpPr txBox="1"/>
          <p:nvPr/>
        </p:nvSpPr>
        <p:spPr>
          <a:xfrm>
            <a:off x="7614665" y="1804130"/>
            <a:ext cx="3003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</a:rPr>
              <a:t>PCA Biplot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2F38A1-6CDC-7C4C-A627-2F082C725922}"/>
              </a:ext>
            </a:extLst>
          </p:cNvPr>
          <p:cNvSpPr/>
          <p:nvPr/>
        </p:nvSpPr>
        <p:spPr>
          <a:xfrm>
            <a:off x="459332" y="6061131"/>
            <a:ext cx="87515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Disclaimer: first two PCA components account for only 1% of variance. Still, it is interesting to see the same features appear as important that we saw in RFC</a:t>
            </a:r>
          </a:p>
        </p:txBody>
      </p:sp>
    </p:spTree>
    <p:extLst>
      <p:ext uri="{BB962C8B-B14F-4D97-AF65-F5344CB8AC3E}">
        <p14:creationId xmlns:p14="http://schemas.microsoft.com/office/powerpoint/2010/main" val="2237631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98747-117D-7649-B2A6-E5DCAB3E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781" y="515294"/>
            <a:ext cx="9147940" cy="11975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Major Next Steps: </a:t>
            </a:r>
            <a:b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Introduce New Classes (Centrist)</a:t>
            </a: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625B31-0F2A-A24C-B29F-ADA2BAD0E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213" y="1569178"/>
            <a:ext cx="6201398" cy="371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7AB6E62-F3A2-9845-A940-A59CB761931A}"/>
              </a:ext>
            </a:extLst>
          </p:cNvPr>
          <p:cNvSpPr/>
          <p:nvPr/>
        </p:nvSpPr>
        <p:spPr>
          <a:xfrm>
            <a:off x="531236" y="1720146"/>
            <a:ext cx="3417707" cy="34177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believe there are more than 2 clusters</a:t>
            </a:r>
          </a:p>
        </p:txBody>
      </p:sp>
    </p:spTree>
    <p:extLst>
      <p:ext uri="{BB962C8B-B14F-4D97-AF65-F5344CB8AC3E}">
        <p14:creationId xmlns:p14="http://schemas.microsoft.com/office/powerpoint/2010/main" val="302407809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500</Words>
  <Application>Microsoft Macintosh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Nova</vt:lpstr>
      <vt:lpstr>Lato</vt:lpstr>
      <vt:lpstr>GradientVTI</vt:lpstr>
      <vt:lpstr>Creating Safe Spaces Online</vt:lpstr>
      <vt:lpstr>Social Media influences the way people view politics</vt:lpstr>
      <vt:lpstr>Project Summary</vt:lpstr>
      <vt:lpstr>The Process</vt:lpstr>
      <vt:lpstr>Buzzwords: One is not like the other</vt:lpstr>
      <vt:lpstr>EDA –     Lexical Div. </vt:lpstr>
      <vt:lpstr>EDA – Profanity</vt:lpstr>
      <vt:lpstr>95% Accuracy: Random Forest + tFIDF + Top Custom Features</vt:lpstr>
      <vt:lpstr>Major Next Steps:  Introduce New Classes (Centrist)</vt:lpstr>
      <vt:lpstr>Misclassification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Minimizing Customer Churn</dc:title>
  <dc:creator>Alec McCabe</dc:creator>
  <cp:lastModifiedBy>Alec McCabe</cp:lastModifiedBy>
  <cp:revision>19</cp:revision>
  <dcterms:created xsi:type="dcterms:W3CDTF">2020-10-02T11:10:16Z</dcterms:created>
  <dcterms:modified xsi:type="dcterms:W3CDTF">2020-10-23T12:56:37Z</dcterms:modified>
</cp:coreProperties>
</file>