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3"/>
  </p:notesMasterIdLst>
  <p:sldIdLst>
    <p:sldId id="344" r:id="rId4"/>
    <p:sldId id="343" r:id="rId5"/>
    <p:sldId id="340" r:id="rId6"/>
    <p:sldId id="341" r:id="rId7"/>
    <p:sldId id="342" r:id="rId8"/>
    <p:sldId id="348" r:id="rId9"/>
    <p:sldId id="339" r:id="rId10"/>
    <p:sldId id="327" r:id="rId11"/>
    <p:sldId id="338" r:id="rId12"/>
    <p:sldId id="257" r:id="rId13"/>
    <p:sldId id="258" r:id="rId14"/>
    <p:sldId id="263" r:id="rId15"/>
    <p:sldId id="264" r:id="rId16"/>
    <p:sldId id="265" r:id="rId17"/>
    <p:sldId id="269" r:id="rId18"/>
    <p:sldId id="270" r:id="rId19"/>
    <p:sldId id="337" r:id="rId20"/>
    <p:sldId id="274" r:id="rId21"/>
    <p:sldId id="275" r:id="rId22"/>
    <p:sldId id="352" r:id="rId23"/>
    <p:sldId id="35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54" r:id="rId35"/>
    <p:sldId id="287" r:id="rId36"/>
    <p:sldId id="288" r:id="rId37"/>
    <p:sldId id="290" r:id="rId38"/>
    <p:sldId id="351" r:id="rId39"/>
    <p:sldId id="291" r:id="rId40"/>
    <p:sldId id="355" r:id="rId41"/>
    <p:sldId id="293" r:id="rId42"/>
    <p:sldId id="294" r:id="rId43"/>
    <p:sldId id="356" r:id="rId44"/>
    <p:sldId id="357" r:id="rId45"/>
    <p:sldId id="296" r:id="rId46"/>
    <p:sldId id="297" r:id="rId47"/>
    <p:sldId id="298" r:id="rId48"/>
    <p:sldId id="358" r:id="rId49"/>
    <p:sldId id="301" r:id="rId50"/>
    <p:sldId id="302" r:id="rId51"/>
    <p:sldId id="359" r:id="rId52"/>
    <p:sldId id="360" r:id="rId53"/>
    <p:sldId id="303" r:id="rId54"/>
    <p:sldId id="304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50" r:id="rId65"/>
    <p:sldId id="335" r:id="rId66"/>
    <p:sldId id="315" r:id="rId67"/>
    <p:sldId id="316" r:id="rId68"/>
    <p:sldId id="317" r:id="rId69"/>
    <p:sldId id="318" r:id="rId70"/>
    <p:sldId id="333" r:id="rId71"/>
    <p:sldId id="33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03" autoAdjust="0"/>
  </p:normalViewPr>
  <p:slideViewPr>
    <p:cSldViewPr snapToGrid="0">
      <p:cViewPr varScale="1">
        <p:scale>
          <a:sx n="66" d="100"/>
          <a:sy n="66" d="100"/>
        </p:scale>
        <p:origin x="2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6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</a:t>
            </a:r>
            <a:r>
              <a:rPr lang="en-US" dirty="0" err="1"/>
              <a:t>someon</a:t>
            </a:r>
            <a:r>
              <a:rPr lang="en-US" dirty="0"/>
              <a:t>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13, 2018</a:t>
            </a:r>
          </a:p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295" y="1997159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337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5116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338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117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1793615"/>
            <a:ext cx="3629025" cy="3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6017" y="1076172"/>
            <a:ext cx="5997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Avoid open ended questions or just curiosity analysis.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When modeling avoid multi-collinearity (more on that later)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Don’t measure things twice, like Fahrenheit and Celsius in the same data set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Predicting hospital readmissions: use historical record of whether a person dies in the hospital...so obviously they wouldn’t readmit.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962462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40A70-B915-46D4-93E1-105BD14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definitely a cat..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40A70-B915-46D4-93E1-105BD14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2160222"/>
            <a:ext cx="411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Dog, Cat, Fish:  Column A dog =1, cat=0, Fish=0 &amp; Column B dog=0, cat=1, fish=0.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60659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1934"/>
              </p:ext>
            </p:extLst>
          </p:nvPr>
        </p:nvGraphicFramePr>
        <p:xfrm>
          <a:off x="1023561" y="3867057"/>
          <a:ext cx="7096878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Affiliation_MissingOther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Missing Data with Median (Book)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038225"/>
            <a:ext cx="5643562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23848" y="3247697"/>
            <a:ext cx="5817476" cy="788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7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3136299"/>
            <a:ext cx="44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386" y="1048402"/>
            <a:ext cx="7772400" cy="28929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Used in some techniques when variables with the largest scales would dominate and skew results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Puts all variables on same scale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Normalizing function: Subtract mean and divide by standard deviation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Alternative function: scale to 0-1 by subtracting minimum and dividing by the range</a:t>
            </a:r>
          </a:p>
          <a:p>
            <a:pPr marL="742950" lvl="1" indent="-285750"/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Useful when the data contain dummies and numeric</a:t>
            </a:r>
            <a:b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</a:br>
            <a:endParaRPr lang="en-US" altLang="en-US" sz="2000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794" y="5707117"/>
            <a:ext cx="8103475" cy="504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We will revisit normalization for KNN but this is a form of preprocessing.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23" y="3758909"/>
            <a:ext cx="2557955" cy="16105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58510" y="4808483"/>
            <a:ext cx="1907628" cy="1891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5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9096D-9D0F-4179-9DD3-BF95E6B3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BF184-1EBB-4444-BBA1-0E9F057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AA_normalization.R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C3A1-07FF-4636-A73A-46537855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2ED1-0D90-4EC5-BA41-0C4A9C9F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7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7B37-93D9-478E-90F8-F4FF0E8C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996660"/>
            <a:ext cx="454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Predict basketball team wins: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47074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81860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B49564-A2B7-4625-9F9C-16F9450ADED8}"/>
              </a:ext>
            </a:extLst>
          </p:cNvPr>
          <p:cNvGrpSpPr/>
          <p:nvPr/>
        </p:nvGrpSpPr>
        <p:grpSpPr>
          <a:xfrm>
            <a:off x="217710" y="2108977"/>
            <a:ext cx="8591719" cy="4451480"/>
            <a:chOff x="376238" y="1668970"/>
            <a:chExt cx="10719250" cy="43846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6A3B07-FA1A-46B9-9317-0C8EC39B2D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38" y="3011580"/>
              <a:ext cx="10485438" cy="3042048"/>
              <a:chOff x="376238" y="2241550"/>
              <a:chExt cx="8388350" cy="243363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C96F04-31FB-4BD3-AB03-52519688B62F}"/>
                  </a:ext>
                </a:extLst>
              </p:cNvPr>
              <p:cNvSpPr txBox="1"/>
              <p:nvPr/>
            </p:nvSpPr>
            <p:spPr>
              <a:xfrm>
                <a:off x="493776" y="4280496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Organize a Informative Data</a:t>
                </a:r>
              </a:p>
            </p:txBody>
          </p:sp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2AFD3111-0707-4032-AF28-502B9E39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776" y="3975100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1</a:t>
                </a:r>
              </a:p>
            </p:txBody>
          </p:sp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075E59DA-02BA-45C7-9A23-36011154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300" y="3167063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2</a:t>
                </a: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D2D8712-DCBE-4647-A81D-43F88529C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8" y="2241550"/>
                <a:ext cx="8388350" cy="2433638"/>
              </a:xfrm>
              <a:custGeom>
                <a:avLst/>
                <a:gdLst>
                  <a:gd name="T0" fmla="*/ 0 w 5281"/>
                  <a:gd name="T1" fmla="*/ 2147483647 h 1635"/>
                  <a:gd name="T2" fmla="*/ 0 w 5281"/>
                  <a:gd name="T3" fmla="*/ 2147483647 h 1635"/>
                  <a:gd name="T4" fmla="*/ 2147483647 w 5281"/>
                  <a:gd name="T5" fmla="*/ 2147483647 h 1635"/>
                  <a:gd name="T6" fmla="*/ 2147483647 w 5281"/>
                  <a:gd name="T7" fmla="*/ 2147483647 h 1635"/>
                  <a:gd name="T8" fmla="*/ 2147483647 w 5281"/>
                  <a:gd name="T9" fmla="*/ 2147483647 h 1635"/>
                  <a:gd name="T10" fmla="*/ 2147483647 w 5281"/>
                  <a:gd name="T11" fmla="*/ 0 h 1635"/>
                  <a:gd name="T12" fmla="*/ 2147483647 w 5281"/>
                  <a:gd name="T13" fmla="*/ 0 h 16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1"/>
                  <a:gd name="T22" fmla="*/ 0 h 1635"/>
                  <a:gd name="T23" fmla="*/ 5281 w 5281"/>
                  <a:gd name="T24" fmla="*/ 1635 h 16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1" h="1635">
                    <a:moveTo>
                      <a:pt x="0" y="1634"/>
                    </a:moveTo>
                    <a:lnTo>
                      <a:pt x="0" y="1089"/>
                    </a:lnTo>
                    <a:lnTo>
                      <a:pt x="1760" y="1089"/>
                    </a:lnTo>
                    <a:lnTo>
                      <a:pt x="1760" y="544"/>
                    </a:lnTo>
                    <a:lnTo>
                      <a:pt x="3520" y="544"/>
                    </a:lnTo>
                    <a:lnTo>
                      <a:pt x="3520" y="0"/>
                    </a:lnTo>
                    <a:lnTo>
                      <a:pt x="5280" y="0"/>
                    </a:lnTo>
                  </a:path>
                </a:pathLst>
              </a:custGeom>
              <a:noFill/>
              <a:ln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defTabSz="685800">
                  <a:defRPr/>
                </a:pPr>
                <a:endParaRPr lang="en-US" sz="135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6">
                <a:extLst>
                  <a:ext uri="{FF2B5EF4-FFF2-40B4-BE49-F238E27FC236}">
                    <a16:creationId xmlns:a16="http://schemas.microsoft.com/office/drawing/2014/main" id="{1A07897B-57C8-4C39-AADB-282A24412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2190" y="2336800"/>
                <a:ext cx="2651760" cy="187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571500">
                  <a:lnSpc>
                    <a:spcPct val="95000"/>
                  </a:lnSpc>
                </a:pPr>
                <a:r>
                  <a:rPr lang="en-US" sz="1200" b="1" dirty="0">
                    <a:solidFill>
                      <a:srgbClr val="313131"/>
                    </a:solidFill>
                    <a:ea typeface="ＭＳ Ｐゴシック" charset="-128"/>
                  </a:rPr>
                  <a:t>Step 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10A04-B818-4A76-B304-B20DAA4838F5}"/>
                  </a:ext>
                </a:extLst>
              </p:cNvPr>
              <p:cNvSpPr txBox="1"/>
              <p:nvPr/>
            </p:nvSpPr>
            <p:spPr>
              <a:xfrm>
                <a:off x="3289300" y="3465830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“</a:t>
                </a:r>
                <a:r>
                  <a:rPr lang="en-US" sz="825" b="1" i="1" kern="0" dirty="0">
                    <a:solidFill>
                      <a:srgbClr val="313131"/>
                    </a:solidFill>
                  </a:rPr>
                  <a:t>Design Treatment” - </a:t>
                </a:r>
                <a:r>
                  <a:rPr lang="en-US" sz="825" kern="0" dirty="0">
                    <a:solidFill>
                      <a:srgbClr val="313131"/>
                    </a:solidFill>
                  </a:rPr>
                  <a:t>Categorical or Numeric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653F06-0C36-4048-B4A3-797AF8508B35}"/>
                  </a:ext>
                </a:extLst>
              </p:cNvPr>
              <p:cNvSpPr txBox="1"/>
              <p:nvPr/>
            </p:nvSpPr>
            <p:spPr>
              <a:xfrm>
                <a:off x="6092190" y="2631603"/>
                <a:ext cx="2651760" cy="13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spcBef>
                    <a:spcPts val="450"/>
                  </a:spcBef>
                  <a:buSzPct val="100000"/>
                  <a:defRPr/>
                </a:pPr>
                <a:r>
                  <a:rPr lang="en-US" sz="825" kern="0" dirty="0">
                    <a:solidFill>
                      <a:srgbClr val="313131"/>
                    </a:solidFill>
                  </a:rPr>
                  <a:t>“</a:t>
                </a:r>
                <a:r>
                  <a:rPr lang="en-US" sz="825" b="1" i="1" kern="0" dirty="0">
                    <a:solidFill>
                      <a:srgbClr val="313131"/>
                    </a:solidFill>
                  </a:rPr>
                  <a:t>Prepare</a:t>
                </a:r>
                <a:r>
                  <a:rPr lang="en-US" sz="825" kern="0" dirty="0">
                    <a:solidFill>
                      <a:srgbClr val="313131"/>
                    </a:solidFill>
                  </a:rPr>
                  <a:t>” Data into a treated Modeling Matrix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FA6B70-DD9F-47CB-A51C-8EF08917C445}"/>
                </a:ext>
              </a:extLst>
            </p:cNvPr>
            <p:cNvGrpSpPr/>
            <p:nvPr/>
          </p:nvGrpSpPr>
          <p:grpSpPr>
            <a:xfrm>
              <a:off x="1626192" y="3101831"/>
              <a:ext cx="1219200" cy="1752600"/>
              <a:chOff x="381000" y="4800600"/>
              <a:chExt cx="1219200" cy="17526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38CE6F1-BE19-4552-AEF9-415493EAA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5313" y="5010150"/>
                <a:ext cx="790575" cy="13335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588874-D4BF-4AD9-8934-63298E825E3B}"/>
                  </a:ext>
                </a:extLst>
              </p:cNvPr>
              <p:cNvSpPr/>
              <p:nvPr/>
            </p:nvSpPr>
            <p:spPr>
              <a:xfrm>
                <a:off x="381000" y="4800600"/>
                <a:ext cx="1219200" cy="17526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1C62C4-9824-47F1-AF75-E91D86E4DA56}"/>
                </a:ext>
              </a:extLst>
            </p:cNvPr>
            <p:cNvSpPr/>
            <p:nvPr/>
          </p:nvSpPr>
          <p:spPr>
            <a:xfrm>
              <a:off x="3964508" y="3445284"/>
              <a:ext cx="3308896" cy="4924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</a:rPr>
                <a:t>treatmentsN</a:t>
              </a:r>
              <a:r>
                <a:rPr lang="en-US" sz="900" dirty="0">
                  <a:latin typeface="Consolas" panose="020B0609020204030204" pitchFamily="49" charset="0"/>
                </a:rPr>
                <a:t> &lt;- </a:t>
              </a:r>
              <a:r>
                <a:rPr lang="en-US" sz="900" dirty="0" err="1">
                  <a:latin typeface="Consolas" panose="020B0609020204030204" pitchFamily="49" charset="0"/>
                </a:rPr>
                <a:t>designTreatmentsN</a:t>
              </a:r>
              <a:r>
                <a:rPr lang="en-US" sz="900" dirty="0">
                  <a:latin typeface="Consolas" panose="020B0609020204030204" pitchFamily="49" charset="0"/>
                </a:rPr>
                <a:t>(...)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50C47D-7D68-497D-8F9D-F175D804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1178" y="1668970"/>
              <a:ext cx="3574310" cy="1085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65463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6A3B07-FA1A-46B9-9317-0C8EC39B2D90}"/>
              </a:ext>
            </a:extLst>
          </p:cNvPr>
          <p:cNvGrpSpPr>
            <a:grpSpLocks noChangeAspect="1"/>
          </p:cNvGrpSpPr>
          <p:nvPr/>
        </p:nvGrpSpPr>
        <p:grpSpPr>
          <a:xfrm>
            <a:off x="552281" y="4355095"/>
            <a:ext cx="7864079" cy="1584833"/>
            <a:chOff x="376238" y="2241550"/>
            <a:chExt cx="8388350" cy="24336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C96F04-31FB-4BD3-AB03-52519688B62F}"/>
                </a:ext>
              </a:extLst>
            </p:cNvPr>
            <p:cNvSpPr txBox="1"/>
            <p:nvPr/>
          </p:nvSpPr>
          <p:spPr>
            <a:xfrm>
              <a:off x="493776" y="4280496"/>
              <a:ext cx="2651760" cy="194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Organize a Modeling Matrix</a:t>
              </a: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AFD3111-0707-4032-AF28-502B9E39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76" y="3975100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1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075E59DA-02BA-45C7-9A23-36011154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300" y="3167063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2</a:t>
              </a: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D2D8712-DCBE-4647-A81D-43F88529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8" y="2241550"/>
              <a:ext cx="8388350" cy="2433638"/>
            </a:xfrm>
            <a:custGeom>
              <a:avLst/>
              <a:gdLst>
                <a:gd name="T0" fmla="*/ 0 w 5281"/>
                <a:gd name="T1" fmla="*/ 2147483647 h 1635"/>
                <a:gd name="T2" fmla="*/ 0 w 5281"/>
                <a:gd name="T3" fmla="*/ 2147483647 h 1635"/>
                <a:gd name="T4" fmla="*/ 2147483647 w 5281"/>
                <a:gd name="T5" fmla="*/ 2147483647 h 1635"/>
                <a:gd name="T6" fmla="*/ 2147483647 w 5281"/>
                <a:gd name="T7" fmla="*/ 2147483647 h 1635"/>
                <a:gd name="T8" fmla="*/ 2147483647 w 5281"/>
                <a:gd name="T9" fmla="*/ 2147483647 h 1635"/>
                <a:gd name="T10" fmla="*/ 2147483647 w 5281"/>
                <a:gd name="T11" fmla="*/ 0 h 1635"/>
                <a:gd name="T12" fmla="*/ 2147483647 w 5281"/>
                <a:gd name="T13" fmla="*/ 0 h 16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1"/>
                <a:gd name="T22" fmla="*/ 0 h 1635"/>
                <a:gd name="T23" fmla="*/ 5281 w 5281"/>
                <a:gd name="T24" fmla="*/ 1635 h 16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1" h="1635">
                  <a:moveTo>
                    <a:pt x="0" y="1634"/>
                  </a:moveTo>
                  <a:lnTo>
                    <a:pt x="0" y="1089"/>
                  </a:lnTo>
                  <a:lnTo>
                    <a:pt x="1760" y="1089"/>
                  </a:lnTo>
                  <a:lnTo>
                    <a:pt x="1760" y="544"/>
                  </a:lnTo>
                  <a:lnTo>
                    <a:pt x="3520" y="544"/>
                  </a:lnTo>
                  <a:lnTo>
                    <a:pt x="3520" y="0"/>
                  </a:lnTo>
                  <a:lnTo>
                    <a:pt x="5280" y="0"/>
                  </a:lnTo>
                </a:path>
              </a:pathLst>
            </a:custGeom>
            <a:noFill/>
            <a:ln w="9525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685800">
                <a:defRPr/>
              </a:pPr>
              <a:endParaRPr lang="en-US" sz="1350" kern="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1A07897B-57C8-4C39-AADB-282A2441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2190" y="2336800"/>
              <a:ext cx="2651760" cy="2693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571500">
                <a:lnSpc>
                  <a:spcPct val="95000"/>
                </a:lnSpc>
              </a:pPr>
              <a:r>
                <a:rPr lang="en-US" sz="1200" b="1" dirty="0">
                  <a:solidFill>
                    <a:srgbClr val="313131"/>
                  </a:solidFill>
                  <a:ea typeface="ＭＳ Ｐゴシック" charset="-128"/>
                </a:rPr>
                <a:t>Step 3*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E10A04-B818-4A76-B304-B20DAA4838F5}"/>
                </a:ext>
              </a:extLst>
            </p:cNvPr>
            <p:cNvSpPr txBox="1"/>
            <p:nvPr/>
          </p:nvSpPr>
          <p:spPr>
            <a:xfrm>
              <a:off x="3289300" y="3465830"/>
              <a:ext cx="2651760" cy="1949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“</a:t>
              </a:r>
              <a:r>
                <a:rPr lang="en-US" sz="825" b="1" i="1" kern="0" dirty="0">
                  <a:solidFill>
                    <a:srgbClr val="313131"/>
                  </a:solidFill>
                </a:rPr>
                <a:t>Design Treatment” - </a:t>
              </a:r>
              <a:r>
                <a:rPr lang="en-US" sz="825" kern="0" dirty="0">
                  <a:solidFill>
                    <a:srgbClr val="313131"/>
                  </a:solidFill>
                </a:rPr>
                <a:t>Categorical or Numeric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653F06-0C36-4048-B4A3-797AF8508B35}"/>
                </a:ext>
              </a:extLst>
            </p:cNvPr>
            <p:cNvSpPr txBox="1"/>
            <p:nvPr/>
          </p:nvSpPr>
          <p:spPr>
            <a:xfrm>
              <a:off x="6092190" y="2631603"/>
              <a:ext cx="2651760" cy="4883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“</a:t>
              </a:r>
              <a:r>
                <a:rPr lang="en-US" sz="825" b="1" i="1" kern="0" dirty="0">
                  <a:solidFill>
                    <a:srgbClr val="313131"/>
                  </a:solidFill>
                </a:rPr>
                <a:t>Prepare</a:t>
              </a:r>
              <a:r>
                <a:rPr lang="en-US" sz="825" kern="0" dirty="0">
                  <a:solidFill>
                    <a:srgbClr val="313131"/>
                  </a:solidFill>
                </a:rPr>
                <a:t>” Data into a treated Modeling Matrix</a:t>
              </a:r>
            </a:p>
            <a:p>
              <a:pPr defTabSz="685800">
                <a:spcBef>
                  <a:spcPts val="450"/>
                </a:spcBef>
                <a:buSzPct val="100000"/>
                <a:defRPr/>
              </a:pPr>
              <a:r>
                <a:rPr lang="en-US" sz="825" kern="0" dirty="0">
                  <a:solidFill>
                    <a:srgbClr val="313131"/>
                  </a:solidFill>
                </a:rPr>
                <a:t>*</a:t>
              </a:r>
              <a:r>
                <a:rPr lang="en-US" sz="825" i="1" kern="0" dirty="0">
                  <a:solidFill>
                    <a:srgbClr val="313131"/>
                  </a:solidFill>
                </a:rPr>
                <a:t>abridged data shown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25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Level A  value =1: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=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separate data 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variables.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Enrichment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8F6529-093F-4358-837E-7E742584CDB0}"/>
              </a:ext>
            </a:extLst>
          </p:cNvPr>
          <p:cNvSpPr txBox="1"/>
          <p:nvPr/>
        </p:nvSpPr>
        <p:spPr>
          <a:xfrm>
            <a:off x="3701024" y="1371603"/>
            <a:ext cx="174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35C9E-324D-4EE6-88EF-5628E9E2CADD}"/>
              </a:ext>
            </a:extLst>
          </p:cNvPr>
          <p:cNvSpPr txBox="1"/>
          <p:nvPr/>
        </p:nvSpPr>
        <p:spPr>
          <a:xfrm>
            <a:off x="3575317" y="1371603"/>
            <a:ext cx="19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&amp; Oversampling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778290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latin typeface="Consolas" panose="020B0609020204030204" pitchFamily="49" charset="0"/>
              </a:rPr>
              <a:t>sample(a vector to choose from, the number to choose)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index of random numbers from 1 to the number of rows.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index of randomly chosen numbers to select rows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0B374B-116C-4540-AC3E-380F737E5044}"/>
              </a:ext>
            </a:extLst>
          </p:cNvPr>
          <p:cNvSpPr txBox="1"/>
          <p:nvPr/>
        </p:nvSpPr>
        <p:spPr>
          <a:xfrm>
            <a:off x="3562750" y="13716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2499977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64C358-40B0-4F36-8502-B21A0E509C02}"/>
              </a:ext>
            </a:extLst>
          </p:cNvPr>
          <p:cNvSpPr txBox="1"/>
          <p:nvPr/>
        </p:nvSpPr>
        <p:spPr>
          <a:xfrm>
            <a:off x="3725454" y="1371603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Join</a:t>
            </a:r>
          </a:p>
        </p:txBody>
      </p:sp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9186-66BF-4C73-9B4B-BC1F76246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Piazza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sure you can knit and submit correctly, better to solve it now than struggle all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DATE FEB 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applicable)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42171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9548" y="3882190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modify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6625</Words>
  <Application>Microsoft Office PowerPoint</Application>
  <PresentationFormat>On-screen Show (4:3)</PresentationFormat>
  <Paragraphs>2643</Paragraphs>
  <Slides>69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ＭＳ Ｐゴシック</vt:lpstr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Agenda</vt:lpstr>
      <vt:lpstr>Data Structure for Analysis &amp; Modeling</vt:lpstr>
      <vt:lpstr>Data Structure for Analysis &amp; Modeling</vt:lpstr>
      <vt:lpstr>Data Structure for Analysis &amp; Modeling</vt:lpstr>
      <vt:lpstr>Sampling &amp; Oversampling</vt:lpstr>
      <vt:lpstr>Agenda</vt:lpstr>
      <vt:lpstr>Modeling Process</vt:lpstr>
      <vt:lpstr>Agenda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Replacing Missing Data with Median (Book)</vt:lpstr>
      <vt:lpstr>Original Data</vt:lpstr>
      <vt:lpstr>Missing Numeric Variables</vt:lpstr>
      <vt:lpstr>Missing Flags</vt:lpstr>
      <vt:lpstr>Data Normalization</vt:lpstr>
      <vt:lpstr>Open AA_normalization.R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SME – Factor Level Interactions</vt:lpstr>
      <vt:lpstr>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Feature Enrichment Requires a Join</vt:lpstr>
      <vt:lpstr>Feature Enrichment Requires a Join</vt:lpstr>
      <vt:lpstr>Feature Enrichment Requires a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23</cp:revision>
  <dcterms:created xsi:type="dcterms:W3CDTF">2018-09-09T20:06:05Z</dcterms:created>
  <dcterms:modified xsi:type="dcterms:W3CDTF">2019-02-13T17:57:07Z</dcterms:modified>
</cp:coreProperties>
</file>