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2" r:id="rId7"/>
    <p:sldId id="261"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72"/>
    <p:restoredTop sz="94712"/>
  </p:normalViewPr>
  <p:slideViewPr>
    <p:cSldViewPr snapToGrid="0">
      <p:cViewPr varScale="1">
        <p:scale>
          <a:sx n="156" d="100"/>
          <a:sy n="156" d="100"/>
        </p:scale>
        <p:origin x="216" y="2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A65709-F93F-504C-81E7-120DAFDB7859}" type="datetimeFigureOut">
              <a:rPr lang="en-US" smtClean="0"/>
              <a:t>4/25/24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20C7C274-C150-BB4D-BCFC-03B8CD61F58C}"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135395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A65709-F93F-504C-81E7-120DAFDB7859}" type="datetimeFigureOut">
              <a:rPr lang="en-US" smtClean="0"/>
              <a:t>4/25/24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7C274-C150-BB4D-BCFC-03B8CD61F58C}" type="slidenum">
              <a:rPr lang="en-US" smtClean="0"/>
              <a:t>‹#›</a:t>
            </a:fld>
            <a:endParaRPr lang="en-US"/>
          </a:p>
        </p:txBody>
      </p:sp>
    </p:spTree>
    <p:extLst>
      <p:ext uri="{BB962C8B-B14F-4D97-AF65-F5344CB8AC3E}">
        <p14:creationId xmlns:p14="http://schemas.microsoft.com/office/powerpoint/2010/main" val="785505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A65709-F93F-504C-81E7-120DAFDB7859}" type="datetimeFigureOut">
              <a:rPr lang="en-US" smtClean="0"/>
              <a:t>4/25/24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7C274-C150-BB4D-BCFC-03B8CD61F58C}" type="slidenum">
              <a:rPr lang="en-US" smtClean="0"/>
              <a:t>‹#›</a:t>
            </a:fld>
            <a:endParaRPr lang="en-US"/>
          </a:p>
        </p:txBody>
      </p:sp>
    </p:spTree>
    <p:extLst>
      <p:ext uri="{BB962C8B-B14F-4D97-AF65-F5344CB8AC3E}">
        <p14:creationId xmlns:p14="http://schemas.microsoft.com/office/powerpoint/2010/main" val="1539810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A65709-F93F-504C-81E7-120DAFDB7859}" type="datetimeFigureOut">
              <a:rPr lang="en-US" smtClean="0"/>
              <a:t>4/25/24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7C274-C150-BB4D-BCFC-03B8CD61F58C}"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489476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A65709-F93F-504C-81E7-120DAFDB7859}" type="datetimeFigureOut">
              <a:rPr lang="en-US" smtClean="0"/>
              <a:t>4/25/24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7C274-C150-BB4D-BCFC-03B8CD61F58C}" type="slidenum">
              <a:rPr lang="en-US" smtClean="0"/>
              <a:t>‹#›</a:t>
            </a:fld>
            <a:endParaRPr lang="en-US"/>
          </a:p>
        </p:txBody>
      </p:sp>
    </p:spTree>
    <p:extLst>
      <p:ext uri="{BB962C8B-B14F-4D97-AF65-F5344CB8AC3E}">
        <p14:creationId xmlns:p14="http://schemas.microsoft.com/office/powerpoint/2010/main" val="3673190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A65709-F93F-504C-81E7-120DAFDB7859}" type="datetimeFigureOut">
              <a:rPr lang="en-US" smtClean="0"/>
              <a:t>4/25/24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C7C274-C150-BB4D-BCFC-03B8CD61F58C}"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245460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A65709-F93F-504C-81E7-120DAFDB7859}" type="datetimeFigureOut">
              <a:rPr lang="en-US" smtClean="0"/>
              <a:t>4/25/24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C7C274-C150-BB4D-BCFC-03B8CD61F58C}" type="slidenum">
              <a:rPr lang="en-US" smtClean="0"/>
              <a:t>‹#›</a:t>
            </a:fld>
            <a:endParaRPr lang="en-US"/>
          </a:p>
        </p:txBody>
      </p:sp>
    </p:spTree>
    <p:extLst>
      <p:ext uri="{BB962C8B-B14F-4D97-AF65-F5344CB8AC3E}">
        <p14:creationId xmlns:p14="http://schemas.microsoft.com/office/powerpoint/2010/main" val="1484375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A65709-F93F-504C-81E7-120DAFDB7859}" type="datetimeFigureOut">
              <a:rPr lang="en-US" smtClean="0"/>
              <a:t>4/25/24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C7C274-C150-BB4D-BCFC-03B8CD61F58C}"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66258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71A65709-F93F-504C-81E7-120DAFDB7859}" type="datetimeFigureOut">
              <a:rPr lang="en-US" smtClean="0"/>
              <a:t>4/25/24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C7C274-C150-BB4D-BCFC-03B8CD61F58C}" type="slidenum">
              <a:rPr lang="en-US" smtClean="0"/>
              <a:t>‹#›</a:t>
            </a:fld>
            <a:endParaRPr lang="en-US"/>
          </a:p>
        </p:txBody>
      </p:sp>
    </p:spTree>
    <p:extLst>
      <p:ext uri="{BB962C8B-B14F-4D97-AF65-F5344CB8AC3E}">
        <p14:creationId xmlns:p14="http://schemas.microsoft.com/office/powerpoint/2010/main" val="1073220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A65709-F93F-504C-81E7-120DAFDB7859}" type="datetimeFigureOut">
              <a:rPr lang="en-US" smtClean="0"/>
              <a:t>4/25/24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C7C274-C150-BB4D-BCFC-03B8CD61F58C}" type="slidenum">
              <a:rPr lang="en-US" smtClean="0"/>
              <a:t>‹#›</a:t>
            </a:fld>
            <a:endParaRPr lang="en-US"/>
          </a:p>
        </p:txBody>
      </p:sp>
    </p:spTree>
    <p:extLst>
      <p:ext uri="{BB962C8B-B14F-4D97-AF65-F5344CB8AC3E}">
        <p14:creationId xmlns:p14="http://schemas.microsoft.com/office/powerpoint/2010/main" val="1477361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A65709-F93F-504C-81E7-120DAFDB7859}" type="datetimeFigureOut">
              <a:rPr lang="en-US" smtClean="0"/>
              <a:t>4/25/24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C7C274-C150-BB4D-BCFC-03B8CD61F58C}" type="slidenum">
              <a:rPr lang="en-US" smtClean="0"/>
              <a:t>‹#›</a:t>
            </a:fld>
            <a:endParaRPr lang="en-US"/>
          </a:p>
        </p:txBody>
      </p:sp>
    </p:spTree>
    <p:extLst>
      <p:ext uri="{BB962C8B-B14F-4D97-AF65-F5344CB8AC3E}">
        <p14:creationId xmlns:p14="http://schemas.microsoft.com/office/powerpoint/2010/main" val="1310153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71A65709-F93F-504C-81E7-120DAFDB7859}" type="datetimeFigureOut">
              <a:rPr lang="en-US" smtClean="0"/>
              <a:t>4/25/24</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20C7C274-C150-BB4D-BCFC-03B8CD61F58C}"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0232002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7F6CC-C141-48E3-A91D-1B67540EF6A2}"/>
              </a:ext>
            </a:extLst>
          </p:cNvPr>
          <p:cNvSpPr>
            <a:spLocks noGrp="1"/>
          </p:cNvSpPr>
          <p:nvPr>
            <p:ph type="ctrTitle"/>
          </p:nvPr>
        </p:nvSpPr>
        <p:spPr>
          <a:xfrm>
            <a:off x="2692041" y="1607699"/>
            <a:ext cx="5518066" cy="2268559"/>
          </a:xfrm>
        </p:spPr>
        <p:txBody>
          <a:bodyPr>
            <a:normAutofit fontScale="90000"/>
          </a:bodyPr>
          <a:lstStyle/>
          <a:p>
            <a:pPr algn="ctr"/>
            <a:r>
              <a:rPr lang="en-US" dirty="0"/>
              <a:t>Ethical Hacking and the Government</a:t>
            </a:r>
          </a:p>
        </p:txBody>
      </p:sp>
      <p:sp>
        <p:nvSpPr>
          <p:cNvPr id="3" name="Subtitle 2">
            <a:extLst>
              <a:ext uri="{FF2B5EF4-FFF2-40B4-BE49-F238E27FC236}">
                <a16:creationId xmlns:a16="http://schemas.microsoft.com/office/drawing/2014/main" id="{3138D649-6FC1-5A02-D8DF-DCA0C013FCB6}"/>
              </a:ext>
            </a:extLst>
          </p:cNvPr>
          <p:cNvSpPr>
            <a:spLocks noGrp="1"/>
          </p:cNvSpPr>
          <p:nvPr>
            <p:ph type="subTitle" idx="1"/>
          </p:nvPr>
        </p:nvSpPr>
        <p:spPr>
          <a:xfrm>
            <a:off x="2772274" y="3887521"/>
            <a:ext cx="5357600" cy="1160213"/>
          </a:xfrm>
        </p:spPr>
        <p:txBody>
          <a:bodyPr/>
          <a:lstStyle/>
          <a:p>
            <a:r>
              <a:rPr lang="en-US" dirty="0"/>
              <a:t>Benjamin McDonnough</a:t>
            </a:r>
          </a:p>
        </p:txBody>
      </p:sp>
    </p:spTree>
    <p:extLst>
      <p:ext uri="{BB962C8B-B14F-4D97-AF65-F5344CB8AC3E}">
        <p14:creationId xmlns:p14="http://schemas.microsoft.com/office/powerpoint/2010/main" val="2441178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D8B35-0D1C-AAD5-2353-D202F6FFFAC0}"/>
              </a:ext>
            </a:extLst>
          </p:cNvPr>
          <p:cNvSpPr>
            <a:spLocks noGrp="1"/>
          </p:cNvSpPr>
          <p:nvPr>
            <p:ph type="title"/>
          </p:nvPr>
        </p:nvSpPr>
        <p:spPr/>
        <p:txBody>
          <a:bodyPr/>
          <a:lstStyle/>
          <a:p>
            <a:pPr algn="l"/>
            <a:r>
              <a:rPr lang="en-US" dirty="0"/>
              <a:t>Works Cited</a:t>
            </a:r>
          </a:p>
        </p:txBody>
      </p:sp>
      <p:sp>
        <p:nvSpPr>
          <p:cNvPr id="3" name="Content Placeholder 2">
            <a:extLst>
              <a:ext uri="{FF2B5EF4-FFF2-40B4-BE49-F238E27FC236}">
                <a16:creationId xmlns:a16="http://schemas.microsoft.com/office/drawing/2014/main" id="{7CDBED41-4F58-6CDB-B7A2-42B979736881}"/>
              </a:ext>
            </a:extLst>
          </p:cNvPr>
          <p:cNvSpPr>
            <a:spLocks noGrp="1"/>
          </p:cNvSpPr>
          <p:nvPr>
            <p:ph idx="1"/>
          </p:nvPr>
        </p:nvSpPr>
        <p:spPr/>
        <p:txBody>
          <a:bodyPr/>
          <a:lstStyle/>
          <a:p>
            <a:r>
              <a:rPr lang="en-US" dirty="0">
                <a:effectLst/>
              </a:rPr>
              <a:t>“Government Hacking: Privacy International.” </a:t>
            </a:r>
            <a:r>
              <a:rPr lang="en-US" i="1" dirty="0">
                <a:effectLst/>
              </a:rPr>
              <a:t>Government Hacking | Privacy International</a:t>
            </a:r>
            <a:r>
              <a:rPr lang="en-US" dirty="0">
                <a:effectLst/>
              </a:rPr>
              <a:t>, </a:t>
            </a:r>
            <a:r>
              <a:rPr lang="en-US" dirty="0" err="1">
                <a:effectLst/>
              </a:rPr>
              <a:t>privacyinternational.org</a:t>
            </a:r>
            <a:r>
              <a:rPr lang="en-US" dirty="0">
                <a:effectLst/>
              </a:rPr>
              <a:t>/learn/government-hacking#:~:text=Government%20hacking%20often%20depends%20on,of%20systems%20and%20the%20internet. Accessed 25 Apr. 2024. </a:t>
            </a:r>
          </a:p>
          <a:p>
            <a:endParaRPr lang="en-US" dirty="0"/>
          </a:p>
        </p:txBody>
      </p:sp>
    </p:spTree>
    <p:extLst>
      <p:ext uri="{BB962C8B-B14F-4D97-AF65-F5344CB8AC3E}">
        <p14:creationId xmlns:p14="http://schemas.microsoft.com/office/powerpoint/2010/main" val="1889335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27B73-0E70-18A5-FC2E-39E16A8115FD}"/>
              </a:ext>
            </a:extLst>
          </p:cNvPr>
          <p:cNvSpPr>
            <a:spLocks noGrp="1"/>
          </p:cNvSpPr>
          <p:nvPr>
            <p:ph type="title"/>
          </p:nvPr>
        </p:nvSpPr>
        <p:spPr/>
        <p:txBody>
          <a:bodyPr/>
          <a:lstStyle/>
          <a:p>
            <a:pPr algn="l"/>
            <a:r>
              <a:rPr lang="en-US" dirty="0"/>
              <a:t>What is Ethical Hacking</a:t>
            </a:r>
          </a:p>
        </p:txBody>
      </p:sp>
      <p:sp>
        <p:nvSpPr>
          <p:cNvPr id="3" name="Content Placeholder 2">
            <a:extLst>
              <a:ext uri="{FF2B5EF4-FFF2-40B4-BE49-F238E27FC236}">
                <a16:creationId xmlns:a16="http://schemas.microsoft.com/office/drawing/2014/main" id="{F73B6650-2EBF-B594-7CA6-3C4B17E4935F}"/>
              </a:ext>
            </a:extLst>
          </p:cNvPr>
          <p:cNvSpPr>
            <a:spLocks noGrp="1"/>
          </p:cNvSpPr>
          <p:nvPr>
            <p:ph idx="1"/>
          </p:nvPr>
        </p:nvSpPr>
        <p:spPr/>
        <p:txBody>
          <a:bodyPr/>
          <a:lstStyle/>
          <a:p>
            <a:r>
              <a:rPr lang="en-US" dirty="0"/>
              <a:t>Hackers are paid by companies to hack into their systems to find and fix vulnerabilities.</a:t>
            </a:r>
          </a:p>
          <a:p>
            <a:r>
              <a:rPr lang="en-US" dirty="0"/>
              <a:t>Utilized by the government as well</a:t>
            </a:r>
          </a:p>
          <a:p>
            <a:r>
              <a:rPr lang="en-US" dirty="0"/>
              <a:t>A growing community</a:t>
            </a:r>
          </a:p>
        </p:txBody>
      </p:sp>
    </p:spTree>
    <p:extLst>
      <p:ext uri="{BB962C8B-B14F-4D97-AF65-F5344CB8AC3E}">
        <p14:creationId xmlns:p14="http://schemas.microsoft.com/office/powerpoint/2010/main" val="2806855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70D02-C7D7-3920-A316-1046D8751781}"/>
              </a:ext>
            </a:extLst>
          </p:cNvPr>
          <p:cNvSpPr>
            <a:spLocks noGrp="1"/>
          </p:cNvSpPr>
          <p:nvPr>
            <p:ph type="title"/>
          </p:nvPr>
        </p:nvSpPr>
        <p:spPr/>
        <p:txBody>
          <a:bodyPr/>
          <a:lstStyle/>
          <a:p>
            <a:pPr algn="l"/>
            <a:r>
              <a:rPr lang="en-US" dirty="0"/>
              <a:t>How does the government use ethical hacking?</a:t>
            </a:r>
          </a:p>
        </p:txBody>
      </p:sp>
      <p:sp>
        <p:nvSpPr>
          <p:cNvPr id="3" name="Content Placeholder 2">
            <a:extLst>
              <a:ext uri="{FF2B5EF4-FFF2-40B4-BE49-F238E27FC236}">
                <a16:creationId xmlns:a16="http://schemas.microsoft.com/office/drawing/2014/main" id="{764CAF32-0CC5-C9BF-B4C0-F004B974F44F}"/>
              </a:ext>
            </a:extLst>
          </p:cNvPr>
          <p:cNvSpPr>
            <a:spLocks noGrp="1"/>
          </p:cNvSpPr>
          <p:nvPr>
            <p:ph idx="1"/>
          </p:nvPr>
        </p:nvSpPr>
        <p:spPr/>
        <p:txBody>
          <a:bodyPr/>
          <a:lstStyle/>
          <a:p>
            <a:r>
              <a:rPr lang="en-US" dirty="0"/>
              <a:t>Utilized to hack into foreign countries to be able to get information or take down certain technological aspects of foreign countries.</a:t>
            </a:r>
          </a:p>
          <a:p>
            <a:r>
              <a:rPr lang="en-US" dirty="0"/>
              <a:t>They are also used to protect against attacks from foreign nations</a:t>
            </a:r>
          </a:p>
        </p:txBody>
      </p:sp>
    </p:spTree>
    <p:extLst>
      <p:ext uri="{BB962C8B-B14F-4D97-AF65-F5344CB8AC3E}">
        <p14:creationId xmlns:p14="http://schemas.microsoft.com/office/powerpoint/2010/main" val="2356421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73D2E-5839-01FB-1872-C608C4F305AC}"/>
              </a:ext>
            </a:extLst>
          </p:cNvPr>
          <p:cNvSpPr>
            <a:spLocks noGrp="1"/>
          </p:cNvSpPr>
          <p:nvPr>
            <p:ph type="title"/>
          </p:nvPr>
        </p:nvSpPr>
        <p:spPr/>
        <p:txBody>
          <a:bodyPr/>
          <a:lstStyle/>
          <a:p>
            <a:pPr algn="l"/>
            <a:r>
              <a:rPr lang="en-US" dirty="0"/>
              <a:t>How does the government use ethical hacking continued?</a:t>
            </a:r>
          </a:p>
        </p:txBody>
      </p:sp>
      <p:sp>
        <p:nvSpPr>
          <p:cNvPr id="3" name="Content Placeholder 2">
            <a:extLst>
              <a:ext uri="{FF2B5EF4-FFF2-40B4-BE49-F238E27FC236}">
                <a16:creationId xmlns:a16="http://schemas.microsoft.com/office/drawing/2014/main" id="{892C2668-69D3-1408-2981-8960128273C7}"/>
              </a:ext>
            </a:extLst>
          </p:cNvPr>
          <p:cNvSpPr>
            <a:spLocks noGrp="1"/>
          </p:cNvSpPr>
          <p:nvPr>
            <p:ph idx="1"/>
          </p:nvPr>
        </p:nvSpPr>
        <p:spPr/>
        <p:txBody>
          <a:bodyPr/>
          <a:lstStyle/>
          <a:p>
            <a:r>
              <a:rPr lang="en-US" dirty="0"/>
              <a:t>The government also employs ethical hackers to facilitate a surveillance objective. They give the hackers the task of using the internet and other technologies to be able to gather information about people.</a:t>
            </a:r>
          </a:p>
        </p:txBody>
      </p:sp>
    </p:spTree>
    <p:extLst>
      <p:ext uri="{BB962C8B-B14F-4D97-AF65-F5344CB8AC3E}">
        <p14:creationId xmlns:p14="http://schemas.microsoft.com/office/powerpoint/2010/main" val="2699084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97DFD-05E6-7953-E8AF-2730F174E1C5}"/>
              </a:ext>
            </a:extLst>
          </p:cNvPr>
          <p:cNvSpPr>
            <a:spLocks noGrp="1"/>
          </p:cNvSpPr>
          <p:nvPr>
            <p:ph type="title"/>
          </p:nvPr>
        </p:nvSpPr>
        <p:spPr/>
        <p:txBody>
          <a:bodyPr/>
          <a:lstStyle/>
          <a:p>
            <a:pPr algn="l"/>
            <a:r>
              <a:rPr lang="en-US" dirty="0"/>
              <a:t>Ethical Dilemmas</a:t>
            </a:r>
          </a:p>
        </p:txBody>
      </p:sp>
      <p:sp>
        <p:nvSpPr>
          <p:cNvPr id="3" name="Content Placeholder 2">
            <a:extLst>
              <a:ext uri="{FF2B5EF4-FFF2-40B4-BE49-F238E27FC236}">
                <a16:creationId xmlns:a16="http://schemas.microsoft.com/office/drawing/2014/main" id="{D647F810-CD31-9C99-8272-39F95FEEC57D}"/>
              </a:ext>
            </a:extLst>
          </p:cNvPr>
          <p:cNvSpPr>
            <a:spLocks noGrp="1"/>
          </p:cNvSpPr>
          <p:nvPr>
            <p:ph idx="1"/>
          </p:nvPr>
        </p:nvSpPr>
        <p:spPr/>
        <p:txBody>
          <a:bodyPr/>
          <a:lstStyle/>
          <a:p>
            <a:r>
              <a:rPr lang="en-US" dirty="0"/>
              <a:t>This results in an ethical dilemma. Who gets to decide when the government is overstepping their power? When is the hacking no longer for protecting the people?</a:t>
            </a:r>
          </a:p>
        </p:txBody>
      </p:sp>
    </p:spTree>
    <p:extLst>
      <p:ext uri="{BB962C8B-B14F-4D97-AF65-F5344CB8AC3E}">
        <p14:creationId xmlns:p14="http://schemas.microsoft.com/office/powerpoint/2010/main" val="3414996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55B49-F717-C015-82D8-E07D15B543E2}"/>
              </a:ext>
            </a:extLst>
          </p:cNvPr>
          <p:cNvSpPr>
            <a:spLocks noGrp="1"/>
          </p:cNvSpPr>
          <p:nvPr>
            <p:ph type="title"/>
          </p:nvPr>
        </p:nvSpPr>
        <p:spPr/>
        <p:txBody>
          <a:bodyPr/>
          <a:lstStyle/>
          <a:p>
            <a:pPr algn="l"/>
            <a:r>
              <a:rPr lang="en-US" dirty="0"/>
              <a:t>Further issues</a:t>
            </a:r>
          </a:p>
        </p:txBody>
      </p:sp>
      <p:sp>
        <p:nvSpPr>
          <p:cNvPr id="3" name="Content Placeholder 2">
            <a:extLst>
              <a:ext uri="{FF2B5EF4-FFF2-40B4-BE49-F238E27FC236}">
                <a16:creationId xmlns:a16="http://schemas.microsoft.com/office/drawing/2014/main" id="{23FE7B18-3BCB-AC43-8297-1C08BD16AD16}"/>
              </a:ext>
            </a:extLst>
          </p:cNvPr>
          <p:cNvSpPr>
            <a:spLocks noGrp="1"/>
          </p:cNvSpPr>
          <p:nvPr>
            <p:ph idx="1"/>
          </p:nvPr>
        </p:nvSpPr>
        <p:spPr/>
        <p:txBody>
          <a:bodyPr/>
          <a:lstStyle/>
          <a:p>
            <a:r>
              <a:rPr lang="en-US" dirty="0"/>
              <a:t>This issue of government hacking can lead to further issues. These include lack of privacy of citizens, self-infringement (breaking of the 5</a:t>
            </a:r>
            <a:r>
              <a:rPr lang="en-US" baseline="30000" dirty="0"/>
              <a:t>th</a:t>
            </a:r>
            <a:r>
              <a:rPr lang="en-US" dirty="0"/>
              <a:t> amendment to the Constitution), and more.</a:t>
            </a:r>
          </a:p>
        </p:txBody>
      </p:sp>
    </p:spTree>
    <p:extLst>
      <p:ext uri="{BB962C8B-B14F-4D97-AF65-F5344CB8AC3E}">
        <p14:creationId xmlns:p14="http://schemas.microsoft.com/office/powerpoint/2010/main" val="3217271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8851F-8798-14AC-5676-3016CC5CF6EB}"/>
              </a:ext>
            </a:extLst>
          </p:cNvPr>
          <p:cNvSpPr>
            <a:spLocks noGrp="1"/>
          </p:cNvSpPr>
          <p:nvPr>
            <p:ph type="title"/>
          </p:nvPr>
        </p:nvSpPr>
        <p:spPr/>
        <p:txBody>
          <a:bodyPr/>
          <a:lstStyle/>
          <a:p>
            <a:pPr algn="l"/>
            <a:r>
              <a:rPr lang="en-US" dirty="0"/>
              <a:t>What is the solution?</a:t>
            </a:r>
          </a:p>
        </p:txBody>
      </p:sp>
      <p:sp>
        <p:nvSpPr>
          <p:cNvPr id="3" name="Content Placeholder 2">
            <a:extLst>
              <a:ext uri="{FF2B5EF4-FFF2-40B4-BE49-F238E27FC236}">
                <a16:creationId xmlns:a16="http://schemas.microsoft.com/office/drawing/2014/main" id="{54DDD0E7-FED9-AB54-5EC1-401E8DB065C9}"/>
              </a:ext>
            </a:extLst>
          </p:cNvPr>
          <p:cNvSpPr>
            <a:spLocks noGrp="1"/>
          </p:cNvSpPr>
          <p:nvPr>
            <p:ph idx="1"/>
          </p:nvPr>
        </p:nvSpPr>
        <p:spPr/>
        <p:txBody>
          <a:bodyPr/>
          <a:lstStyle/>
          <a:p>
            <a:r>
              <a:rPr lang="en-US" dirty="0"/>
              <a:t>The solution can be found in the social contract theory. This is where the government and the citizens would agree to essentially share the power. </a:t>
            </a:r>
          </a:p>
        </p:txBody>
      </p:sp>
    </p:spTree>
    <p:extLst>
      <p:ext uri="{BB962C8B-B14F-4D97-AF65-F5344CB8AC3E}">
        <p14:creationId xmlns:p14="http://schemas.microsoft.com/office/powerpoint/2010/main" val="1177399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F2752-B4B4-E66E-3BC9-AD6DE45C197A}"/>
              </a:ext>
            </a:extLst>
          </p:cNvPr>
          <p:cNvSpPr>
            <a:spLocks noGrp="1"/>
          </p:cNvSpPr>
          <p:nvPr>
            <p:ph type="title"/>
          </p:nvPr>
        </p:nvSpPr>
        <p:spPr/>
        <p:txBody>
          <a:bodyPr/>
          <a:lstStyle/>
          <a:p>
            <a:pPr algn="l"/>
            <a:r>
              <a:rPr lang="en-US" dirty="0"/>
              <a:t>Why the Social Contract Theory would work.</a:t>
            </a:r>
          </a:p>
        </p:txBody>
      </p:sp>
      <p:sp>
        <p:nvSpPr>
          <p:cNvPr id="3" name="Content Placeholder 2">
            <a:extLst>
              <a:ext uri="{FF2B5EF4-FFF2-40B4-BE49-F238E27FC236}">
                <a16:creationId xmlns:a16="http://schemas.microsoft.com/office/drawing/2014/main" id="{638C0CB5-D8D7-2DF1-8DF0-ED9A64679B2E}"/>
              </a:ext>
            </a:extLst>
          </p:cNvPr>
          <p:cNvSpPr>
            <a:spLocks noGrp="1"/>
          </p:cNvSpPr>
          <p:nvPr>
            <p:ph idx="1"/>
          </p:nvPr>
        </p:nvSpPr>
        <p:spPr/>
        <p:txBody>
          <a:bodyPr/>
          <a:lstStyle/>
          <a:p>
            <a:r>
              <a:rPr lang="en-US" dirty="0"/>
              <a:t>The social contract theory would make it so that there are checks and balances on each participating party. The government would have to power to protect the citizens that are under it. However, the citizens (especially ethical hackers) would ensure that the government does not overstep in their authority. </a:t>
            </a:r>
          </a:p>
        </p:txBody>
      </p:sp>
    </p:spTree>
    <p:extLst>
      <p:ext uri="{BB962C8B-B14F-4D97-AF65-F5344CB8AC3E}">
        <p14:creationId xmlns:p14="http://schemas.microsoft.com/office/powerpoint/2010/main" val="3846713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5BE3F-5CDC-E9BE-BB2D-2DC3AF00AC56}"/>
              </a:ext>
            </a:extLst>
          </p:cNvPr>
          <p:cNvSpPr>
            <a:spLocks noGrp="1"/>
          </p:cNvSpPr>
          <p:nvPr>
            <p:ph type="title"/>
          </p:nvPr>
        </p:nvSpPr>
        <p:spPr/>
        <p:txBody>
          <a:bodyPr/>
          <a:lstStyle/>
          <a:p>
            <a:pPr algn="l"/>
            <a:r>
              <a:rPr lang="en-US" dirty="0"/>
              <a:t>The need for more ethical hackers</a:t>
            </a:r>
          </a:p>
        </p:txBody>
      </p:sp>
      <p:sp>
        <p:nvSpPr>
          <p:cNvPr id="3" name="Content Placeholder 2">
            <a:extLst>
              <a:ext uri="{FF2B5EF4-FFF2-40B4-BE49-F238E27FC236}">
                <a16:creationId xmlns:a16="http://schemas.microsoft.com/office/drawing/2014/main" id="{BA3A7D7F-962A-F91A-36FB-8A7556EFE92B}"/>
              </a:ext>
            </a:extLst>
          </p:cNvPr>
          <p:cNvSpPr>
            <a:spLocks noGrp="1"/>
          </p:cNvSpPr>
          <p:nvPr>
            <p:ph idx="1"/>
          </p:nvPr>
        </p:nvSpPr>
        <p:spPr/>
        <p:txBody>
          <a:bodyPr/>
          <a:lstStyle/>
          <a:p>
            <a:r>
              <a:rPr lang="en-US" dirty="0"/>
              <a:t>Ironically enough, the best way to utilize the social contract theory is to have ethical hackers not involved in government to have checks on the government. This would require the government to give up some power, but it will help keep peoples information private.</a:t>
            </a:r>
          </a:p>
        </p:txBody>
      </p:sp>
    </p:spTree>
    <p:extLst>
      <p:ext uri="{BB962C8B-B14F-4D97-AF65-F5344CB8AC3E}">
        <p14:creationId xmlns:p14="http://schemas.microsoft.com/office/powerpoint/2010/main" val="39468159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{3ABEA669-3EAF-5842-8839-CA68A89761A0}tf16401378</Template>
  <TotalTime>27</TotalTime>
  <Words>387</Words>
  <Application>Microsoft Macintosh PowerPoint</Application>
  <PresentationFormat>Widescreen</PresentationFormat>
  <Paragraphs>23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MS Shell Dlg 2</vt:lpstr>
      <vt:lpstr>Wingdings</vt:lpstr>
      <vt:lpstr>Wingdings 3</vt:lpstr>
      <vt:lpstr>Madison</vt:lpstr>
      <vt:lpstr>Ethical Hacking and the Government</vt:lpstr>
      <vt:lpstr>What is Ethical Hacking</vt:lpstr>
      <vt:lpstr>How does the government use ethical hacking?</vt:lpstr>
      <vt:lpstr>How does the government use ethical hacking continued?</vt:lpstr>
      <vt:lpstr>Ethical Dilemmas</vt:lpstr>
      <vt:lpstr>Further issues</vt:lpstr>
      <vt:lpstr>What is the solution?</vt:lpstr>
      <vt:lpstr>Why the Social Contract Theory would work.</vt:lpstr>
      <vt:lpstr>The need for more ethical hackers</vt:lpstr>
      <vt:lpstr>Works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Ethical Hacking and the Government</dc:title>
  <dc:creator>Benjamin West McDonnough</dc:creator>
  <cp:lastModifiedBy>Benjamin West McDonnough</cp:lastModifiedBy>
  <cp:revision>1</cp:revision>
  <dcterms:created xsi:type="dcterms:W3CDTF">2024-04-25T22:41:54Z</dcterms:created>
  <dcterms:modified xsi:type="dcterms:W3CDTF">2024-04-25T23:09:50Z</dcterms:modified>
</cp:coreProperties>
</file>