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
  </p:notesMasterIdLst>
  <p:sldIdLst>
    <p:sldId id="256" r:id="rId2"/>
    <p:sldId id="259" r:id="rId3"/>
    <p:sldId id="266" r:id="rId4"/>
    <p:sldId id="267" r:id="rId5"/>
    <p:sldId id="268" r:id="rId6"/>
    <p:sldId id="270" r:id="rId7"/>
    <p:sldId id="260" r:id="rId8"/>
    <p:sldId id="262" r:id="rId9"/>
    <p:sldId id="263"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488FB-BE1D-4C3B-8B91-6D531FB429FB}" v="27" dt="2024-01-28T21:02:19.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903"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McKimmy" userId="78bce981eed724ff" providerId="LiveId" clId="{5CF228F2-3A2E-49B2-A97F-9A44B028F630}"/>
    <pc:docChg chg="undo custSel addSld delSld modSld">
      <pc:chgData name="Brandon McKimmy" userId="78bce981eed724ff" providerId="LiveId" clId="{5CF228F2-3A2E-49B2-A97F-9A44B028F630}" dt="2024-01-28T22:27:07.012" v="260" actId="113"/>
      <pc:docMkLst>
        <pc:docMk/>
      </pc:docMkLst>
      <pc:sldChg chg="modSp mod modNotesTx">
        <pc:chgData name="Brandon McKimmy" userId="78bce981eed724ff" providerId="LiveId" clId="{5CF228F2-3A2E-49B2-A97F-9A44B028F630}" dt="2024-01-28T21:43:33.661" v="135" actId="20577"/>
        <pc:sldMkLst>
          <pc:docMk/>
          <pc:sldMk cId="1689132868" sldId="256"/>
        </pc:sldMkLst>
        <pc:spChg chg="mod">
          <ac:chgData name="Brandon McKimmy" userId="78bce981eed724ff" providerId="LiveId" clId="{5CF228F2-3A2E-49B2-A97F-9A44B028F630}" dt="2024-01-28T21:43:17.625" v="107"/>
          <ac:spMkLst>
            <pc:docMk/>
            <pc:sldMk cId="1689132868" sldId="256"/>
            <ac:spMk id="3" creationId="{C550EB10-A428-A3B1-FF3E-827E9FAB051A}"/>
          </ac:spMkLst>
        </pc:spChg>
      </pc:sldChg>
      <pc:sldChg chg="modNotesTx">
        <pc:chgData name="Brandon McKimmy" userId="78bce981eed724ff" providerId="LiveId" clId="{5CF228F2-3A2E-49B2-A97F-9A44B028F630}" dt="2024-01-28T21:44:23.460" v="148" actId="113"/>
        <pc:sldMkLst>
          <pc:docMk/>
          <pc:sldMk cId="3001199335" sldId="259"/>
        </pc:sldMkLst>
      </pc:sldChg>
      <pc:sldChg chg="addSp modSp mod modNotesTx">
        <pc:chgData name="Brandon McKimmy" userId="78bce981eed724ff" providerId="LiveId" clId="{5CF228F2-3A2E-49B2-A97F-9A44B028F630}" dt="2024-01-28T21:45:22.545" v="165"/>
        <pc:sldMkLst>
          <pc:docMk/>
          <pc:sldMk cId="1811806331" sldId="260"/>
        </pc:sldMkLst>
        <pc:spChg chg="mod">
          <ac:chgData name="Brandon McKimmy" userId="78bce981eed724ff" providerId="LiveId" clId="{5CF228F2-3A2E-49B2-A97F-9A44B028F630}" dt="2024-01-28T21:39:05.464" v="92" actId="1076"/>
          <ac:spMkLst>
            <pc:docMk/>
            <pc:sldMk cId="1811806331" sldId="260"/>
            <ac:spMk id="2" creationId="{0D77708C-0470-0295-6C6A-7E31F71165D8}"/>
          </ac:spMkLst>
        </pc:spChg>
        <pc:spChg chg="mod">
          <ac:chgData name="Brandon McKimmy" userId="78bce981eed724ff" providerId="LiveId" clId="{5CF228F2-3A2E-49B2-A97F-9A44B028F630}" dt="2024-01-28T21:38:05.885" v="39" actId="27636"/>
          <ac:spMkLst>
            <pc:docMk/>
            <pc:sldMk cId="1811806331" sldId="260"/>
            <ac:spMk id="3" creationId="{D7796C54-499B-B882-C5C9-3362E7AECBDD}"/>
          </ac:spMkLst>
        </pc:spChg>
        <pc:spChg chg="add mod">
          <ac:chgData name="Brandon McKimmy" userId="78bce981eed724ff" providerId="LiveId" clId="{5CF228F2-3A2E-49B2-A97F-9A44B028F630}" dt="2024-01-28T21:40:18.052" v="101" actId="403"/>
          <ac:spMkLst>
            <pc:docMk/>
            <pc:sldMk cId="1811806331" sldId="260"/>
            <ac:spMk id="4" creationId="{F8CD1CD6-F8E7-5AE4-E458-463B9DB5626F}"/>
          </ac:spMkLst>
        </pc:spChg>
      </pc:sldChg>
      <pc:sldChg chg="addSp modSp del">
        <pc:chgData name="Brandon McKimmy" userId="78bce981eed724ff" providerId="LiveId" clId="{5CF228F2-3A2E-49B2-A97F-9A44B028F630}" dt="2024-01-28T21:42:58.587" v="105" actId="47"/>
        <pc:sldMkLst>
          <pc:docMk/>
          <pc:sldMk cId="172559821" sldId="261"/>
        </pc:sldMkLst>
        <pc:spChg chg="add mod">
          <ac:chgData name="Brandon McKimmy" userId="78bce981eed724ff" providerId="LiveId" clId="{5CF228F2-3A2E-49B2-A97F-9A44B028F630}" dt="2024-01-28T21:38:15.434" v="41"/>
          <ac:spMkLst>
            <pc:docMk/>
            <pc:sldMk cId="172559821" sldId="261"/>
            <ac:spMk id="4" creationId="{0C90F8FF-FC78-2B72-68AE-FEF2EEA4F881}"/>
          </ac:spMkLst>
        </pc:spChg>
      </pc:sldChg>
      <pc:sldChg chg="modSp mod modNotesTx">
        <pc:chgData name="Brandon McKimmy" userId="78bce981eed724ff" providerId="LiveId" clId="{5CF228F2-3A2E-49B2-A97F-9A44B028F630}" dt="2024-01-28T22:27:07.012" v="260" actId="113"/>
        <pc:sldMkLst>
          <pc:docMk/>
          <pc:sldMk cId="3138096294" sldId="262"/>
        </pc:sldMkLst>
        <pc:spChg chg="mod">
          <ac:chgData name="Brandon McKimmy" userId="78bce981eed724ff" providerId="LiveId" clId="{5CF228F2-3A2E-49B2-A97F-9A44B028F630}" dt="2024-01-28T22:25:15.453" v="212" actId="1076"/>
          <ac:spMkLst>
            <pc:docMk/>
            <pc:sldMk cId="3138096294" sldId="262"/>
            <ac:spMk id="2" creationId="{0D77708C-0470-0295-6C6A-7E31F71165D8}"/>
          </ac:spMkLst>
        </pc:spChg>
        <pc:spChg chg="mod">
          <ac:chgData name="Brandon McKimmy" userId="78bce981eed724ff" providerId="LiveId" clId="{5CF228F2-3A2E-49B2-A97F-9A44B028F630}" dt="2024-01-28T22:27:07.012" v="260" actId="113"/>
          <ac:spMkLst>
            <pc:docMk/>
            <pc:sldMk cId="3138096294" sldId="262"/>
            <ac:spMk id="3" creationId="{D7796C54-499B-B882-C5C9-3362E7AECBDD}"/>
          </ac:spMkLst>
        </pc:spChg>
      </pc:sldChg>
      <pc:sldChg chg="modNotesTx">
        <pc:chgData name="Brandon McKimmy" userId="78bce981eed724ff" providerId="LiveId" clId="{5CF228F2-3A2E-49B2-A97F-9A44B028F630}" dt="2024-01-28T21:46:05.766" v="176"/>
        <pc:sldMkLst>
          <pc:docMk/>
          <pc:sldMk cId="1410594870" sldId="263"/>
        </pc:sldMkLst>
      </pc:sldChg>
      <pc:sldChg chg="modNotesTx">
        <pc:chgData name="Brandon McKimmy" userId="78bce981eed724ff" providerId="LiveId" clId="{5CF228F2-3A2E-49B2-A97F-9A44B028F630}" dt="2024-01-28T21:44:20.400" v="147" actId="113"/>
        <pc:sldMkLst>
          <pc:docMk/>
          <pc:sldMk cId="964340067" sldId="266"/>
        </pc:sldMkLst>
      </pc:sldChg>
      <pc:sldChg chg="modSp add del mod modNotesTx">
        <pc:chgData name="Brandon McKimmy" userId="78bce981eed724ff" providerId="LiveId" clId="{5CF228F2-3A2E-49B2-A97F-9A44B028F630}" dt="2024-01-28T21:59:04.981" v="191" actId="1076"/>
        <pc:sldMkLst>
          <pc:docMk/>
          <pc:sldMk cId="3674358383" sldId="267"/>
        </pc:sldMkLst>
        <pc:spChg chg="mod">
          <ac:chgData name="Brandon McKimmy" userId="78bce981eed724ff" providerId="LiveId" clId="{5CF228F2-3A2E-49B2-A97F-9A44B028F630}" dt="2024-01-28T21:44:11.963" v="145" actId="113"/>
          <ac:spMkLst>
            <pc:docMk/>
            <pc:sldMk cId="3674358383" sldId="267"/>
            <ac:spMk id="3" creationId="{D7796C54-499B-B882-C5C9-3362E7AECBDD}"/>
          </ac:spMkLst>
        </pc:spChg>
        <pc:picChg chg="mod">
          <ac:chgData name="Brandon McKimmy" userId="78bce981eed724ff" providerId="LiveId" clId="{5CF228F2-3A2E-49B2-A97F-9A44B028F630}" dt="2024-01-28T21:59:04.981" v="191" actId="1076"/>
          <ac:picMkLst>
            <pc:docMk/>
            <pc:sldMk cId="3674358383" sldId="267"/>
            <ac:picMk id="9" creationId="{F5B8EB88-7124-4D35-9893-198EC43F07AF}"/>
          </ac:picMkLst>
        </pc:picChg>
      </pc:sldChg>
      <pc:sldChg chg="addSp modSp mod modNotesTx">
        <pc:chgData name="Brandon McKimmy" userId="78bce981eed724ff" providerId="LiveId" clId="{5CF228F2-3A2E-49B2-A97F-9A44B028F630}" dt="2024-01-28T21:44:40.829" v="152"/>
        <pc:sldMkLst>
          <pc:docMk/>
          <pc:sldMk cId="3326643056" sldId="268"/>
        </pc:sldMkLst>
        <pc:spChg chg="mod">
          <ac:chgData name="Brandon McKimmy" userId="78bce981eed724ff" providerId="LiveId" clId="{5CF228F2-3A2E-49B2-A97F-9A44B028F630}" dt="2024-01-28T21:35:59.355" v="27" actId="255"/>
          <ac:spMkLst>
            <pc:docMk/>
            <pc:sldMk cId="3326643056" sldId="268"/>
            <ac:spMk id="3" creationId="{D7796C54-499B-B882-C5C9-3362E7AECBDD}"/>
          </ac:spMkLst>
        </pc:spChg>
        <pc:spChg chg="add">
          <ac:chgData name="Brandon McKimmy" userId="78bce981eed724ff" providerId="LiveId" clId="{5CF228F2-3A2E-49B2-A97F-9A44B028F630}" dt="2024-01-28T21:34:54.370" v="9"/>
          <ac:spMkLst>
            <pc:docMk/>
            <pc:sldMk cId="3326643056" sldId="268"/>
            <ac:spMk id="4" creationId="{8962155A-F1C0-D52D-915A-8DA1A2D59D4C}"/>
          </ac:spMkLst>
        </pc:spChg>
        <pc:spChg chg="add">
          <ac:chgData name="Brandon McKimmy" userId="78bce981eed724ff" providerId="LiveId" clId="{5CF228F2-3A2E-49B2-A97F-9A44B028F630}" dt="2024-01-28T21:34:54.370" v="9"/>
          <ac:spMkLst>
            <pc:docMk/>
            <pc:sldMk cId="3326643056" sldId="268"/>
            <ac:spMk id="6" creationId="{99956DD3-36B2-FAE0-F3DB-6F331A4B7088}"/>
          </ac:spMkLst>
        </pc:spChg>
        <pc:picChg chg="mod">
          <ac:chgData name="Brandon McKimmy" userId="78bce981eed724ff" providerId="LiveId" clId="{5CF228F2-3A2E-49B2-A97F-9A44B028F630}" dt="2024-01-28T21:35:45.603" v="23" actId="1076"/>
          <ac:picMkLst>
            <pc:docMk/>
            <pc:sldMk cId="3326643056" sldId="268"/>
            <ac:picMk id="5" creationId="{125573DF-BE56-F067-1534-E267F19ECBEE}"/>
          </ac:picMkLst>
        </pc:picChg>
      </pc:sldChg>
      <pc:sldChg chg="modSp del mod">
        <pc:chgData name="Brandon McKimmy" userId="78bce981eed724ff" providerId="LiveId" clId="{5CF228F2-3A2E-49B2-A97F-9A44B028F630}" dt="2024-01-28T21:36:13.426" v="28" actId="47"/>
        <pc:sldMkLst>
          <pc:docMk/>
          <pc:sldMk cId="3202052403" sldId="269"/>
        </pc:sldMkLst>
        <pc:spChg chg="mod">
          <ac:chgData name="Brandon McKimmy" userId="78bce981eed724ff" providerId="LiveId" clId="{5CF228F2-3A2E-49B2-A97F-9A44B028F630}" dt="2024-01-28T21:33:08.353" v="3" actId="21"/>
          <ac:spMkLst>
            <pc:docMk/>
            <pc:sldMk cId="3202052403" sldId="269"/>
            <ac:spMk id="3" creationId="{D7796C54-499B-B882-C5C9-3362E7AECBDD}"/>
          </ac:spMkLst>
        </pc:spChg>
      </pc:sldChg>
      <pc:sldChg chg="modSp mod modNotesTx">
        <pc:chgData name="Brandon McKimmy" userId="78bce981eed724ff" providerId="LiveId" clId="{5CF228F2-3A2E-49B2-A97F-9A44B028F630}" dt="2024-01-28T22:21:57.617" v="203" actId="20577"/>
        <pc:sldMkLst>
          <pc:docMk/>
          <pc:sldMk cId="901658713" sldId="270"/>
        </pc:sldMkLst>
        <pc:spChg chg="mod">
          <ac:chgData name="Brandon McKimmy" userId="78bce981eed724ff" providerId="LiveId" clId="{5CF228F2-3A2E-49B2-A97F-9A44B028F630}" dt="2024-01-28T22:21:57.617" v="203" actId="20577"/>
          <ac:spMkLst>
            <pc:docMk/>
            <pc:sldMk cId="901658713" sldId="270"/>
            <ac:spMk id="3" creationId="{D7796C54-499B-B882-C5C9-3362E7AECBDD}"/>
          </ac:spMkLst>
        </pc:spChg>
      </pc:sldChg>
      <pc:sldChg chg="addSp delSp modSp mod modNotesTx">
        <pc:chgData name="Brandon McKimmy" userId="78bce981eed724ff" providerId="LiveId" clId="{5CF228F2-3A2E-49B2-A97F-9A44B028F630}" dt="2024-01-28T22:08:08.284" v="198" actId="14"/>
        <pc:sldMkLst>
          <pc:docMk/>
          <pc:sldMk cId="1637580508" sldId="271"/>
        </pc:sldMkLst>
        <pc:spChg chg="mod">
          <ac:chgData name="Brandon McKimmy" userId="78bce981eed724ff" providerId="LiveId" clId="{5CF228F2-3A2E-49B2-A97F-9A44B028F630}" dt="2024-01-28T21:57:11.205" v="187" actId="14"/>
          <ac:spMkLst>
            <pc:docMk/>
            <pc:sldMk cId="1637580508" sldId="271"/>
            <ac:spMk id="3" creationId="{9AE8F534-9682-3907-F5A5-66CE41F4D632}"/>
          </ac:spMkLst>
        </pc:spChg>
        <pc:spChg chg="add del mod">
          <ac:chgData name="Brandon McKimmy" userId="78bce981eed724ff" providerId="LiveId" clId="{5CF228F2-3A2E-49B2-A97F-9A44B028F630}" dt="2024-01-28T21:57:14.882" v="189" actId="478"/>
          <ac:spMkLst>
            <pc:docMk/>
            <pc:sldMk cId="1637580508" sldId="271"/>
            <ac:spMk id="4" creationId="{2C9E40BE-EBDF-377E-505F-36510CDB1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B61F1-B829-4850-A64F-D938CB28F4DA}"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EC415-D291-430B-9126-9B58CEB85BC6}" type="slidenum">
              <a:rPr lang="en-US" smtClean="0"/>
              <a:t>‹#›</a:t>
            </a:fld>
            <a:endParaRPr lang="en-US"/>
          </a:p>
        </p:txBody>
      </p:sp>
    </p:spTree>
    <p:extLst>
      <p:ext uri="{BB962C8B-B14F-4D97-AF65-F5344CB8AC3E}">
        <p14:creationId xmlns:p14="http://schemas.microsoft.com/office/powerpoint/2010/main" val="220692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effectLst/>
              </a:rPr>
              <a:t>Data Scientist Professional </a:t>
            </a:r>
            <a:r>
              <a:rPr lang="en-US" sz="1200" b="0" dirty="0"/>
              <a:t>Practical Exam DS601P</a:t>
            </a:r>
          </a:p>
          <a:p>
            <a:pPr indent="-228600">
              <a:buFont typeface="Arial" panose="020B0604020202020204" pitchFamily="34" charset="0"/>
              <a:buChar char="•"/>
            </a:pPr>
            <a:r>
              <a:rPr lang="en-US" dirty="0">
                <a:solidFill>
                  <a:schemeClr val="tx1"/>
                </a:solidFill>
              </a:rPr>
              <a:t>Tasty Bytes Recipe Traffic Forecasting</a:t>
            </a:r>
          </a:p>
          <a:p>
            <a:pPr indent="-228600">
              <a:buFont typeface="Arial" panose="020B0604020202020204" pitchFamily="34" charset="0"/>
              <a:buChar char="•"/>
            </a:pPr>
            <a:r>
              <a:rPr lang="en-US" dirty="0">
                <a:solidFill>
                  <a:schemeClr val="tx1"/>
                </a:solidFill>
              </a:rPr>
              <a:t>Written by Brandon McKimmy</a:t>
            </a:r>
          </a:p>
          <a:p>
            <a:pPr indent="-228600">
              <a:buFont typeface="Arial" panose="020B0604020202020204" pitchFamily="34" charset="0"/>
              <a:buChar char="•"/>
            </a:pPr>
            <a:r>
              <a:rPr lang="en-US" dirty="0">
                <a:solidFill>
                  <a:schemeClr val="tx1"/>
                </a:solidFill>
              </a:rPr>
              <a:t>Date: January 28</a:t>
            </a:r>
            <a:r>
              <a:rPr lang="en-US" baseline="30000" dirty="0">
                <a:solidFill>
                  <a:schemeClr val="tx1"/>
                </a:solidFill>
              </a:rPr>
              <a:t>th</a:t>
            </a:r>
            <a:r>
              <a:rPr lang="en-US" dirty="0">
                <a:solidFill>
                  <a:schemeClr val="tx1"/>
                </a:solidFill>
              </a:rPr>
              <a:t>, 2024</a:t>
            </a:r>
          </a:p>
          <a:p>
            <a:endParaRPr lang="en-US" sz="1200" b="0" dirty="0"/>
          </a:p>
          <a:p>
            <a:endParaRPr lang="en-US" dirty="0"/>
          </a:p>
        </p:txBody>
      </p:sp>
      <p:sp>
        <p:nvSpPr>
          <p:cNvPr id="4" name="Slide Number Placeholder 3"/>
          <p:cNvSpPr>
            <a:spLocks noGrp="1"/>
          </p:cNvSpPr>
          <p:nvPr>
            <p:ph type="sldNum" sz="quarter" idx="5"/>
          </p:nvPr>
        </p:nvSpPr>
        <p:spPr/>
        <p:txBody>
          <a:bodyPr/>
          <a:lstStyle/>
          <a:p>
            <a:fld id="{E01EC415-D291-430B-9126-9B58CEB85BC6}" type="slidenum">
              <a:rPr lang="en-US" smtClean="0"/>
              <a:t>1</a:t>
            </a:fld>
            <a:endParaRPr lang="en-US"/>
          </a:p>
        </p:txBody>
      </p:sp>
    </p:spTree>
    <p:extLst>
      <p:ext uri="{BB962C8B-B14F-4D97-AF65-F5344CB8AC3E}">
        <p14:creationId xmlns:p14="http://schemas.microsoft.com/office/powerpoint/2010/main" val="6219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Project Goals &amp; Model Performance Summary</a:t>
            </a:r>
          </a:p>
          <a:p>
            <a:pPr lvl="0">
              <a:buFont typeface="Arial" panose="020B0604020202020204" pitchFamily="34" charset="0"/>
              <a:buChar char="•"/>
            </a:pPr>
            <a:r>
              <a:rPr lang="en-US" sz="1700" b="1" i="0" dirty="0">
                <a:solidFill>
                  <a:srgbClr val="D1D5DB"/>
                </a:solidFill>
                <a:effectLst/>
                <a:latin typeface="Söhne"/>
              </a:rPr>
              <a:t>Primary Goal</a:t>
            </a:r>
            <a:r>
              <a:rPr lang="en-US" sz="1700" b="0" i="0" dirty="0">
                <a:solidFill>
                  <a:srgbClr val="D1D5DB"/>
                </a:solidFill>
                <a:effectLst/>
                <a:latin typeface="Söhne"/>
              </a:rPr>
              <a:t>: Develop a model to predict high-traffic recipes, aligning with business strategy to boost user engagement and traffic.</a:t>
            </a:r>
          </a:p>
          <a:p>
            <a:pPr lvl="0">
              <a:buFont typeface="Arial" panose="020B0604020202020204" pitchFamily="34" charset="0"/>
              <a:buChar char="•"/>
            </a:pPr>
            <a:r>
              <a:rPr lang="en-US" sz="1700" b="1" i="0" dirty="0">
                <a:solidFill>
                  <a:srgbClr val="D1D5DB"/>
                </a:solidFill>
                <a:effectLst/>
                <a:latin typeface="Söhne"/>
              </a:rPr>
              <a:t>Approach</a:t>
            </a:r>
            <a:r>
              <a:rPr lang="en-US" sz="1700" b="0" i="0" dirty="0">
                <a:solidFill>
                  <a:srgbClr val="D1D5DB"/>
                </a:solidFill>
                <a:effectLst/>
                <a:latin typeface="Söhne"/>
              </a:rPr>
              <a:t>: Utilized Logistic Regression and LDA models, enhanced with </a:t>
            </a:r>
            <a:r>
              <a:rPr lang="en-US" sz="1700" b="0" i="0" dirty="0" err="1">
                <a:solidFill>
                  <a:srgbClr val="D1D5DB"/>
                </a:solidFill>
                <a:effectLst/>
                <a:latin typeface="Söhne"/>
              </a:rPr>
              <a:t>GridSearchCV</a:t>
            </a:r>
            <a:r>
              <a:rPr lang="en-US" sz="1700" b="0" i="0" dirty="0">
                <a:solidFill>
                  <a:srgbClr val="D1D5DB"/>
                </a:solidFill>
                <a:effectLst/>
                <a:latin typeface="Söhne"/>
              </a:rPr>
              <a:t> and </a:t>
            </a:r>
            <a:r>
              <a:rPr lang="en-US" sz="1700" b="0" i="0" dirty="0" err="1">
                <a:solidFill>
                  <a:srgbClr val="D1D5DB"/>
                </a:solidFill>
                <a:effectLst/>
                <a:latin typeface="Söhne"/>
              </a:rPr>
              <a:t>RandomizedSearchCV</a:t>
            </a:r>
            <a:r>
              <a:rPr lang="en-US" sz="1700" b="0" i="0" dirty="0">
                <a:solidFill>
                  <a:srgbClr val="D1D5DB"/>
                </a:solidFill>
                <a:effectLst/>
                <a:latin typeface="Söhne"/>
              </a:rPr>
              <a:t> for optimization.</a:t>
            </a:r>
          </a:p>
          <a:p>
            <a:pPr lvl="0">
              <a:buFont typeface="Arial" panose="020B0604020202020204" pitchFamily="34" charset="0"/>
              <a:buChar char="•"/>
            </a:pPr>
            <a:r>
              <a:rPr lang="en-US" sz="1700" b="1" i="0" dirty="0">
                <a:solidFill>
                  <a:srgbClr val="D1D5DB"/>
                </a:solidFill>
                <a:effectLst/>
                <a:latin typeface="Söhne"/>
              </a:rPr>
              <a:t>Outcomes</a:t>
            </a:r>
            <a:r>
              <a:rPr lang="en-US" sz="1700" b="0" i="0" dirty="0">
                <a:solidFill>
                  <a:srgbClr val="D1D5DB"/>
                </a:solidFill>
                <a:effectLst/>
                <a:latin typeface="Söhne"/>
              </a:rPr>
              <a:t>: Achieved modest accuracies around 65-68.3%, falling short of the 80% target.</a:t>
            </a:r>
          </a:p>
          <a:p>
            <a:pPr lvl="0">
              <a:buFont typeface="Arial" panose="020B0604020202020204" pitchFamily="34" charset="0"/>
              <a:buChar char="•"/>
            </a:pPr>
            <a:r>
              <a:rPr lang="en-US" sz="1700" b="1" i="0" dirty="0">
                <a:solidFill>
                  <a:srgbClr val="D1D5DB"/>
                </a:solidFill>
                <a:effectLst/>
                <a:latin typeface="Söhne"/>
              </a:rPr>
              <a:t>Key Challenge</a:t>
            </a:r>
            <a:r>
              <a:rPr lang="en-US" sz="1700" b="0" i="0" dirty="0">
                <a:solidFill>
                  <a:srgbClr val="D1D5DB"/>
                </a:solidFill>
                <a:effectLst/>
                <a:latin typeface="Söhne"/>
              </a:rPr>
              <a:t>: Improving accuracy to meet the 80% benchmark for reliable predictions.</a:t>
            </a:r>
          </a:p>
          <a:p>
            <a:pPr lvl="0">
              <a:buFont typeface="Arial" panose="020B0604020202020204" pitchFamily="34" charset="0"/>
              <a:buChar char="•"/>
            </a:pPr>
            <a:r>
              <a:rPr lang="en-US" sz="1700" b="1" i="0" dirty="0">
                <a:solidFill>
                  <a:srgbClr val="D1D5DB"/>
                </a:solidFill>
                <a:effectLst/>
                <a:latin typeface="Söhne"/>
              </a:rPr>
              <a:t>Recommendations</a:t>
            </a:r>
            <a:r>
              <a:rPr lang="en-US" sz="1700" b="0" i="0" dirty="0">
                <a:solidFill>
                  <a:srgbClr val="D1D5DB"/>
                </a:solidFill>
                <a:effectLst/>
                <a:latin typeface="Söhne"/>
              </a:rPr>
              <a:t>:</a:t>
            </a:r>
          </a:p>
          <a:p>
            <a:pPr lvl="1" indent="-285750">
              <a:buFont typeface="Arial" panose="020B0604020202020204" pitchFamily="34" charset="0"/>
              <a:buChar char="•"/>
            </a:pPr>
            <a:r>
              <a:rPr lang="en-US" sz="1700" b="0" i="0" dirty="0">
                <a:solidFill>
                  <a:srgbClr val="D1D5DB"/>
                </a:solidFill>
                <a:effectLst/>
                <a:latin typeface="Söhne"/>
              </a:rPr>
              <a:t>Consider advanced modeling and feature engineering.</a:t>
            </a:r>
          </a:p>
          <a:p>
            <a:pPr lvl="1" indent="-285750">
              <a:buFont typeface="Arial" panose="020B0604020202020204" pitchFamily="34" charset="0"/>
              <a:buChar char="•"/>
            </a:pPr>
            <a:r>
              <a:rPr lang="en-US" sz="1700" b="0" i="0" dirty="0">
                <a:solidFill>
                  <a:srgbClr val="D1D5DB"/>
                </a:solidFill>
                <a:effectLst/>
                <a:latin typeface="Söhne"/>
              </a:rPr>
              <a:t>Integrate additional data points for richer insights.</a:t>
            </a:r>
          </a:p>
          <a:p>
            <a:pPr lvl="1" indent="-285750">
              <a:buFont typeface="Arial" panose="020B0604020202020204" pitchFamily="34" charset="0"/>
              <a:buChar char="•"/>
            </a:pPr>
            <a:r>
              <a:rPr lang="en-US" sz="1700" b="0" i="0" dirty="0">
                <a:solidFill>
                  <a:srgbClr val="D1D5DB"/>
                </a:solidFill>
                <a:effectLst/>
                <a:latin typeface="Söhne"/>
              </a:rPr>
              <a:t>Maintain ongoing model refinement to adapt to user trends.</a:t>
            </a:r>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10</a:t>
            </a:fld>
            <a:endParaRPr lang="en-US"/>
          </a:p>
        </p:txBody>
      </p:sp>
    </p:spTree>
    <p:extLst>
      <p:ext uri="{BB962C8B-B14F-4D97-AF65-F5344CB8AC3E}">
        <p14:creationId xmlns:p14="http://schemas.microsoft.com/office/powerpoint/2010/main" val="207351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Exploratory Data Analysis</a:t>
            </a:r>
          </a:p>
          <a:p>
            <a:pPr marL="0" indent="0" algn="l">
              <a:buNone/>
            </a:pPr>
            <a:r>
              <a:rPr lang="en-US" sz="1200" b="1" i="0" dirty="0">
                <a:solidFill>
                  <a:srgbClr val="D1D5DB"/>
                </a:solidFill>
                <a:effectLst/>
                <a:latin typeface="Söhne"/>
              </a:rPr>
              <a:t>Nutritional Content Insights:</a:t>
            </a:r>
          </a:p>
          <a:p>
            <a:pPr>
              <a:buFont typeface="Arial" panose="020B0604020202020204" pitchFamily="34" charset="0"/>
              <a:buChar char="•"/>
            </a:pPr>
            <a:r>
              <a:rPr lang="en-US" sz="1200" b="0" i="0" dirty="0">
                <a:solidFill>
                  <a:srgbClr val="D1D5DB"/>
                </a:solidFill>
                <a:effectLst/>
                <a:latin typeface="Söhne"/>
              </a:rPr>
              <a:t>Calories: Most recipes have lower calories, with a few high-calorie outliers, indicating standard preference ranges.</a:t>
            </a:r>
          </a:p>
          <a:p>
            <a:pPr>
              <a:buFont typeface="Arial" panose="020B0604020202020204" pitchFamily="34" charset="0"/>
              <a:buChar char="•"/>
            </a:pPr>
            <a:r>
              <a:rPr lang="en-US" sz="1200" b="0" i="0" dirty="0">
                <a:solidFill>
                  <a:srgbClr val="D1D5DB"/>
                </a:solidFill>
                <a:effectLst/>
                <a:latin typeface="Söhne"/>
              </a:rPr>
              <a:t>Carbohydrates: Dominance of lower-carb recipes, with a drop in frequency at higher values, guiding content strategy.</a:t>
            </a:r>
          </a:p>
          <a:p>
            <a:pPr>
              <a:buFont typeface="Arial" panose="020B0604020202020204" pitchFamily="34" charset="0"/>
              <a:buChar char="•"/>
            </a:pPr>
            <a:r>
              <a:rPr lang="en-US" sz="1200" b="0" i="0" dirty="0">
                <a:solidFill>
                  <a:srgbClr val="D1D5DB"/>
                </a:solidFill>
                <a:effectLst/>
                <a:latin typeface="Söhne"/>
              </a:rPr>
              <a:t>Sugar: Lower sugar levels are more common, possibly reflecting dietary trends or editorial choices.</a:t>
            </a:r>
          </a:p>
          <a:p>
            <a:pPr>
              <a:buFont typeface="Arial" panose="020B0604020202020204" pitchFamily="34" charset="0"/>
              <a:buChar char="•"/>
            </a:pPr>
            <a:r>
              <a:rPr lang="en-US" sz="1200" b="0" i="0" dirty="0">
                <a:solidFill>
                  <a:srgbClr val="D1D5DB"/>
                </a:solidFill>
                <a:effectLst/>
                <a:latin typeface="Söhne"/>
              </a:rPr>
              <a:t>Protein: A diverse range of protein levels suggests a variety of dietary preferences and needs.</a:t>
            </a:r>
          </a:p>
          <a:p>
            <a:pPr marL="0" indent="0" algn="l">
              <a:buNone/>
            </a:pPr>
            <a:r>
              <a:rPr lang="en-US" sz="1200" b="0" i="0" dirty="0">
                <a:solidFill>
                  <a:srgbClr val="D1D5DB"/>
                </a:solidFill>
                <a:effectLst/>
                <a:latin typeface="Söhne"/>
              </a:rPr>
              <a:t>These patterns guide our strategy to align with audience trends and preferences.</a:t>
            </a:r>
          </a:p>
          <a:p>
            <a:endParaRPr lang="en-US" dirty="0"/>
          </a:p>
        </p:txBody>
      </p:sp>
      <p:sp>
        <p:nvSpPr>
          <p:cNvPr id="4" name="Slide Number Placeholder 3"/>
          <p:cNvSpPr>
            <a:spLocks noGrp="1"/>
          </p:cNvSpPr>
          <p:nvPr>
            <p:ph type="sldNum" sz="quarter" idx="5"/>
          </p:nvPr>
        </p:nvSpPr>
        <p:spPr/>
        <p:txBody>
          <a:bodyPr/>
          <a:lstStyle/>
          <a:p>
            <a:fld id="{E01EC415-D291-430B-9126-9B58CEB85BC6}" type="slidenum">
              <a:rPr lang="en-US" smtClean="0"/>
              <a:t>2</a:t>
            </a:fld>
            <a:endParaRPr lang="en-US"/>
          </a:p>
        </p:txBody>
      </p:sp>
    </p:spTree>
    <p:extLst>
      <p:ext uri="{BB962C8B-B14F-4D97-AF65-F5344CB8AC3E}">
        <p14:creationId xmlns:p14="http://schemas.microsoft.com/office/powerpoint/2010/main" val="76271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Exploratory Data Analysis (cont.)</a:t>
            </a:r>
          </a:p>
          <a:p>
            <a:pPr marL="0" indent="0" algn="l">
              <a:buNone/>
            </a:pPr>
            <a:r>
              <a:rPr lang="en-US" sz="1200" b="1" i="0" dirty="0">
                <a:solidFill>
                  <a:srgbClr val="D1D5DB"/>
                </a:solidFill>
                <a:effectLst/>
                <a:latin typeface="Söhne"/>
              </a:rPr>
              <a:t>Recipe Category Distribution:</a:t>
            </a:r>
            <a:endParaRPr lang="en-US" sz="1200" b="0" i="0" dirty="0">
              <a:solidFill>
                <a:srgbClr val="D1D5DB"/>
              </a:solidFill>
              <a:effectLst/>
              <a:latin typeface="Söhne"/>
            </a:endParaRPr>
          </a:p>
          <a:p>
            <a:pPr algn="l">
              <a:buFont typeface="Arial" panose="020B0604020202020204" pitchFamily="34" charset="0"/>
              <a:buChar char="•"/>
            </a:pPr>
            <a:r>
              <a:rPr lang="en-US" sz="1200" b="0" i="0" dirty="0">
                <a:solidFill>
                  <a:srgbClr val="D1D5DB"/>
                </a:solidFill>
                <a:effectLst/>
                <a:latin typeface="Söhne"/>
              </a:rPr>
              <a:t>Categories 'Breakfast', 'Chicken Breast', and 'Beverages' are most frequent.</a:t>
            </a:r>
          </a:p>
          <a:p>
            <a:pPr algn="l">
              <a:buFont typeface="Arial" panose="020B0604020202020204" pitchFamily="34" charset="0"/>
              <a:buChar char="•"/>
            </a:pPr>
            <a:r>
              <a:rPr lang="en-US" sz="1200" b="0" i="0" dirty="0">
                <a:solidFill>
                  <a:srgbClr val="D1D5DB"/>
                </a:solidFill>
                <a:effectLst/>
                <a:latin typeface="Söhne"/>
              </a:rPr>
              <a:t>Suggests user engagement may be influenced by these popular categories.</a:t>
            </a:r>
          </a:p>
          <a:p>
            <a:pPr algn="l">
              <a:buFont typeface="Arial" panose="020B0604020202020204" pitchFamily="34" charset="0"/>
              <a:buChar char="•"/>
            </a:pPr>
            <a:r>
              <a:rPr lang="en-US" sz="1200" b="0" i="0" dirty="0">
                <a:solidFill>
                  <a:srgbClr val="D1D5DB"/>
                </a:solidFill>
                <a:effectLst/>
                <a:latin typeface="Söhne"/>
              </a:rPr>
              <a:t>Potential for targeted content development and marketing.</a:t>
            </a:r>
          </a:p>
          <a:p>
            <a:pPr marL="0" indent="0" algn="l">
              <a:buNone/>
            </a:pPr>
            <a:r>
              <a:rPr lang="en-US" sz="1200" b="1" i="0" dirty="0">
                <a:solidFill>
                  <a:srgbClr val="D1D5DB"/>
                </a:solidFill>
                <a:effectLst/>
                <a:latin typeface="Söhne"/>
              </a:rPr>
              <a:t>High Traffic Recipe Distribution:</a:t>
            </a:r>
            <a:endParaRPr lang="en-US" sz="1200" b="0" i="0" dirty="0">
              <a:solidFill>
                <a:srgbClr val="D1D5DB"/>
              </a:solidFill>
              <a:effectLst/>
              <a:latin typeface="Söhne"/>
            </a:endParaRPr>
          </a:p>
          <a:p>
            <a:pPr algn="l">
              <a:buFont typeface="Arial" panose="020B0604020202020204" pitchFamily="34" charset="0"/>
              <a:buChar char="•"/>
            </a:pPr>
            <a:r>
              <a:rPr lang="en-US" sz="1200" b="0" i="0" dirty="0">
                <a:solidFill>
                  <a:srgbClr val="D1D5DB"/>
                </a:solidFill>
                <a:effectLst/>
                <a:latin typeface="Söhne"/>
              </a:rPr>
              <a:t>More recipes are marked 'True' for high traffic, indicating successful user engagement.</a:t>
            </a:r>
          </a:p>
          <a:p>
            <a:pPr algn="l">
              <a:buFont typeface="Arial" panose="020B0604020202020204" pitchFamily="34" charset="0"/>
              <a:buChar char="•"/>
            </a:pPr>
            <a:r>
              <a:rPr lang="en-US" sz="1200" b="0" i="0" dirty="0">
                <a:solidFill>
                  <a:srgbClr val="D1D5DB"/>
                </a:solidFill>
                <a:effectLst/>
                <a:latin typeface="Söhne"/>
              </a:rPr>
              <a:t>Insights from this distribution can refine predictive models and content strategy.</a:t>
            </a:r>
          </a:p>
          <a:p>
            <a:pPr marL="0" indent="0" algn="l">
              <a:buNone/>
            </a:pPr>
            <a:r>
              <a:rPr lang="en-US" sz="1200" b="1" i="0" dirty="0">
                <a:solidFill>
                  <a:srgbClr val="D1D5DB"/>
                </a:solidFill>
                <a:effectLst/>
                <a:latin typeface="Söhne"/>
              </a:rPr>
              <a:t>Serving Size Preferences:</a:t>
            </a:r>
            <a:endParaRPr lang="en-US" sz="1200" b="0" i="0" dirty="0">
              <a:solidFill>
                <a:srgbClr val="D1D5DB"/>
              </a:solidFill>
              <a:effectLst/>
              <a:latin typeface="Söhne"/>
            </a:endParaRPr>
          </a:p>
          <a:p>
            <a:pPr algn="l">
              <a:buFont typeface="Arial" panose="020B0604020202020204" pitchFamily="34" charset="0"/>
              <a:buChar char="•"/>
            </a:pPr>
            <a:r>
              <a:rPr lang="en-US" sz="1200" b="0" i="0" dirty="0">
                <a:solidFill>
                  <a:srgbClr val="D1D5DB"/>
                </a:solidFill>
                <a:effectLst/>
                <a:latin typeface="Söhne"/>
              </a:rPr>
              <a:t>Recipes for four servings are most common, reflecting potential user preference.</a:t>
            </a:r>
          </a:p>
          <a:p>
            <a:pPr algn="l">
              <a:buFont typeface="Arial" panose="020B0604020202020204" pitchFamily="34" charset="0"/>
              <a:buChar char="•"/>
            </a:pPr>
            <a:r>
              <a:rPr lang="en-US" sz="1200" b="0" i="0" dirty="0">
                <a:solidFill>
                  <a:srgbClr val="D1D5DB"/>
                </a:solidFill>
                <a:effectLst/>
                <a:latin typeface="Söhne"/>
              </a:rPr>
              <a:t>Serving size trends can inform content development to align with audience needs.</a:t>
            </a:r>
          </a:p>
          <a:p>
            <a:endParaRPr lang="en-US" dirty="0"/>
          </a:p>
        </p:txBody>
      </p:sp>
      <p:sp>
        <p:nvSpPr>
          <p:cNvPr id="4" name="Slide Number Placeholder 3"/>
          <p:cNvSpPr>
            <a:spLocks noGrp="1"/>
          </p:cNvSpPr>
          <p:nvPr>
            <p:ph type="sldNum" sz="quarter" idx="5"/>
          </p:nvPr>
        </p:nvSpPr>
        <p:spPr/>
        <p:txBody>
          <a:bodyPr/>
          <a:lstStyle/>
          <a:p>
            <a:fld id="{E01EC415-D291-430B-9126-9B58CEB85BC6}" type="slidenum">
              <a:rPr lang="en-US" smtClean="0"/>
              <a:t>3</a:t>
            </a:fld>
            <a:endParaRPr lang="en-US"/>
          </a:p>
        </p:txBody>
      </p:sp>
    </p:spTree>
    <p:extLst>
      <p:ext uri="{BB962C8B-B14F-4D97-AF65-F5344CB8AC3E}">
        <p14:creationId xmlns:p14="http://schemas.microsoft.com/office/powerpoint/2010/main" val="49145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Exploratory Data Analysis (cont.)</a:t>
            </a:r>
          </a:p>
          <a:p>
            <a:pPr marL="0" indent="0" algn="l">
              <a:buNone/>
            </a:pPr>
            <a:r>
              <a:rPr lang="en-US" sz="1200" b="0" i="0" dirty="0">
                <a:solidFill>
                  <a:srgbClr val="D1D5DB"/>
                </a:solidFill>
                <a:effectLst/>
                <a:latin typeface="Söhne"/>
              </a:rPr>
              <a:t>Analytical Insights from Distribution Visualizations by High Traffic Status:</a:t>
            </a:r>
          </a:p>
          <a:p>
            <a:pPr algn="l">
              <a:buFont typeface="Arial" panose="020B0604020202020204" pitchFamily="34" charset="0"/>
              <a:buChar char="•"/>
            </a:pPr>
            <a:r>
              <a:rPr lang="en-US" sz="1200" b="0" i="0" dirty="0">
                <a:solidFill>
                  <a:srgbClr val="D1D5DB"/>
                </a:solidFill>
                <a:effectLst/>
                <a:latin typeface="Söhne"/>
              </a:rPr>
              <a:t>High-traffic recipes tend to have a higher median calorie and carbohydrate content, suggesting these factors may influence user engagement.</a:t>
            </a:r>
          </a:p>
          <a:p>
            <a:pPr algn="l">
              <a:buFont typeface="Arial" panose="020B0604020202020204" pitchFamily="34" charset="0"/>
              <a:buChar char="•"/>
            </a:pPr>
            <a:r>
              <a:rPr lang="en-US" sz="1200" b="0" i="0" dirty="0">
                <a:solidFill>
                  <a:srgbClr val="D1D5DB"/>
                </a:solidFill>
                <a:effectLst/>
                <a:latin typeface="Söhne"/>
              </a:rPr>
              <a:t>Sugar content shows a modest difference, hinting at its lesser impact on popularity.</a:t>
            </a:r>
          </a:p>
          <a:p>
            <a:pPr algn="l">
              <a:buFont typeface="Arial" panose="020B0604020202020204" pitchFamily="34" charset="0"/>
              <a:buChar char="•"/>
            </a:pPr>
            <a:r>
              <a:rPr lang="en-US" sz="1200" b="0" i="0" dirty="0">
                <a:solidFill>
                  <a:srgbClr val="D1D5DB"/>
                </a:solidFill>
                <a:effectLst/>
                <a:latin typeface="Söhne"/>
              </a:rPr>
              <a:t>Protein levels do not significantly differ with traffic status, indicating the need for further analysis.</a:t>
            </a:r>
          </a:p>
          <a:p>
            <a:pPr algn="l">
              <a:buFont typeface="Arial" panose="020B0604020202020204" pitchFamily="34" charset="0"/>
              <a:buChar char="•"/>
            </a:pPr>
            <a:r>
              <a:rPr lang="en-US" sz="1200" b="0" i="0" dirty="0">
                <a:solidFill>
                  <a:srgbClr val="D1D5DB"/>
                </a:solidFill>
                <a:effectLst/>
                <a:latin typeface="Söhne"/>
              </a:rPr>
              <a:t>The broader distribution of calories and carbohydrates in popular recipes revealed by violin plots suggests their potential as popularity indicators.</a:t>
            </a:r>
          </a:p>
          <a:p>
            <a:pPr algn="l">
              <a:buFont typeface="Arial" panose="020B0604020202020204" pitchFamily="34" charset="0"/>
              <a:buChar char="•"/>
            </a:pPr>
            <a:r>
              <a:rPr lang="en-US" sz="1200" b="0" i="0" dirty="0">
                <a:solidFill>
                  <a:srgbClr val="D1D5DB"/>
                </a:solidFill>
                <a:effectLst/>
                <a:latin typeface="Söhne"/>
              </a:rPr>
              <a:t>Strategic modeling should consider these insights, with calorie and carbohydrate content as key features, while sugar and protein's roles require deeper exploration.</a:t>
            </a:r>
          </a:p>
          <a:p>
            <a:endParaRPr lang="en-US" dirty="0"/>
          </a:p>
        </p:txBody>
      </p:sp>
      <p:sp>
        <p:nvSpPr>
          <p:cNvPr id="4" name="Slide Number Placeholder 3"/>
          <p:cNvSpPr>
            <a:spLocks noGrp="1"/>
          </p:cNvSpPr>
          <p:nvPr>
            <p:ph type="sldNum" sz="quarter" idx="5"/>
          </p:nvPr>
        </p:nvSpPr>
        <p:spPr/>
        <p:txBody>
          <a:bodyPr/>
          <a:lstStyle/>
          <a:p>
            <a:fld id="{E01EC415-D291-430B-9126-9B58CEB85BC6}" type="slidenum">
              <a:rPr lang="en-US" smtClean="0"/>
              <a:t>4</a:t>
            </a:fld>
            <a:endParaRPr lang="en-US"/>
          </a:p>
        </p:txBody>
      </p:sp>
    </p:spTree>
    <p:extLst>
      <p:ext uri="{BB962C8B-B14F-4D97-AF65-F5344CB8AC3E}">
        <p14:creationId xmlns:p14="http://schemas.microsoft.com/office/powerpoint/2010/main" val="153148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Exploratory Data Analysis (cont.)</a:t>
            </a:r>
          </a:p>
          <a:p>
            <a:pPr marL="0" indent="0" algn="l">
              <a:buNone/>
            </a:pPr>
            <a:r>
              <a:rPr lang="en-US" sz="1200" b="1" i="0" dirty="0">
                <a:solidFill>
                  <a:srgbClr val="D1D5DB"/>
                </a:solidFill>
                <a:effectLst/>
                <a:latin typeface="Söhne"/>
              </a:rPr>
              <a:t>Correlation Insights with High Traffic</a:t>
            </a:r>
            <a:endParaRPr lang="en-US" sz="1200" b="0" i="0" dirty="0">
              <a:solidFill>
                <a:srgbClr val="D1D5DB"/>
              </a:solidFill>
              <a:effectLst/>
              <a:latin typeface="Söhne"/>
            </a:endParaRPr>
          </a:p>
          <a:p>
            <a:pPr algn="l">
              <a:buFont typeface="Arial" panose="020B0604020202020204" pitchFamily="34" charset="0"/>
              <a:buChar char="•"/>
            </a:pPr>
            <a:r>
              <a:rPr lang="en-US" sz="1200" b="1" i="0" dirty="0">
                <a:solidFill>
                  <a:srgbClr val="D1D5DB"/>
                </a:solidFill>
                <a:effectLst/>
                <a:latin typeface="Söhne"/>
              </a:rPr>
              <a:t>Calories</a:t>
            </a:r>
            <a:r>
              <a:rPr lang="en-US" sz="1200" b="0" i="0" dirty="0">
                <a:solidFill>
                  <a:srgbClr val="D1D5DB"/>
                </a:solidFill>
                <a:effectLst/>
                <a:latin typeface="Söhne"/>
              </a:rPr>
              <a:t>: Slight positive correlation (0.074), but not a strong traffic predictor.</a:t>
            </a:r>
          </a:p>
          <a:p>
            <a:pPr algn="l">
              <a:buFont typeface="Arial" panose="020B0604020202020204" pitchFamily="34" charset="0"/>
              <a:buChar char="•"/>
            </a:pPr>
            <a:r>
              <a:rPr lang="en-US" sz="1200" b="1" i="0" dirty="0">
                <a:solidFill>
                  <a:srgbClr val="D1D5DB"/>
                </a:solidFill>
                <a:effectLst/>
                <a:latin typeface="Söhne"/>
              </a:rPr>
              <a:t>Carbohydrate</a:t>
            </a:r>
            <a:r>
              <a:rPr lang="en-US" sz="1200" b="0" i="0" dirty="0">
                <a:solidFill>
                  <a:srgbClr val="D1D5DB"/>
                </a:solidFill>
                <a:effectLst/>
                <a:latin typeface="Söhne"/>
              </a:rPr>
              <a:t>: Weak positive correlation (0.081), marginally influencing traffic.</a:t>
            </a:r>
          </a:p>
          <a:p>
            <a:pPr algn="l">
              <a:buFont typeface="Arial" panose="020B0604020202020204" pitchFamily="34" charset="0"/>
              <a:buChar char="•"/>
            </a:pPr>
            <a:r>
              <a:rPr lang="en-US" sz="1200" b="1" i="0" dirty="0">
                <a:solidFill>
                  <a:srgbClr val="D1D5DB"/>
                </a:solidFill>
                <a:effectLst/>
                <a:latin typeface="Söhne"/>
              </a:rPr>
              <a:t>Sugar</a:t>
            </a:r>
            <a:r>
              <a:rPr lang="en-US" sz="1200" b="0" i="0" dirty="0">
                <a:solidFill>
                  <a:srgbClr val="D1D5DB"/>
                </a:solidFill>
                <a:effectLst/>
                <a:latin typeface="Söhne"/>
              </a:rPr>
              <a:t>: Weak negative correlation (-0.076), suggesting less sugar may slightly favor traffic.</a:t>
            </a:r>
          </a:p>
          <a:p>
            <a:pPr algn="l">
              <a:buFont typeface="Arial" panose="020B0604020202020204" pitchFamily="34" charset="0"/>
              <a:buChar char="•"/>
            </a:pPr>
            <a:r>
              <a:rPr lang="en-US" sz="1200" b="1" i="0" dirty="0">
                <a:solidFill>
                  <a:srgbClr val="D1D5DB"/>
                </a:solidFill>
                <a:effectLst/>
                <a:latin typeface="Söhne"/>
              </a:rPr>
              <a:t>Protein</a:t>
            </a:r>
            <a:r>
              <a:rPr lang="en-US" sz="1200" b="0" i="0" dirty="0">
                <a:solidFill>
                  <a:srgbClr val="D1D5DB"/>
                </a:solidFill>
                <a:effectLst/>
                <a:latin typeface="Söhne"/>
              </a:rPr>
              <a:t>: Very weak positive correlation (0.045), unlikely to impact traffic alone.</a:t>
            </a:r>
          </a:p>
          <a:p>
            <a:pPr marL="0" indent="0" algn="l">
              <a:buNone/>
            </a:pPr>
            <a:r>
              <a:rPr lang="en-US" sz="1200" b="1" i="0" dirty="0">
                <a:solidFill>
                  <a:srgbClr val="D1D5DB"/>
                </a:solidFill>
                <a:effectLst/>
                <a:latin typeface="Söhne"/>
              </a:rPr>
              <a:t>Exploratory Data Analysis Summary &amp; Model Feature Selection:</a:t>
            </a:r>
            <a:endParaRPr lang="en-US" sz="1200" b="0" i="0" dirty="0">
              <a:solidFill>
                <a:srgbClr val="D1D5DB"/>
              </a:solidFill>
              <a:effectLst/>
              <a:latin typeface="Söhne"/>
            </a:endParaRPr>
          </a:p>
          <a:p>
            <a:pPr algn="l">
              <a:buFont typeface="Arial" panose="020B0604020202020204" pitchFamily="34" charset="0"/>
              <a:buChar char="•"/>
            </a:pPr>
            <a:r>
              <a:rPr lang="en-US" sz="1200" b="0" i="0" dirty="0">
                <a:solidFill>
                  <a:srgbClr val="D1D5DB"/>
                </a:solidFill>
                <a:effectLst/>
                <a:latin typeface="Söhne"/>
              </a:rPr>
              <a:t>Weak correlations suggest no single nutritional factor, like 'calories' or 'sugar', dominantly predicts high traffic.</a:t>
            </a:r>
          </a:p>
          <a:p>
            <a:pPr algn="l">
              <a:buFont typeface="Arial" panose="020B0604020202020204" pitchFamily="34" charset="0"/>
              <a:buChar char="•"/>
            </a:pPr>
            <a:r>
              <a:rPr lang="en-US" sz="1200" b="0" i="0" dirty="0">
                <a:solidFill>
                  <a:srgbClr val="D1D5DB"/>
                </a:solidFill>
                <a:effectLst/>
                <a:latin typeface="Söhne"/>
              </a:rPr>
              <a:t>Traffic seems influenced by multiple recipe attributes, requiring a holistic modeling approach.</a:t>
            </a:r>
          </a:p>
          <a:p>
            <a:pPr algn="l">
              <a:buFont typeface="Arial" panose="020B0604020202020204" pitchFamily="34" charset="0"/>
              <a:buChar char="•"/>
            </a:pPr>
            <a:r>
              <a:rPr lang="en-US" sz="1200" b="0" i="0" dirty="0">
                <a:solidFill>
                  <a:srgbClr val="D1D5DB"/>
                </a:solidFill>
                <a:effectLst/>
                <a:latin typeface="Söhne"/>
              </a:rPr>
              <a:t>For model fitting, I'll focus on features like 'calories', 'carbohydrate', and popular categories ('Pork', 'Potato', 'Vegetable').</a:t>
            </a:r>
          </a:p>
          <a:p>
            <a:pPr algn="l">
              <a:buFont typeface="Arial" panose="020B0604020202020204" pitchFamily="34" charset="0"/>
              <a:buChar char="•"/>
            </a:pPr>
            <a:r>
              <a:rPr lang="en-US" sz="1200" b="0" i="0" dirty="0">
                <a:solidFill>
                  <a:srgbClr val="D1D5DB"/>
                </a:solidFill>
                <a:effectLst/>
                <a:latin typeface="Söhne"/>
              </a:rPr>
              <a:t>These insights will guide the selection of predictors to enhance our chances of meeting the 80% accuracy target for high traffic recipes.</a:t>
            </a:r>
          </a:p>
          <a:p>
            <a:pPr algn="l"/>
            <a:r>
              <a:rPr lang="en-US" sz="1200" b="0" i="0" dirty="0">
                <a:solidFill>
                  <a:srgbClr val="D1D5DB"/>
                </a:solidFill>
                <a:effectLst/>
                <a:latin typeface="Söhne"/>
              </a:rPr>
              <a:t>This summary retains the core findings and next steps, ensuring the presentation remains focused on both the results of the EDA and how they inform the model fitting process.</a:t>
            </a:r>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5</a:t>
            </a:fld>
            <a:endParaRPr lang="en-US"/>
          </a:p>
        </p:txBody>
      </p:sp>
    </p:spTree>
    <p:extLst>
      <p:ext uri="{BB962C8B-B14F-4D97-AF65-F5344CB8AC3E}">
        <p14:creationId xmlns:p14="http://schemas.microsoft.com/office/powerpoint/2010/main" val="29228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Optimizing Predictive Models: Strategies and Performance</a:t>
            </a:r>
          </a:p>
          <a:p>
            <a:pPr marL="171450" indent="-171450" algn="l">
              <a:buFont typeface="Arial" panose="020B0604020202020204" pitchFamily="34" charset="0"/>
              <a:buChar char="•"/>
            </a:pPr>
            <a:r>
              <a:rPr lang="en-US" b="0" i="0" dirty="0">
                <a:solidFill>
                  <a:srgbClr val="D1D5DB"/>
                </a:solidFill>
                <a:effectLst/>
                <a:latin typeface="Söhne"/>
              </a:rPr>
              <a:t>Our model fitting strategy is anchored in using Logistic Regression and Linear Discriminant Analysis (LDA) as our foundational algorithms. Logistic Regression is chosen for its simplicity and effectiveness in binary classification problems, like predicting high traffic for recipes. It serves as our baseline to compare more complex models. Meanwhile, LDA is employed to take advantage of its ability to model the difference between high and low traffic recipes by finding a linear combination of features that characterizes or separates two classes.</a:t>
            </a:r>
          </a:p>
          <a:p>
            <a:pPr marL="171450" indent="-171450" algn="l">
              <a:buFont typeface="Arial" panose="020B0604020202020204" pitchFamily="34" charset="0"/>
              <a:buChar char="•"/>
            </a:pPr>
            <a:r>
              <a:rPr lang="en-US" b="0" i="0" dirty="0">
                <a:solidFill>
                  <a:srgbClr val="D1D5DB"/>
                </a:solidFill>
                <a:effectLst/>
                <a:latin typeface="Söhne"/>
              </a:rPr>
              <a:t>To refine these models, we implement </a:t>
            </a:r>
            <a:r>
              <a:rPr lang="en-US" b="0" i="0" dirty="0" err="1">
                <a:solidFill>
                  <a:srgbClr val="D1D5DB"/>
                </a:solidFill>
                <a:effectLst/>
                <a:latin typeface="Söhne"/>
              </a:rPr>
              <a:t>GridSearchCV</a:t>
            </a:r>
            <a:r>
              <a:rPr lang="en-US" b="0" i="0" dirty="0">
                <a:solidFill>
                  <a:srgbClr val="D1D5DB"/>
                </a:solidFill>
                <a:effectLst/>
                <a:latin typeface="Söhne"/>
              </a:rPr>
              <a:t> and </a:t>
            </a:r>
            <a:r>
              <a:rPr lang="en-US" b="0" i="0" dirty="0" err="1">
                <a:solidFill>
                  <a:srgbClr val="D1D5DB"/>
                </a:solidFill>
                <a:effectLst/>
                <a:latin typeface="Söhne"/>
              </a:rPr>
              <a:t>RandomizedSearchCV</a:t>
            </a:r>
            <a:r>
              <a:rPr lang="en-US" b="0" i="0" dirty="0">
                <a:solidFill>
                  <a:srgbClr val="D1D5DB"/>
                </a:solidFill>
                <a:effectLst/>
                <a:latin typeface="Söhne"/>
              </a:rPr>
              <a:t>, which are systematic methods for tuning hyperparameters. </a:t>
            </a:r>
            <a:r>
              <a:rPr lang="en-US" b="0" i="0" dirty="0" err="1">
                <a:solidFill>
                  <a:srgbClr val="D1D5DB"/>
                </a:solidFill>
                <a:effectLst/>
                <a:latin typeface="Söhne"/>
              </a:rPr>
              <a:t>GridSearchCV</a:t>
            </a:r>
            <a:r>
              <a:rPr lang="en-US" b="0" i="0" dirty="0">
                <a:solidFill>
                  <a:srgbClr val="D1D5DB"/>
                </a:solidFill>
                <a:effectLst/>
                <a:latin typeface="Söhne"/>
              </a:rPr>
              <a:t> exhaustively searches through a specified parameter grid, ensuring that we test the model across all combinations of the parameter space, thus identifying the most optimal settings. In contrast, </a:t>
            </a:r>
            <a:r>
              <a:rPr lang="en-US" b="0" i="0" dirty="0" err="1">
                <a:solidFill>
                  <a:srgbClr val="D1D5DB"/>
                </a:solidFill>
                <a:effectLst/>
                <a:latin typeface="Söhne"/>
              </a:rPr>
              <a:t>RandomizedSearchCV</a:t>
            </a:r>
            <a:r>
              <a:rPr lang="en-US" b="0" i="0" dirty="0">
                <a:solidFill>
                  <a:srgbClr val="D1D5DB"/>
                </a:solidFill>
                <a:effectLst/>
                <a:latin typeface="Söhne"/>
              </a:rPr>
              <a:t> randomly samples a given number of parameter settings from the specified distributions, which offers a faster, stochastic approach to parameter tuning.</a:t>
            </a:r>
          </a:p>
          <a:p>
            <a:pPr marL="171450" indent="-171450" algn="l">
              <a:buFont typeface="Arial" panose="020B0604020202020204" pitchFamily="34" charset="0"/>
              <a:buChar char="•"/>
            </a:pPr>
            <a:r>
              <a:rPr lang="en-US" b="0" i="0" dirty="0">
                <a:solidFill>
                  <a:srgbClr val="D1D5DB"/>
                </a:solidFill>
                <a:effectLst/>
                <a:latin typeface="Söhne"/>
              </a:rPr>
              <a:t>By combining these models and tuning methods, we aim to achieve a balance between predictive accuracy and computational efficiency, ultimately moving towards a model that meets our business needs of accurately predicting high-traffic recipes."</a:t>
            </a:r>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6</a:t>
            </a:fld>
            <a:endParaRPr lang="en-US"/>
          </a:p>
        </p:txBody>
      </p:sp>
    </p:spTree>
    <p:extLst>
      <p:ext uri="{BB962C8B-B14F-4D97-AF65-F5344CB8AC3E}">
        <p14:creationId xmlns:p14="http://schemas.microsoft.com/office/powerpoint/2010/main" val="410494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a:solidFill>
                  <a:srgbClr val="D1D5DB"/>
                </a:solidFill>
                <a:effectLst/>
                <a:latin typeface="Söhne"/>
              </a:rPr>
              <a:t>Model Performance, Hyperparameter Tuning Insights, and Evaluation</a:t>
            </a:r>
          </a:p>
          <a:p>
            <a:pPr algn="l"/>
            <a:r>
              <a:rPr lang="en-US" sz="1400" b="1" i="0" dirty="0">
                <a:solidFill>
                  <a:srgbClr val="D1D5DB"/>
                </a:solidFill>
                <a:effectLst/>
                <a:latin typeface="Söhne"/>
              </a:rPr>
              <a:t>Model Performance Overview</a:t>
            </a:r>
            <a:endParaRPr lang="en-US" sz="1400" b="0" i="0" dirty="0">
              <a:solidFill>
                <a:srgbClr val="D1D5DB"/>
              </a:solidFill>
              <a:effectLst/>
              <a:latin typeface="Söhne"/>
            </a:endParaRPr>
          </a:p>
          <a:p>
            <a:pPr lvl="1">
              <a:buFont typeface="Arial" panose="020B0604020202020204" pitchFamily="34" charset="0"/>
              <a:buChar char="•"/>
            </a:pPr>
            <a:r>
              <a:rPr lang="en-US" sz="1200" b="1" i="0" dirty="0">
                <a:solidFill>
                  <a:srgbClr val="D1D5DB"/>
                </a:solidFill>
                <a:effectLst/>
                <a:latin typeface="Söhne"/>
              </a:rPr>
              <a:t>Logistic Regression</a:t>
            </a:r>
            <a:r>
              <a:rPr lang="en-US" sz="1200" b="0" i="0" dirty="0">
                <a:solidFill>
                  <a:srgbClr val="D1D5DB"/>
                </a:solidFill>
                <a:effectLst/>
                <a:latin typeface="Söhne"/>
              </a:rPr>
              <a:t>: Provided baseline accuracy, underperformed against the 80% target.</a:t>
            </a:r>
          </a:p>
          <a:p>
            <a:pPr lvl="1">
              <a:buFont typeface="Arial" panose="020B0604020202020204" pitchFamily="34" charset="0"/>
              <a:buChar char="•"/>
            </a:pPr>
            <a:r>
              <a:rPr lang="en-US" sz="1200" b="1" i="0" dirty="0" err="1">
                <a:solidFill>
                  <a:srgbClr val="D1D5DB"/>
                </a:solidFill>
                <a:effectLst/>
                <a:latin typeface="Söhne"/>
              </a:rPr>
              <a:t>GridSearchCV</a:t>
            </a:r>
            <a:r>
              <a:rPr lang="en-US" sz="1200" b="1" i="0" dirty="0">
                <a:solidFill>
                  <a:srgbClr val="D1D5DB"/>
                </a:solidFill>
                <a:effectLst/>
                <a:latin typeface="Söhne"/>
              </a:rPr>
              <a:t> (LR)</a:t>
            </a:r>
            <a:r>
              <a:rPr lang="en-US" sz="1200" b="0" i="0" dirty="0">
                <a:solidFill>
                  <a:srgbClr val="D1D5DB"/>
                </a:solidFill>
                <a:effectLst/>
                <a:latin typeface="Söhne"/>
              </a:rPr>
              <a:t>: Improved Logistic Regression, yet didn't hit the target.</a:t>
            </a:r>
          </a:p>
          <a:p>
            <a:pPr lvl="1">
              <a:buFont typeface="Arial" panose="020B0604020202020204" pitchFamily="34" charset="0"/>
              <a:buChar char="•"/>
            </a:pPr>
            <a:r>
              <a:rPr lang="en-US" sz="1200" b="1" i="0" dirty="0" err="1">
                <a:solidFill>
                  <a:srgbClr val="D1D5DB"/>
                </a:solidFill>
                <a:effectLst/>
                <a:latin typeface="Söhne"/>
              </a:rPr>
              <a:t>RandomizedSearchCV</a:t>
            </a:r>
            <a:r>
              <a:rPr lang="en-US" sz="1200" b="1" i="0" dirty="0">
                <a:solidFill>
                  <a:srgbClr val="D1D5DB"/>
                </a:solidFill>
                <a:effectLst/>
                <a:latin typeface="Söhne"/>
              </a:rPr>
              <a:t> (LR)</a:t>
            </a:r>
            <a:r>
              <a:rPr lang="en-US" sz="1200" b="0" i="0" dirty="0">
                <a:solidFill>
                  <a:srgbClr val="D1D5DB"/>
                </a:solidFill>
                <a:effectLst/>
                <a:latin typeface="Söhne"/>
              </a:rPr>
              <a:t>: Comparable to </a:t>
            </a:r>
            <a:r>
              <a:rPr lang="en-US" sz="1200" b="0" i="0" dirty="0" err="1">
                <a:solidFill>
                  <a:srgbClr val="D1D5DB"/>
                </a:solidFill>
                <a:effectLst/>
                <a:latin typeface="Söhne"/>
              </a:rPr>
              <a:t>GridSearchCV</a:t>
            </a:r>
            <a:r>
              <a:rPr lang="en-US" sz="1200" b="0" i="0" dirty="0">
                <a:solidFill>
                  <a:srgbClr val="D1D5DB"/>
                </a:solidFill>
                <a:effectLst/>
                <a:latin typeface="Söhne"/>
              </a:rPr>
              <a:t>, still below target accuracy.</a:t>
            </a:r>
          </a:p>
          <a:p>
            <a:r>
              <a:rPr lang="en-US" sz="1400" b="1" i="0" dirty="0">
                <a:solidFill>
                  <a:srgbClr val="D1D5DB"/>
                </a:solidFill>
                <a:effectLst/>
                <a:latin typeface="Söhne"/>
              </a:rPr>
              <a:t>Advanced Model Insights</a:t>
            </a:r>
            <a:endParaRPr lang="en-US" sz="1400" b="0" i="0" dirty="0">
              <a:solidFill>
                <a:srgbClr val="D1D5DB"/>
              </a:solidFill>
              <a:effectLst/>
              <a:latin typeface="Söhne"/>
            </a:endParaRPr>
          </a:p>
          <a:p>
            <a:pPr lvl="1">
              <a:buFont typeface="Arial" panose="020B0604020202020204" pitchFamily="34" charset="0"/>
              <a:buChar char="•"/>
            </a:pPr>
            <a:r>
              <a:rPr lang="en-US" sz="1200" b="1" i="0" dirty="0">
                <a:solidFill>
                  <a:srgbClr val="D1D5DB"/>
                </a:solidFill>
                <a:effectLst/>
                <a:latin typeface="Söhne"/>
              </a:rPr>
              <a:t>Linear Discriminant Analysis</a:t>
            </a:r>
            <a:r>
              <a:rPr lang="en-US" sz="1200" b="0" i="0" dirty="0">
                <a:solidFill>
                  <a:srgbClr val="D1D5DB"/>
                </a:solidFill>
                <a:effectLst/>
                <a:latin typeface="Söhne"/>
              </a:rPr>
              <a:t>: Slightly better than Logistic Regression but didn't reach 80%.</a:t>
            </a:r>
          </a:p>
          <a:p>
            <a:pPr lvl="1">
              <a:buFont typeface="Arial" panose="020B0604020202020204" pitchFamily="34" charset="0"/>
              <a:buChar char="•"/>
            </a:pPr>
            <a:r>
              <a:rPr lang="en-US" sz="1200" b="1" i="0" dirty="0" err="1">
                <a:solidFill>
                  <a:srgbClr val="D1D5DB"/>
                </a:solidFill>
                <a:effectLst/>
                <a:latin typeface="Söhne"/>
              </a:rPr>
              <a:t>GridSearchCV</a:t>
            </a:r>
            <a:r>
              <a:rPr lang="en-US" sz="1200" b="1" i="0" dirty="0">
                <a:solidFill>
                  <a:srgbClr val="D1D5DB"/>
                </a:solidFill>
                <a:effectLst/>
                <a:latin typeface="Söhne"/>
              </a:rPr>
              <a:t> (LDA)</a:t>
            </a:r>
            <a:r>
              <a:rPr lang="en-US" sz="1200" b="0" i="0" dirty="0">
                <a:solidFill>
                  <a:srgbClr val="D1D5DB"/>
                </a:solidFill>
                <a:effectLst/>
                <a:latin typeface="Söhne"/>
              </a:rPr>
              <a:t>: Best performance among all models, but still below the target.</a:t>
            </a:r>
          </a:p>
          <a:p>
            <a:pPr lvl="1">
              <a:buFont typeface="Arial" panose="020B0604020202020204" pitchFamily="34" charset="0"/>
              <a:buChar char="•"/>
            </a:pPr>
            <a:r>
              <a:rPr lang="en-US" sz="1200" b="1" i="0" dirty="0" err="1">
                <a:solidFill>
                  <a:srgbClr val="D1D5DB"/>
                </a:solidFill>
                <a:effectLst/>
                <a:latin typeface="Söhne"/>
              </a:rPr>
              <a:t>RandomizedSearchCV</a:t>
            </a:r>
            <a:r>
              <a:rPr lang="en-US" sz="1200" b="1" i="0" dirty="0">
                <a:solidFill>
                  <a:srgbClr val="D1D5DB"/>
                </a:solidFill>
                <a:effectLst/>
                <a:latin typeface="Söhne"/>
              </a:rPr>
              <a:t> (LDA)</a:t>
            </a:r>
            <a:r>
              <a:rPr lang="en-US" sz="1200" b="0" i="0" dirty="0">
                <a:solidFill>
                  <a:srgbClr val="D1D5DB"/>
                </a:solidFill>
                <a:effectLst/>
                <a:latin typeface="Söhne"/>
              </a:rPr>
              <a:t>: Lower accuracy, indicating </a:t>
            </a:r>
            <a:r>
              <a:rPr lang="en-US" sz="1200" b="0" i="0" dirty="0" err="1">
                <a:solidFill>
                  <a:srgbClr val="D1D5DB"/>
                </a:solidFill>
                <a:effectLst/>
                <a:latin typeface="Söhne"/>
              </a:rPr>
              <a:t>GridSearchCV's</a:t>
            </a:r>
            <a:r>
              <a:rPr lang="en-US" sz="1200" b="0" i="0" dirty="0">
                <a:solidFill>
                  <a:srgbClr val="D1D5DB"/>
                </a:solidFill>
                <a:effectLst/>
                <a:latin typeface="Söhne"/>
              </a:rPr>
              <a:t> superior tuning.</a:t>
            </a:r>
          </a:p>
          <a:p>
            <a:pPr algn="l"/>
            <a:r>
              <a:rPr lang="en-US" sz="1400" b="1" i="0" dirty="0">
                <a:solidFill>
                  <a:srgbClr val="D1D5DB"/>
                </a:solidFill>
                <a:effectLst/>
                <a:latin typeface="Söhne"/>
              </a:rPr>
              <a:t>Key Takeaways:</a:t>
            </a:r>
            <a:endParaRPr lang="en-US" sz="1400" b="0" i="0" dirty="0">
              <a:solidFill>
                <a:srgbClr val="D1D5DB"/>
              </a:solidFill>
              <a:effectLst/>
              <a:latin typeface="Söhne"/>
            </a:endParaRPr>
          </a:p>
          <a:p>
            <a:pPr lvl="1">
              <a:buFont typeface="Arial" panose="020B0604020202020204" pitchFamily="34" charset="0"/>
              <a:buChar char="•"/>
            </a:pPr>
            <a:r>
              <a:rPr lang="en-US" sz="1200" b="0" i="0" dirty="0">
                <a:solidFill>
                  <a:srgbClr val="D1D5DB"/>
                </a:solidFill>
                <a:effectLst/>
                <a:latin typeface="Söhne"/>
              </a:rPr>
              <a:t>Hyperparameter tuning showed performance gains.</a:t>
            </a:r>
          </a:p>
          <a:p>
            <a:pPr lvl="1">
              <a:buFont typeface="Arial" panose="020B0604020202020204" pitchFamily="34" charset="0"/>
              <a:buChar char="•"/>
            </a:pPr>
            <a:r>
              <a:rPr lang="en-US" sz="1200" b="0" i="0" dirty="0">
                <a:solidFill>
                  <a:srgbClr val="D1D5DB"/>
                </a:solidFill>
                <a:effectLst/>
                <a:latin typeface="Söhne"/>
              </a:rPr>
              <a:t>No model achieved the desired 80% accuracy.</a:t>
            </a:r>
          </a:p>
          <a:p>
            <a:pPr lvl="1">
              <a:buFont typeface="Arial" panose="020B0604020202020204" pitchFamily="34" charset="0"/>
              <a:buChar char="•"/>
            </a:pPr>
            <a:r>
              <a:rPr lang="en-US" sz="1200" b="0" i="0" dirty="0">
                <a:solidFill>
                  <a:srgbClr val="D1D5DB"/>
                </a:solidFill>
                <a:effectLst/>
                <a:latin typeface="Söhne"/>
              </a:rPr>
              <a:t>Further exploration with advanced techniques and richer feature engineering recommended.</a:t>
            </a:r>
          </a:p>
          <a:p>
            <a:r>
              <a:rPr lang="en-US" sz="1400" b="1" dirty="0">
                <a:solidFill>
                  <a:srgbClr val="D1D5DB"/>
                </a:solidFill>
                <a:latin typeface="Söhne"/>
              </a:rPr>
              <a:t>Key Findings</a:t>
            </a:r>
          </a:p>
          <a:p>
            <a:pPr lvl="1">
              <a:buFont typeface="Arial" panose="020B0604020202020204" pitchFamily="34" charset="0"/>
              <a:buChar char="•"/>
            </a:pPr>
            <a:r>
              <a:rPr lang="en-US" sz="1200" b="1" dirty="0">
                <a:solidFill>
                  <a:srgbClr val="D1D5DB"/>
                </a:solidFill>
                <a:latin typeface="Söhne"/>
              </a:rPr>
              <a:t>Baseline Accuracy</a:t>
            </a:r>
            <a:r>
              <a:rPr lang="en-US" sz="1200" dirty="0">
                <a:solidFill>
                  <a:srgbClr val="D1D5DB"/>
                </a:solidFill>
                <a:latin typeface="Söhne"/>
              </a:rPr>
              <a:t>: Logistic Regression models served as a benchmark, with initial accuracy around 64.80%. Hyperparameter tuning provided marginal improvements.</a:t>
            </a:r>
          </a:p>
          <a:p>
            <a:pPr lvl="1">
              <a:buFont typeface="Arial" panose="020B0604020202020204" pitchFamily="34" charset="0"/>
              <a:buChar char="•"/>
            </a:pPr>
            <a:r>
              <a:rPr lang="en-US" sz="1200" b="1" dirty="0">
                <a:solidFill>
                  <a:srgbClr val="D1D5DB"/>
                </a:solidFill>
                <a:latin typeface="Söhne"/>
              </a:rPr>
              <a:t>Linear Discriminant Analysis (LDA) Performance</a:t>
            </a:r>
            <a:r>
              <a:rPr lang="en-US" sz="1200" dirty="0">
                <a:solidFill>
                  <a:srgbClr val="D1D5DB"/>
                </a:solidFill>
                <a:latin typeface="Söhne"/>
              </a:rPr>
              <a:t>: The basic LDA model scored slightly lower than Logistic Regression. However, </a:t>
            </a:r>
            <a:r>
              <a:rPr lang="en-US" sz="1200" dirty="0" err="1">
                <a:solidFill>
                  <a:srgbClr val="D1D5DB"/>
                </a:solidFill>
                <a:latin typeface="Söhne"/>
              </a:rPr>
              <a:t>GridSearchCV</a:t>
            </a:r>
            <a:r>
              <a:rPr lang="en-US" sz="1200" dirty="0">
                <a:solidFill>
                  <a:srgbClr val="D1D5DB"/>
                </a:solidFill>
                <a:latin typeface="Söhne"/>
              </a:rPr>
              <a:t> tuning enhanced LDA's accuracy significantly to 68.30%, while </a:t>
            </a:r>
            <a:r>
              <a:rPr lang="en-US" sz="1200" dirty="0" err="1">
                <a:solidFill>
                  <a:srgbClr val="D1D5DB"/>
                </a:solidFill>
                <a:latin typeface="Söhne"/>
              </a:rPr>
              <a:t>RandomizedSearchCV</a:t>
            </a:r>
            <a:r>
              <a:rPr lang="en-US" sz="1200" dirty="0">
                <a:solidFill>
                  <a:srgbClr val="D1D5DB"/>
                </a:solidFill>
                <a:latin typeface="Söhne"/>
              </a:rPr>
              <a:t> tuning reduced it to 59.92%.</a:t>
            </a:r>
          </a:p>
          <a:p>
            <a:pPr lvl="1">
              <a:buFont typeface="Arial" panose="020B0604020202020204" pitchFamily="34" charset="0"/>
              <a:buChar char="•"/>
            </a:pPr>
            <a:r>
              <a:rPr lang="en-US" sz="1200" b="1" dirty="0">
                <a:solidFill>
                  <a:srgbClr val="D1D5DB"/>
                </a:solidFill>
                <a:latin typeface="Söhne"/>
              </a:rPr>
              <a:t>Hyperparameter Impact</a:t>
            </a:r>
            <a:r>
              <a:rPr lang="en-US" sz="1200" dirty="0">
                <a:solidFill>
                  <a:srgbClr val="D1D5DB"/>
                </a:solidFill>
                <a:latin typeface="Söhne"/>
              </a:rPr>
              <a:t>: Tuning through </a:t>
            </a:r>
            <a:r>
              <a:rPr lang="en-US" sz="1200" dirty="0" err="1">
                <a:solidFill>
                  <a:srgbClr val="D1D5DB"/>
                </a:solidFill>
                <a:latin typeface="Söhne"/>
              </a:rPr>
              <a:t>GridSearchCV</a:t>
            </a:r>
            <a:r>
              <a:rPr lang="en-US" sz="1200" dirty="0">
                <a:solidFill>
                  <a:srgbClr val="D1D5DB"/>
                </a:solidFill>
                <a:latin typeface="Söhne"/>
              </a:rPr>
              <a:t> and </a:t>
            </a:r>
            <a:r>
              <a:rPr lang="en-US" sz="1200" dirty="0" err="1">
                <a:solidFill>
                  <a:srgbClr val="D1D5DB"/>
                </a:solidFill>
                <a:latin typeface="Söhne"/>
              </a:rPr>
              <a:t>RandomizedSearchCV</a:t>
            </a:r>
            <a:r>
              <a:rPr lang="en-US" sz="1200" dirty="0">
                <a:solidFill>
                  <a:srgbClr val="D1D5DB"/>
                </a:solidFill>
                <a:latin typeface="Söhne"/>
              </a:rPr>
              <a:t> demonstrated variable performance enhancements, affirming the value of methodical hyperparameter optimization.</a:t>
            </a:r>
          </a:p>
          <a:p>
            <a:pPr lvl="1">
              <a:buFont typeface="Arial" panose="020B0604020202020204" pitchFamily="34" charset="0"/>
              <a:buChar char="•"/>
            </a:pPr>
            <a:r>
              <a:rPr lang="en-US" sz="1200" b="1" dirty="0">
                <a:solidFill>
                  <a:srgbClr val="D1D5DB"/>
                </a:solidFill>
                <a:latin typeface="Söhne"/>
              </a:rPr>
              <a:t>Model Suitability &amp; Limitations</a:t>
            </a:r>
            <a:r>
              <a:rPr lang="en-US" sz="1200" dirty="0">
                <a:solidFill>
                  <a:srgbClr val="D1D5DB"/>
                </a:solidFill>
                <a:latin typeface="Söhne"/>
              </a:rPr>
              <a:t>: Despite robustness, Logistic Regression models reached a performance ceiling. LDA showed potential for higher accuracy, especially with </a:t>
            </a:r>
            <a:r>
              <a:rPr lang="en-US" sz="1200" dirty="0" err="1">
                <a:solidFill>
                  <a:srgbClr val="D1D5DB"/>
                </a:solidFill>
                <a:latin typeface="Söhne"/>
              </a:rPr>
              <a:t>GridSearchCV</a:t>
            </a:r>
            <a:r>
              <a:rPr lang="en-US" sz="1200" dirty="0">
                <a:solidFill>
                  <a:srgbClr val="D1D5DB"/>
                </a:solidFill>
                <a:latin typeface="Söhne"/>
              </a:rPr>
              <a:t>.</a:t>
            </a:r>
          </a:p>
          <a:p>
            <a:pPr lvl="1">
              <a:buFont typeface="Arial" panose="020B0604020202020204" pitchFamily="34" charset="0"/>
              <a:buChar char="•"/>
            </a:pPr>
            <a:r>
              <a:rPr lang="en-US" sz="1200" b="1" dirty="0">
                <a:solidFill>
                  <a:srgbClr val="D1D5DB"/>
                </a:solidFill>
                <a:latin typeface="Söhne"/>
              </a:rPr>
              <a:t>Towards 80% Accuracy</a:t>
            </a:r>
            <a:r>
              <a:rPr lang="en-US" sz="1200" dirty="0">
                <a:solidFill>
                  <a:srgbClr val="D1D5DB"/>
                </a:solidFill>
                <a:latin typeface="Söhne"/>
              </a:rPr>
              <a:t>: No model achieved the target 80% accuracy, suggesting the need for more complex modeling strategies or improved feature engineering.</a:t>
            </a:r>
          </a:p>
          <a:p>
            <a:pPr lvl="1">
              <a:buFont typeface="Arial" panose="020B0604020202020204" pitchFamily="34" charset="0"/>
              <a:buChar char="•"/>
            </a:pPr>
            <a:r>
              <a:rPr lang="en-US" sz="1200" b="1" dirty="0">
                <a:solidFill>
                  <a:srgbClr val="D1D5DB"/>
                </a:solidFill>
                <a:latin typeface="Söhne"/>
              </a:rPr>
              <a:t>Actionable Insight</a:t>
            </a:r>
            <a:r>
              <a:rPr lang="en-US" sz="1200" dirty="0">
                <a:solidFill>
                  <a:srgbClr val="D1D5DB"/>
                </a:solidFill>
                <a:latin typeface="Söhne"/>
              </a:rPr>
              <a:t>: The analysis emphasizes the need for comprehensive model selection and tuning to enhance predictive capabilities, with further model refinement as a pathway to better performance.</a:t>
            </a:r>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7</a:t>
            </a:fld>
            <a:endParaRPr lang="en-US"/>
          </a:p>
        </p:txBody>
      </p:sp>
    </p:spTree>
    <p:extLst>
      <p:ext uri="{BB962C8B-B14F-4D97-AF65-F5344CB8AC3E}">
        <p14:creationId xmlns:p14="http://schemas.microsoft.com/office/powerpoint/2010/main" val="2645056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Business Focus</a:t>
            </a:r>
          </a:p>
          <a:p>
            <a:pPr algn="l"/>
            <a:r>
              <a:rPr lang="en-US" b="1" i="0" dirty="0">
                <a:solidFill>
                  <a:srgbClr val="D1D5DB"/>
                </a:solidFill>
                <a:effectLst/>
                <a:latin typeface="Söhne"/>
              </a:rPr>
              <a:t>Traffic Prediction &amp; Accuracy Goals</a:t>
            </a:r>
            <a:endParaRPr lang="en-US" b="0" i="0" dirty="0">
              <a:solidFill>
                <a:srgbClr val="D1D5DB"/>
              </a:solidFill>
              <a:effectLst/>
              <a:latin typeface="Söhne"/>
            </a:endParaRPr>
          </a:p>
          <a:p>
            <a:pPr lvl="1">
              <a:buFont typeface="Arial" panose="020B0604020202020204" pitchFamily="34" charset="0"/>
              <a:buChar char="•"/>
            </a:pPr>
            <a:r>
              <a:rPr lang="en-US" b="0" i="0" dirty="0">
                <a:solidFill>
                  <a:srgbClr val="D1D5DB"/>
                </a:solidFill>
                <a:effectLst/>
                <a:latin typeface="Söhne"/>
              </a:rPr>
              <a:t>Aim: Develop a model to forecast high traffic recipes on Tasty Bytes, supporting content strategy.</a:t>
            </a:r>
          </a:p>
          <a:p>
            <a:pPr lvl="1">
              <a:buFont typeface="Arial" panose="020B0604020202020204" pitchFamily="34" charset="0"/>
              <a:buChar char="•"/>
            </a:pPr>
            <a:r>
              <a:rPr lang="en-US" b="0" i="0" dirty="0">
                <a:solidFill>
                  <a:srgbClr val="D1D5DB"/>
                </a:solidFill>
                <a:effectLst/>
                <a:latin typeface="Söhne"/>
              </a:rPr>
              <a:t>Challenge: Achieving and surpassing 80% prediction accuracy to ensure reliable content targeting.</a:t>
            </a:r>
          </a:p>
          <a:p>
            <a:pPr lvl="1">
              <a:buFont typeface="Arial" panose="020B0604020202020204" pitchFamily="34" charset="0"/>
              <a:buChar char="•"/>
            </a:pPr>
            <a:r>
              <a:rPr lang="en-US" b="0" i="0" dirty="0">
                <a:solidFill>
                  <a:srgbClr val="D1D5DB"/>
                </a:solidFill>
                <a:effectLst/>
                <a:latin typeface="Söhne"/>
              </a:rPr>
              <a:t>Current Status: Models developed show promise but fall short of the 80% mark.</a:t>
            </a:r>
          </a:p>
          <a:p>
            <a:pPr lvl="1">
              <a:buFont typeface="Arial" panose="020B0604020202020204" pitchFamily="34" charset="0"/>
              <a:buChar char="•"/>
            </a:pPr>
            <a:r>
              <a:rPr lang="en-US" b="0" i="0" dirty="0">
                <a:solidFill>
                  <a:srgbClr val="D1D5DB"/>
                </a:solidFill>
                <a:effectLst/>
                <a:latin typeface="Söhne"/>
              </a:rPr>
              <a:t>Next Steps: Refine models with advanced analytics and broader data to close accuracy gap.</a:t>
            </a:r>
          </a:p>
          <a:p>
            <a:pPr algn="l">
              <a:buFont typeface="Arial" panose="020B0604020202020204" pitchFamily="34" charset="0"/>
              <a:buChar char="•"/>
            </a:pPr>
            <a:r>
              <a:rPr lang="en-US" b="1" i="0" dirty="0">
                <a:solidFill>
                  <a:srgbClr val="D1D5DB"/>
                </a:solidFill>
                <a:effectLst/>
                <a:latin typeface="Söhne"/>
              </a:rPr>
              <a:t>Direct Impact</a:t>
            </a:r>
            <a:r>
              <a:rPr lang="en-US" b="0" i="0" dirty="0">
                <a:solidFill>
                  <a:srgbClr val="D1D5DB"/>
                </a:solidFill>
                <a:effectLst/>
                <a:latin typeface="Söhne"/>
              </a:rPr>
              <a:t>: Developed predictive models (Logistic Regression, LDA) with advanced hyperparameter tuning to classify potential high-traffic recipes.</a:t>
            </a:r>
          </a:p>
          <a:p>
            <a:pPr algn="l">
              <a:buFont typeface="Arial" panose="020B0604020202020204" pitchFamily="34" charset="0"/>
              <a:buChar char="•"/>
            </a:pPr>
            <a:r>
              <a:rPr lang="en-US" b="1" i="0" dirty="0">
                <a:solidFill>
                  <a:srgbClr val="D1D5DB"/>
                </a:solidFill>
                <a:effectLst/>
                <a:latin typeface="Söhne"/>
              </a:rPr>
              <a:t>Future Recommendations</a:t>
            </a:r>
            <a:r>
              <a:rPr lang="en-US" b="0" i="0" dirty="0">
                <a:solidFill>
                  <a:srgbClr val="D1D5DB"/>
                </a:solidFill>
                <a:effectLst/>
                <a:latin typeface="Söhne"/>
              </a:rPr>
              <a:t>:</a:t>
            </a:r>
          </a:p>
          <a:p>
            <a:pPr marL="742950" lvl="1" indent="-285750" algn="l">
              <a:buFont typeface="Arial" panose="020B0604020202020204" pitchFamily="34" charset="0"/>
              <a:buChar char="•"/>
            </a:pPr>
            <a:r>
              <a:rPr lang="en-US" b="1" i="0" dirty="0">
                <a:solidFill>
                  <a:srgbClr val="D1D5DB"/>
                </a:solidFill>
                <a:effectLst/>
                <a:latin typeface="Söhne"/>
              </a:rPr>
              <a:t>Data Enrichment</a:t>
            </a:r>
            <a:r>
              <a:rPr lang="en-US" b="0" i="0" dirty="0">
                <a:solidFill>
                  <a:srgbClr val="D1D5DB"/>
                </a:solidFill>
                <a:effectLst/>
                <a:latin typeface="Söhne"/>
              </a:rPr>
              <a:t>: Expand data collection to refine predictions, considering user feedback and broader culinary trends.</a:t>
            </a:r>
          </a:p>
          <a:p>
            <a:pPr marL="742950" lvl="1" indent="-285750" algn="l">
              <a:buFont typeface="Arial" panose="020B0604020202020204" pitchFamily="34" charset="0"/>
              <a:buChar char="•"/>
            </a:pPr>
            <a:r>
              <a:rPr lang="en-US" b="1" i="0" dirty="0">
                <a:solidFill>
                  <a:srgbClr val="D1D5DB"/>
                </a:solidFill>
                <a:effectLst/>
                <a:latin typeface="Söhne"/>
              </a:rPr>
              <a:t>Advanced Methods</a:t>
            </a:r>
            <a:r>
              <a:rPr lang="en-US" b="0" i="0" dirty="0">
                <a:solidFill>
                  <a:srgbClr val="D1D5DB"/>
                </a:solidFill>
                <a:effectLst/>
                <a:latin typeface="Söhne"/>
              </a:rPr>
              <a:t>: Pursue sophisticated algorithms for improved accuracy beyond the current 80% goal.</a:t>
            </a:r>
          </a:p>
          <a:p>
            <a:pPr marL="742950" lvl="1" indent="-285750" algn="l">
              <a:buFont typeface="Arial" panose="020B0604020202020204" pitchFamily="34" charset="0"/>
              <a:buChar char="•"/>
            </a:pPr>
            <a:r>
              <a:rPr lang="en-US" b="1" i="0" dirty="0">
                <a:solidFill>
                  <a:srgbClr val="D1D5DB"/>
                </a:solidFill>
                <a:effectLst/>
                <a:latin typeface="Söhne"/>
              </a:rPr>
              <a:t>Customized Strategy</a:t>
            </a:r>
            <a:r>
              <a:rPr lang="en-US" b="0" i="0" dirty="0">
                <a:solidFill>
                  <a:srgbClr val="D1D5DB"/>
                </a:solidFill>
                <a:effectLst/>
                <a:latin typeface="Söhne"/>
              </a:rPr>
              <a:t>: Adapt content to user preferences for increased engagement.</a:t>
            </a:r>
          </a:p>
          <a:p>
            <a:pPr marL="742950" lvl="1" indent="-285750" algn="l">
              <a:buFont typeface="Arial" panose="020B0604020202020204" pitchFamily="34" charset="0"/>
              <a:buChar char="•"/>
            </a:pPr>
            <a:r>
              <a:rPr lang="en-US" b="1" i="0" dirty="0">
                <a:solidFill>
                  <a:srgbClr val="D1D5DB"/>
                </a:solidFill>
                <a:effectLst/>
                <a:latin typeface="Söhne"/>
              </a:rPr>
              <a:t>Iterative Refinement</a:t>
            </a:r>
            <a:r>
              <a:rPr lang="en-US" b="0" i="0" dirty="0">
                <a:solidFill>
                  <a:srgbClr val="D1D5DB"/>
                </a:solidFill>
                <a:effectLst/>
                <a:latin typeface="Söhne"/>
              </a:rPr>
              <a:t>: Continuously update models to keep pace with changing tastes and preferences.</a:t>
            </a:r>
          </a:p>
          <a:p>
            <a:pPr marL="742950" lvl="1" indent="-285750" algn="l">
              <a:buFont typeface="Arial" panose="020B0604020202020204" pitchFamily="34" charset="0"/>
              <a:buChar char="•"/>
            </a:pPr>
            <a:r>
              <a:rPr lang="en-US" b="1" i="0" dirty="0">
                <a:solidFill>
                  <a:srgbClr val="D1D5DB"/>
                </a:solidFill>
                <a:effectLst/>
                <a:latin typeface="Söhne"/>
              </a:rPr>
              <a:t>Engagement Integration</a:t>
            </a:r>
            <a:r>
              <a:rPr lang="en-US" b="0" i="0" dirty="0">
                <a:solidFill>
                  <a:srgbClr val="D1D5DB"/>
                </a:solidFill>
                <a:effectLst/>
                <a:latin typeface="Söhne"/>
              </a:rPr>
              <a:t>: Merge model insights with engagement metrics for a holistic content strategy.</a:t>
            </a:r>
          </a:p>
          <a:p>
            <a:pPr algn="l"/>
            <a:r>
              <a:rPr lang="en-US" b="0" i="0" dirty="0">
                <a:solidFill>
                  <a:srgbClr val="D1D5DB"/>
                </a:solidFill>
                <a:effectLst/>
                <a:latin typeface="Söhne"/>
              </a:rPr>
              <a:t>By adopting these strategies, Tasty Bytes aims to sharpen its content focus and align offerings with audience demand.</a:t>
            </a:r>
          </a:p>
          <a:p>
            <a:endParaRPr lang="en-US" b="1" dirty="0"/>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8</a:t>
            </a:fld>
            <a:endParaRPr lang="en-US"/>
          </a:p>
        </p:txBody>
      </p:sp>
    </p:spTree>
    <p:extLst>
      <p:ext uri="{BB962C8B-B14F-4D97-AF65-F5344CB8AC3E}">
        <p14:creationId xmlns:p14="http://schemas.microsoft.com/office/powerpoint/2010/main" val="213998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Business Metrics</a:t>
            </a:r>
          </a:p>
          <a:p>
            <a:pPr algn="l"/>
            <a:r>
              <a:rPr lang="en-US" b="1" i="0" dirty="0">
                <a:solidFill>
                  <a:srgbClr val="D1D5DB"/>
                </a:solidFill>
                <a:effectLst/>
                <a:latin typeface="Söhne"/>
              </a:rPr>
              <a:t>Key Performance Indicator (KPI) Analysis and Model Performance</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KPI Focus</a:t>
            </a:r>
            <a:r>
              <a:rPr lang="en-US" b="0" i="0" dirty="0">
                <a:solidFill>
                  <a:srgbClr val="D1D5DB"/>
                </a:solidFill>
                <a:effectLst/>
                <a:latin typeface="Söhne"/>
              </a:rPr>
              <a:t>: Accuracy in predicting high-traffic recipes, with a target rate of 80% to inform content strategy.</a:t>
            </a:r>
          </a:p>
          <a:p>
            <a:pPr algn="l">
              <a:buFont typeface="Arial" panose="020B0604020202020204" pitchFamily="34" charset="0"/>
              <a:buChar char="•"/>
            </a:pPr>
            <a:r>
              <a:rPr lang="en-US" b="1" i="0" dirty="0">
                <a:solidFill>
                  <a:srgbClr val="D1D5DB"/>
                </a:solidFill>
                <a:effectLst/>
                <a:latin typeface="Söhne"/>
              </a:rPr>
              <a:t>Logistic Regression (LR) Insights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Baseline LR achieved ~64.8% accuracy.</a:t>
            </a:r>
          </a:p>
          <a:p>
            <a:pPr marL="742950" lvl="1" indent="-285750" algn="l">
              <a:buFont typeface="Arial" panose="020B0604020202020204" pitchFamily="34" charset="0"/>
              <a:buChar char="•"/>
            </a:pPr>
            <a:r>
              <a:rPr lang="en-US" b="0" i="0" dirty="0" err="1">
                <a:solidFill>
                  <a:srgbClr val="D1D5DB"/>
                </a:solidFill>
                <a:effectLst/>
                <a:latin typeface="Söhne"/>
              </a:rPr>
              <a:t>GridSearchCV's</a:t>
            </a:r>
            <a:r>
              <a:rPr lang="en-US" b="0" i="0" dirty="0">
                <a:solidFill>
                  <a:srgbClr val="D1D5DB"/>
                </a:solidFill>
                <a:effectLst/>
                <a:latin typeface="Söhne"/>
              </a:rPr>
              <a:t> fine-tuning slightly increased LR accuracy.</a:t>
            </a:r>
          </a:p>
          <a:p>
            <a:pPr marL="742950" lvl="1" indent="-285750" algn="l">
              <a:buFont typeface="Arial" panose="020B0604020202020204" pitchFamily="34" charset="0"/>
              <a:buChar char="•"/>
            </a:pPr>
            <a:r>
              <a:rPr lang="en-US" b="0" i="0" dirty="0" err="1">
                <a:solidFill>
                  <a:srgbClr val="D1D5DB"/>
                </a:solidFill>
                <a:effectLst/>
                <a:latin typeface="Söhne"/>
              </a:rPr>
              <a:t>RandomizedSearchCV</a:t>
            </a:r>
            <a:r>
              <a:rPr lang="en-US" b="0" i="0" dirty="0">
                <a:solidFill>
                  <a:srgbClr val="D1D5DB"/>
                </a:solidFill>
                <a:effectLst/>
                <a:latin typeface="Söhne"/>
              </a:rPr>
              <a:t> showed comparable results to </a:t>
            </a:r>
            <a:r>
              <a:rPr lang="en-US" b="0" i="0" dirty="0" err="1">
                <a:solidFill>
                  <a:srgbClr val="D1D5DB"/>
                </a:solidFill>
                <a:effectLst/>
                <a:latin typeface="Söhne"/>
              </a:rPr>
              <a:t>GridSearchCV</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Linear Discriminant Analysis (LDA) Insights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Baseline LDA recorded ~62.6% accuracy.</a:t>
            </a:r>
          </a:p>
          <a:p>
            <a:pPr marL="742950" lvl="1" indent="-285750" algn="l">
              <a:buFont typeface="Arial" panose="020B0604020202020204" pitchFamily="34" charset="0"/>
              <a:buChar char="•"/>
            </a:pPr>
            <a:r>
              <a:rPr lang="en-US" b="0" i="0" dirty="0" err="1">
                <a:solidFill>
                  <a:srgbClr val="D1D5DB"/>
                </a:solidFill>
                <a:effectLst/>
                <a:latin typeface="Söhne"/>
              </a:rPr>
              <a:t>GridSearchCV</a:t>
            </a:r>
            <a:r>
              <a:rPr lang="en-US" b="0" i="0" dirty="0">
                <a:solidFill>
                  <a:srgbClr val="D1D5DB"/>
                </a:solidFill>
                <a:effectLst/>
                <a:latin typeface="Söhne"/>
              </a:rPr>
              <a:t> notably improved LDA's accuracy to ~68.3%.</a:t>
            </a:r>
          </a:p>
          <a:p>
            <a:pPr marL="742950" lvl="1" indent="-285750" algn="l">
              <a:buFont typeface="Arial" panose="020B0604020202020204" pitchFamily="34" charset="0"/>
              <a:buChar char="•"/>
            </a:pPr>
            <a:r>
              <a:rPr lang="en-US" b="0" i="0" dirty="0" err="1">
                <a:solidFill>
                  <a:srgbClr val="D1D5DB"/>
                </a:solidFill>
                <a:effectLst/>
                <a:latin typeface="Söhne"/>
              </a:rPr>
              <a:t>RandomizedSearchCV</a:t>
            </a:r>
            <a:r>
              <a:rPr lang="en-US" b="0" i="0" dirty="0">
                <a:solidFill>
                  <a:srgbClr val="D1D5DB"/>
                </a:solidFill>
                <a:effectLst/>
                <a:latin typeface="Söhne"/>
              </a:rPr>
              <a:t> tuning resulted in a reduced accuracy.</a:t>
            </a:r>
          </a:p>
          <a:p>
            <a:pPr algn="l">
              <a:buFont typeface="Arial" panose="020B0604020202020204" pitchFamily="34" charset="0"/>
              <a:buChar char="•"/>
            </a:pPr>
            <a:r>
              <a:rPr lang="en-US" b="1" i="0" dirty="0">
                <a:solidFill>
                  <a:srgbClr val="D1D5DB"/>
                </a:solidFill>
                <a:effectLst/>
                <a:latin typeface="Söhne"/>
              </a:rPr>
              <a:t>Strategic Takeaways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The gap between current model performance and the KPI indicates room for advanced analytical methods.</a:t>
            </a:r>
          </a:p>
          <a:p>
            <a:pPr marL="742950" lvl="1" indent="-285750" algn="l">
              <a:buFont typeface="Arial" panose="020B0604020202020204" pitchFamily="34" charset="0"/>
              <a:buChar char="•"/>
            </a:pPr>
            <a:r>
              <a:rPr lang="en-US" b="0" i="0" dirty="0">
                <a:solidFill>
                  <a:srgbClr val="D1D5DB"/>
                </a:solidFill>
                <a:effectLst/>
                <a:latin typeface="Söhne"/>
              </a:rPr>
              <a:t>Continuous optimization and advanced modeling techniques are recommended for achieving the KPI.</a:t>
            </a:r>
          </a:p>
          <a:p>
            <a:endParaRPr lang="en-US" b="1" dirty="0"/>
          </a:p>
        </p:txBody>
      </p:sp>
      <p:sp>
        <p:nvSpPr>
          <p:cNvPr id="4" name="Slide Number Placeholder 3"/>
          <p:cNvSpPr>
            <a:spLocks noGrp="1"/>
          </p:cNvSpPr>
          <p:nvPr>
            <p:ph type="sldNum" sz="quarter" idx="5"/>
          </p:nvPr>
        </p:nvSpPr>
        <p:spPr/>
        <p:txBody>
          <a:bodyPr/>
          <a:lstStyle/>
          <a:p>
            <a:fld id="{E01EC415-D291-430B-9126-9B58CEB85BC6}" type="slidenum">
              <a:rPr lang="en-US" smtClean="0"/>
              <a:t>9</a:t>
            </a:fld>
            <a:endParaRPr lang="en-US"/>
          </a:p>
        </p:txBody>
      </p:sp>
    </p:spTree>
    <p:extLst>
      <p:ext uri="{BB962C8B-B14F-4D97-AF65-F5344CB8AC3E}">
        <p14:creationId xmlns:p14="http://schemas.microsoft.com/office/powerpoint/2010/main" val="159191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425228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EA788-21DF-46A2-A611-89DA836A61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89471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102147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487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108296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3598219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4136078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379756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299416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65234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12928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4EA788-21DF-46A2-A611-89DA836A61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307826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4EA788-21DF-46A2-A611-89DA836A61D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19236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176446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62506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4EA788-21DF-46A2-A611-89DA836A61D4}" type="datetimeFigureOut">
              <a:rPr lang="en-US" smtClean="0"/>
              <a:t>1/28/2024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334924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EA788-21DF-46A2-A611-89DA836A61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5D2BD-FA8B-4010-A099-3ED5FFB5BFE0}" type="slidenum">
              <a:rPr lang="en-US" smtClean="0"/>
              <a:t>‹#›</a:t>
            </a:fld>
            <a:endParaRPr lang="en-US"/>
          </a:p>
        </p:txBody>
      </p:sp>
    </p:spTree>
    <p:extLst>
      <p:ext uri="{BB962C8B-B14F-4D97-AF65-F5344CB8AC3E}">
        <p14:creationId xmlns:p14="http://schemas.microsoft.com/office/powerpoint/2010/main" val="357079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4EA788-21DF-46A2-A611-89DA836A61D4}" type="datetimeFigureOut">
              <a:rPr lang="en-US" smtClean="0"/>
              <a:t>1/28/2024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05D2BD-FA8B-4010-A099-3ED5FFB5BFE0}" type="slidenum">
              <a:rPr lang="en-US" smtClean="0"/>
              <a:t>‹#›</a:t>
            </a:fld>
            <a:endParaRPr lang="en-US"/>
          </a:p>
        </p:txBody>
      </p:sp>
    </p:spTree>
    <p:extLst>
      <p:ext uri="{BB962C8B-B14F-4D97-AF65-F5344CB8AC3E}">
        <p14:creationId xmlns:p14="http://schemas.microsoft.com/office/powerpoint/2010/main" val="201716054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C6C5-8A63-D6FA-23D3-34D2D3EE396D}"/>
              </a:ext>
            </a:extLst>
          </p:cNvPr>
          <p:cNvSpPr>
            <a:spLocks noGrp="1"/>
          </p:cNvSpPr>
          <p:nvPr>
            <p:ph type="ctrTitle"/>
          </p:nvPr>
        </p:nvSpPr>
        <p:spPr>
          <a:xfrm>
            <a:off x="1452449" y="1300785"/>
            <a:ext cx="9287102" cy="2509213"/>
          </a:xfrm>
        </p:spPr>
        <p:txBody>
          <a:bodyPr>
            <a:normAutofit fontScale="90000"/>
          </a:bodyPr>
          <a:lstStyle/>
          <a:p>
            <a:r>
              <a:rPr lang="en-US" sz="6000" i="0" dirty="0">
                <a:effectLst/>
              </a:rPr>
              <a:t>Data Scientist Professional </a:t>
            </a:r>
            <a:r>
              <a:rPr lang="en-US" sz="6000" b="0" dirty="0"/>
              <a:t>Practical Exam DS601P</a:t>
            </a:r>
            <a:endParaRPr lang="en-US" dirty="0"/>
          </a:p>
        </p:txBody>
      </p:sp>
      <p:sp>
        <p:nvSpPr>
          <p:cNvPr id="3" name="Subtitle 2">
            <a:extLst>
              <a:ext uri="{FF2B5EF4-FFF2-40B4-BE49-F238E27FC236}">
                <a16:creationId xmlns:a16="http://schemas.microsoft.com/office/drawing/2014/main" id="{C550EB10-A428-A3B1-FF3E-827E9FAB051A}"/>
              </a:ext>
            </a:extLst>
          </p:cNvPr>
          <p:cNvSpPr>
            <a:spLocks noGrp="1"/>
          </p:cNvSpPr>
          <p:nvPr>
            <p:ph type="subTitle" idx="1"/>
          </p:nvPr>
        </p:nvSpPr>
        <p:spPr>
          <a:xfrm>
            <a:off x="1452449" y="4695795"/>
            <a:ext cx="8825658" cy="861420"/>
          </a:xfrm>
        </p:spPr>
        <p:txBody>
          <a:bodyPr>
            <a:normAutofit fontScale="25000" lnSpcReduction="20000"/>
          </a:bodyPr>
          <a:lstStyle/>
          <a:p>
            <a:r>
              <a:rPr lang="en-US" sz="5600" dirty="0">
                <a:solidFill>
                  <a:schemeClr val="tx1"/>
                </a:solidFill>
              </a:rPr>
              <a:t>Tasty Bytes Recipe Traffic Forecasting</a:t>
            </a:r>
          </a:p>
          <a:p>
            <a:r>
              <a:rPr lang="en-US" sz="5600" dirty="0">
                <a:solidFill>
                  <a:schemeClr val="tx1"/>
                </a:solidFill>
              </a:rPr>
              <a:t>Written by Brandon McKimmy</a:t>
            </a:r>
          </a:p>
          <a:p>
            <a:r>
              <a:rPr lang="en-US" sz="5600" dirty="0">
                <a:solidFill>
                  <a:schemeClr val="tx1"/>
                </a:solidFill>
              </a:rPr>
              <a:t>Date: January 28</a:t>
            </a:r>
            <a:r>
              <a:rPr lang="en-US" sz="5600" baseline="30000" dirty="0">
                <a:solidFill>
                  <a:schemeClr val="tx1"/>
                </a:solidFill>
              </a:rPr>
              <a:t>th</a:t>
            </a:r>
            <a:r>
              <a:rPr lang="en-US" sz="5600" dirty="0">
                <a:solidFill>
                  <a:schemeClr val="tx1"/>
                </a:solidFill>
              </a:rPr>
              <a:t>, 2024</a:t>
            </a:r>
          </a:p>
          <a:p>
            <a:endParaRPr lang="en-US" dirty="0"/>
          </a:p>
        </p:txBody>
      </p:sp>
    </p:spTree>
    <p:extLst>
      <p:ext uri="{BB962C8B-B14F-4D97-AF65-F5344CB8AC3E}">
        <p14:creationId xmlns:p14="http://schemas.microsoft.com/office/powerpoint/2010/main" val="168913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1DD1-27F5-596F-3119-D7CAC24D37DB}"/>
              </a:ext>
            </a:extLst>
          </p:cNvPr>
          <p:cNvSpPr>
            <a:spLocks noGrp="1"/>
          </p:cNvSpPr>
          <p:nvPr>
            <p:ph type="title"/>
          </p:nvPr>
        </p:nvSpPr>
        <p:spPr>
          <a:xfrm>
            <a:off x="646112" y="452718"/>
            <a:ext cx="7637918" cy="1400530"/>
          </a:xfrm>
        </p:spPr>
        <p:txBody>
          <a:bodyPr/>
          <a:lstStyle/>
          <a:p>
            <a:r>
              <a:rPr lang="en-US" i="0" dirty="0">
                <a:effectLst/>
                <a:latin typeface="Söhne"/>
              </a:rPr>
              <a:t>Project Goals &amp; Model Performance Summary</a:t>
            </a:r>
            <a:endParaRPr lang="en-US" dirty="0"/>
          </a:p>
        </p:txBody>
      </p:sp>
      <p:sp>
        <p:nvSpPr>
          <p:cNvPr id="3" name="Content Placeholder 2">
            <a:extLst>
              <a:ext uri="{FF2B5EF4-FFF2-40B4-BE49-F238E27FC236}">
                <a16:creationId xmlns:a16="http://schemas.microsoft.com/office/drawing/2014/main" id="{9AE8F534-9682-3907-F5A5-66CE41F4D632}"/>
              </a:ext>
            </a:extLst>
          </p:cNvPr>
          <p:cNvSpPr>
            <a:spLocks noGrp="1"/>
          </p:cNvSpPr>
          <p:nvPr>
            <p:ph idx="1"/>
          </p:nvPr>
        </p:nvSpPr>
        <p:spPr>
          <a:xfrm>
            <a:off x="646112" y="2020261"/>
            <a:ext cx="10457317" cy="4565596"/>
          </a:xfrm>
        </p:spPr>
        <p:txBody>
          <a:bodyPr>
            <a:normAutofit/>
          </a:bodyPr>
          <a:lstStyle/>
          <a:p>
            <a:pPr>
              <a:buFont typeface="Arial" panose="020B0604020202020204" pitchFamily="34" charset="0"/>
              <a:buChar char="•"/>
            </a:pPr>
            <a:r>
              <a:rPr lang="en-US" sz="1900" b="1" i="0" dirty="0">
                <a:solidFill>
                  <a:srgbClr val="D1D5DB"/>
                </a:solidFill>
                <a:effectLst/>
                <a:latin typeface="Söhne"/>
              </a:rPr>
              <a:t>Primary Goal</a:t>
            </a:r>
            <a:r>
              <a:rPr lang="en-US" sz="1900" b="0" i="0" dirty="0">
                <a:solidFill>
                  <a:srgbClr val="D1D5DB"/>
                </a:solidFill>
                <a:effectLst/>
                <a:latin typeface="Söhne"/>
              </a:rPr>
              <a:t>: Develop a model to predict high-traffic recipes, aligning with business strategy to boost user engagement and traffic.</a:t>
            </a:r>
          </a:p>
          <a:p>
            <a:pPr>
              <a:buFont typeface="Arial" panose="020B0604020202020204" pitchFamily="34" charset="0"/>
              <a:buChar char="•"/>
            </a:pPr>
            <a:r>
              <a:rPr lang="en-US" sz="1900" b="1" i="0" dirty="0">
                <a:solidFill>
                  <a:srgbClr val="D1D5DB"/>
                </a:solidFill>
                <a:effectLst/>
                <a:latin typeface="Söhne"/>
              </a:rPr>
              <a:t>Approach</a:t>
            </a:r>
            <a:r>
              <a:rPr lang="en-US" sz="1900" b="0" i="0" dirty="0">
                <a:solidFill>
                  <a:srgbClr val="D1D5DB"/>
                </a:solidFill>
                <a:effectLst/>
                <a:latin typeface="Söhne"/>
              </a:rPr>
              <a:t>: Utilized Logistic Regression and LDA models, enhanced with </a:t>
            </a:r>
            <a:r>
              <a:rPr lang="en-US" sz="1900" b="0" i="0" dirty="0" err="1">
                <a:solidFill>
                  <a:srgbClr val="D1D5DB"/>
                </a:solidFill>
                <a:effectLst/>
                <a:latin typeface="Söhne"/>
              </a:rPr>
              <a:t>GridSearchCV</a:t>
            </a:r>
            <a:r>
              <a:rPr lang="en-US" sz="1900" b="0" i="0" dirty="0">
                <a:solidFill>
                  <a:srgbClr val="D1D5DB"/>
                </a:solidFill>
                <a:effectLst/>
                <a:latin typeface="Söhne"/>
              </a:rPr>
              <a:t> and </a:t>
            </a:r>
            <a:r>
              <a:rPr lang="en-US" sz="1900" b="0" i="0" dirty="0" err="1">
                <a:solidFill>
                  <a:srgbClr val="D1D5DB"/>
                </a:solidFill>
                <a:effectLst/>
                <a:latin typeface="Söhne"/>
              </a:rPr>
              <a:t>RandomizedSearchCV</a:t>
            </a:r>
            <a:r>
              <a:rPr lang="en-US" sz="1900" b="0" i="0" dirty="0">
                <a:solidFill>
                  <a:srgbClr val="D1D5DB"/>
                </a:solidFill>
                <a:effectLst/>
                <a:latin typeface="Söhne"/>
              </a:rPr>
              <a:t> for optimization.</a:t>
            </a:r>
          </a:p>
          <a:p>
            <a:pPr>
              <a:buFont typeface="Arial" panose="020B0604020202020204" pitchFamily="34" charset="0"/>
              <a:buChar char="•"/>
            </a:pPr>
            <a:r>
              <a:rPr lang="en-US" sz="1900" b="1" i="0" dirty="0">
                <a:solidFill>
                  <a:srgbClr val="D1D5DB"/>
                </a:solidFill>
                <a:effectLst/>
                <a:latin typeface="Söhne"/>
              </a:rPr>
              <a:t>Outcomes</a:t>
            </a:r>
            <a:r>
              <a:rPr lang="en-US" sz="1900" b="0" i="0" dirty="0">
                <a:solidFill>
                  <a:srgbClr val="D1D5DB"/>
                </a:solidFill>
                <a:effectLst/>
                <a:latin typeface="Söhne"/>
              </a:rPr>
              <a:t>: Achieved modest accuracies around 65-68.3%, falling short of the 80% target.</a:t>
            </a:r>
          </a:p>
          <a:p>
            <a:pPr>
              <a:buFont typeface="Arial" panose="020B0604020202020204" pitchFamily="34" charset="0"/>
              <a:buChar char="•"/>
            </a:pPr>
            <a:r>
              <a:rPr lang="en-US" sz="1900" b="1" i="0" dirty="0">
                <a:solidFill>
                  <a:srgbClr val="D1D5DB"/>
                </a:solidFill>
                <a:effectLst/>
                <a:latin typeface="Söhne"/>
              </a:rPr>
              <a:t>Key Challenge</a:t>
            </a:r>
            <a:r>
              <a:rPr lang="en-US" sz="1900" b="0" i="0" dirty="0">
                <a:solidFill>
                  <a:srgbClr val="D1D5DB"/>
                </a:solidFill>
                <a:effectLst/>
                <a:latin typeface="Söhne"/>
              </a:rPr>
              <a:t>: Improving accuracy to meet the 80% benchmark for reliable predictions.</a:t>
            </a:r>
          </a:p>
          <a:p>
            <a:pPr>
              <a:buFont typeface="Arial" panose="020B0604020202020204" pitchFamily="34" charset="0"/>
              <a:buChar char="•"/>
            </a:pPr>
            <a:r>
              <a:rPr lang="en-US" sz="1900" b="1" i="0" dirty="0">
                <a:solidFill>
                  <a:srgbClr val="D1D5DB"/>
                </a:solidFill>
                <a:effectLst/>
                <a:latin typeface="Söhne"/>
              </a:rPr>
              <a:t>Recommendations</a:t>
            </a:r>
            <a:r>
              <a:rPr lang="en-US" sz="1900" b="0" i="0" dirty="0">
                <a:solidFill>
                  <a:srgbClr val="D1D5DB"/>
                </a:solidFill>
                <a:effectLst/>
                <a:latin typeface="Söhne"/>
              </a:rPr>
              <a:t>:</a:t>
            </a:r>
          </a:p>
          <a:p>
            <a:pPr lvl="1">
              <a:buFont typeface="Arial" panose="020B0604020202020204" pitchFamily="34" charset="0"/>
              <a:buChar char="•"/>
            </a:pPr>
            <a:r>
              <a:rPr lang="en-US" sz="1900" b="0" i="0" dirty="0">
                <a:solidFill>
                  <a:srgbClr val="D1D5DB"/>
                </a:solidFill>
                <a:effectLst/>
                <a:latin typeface="Söhne"/>
              </a:rPr>
              <a:t>Consider advanced modeling and feature engineering.</a:t>
            </a:r>
          </a:p>
          <a:p>
            <a:pPr lvl="1">
              <a:buFont typeface="Arial" panose="020B0604020202020204" pitchFamily="34" charset="0"/>
              <a:buChar char="•"/>
            </a:pPr>
            <a:r>
              <a:rPr lang="en-US" sz="1900" b="0" i="0" dirty="0">
                <a:solidFill>
                  <a:srgbClr val="D1D5DB"/>
                </a:solidFill>
                <a:effectLst/>
                <a:latin typeface="Söhne"/>
              </a:rPr>
              <a:t>Integrate additional data points for richer insights.</a:t>
            </a:r>
          </a:p>
          <a:p>
            <a:pPr lvl="1">
              <a:buFont typeface="Arial" panose="020B0604020202020204" pitchFamily="34" charset="0"/>
              <a:buChar char="•"/>
            </a:pPr>
            <a:r>
              <a:rPr lang="en-US" sz="1900" b="0" i="0" dirty="0">
                <a:solidFill>
                  <a:srgbClr val="D1D5DB"/>
                </a:solidFill>
                <a:effectLst/>
                <a:latin typeface="Söhne"/>
              </a:rPr>
              <a:t>Maintain ongoing model refinement to adapt to user trends.</a:t>
            </a:r>
          </a:p>
          <a:p>
            <a:pPr marL="0" indent="0">
              <a:buNone/>
            </a:pPr>
            <a:endParaRPr lang="en-US" dirty="0">
              <a:latin typeface="Söhne"/>
            </a:endParaRPr>
          </a:p>
        </p:txBody>
      </p:sp>
    </p:spTree>
    <p:extLst>
      <p:ext uri="{BB962C8B-B14F-4D97-AF65-F5344CB8AC3E}">
        <p14:creationId xmlns:p14="http://schemas.microsoft.com/office/powerpoint/2010/main" val="163758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315061" y="215746"/>
            <a:ext cx="10364451" cy="851054"/>
          </a:xfrm>
        </p:spPr>
        <p:txBody>
          <a:bodyPr/>
          <a:lstStyle/>
          <a:p>
            <a:r>
              <a:rPr lang="en-US" i="0" dirty="0">
                <a:effectLst/>
                <a:latin typeface="Söhne"/>
              </a:rPr>
              <a:t>Exploratory Data Analysis</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315061" y="1282546"/>
            <a:ext cx="4605283" cy="5575454"/>
          </a:xfrm>
        </p:spPr>
        <p:txBody>
          <a:bodyPr>
            <a:noAutofit/>
          </a:bodyPr>
          <a:lstStyle/>
          <a:p>
            <a:pPr marL="0" indent="0" algn="l">
              <a:buNone/>
            </a:pPr>
            <a:r>
              <a:rPr lang="en-US" sz="1800" b="1" i="0" dirty="0">
                <a:solidFill>
                  <a:srgbClr val="D1D5DB"/>
                </a:solidFill>
                <a:effectLst/>
                <a:latin typeface="Söhne"/>
              </a:rPr>
              <a:t>Nutritional Content Insights:</a:t>
            </a:r>
          </a:p>
          <a:p>
            <a:pPr>
              <a:buFont typeface="Arial" panose="020B0604020202020204" pitchFamily="34" charset="0"/>
              <a:buChar char="•"/>
            </a:pPr>
            <a:r>
              <a:rPr lang="en-US" sz="1800" b="0" i="0" dirty="0">
                <a:solidFill>
                  <a:srgbClr val="D1D5DB"/>
                </a:solidFill>
                <a:effectLst/>
                <a:latin typeface="Söhne"/>
              </a:rPr>
              <a:t>Calories: Most recipes have lower calories, with a few high-calorie outliers, indicating standard preference ranges.</a:t>
            </a:r>
          </a:p>
          <a:p>
            <a:pPr>
              <a:buFont typeface="Arial" panose="020B0604020202020204" pitchFamily="34" charset="0"/>
              <a:buChar char="•"/>
            </a:pPr>
            <a:r>
              <a:rPr lang="en-US" sz="1800" b="0" i="0" dirty="0">
                <a:solidFill>
                  <a:srgbClr val="D1D5DB"/>
                </a:solidFill>
                <a:effectLst/>
                <a:latin typeface="Söhne"/>
              </a:rPr>
              <a:t>Carbohydrates: Dominance of lower-carb recipes, with a drop in frequency at higher values, guiding content strategy.</a:t>
            </a:r>
          </a:p>
          <a:p>
            <a:pPr>
              <a:buFont typeface="Arial" panose="020B0604020202020204" pitchFamily="34" charset="0"/>
              <a:buChar char="•"/>
            </a:pPr>
            <a:r>
              <a:rPr lang="en-US" sz="1800" b="0" i="0" dirty="0">
                <a:solidFill>
                  <a:srgbClr val="D1D5DB"/>
                </a:solidFill>
                <a:effectLst/>
                <a:latin typeface="Söhne"/>
              </a:rPr>
              <a:t>Sugar: Lower sugar levels are more common, possibly reflecting dietary trends or editorial choices.</a:t>
            </a:r>
          </a:p>
          <a:p>
            <a:pPr>
              <a:buFont typeface="Arial" panose="020B0604020202020204" pitchFamily="34" charset="0"/>
              <a:buChar char="•"/>
            </a:pPr>
            <a:r>
              <a:rPr lang="en-US" sz="1800" b="0" i="0" dirty="0">
                <a:solidFill>
                  <a:srgbClr val="D1D5DB"/>
                </a:solidFill>
                <a:effectLst/>
                <a:latin typeface="Söhne"/>
              </a:rPr>
              <a:t>Protein: A diverse range of protein levels suggests a variety of dietary preferences and needs.</a:t>
            </a:r>
          </a:p>
          <a:p>
            <a:pPr marL="0" indent="0" algn="l">
              <a:buNone/>
            </a:pPr>
            <a:r>
              <a:rPr lang="en-US" sz="1800" b="0" i="0" dirty="0">
                <a:solidFill>
                  <a:srgbClr val="D1D5DB"/>
                </a:solidFill>
                <a:effectLst/>
                <a:latin typeface="Söhne"/>
              </a:rPr>
              <a:t>These patterns guide our strategy to align with audience trends and preferences.</a:t>
            </a:r>
          </a:p>
        </p:txBody>
      </p:sp>
      <p:pic>
        <p:nvPicPr>
          <p:cNvPr id="9" name="Picture 8">
            <a:extLst>
              <a:ext uri="{FF2B5EF4-FFF2-40B4-BE49-F238E27FC236}">
                <a16:creationId xmlns:a16="http://schemas.microsoft.com/office/drawing/2014/main" id="{6E41B5F4-532D-8633-EC1F-086EDB107DC4}"/>
              </a:ext>
            </a:extLst>
          </p:cNvPr>
          <p:cNvPicPr>
            <a:picLocks noChangeAspect="1"/>
          </p:cNvPicPr>
          <p:nvPr/>
        </p:nvPicPr>
        <p:blipFill>
          <a:blip r:embed="rId3"/>
          <a:stretch>
            <a:fillRect/>
          </a:stretch>
        </p:blipFill>
        <p:spPr>
          <a:xfrm>
            <a:off x="5439125" y="1289140"/>
            <a:ext cx="6578704" cy="2639283"/>
          </a:xfrm>
          <a:prstGeom prst="rect">
            <a:avLst/>
          </a:prstGeom>
        </p:spPr>
      </p:pic>
      <p:pic>
        <p:nvPicPr>
          <p:cNvPr id="11" name="Picture 10">
            <a:extLst>
              <a:ext uri="{FF2B5EF4-FFF2-40B4-BE49-F238E27FC236}">
                <a16:creationId xmlns:a16="http://schemas.microsoft.com/office/drawing/2014/main" id="{CFA3D47D-DE3F-5AC3-78C7-483049234366}"/>
              </a:ext>
            </a:extLst>
          </p:cNvPr>
          <p:cNvPicPr>
            <a:picLocks noChangeAspect="1"/>
          </p:cNvPicPr>
          <p:nvPr/>
        </p:nvPicPr>
        <p:blipFill>
          <a:blip r:embed="rId4"/>
          <a:stretch>
            <a:fillRect/>
          </a:stretch>
        </p:blipFill>
        <p:spPr>
          <a:xfrm>
            <a:off x="5439125" y="3977912"/>
            <a:ext cx="6578704" cy="2729041"/>
          </a:xfrm>
          <a:prstGeom prst="rect">
            <a:avLst/>
          </a:prstGeom>
        </p:spPr>
      </p:pic>
    </p:spTree>
    <p:extLst>
      <p:ext uri="{BB962C8B-B14F-4D97-AF65-F5344CB8AC3E}">
        <p14:creationId xmlns:p14="http://schemas.microsoft.com/office/powerpoint/2010/main" val="300119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315061" y="215746"/>
            <a:ext cx="10364451" cy="851054"/>
          </a:xfrm>
        </p:spPr>
        <p:txBody>
          <a:bodyPr/>
          <a:lstStyle/>
          <a:p>
            <a:r>
              <a:rPr lang="en-US" i="0" dirty="0">
                <a:effectLst/>
                <a:latin typeface="Söhne"/>
              </a:rPr>
              <a:t>Exploratory Data Analysis (cont.)</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315061" y="1282546"/>
            <a:ext cx="4605283" cy="5575454"/>
          </a:xfrm>
        </p:spPr>
        <p:txBody>
          <a:bodyPr>
            <a:noAutofit/>
          </a:bodyPr>
          <a:lstStyle/>
          <a:p>
            <a:pPr marL="0" indent="0" algn="l">
              <a:buNone/>
            </a:pPr>
            <a:r>
              <a:rPr lang="en-US" sz="1600" b="1" i="0" dirty="0">
                <a:solidFill>
                  <a:srgbClr val="D1D5DB"/>
                </a:solidFill>
                <a:effectLst/>
                <a:latin typeface="Söhne"/>
              </a:rPr>
              <a:t>Recipe Category Distribution:</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Categories 'Breakfast', 'Chicken Breast', and 'Beverages' are most frequent.</a:t>
            </a:r>
          </a:p>
          <a:p>
            <a:pPr algn="l">
              <a:buFont typeface="Arial" panose="020B0604020202020204" pitchFamily="34" charset="0"/>
              <a:buChar char="•"/>
            </a:pPr>
            <a:r>
              <a:rPr lang="en-US" sz="1600" b="0" i="0" dirty="0">
                <a:solidFill>
                  <a:srgbClr val="D1D5DB"/>
                </a:solidFill>
                <a:effectLst/>
                <a:latin typeface="Söhne"/>
              </a:rPr>
              <a:t>Suggests user engagement may be influenced by these popular categories.</a:t>
            </a:r>
          </a:p>
          <a:p>
            <a:pPr algn="l">
              <a:buFont typeface="Arial" panose="020B0604020202020204" pitchFamily="34" charset="0"/>
              <a:buChar char="•"/>
            </a:pPr>
            <a:r>
              <a:rPr lang="en-US" sz="1600" b="0" i="0" dirty="0">
                <a:solidFill>
                  <a:srgbClr val="D1D5DB"/>
                </a:solidFill>
                <a:effectLst/>
                <a:latin typeface="Söhne"/>
              </a:rPr>
              <a:t>Potential for targeted content development and marketing.</a:t>
            </a:r>
          </a:p>
          <a:p>
            <a:pPr marL="0" indent="0" algn="l">
              <a:buNone/>
            </a:pPr>
            <a:r>
              <a:rPr lang="en-US" sz="1600" b="1" i="0" dirty="0">
                <a:solidFill>
                  <a:srgbClr val="D1D5DB"/>
                </a:solidFill>
                <a:effectLst/>
                <a:latin typeface="Söhne"/>
              </a:rPr>
              <a:t>High Traffic Recipe Distribution:</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More recipes are marked 'True' for high traffic, indicating successful user engagement.</a:t>
            </a:r>
          </a:p>
          <a:p>
            <a:pPr algn="l">
              <a:buFont typeface="Arial" panose="020B0604020202020204" pitchFamily="34" charset="0"/>
              <a:buChar char="•"/>
            </a:pPr>
            <a:r>
              <a:rPr lang="en-US" sz="1600" b="0" i="0" dirty="0">
                <a:solidFill>
                  <a:srgbClr val="D1D5DB"/>
                </a:solidFill>
                <a:effectLst/>
                <a:latin typeface="Söhne"/>
              </a:rPr>
              <a:t>Insights from this distribution can refine predictive models and content strategy.</a:t>
            </a:r>
          </a:p>
          <a:p>
            <a:pPr marL="0" indent="0" algn="l">
              <a:buNone/>
            </a:pPr>
            <a:r>
              <a:rPr lang="en-US" sz="1600" b="1" i="0" dirty="0">
                <a:solidFill>
                  <a:srgbClr val="D1D5DB"/>
                </a:solidFill>
                <a:effectLst/>
                <a:latin typeface="Söhne"/>
              </a:rPr>
              <a:t>Serving Size Preferences:</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Recipes for four servings are most common, reflecting potential user preference.</a:t>
            </a:r>
          </a:p>
          <a:p>
            <a:pPr algn="l">
              <a:buFont typeface="Arial" panose="020B0604020202020204" pitchFamily="34" charset="0"/>
              <a:buChar char="•"/>
            </a:pPr>
            <a:r>
              <a:rPr lang="en-US" sz="1600" b="0" i="0" dirty="0">
                <a:solidFill>
                  <a:srgbClr val="D1D5DB"/>
                </a:solidFill>
                <a:effectLst/>
                <a:latin typeface="Söhne"/>
              </a:rPr>
              <a:t>Serving size trends can inform content development to align with audience needs.</a:t>
            </a:r>
          </a:p>
        </p:txBody>
      </p:sp>
      <p:pic>
        <p:nvPicPr>
          <p:cNvPr id="15" name="Picture 14">
            <a:extLst>
              <a:ext uri="{FF2B5EF4-FFF2-40B4-BE49-F238E27FC236}">
                <a16:creationId xmlns:a16="http://schemas.microsoft.com/office/drawing/2014/main" id="{DFEB70F7-BDC4-B1E4-C0C2-998F85F0F2F3}"/>
              </a:ext>
            </a:extLst>
          </p:cNvPr>
          <p:cNvPicPr>
            <a:picLocks noChangeAspect="1"/>
          </p:cNvPicPr>
          <p:nvPr/>
        </p:nvPicPr>
        <p:blipFill>
          <a:blip r:embed="rId3"/>
          <a:stretch>
            <a:fillRect/>
          </a:stretch>
        </p:blipFill>
        <p:spPr>
          <a:xfrm>
            <a:off x="4920344" y="1425312"/>
            <a:ext cx="3389270" cy="2438739"/>
          </a:xfrm>
          <a:prstGeom prst="rect">
            <a:avLst/>
          </a:prstGeom>
        </p:spPr>
      </p:pic>
      <p:pic>
        <p:nvPicPr>
          <p:cNvPr id="17" name="Picture 16">
            <a:extLst>
              <a:ext uri="{FF2B5EF4-FFF2-40B4-BE49-F238E27FC236}">
                <a16:creationId xmlns:a16="http://schemas.microsoft.com/office/drawing/2014/main" id="{3EDBC286-3A0A-D757-65C2-4DFE9DCA8222}"/>
              </a:ext>
            </a:extLst>
          </p:cNvPr>
          <p:cNvPicPr>
            <a:picLocks noChangeAspect="1"/>
          </p:cNvPicPr>
          <p:nvPr/>
        </p:nvPicPr>
        <p:blipFill>
          <a:blip r:embed="rId4"/>
          <a:stretch>
            <a:fillRect/>
          </a:stretch>
        </p:blipFill>
        <p:spPr>
          <a:xfrm>
            <a:off x="8663435" y="1406263"/>
            <a:ext cx="3334215" cy="2448267"/>
          </a:xfrm>
          <a:prstGeom prst="rect">
            <a:avLst/>
          </a:prstGeom>
        </p:spPr>
      </p:pic>
      <p:pic>
        <p:nvPicPr>
          <p:cNvPr id="19" name="Picture 18">
            <a:extLst>
              <a:ext uri="{FF2B5EF4-FFF2-40B4-BE49-F238E27FC236}">
                <a16:creationId xmlns:a16="http://schemas.microsoft.com/office/drawing/2014/main" id="{BD516963-B2FC-2728-CCA9-AFB8DBFA9AB5}"/>
              </a:ext>
            </a:extLst>
          </p:cNvPr>
          <p:cNvPicPr>
            <a:picLocks noChangeAspect="1"/>
          </p:cNvPicPr>
          <p:nvPr/>
        </p:nvPicPr>
        <p:blipFill>
          <a:blip r:embed="rId5"/>
          <a:stretch>
            <a:fillRect/>
          </a:stretch>
        </p:blipFill>
        <p:spPr>
          <a:xfrm>
            <a:off x="6763198" y="4155945"/>
            <a:ext cx="3324689" cy="2410161"/>
          </a:xfrm>
          <a:prstGeom prst="rect">
            <a:avLst/>
          </a:prstGeom>
        </p:spPr>
      </p:pic>
    </p:spTree>
    <p:extLst>
      <p:ext uri="{BB962C8B-B14F-4D97-AF65-F5344CB8AC3E}">
        <p14:creationId xmlns:p14="http://schemas.microsoft.com/office/powerpoint/2010/main" val="96434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315061" y="215746"/>
            <a:ext cx="10364451" cy="851054"/>
          </a:xfrm>
        </p:spPr>
        <p:txBody>
          <a:bodyPr/>
          <a:lstStyle/>
          <a:p>
            <a:r>
              <a:rPr lang="en-US" i="0" dirty="0">
                <a:effectLst/>
                <a:latin typeface="Söhne"/>
              </a:rPr>
              <a:t>Exploratory Data Analysis (cont.)</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315061" y="1282546"/>
            <a:ext cx="4605283" cy="5575454"/>
          </a:xfrm>
        </p:spPr>
        <p:txBody>
          <a:bodyPr>
            <a:noAutofit/>
          </a:bodyPr>
          <a:lstStyle/>
          <a:p>
            <a:pPr marL="0" indent="0" algn="l">
              <a:buNone/>
            </a:pPr>
            <a:r>
              <a:rPr lang="en-US" sz="1600" b="1" i="0" dirty="0">
                <a:solidFill>
                  <a:srgbClr val="D1D5DB"/>
                </a:solidFill>
                <a:effectLst/>
                <a:latin typeface="Söhne"/>
              </a:rPr>
              <a:t>Analytical Insights from Distribution Visualizations by High Traffic Status:</a:t>
            </a:r>
          </a:p>
          <a:p>
            <a:pPr algn="l">
              <a:buFont typeface="Arial" panose="020B0604020202020204" pitchFamily="34" charset="0"/>
              <a:buChar char="•"/>
            </a:pPr>
            <a:r>
              <a:rPr lang="en-US" sz="1600" b="0" i="0" dirty="0">
                <a:solidFill>
                  <a:srgbClr val="D1D5DB"/>
                </a:solidFill>
                <a:effectLst/>
                <a:latin typeface="Söhne"/>
              </a:rPr>
              <a:t>High-traffic recipes tend to have a higher median calorie and carbohydrate content, suggesting these factors may influence user engagement.</a:t>
            </a:r>
          </a:p>
          <a:p>
            <a:pPr algn="l">
              <a:buFont typeface="Arial" panose="020B0604020202020204" pitchFamily="34" charset="0"/>
              <a:buChar char="•"/>
            </a:pPr>
            <a:r>
              <a:rPr lang="en-US" sz="1600" b="0" i="0" dirty="0">
                <a:solidFill>
                  <a:srgbClr val="D1D5DB"/>
                </a:solidFill>
                <a:effectLst/>
                <a:latin typeface="Söhne"/>
              </a:rPr>
              <a:t>Sugar content shows a modest difference, hinting at its lesser impact on popularity.</a:t>
            </a:r>
          </a:p>
          <a:p>
            <a:pPr algn="l">
              <a:buFont typeface="Arial" panose="020B0604020202020204" pitchFamily="34" charset="0"/>
              <a:buChar char="•"/>
            </a:pPr>
            <a:r>
              <a:rPr lang="en-US" sz="1600" b="0" i="0" dirty="0">
                <a:solidFill>
                  <a:srgbClr val="D1D5DB"/>
                </a:solidFill>
                <a:effectLst/>
                <a:latin typeface="Söhne"/>
              </a:rPr>
              <a:t>Protein levels do not significantly differ with traffic status, indicating the need for further analysis.</a:t>
            </a:r>
          </a:p>
          <a:p>
            <a:pPr algn="l">
              <a:buFont typeface="Arial" panose="020B0604020202020204" pitchFamily="34" charset="0"/>
              <a:buChar char="•"/>
            </a:pPr>
            <a:r>
              <a:rPr lang="en-US" sz="1600" b="0" i="0" dirty="0">
                <a:solidFill>
                  <a:srgbClr val="D1D5DB"/>
                </a:solidFill>
                <a:effectLst/>
                <a:latin typeface="Söhne"/>
              </a:rPr>
              <a:t>The broader distribution of calories and carbohydrates in popular recipes revealed by violin plots suggests their potential as popularity indicators.</a:t>
            </a:r>
          </a:p>
          <a:p>
            <a:pPr algn="l">
              <a:buFont typeface="Arial" panose="020B0604020202020204" pitchFamily="34" charset="0"/>
              <a:buChar char="•"/>
            </a:pPr>
            <a:r>
              <a:rPr lang="en-US" sz="1600" b="0" i="0" dirty="0">
                <a:solidFill>
                  <a:srgbClr val="D1D5DB"/>
                </a:solidFill>
                <a:effectLst/>
                <a:latin typeface="Söhne"/>
              </a:rPr>
              <a:t>Strategic modeling should consider these insights, with calorie and carbohydrate content as key features, while sugar and protein's roles require deeper exploration.</a:t>
            </a:r>
          </a:p>
          <a:p>
            <a:pPr marL="0" indent="0" algn="l">
              <a:buNone/>
            </a:pPr>
            <a:endParaRPr lang="en-US" sz="1600" b="0" i="0" dirty="0">
              <a:solidFill>
                <a:srgbClr val="D1D5DB"/>
              </a:solidFill>
              <a:effectLst/>
              <a:latin typeface="Söhne"/>
            </a:endParaRPr>
          </a:p>
        </p:txBody>
      </p:sp>
      <p:pic>
        <p:nvPicPr>
          <p:cNvPr id="9" name="Picture 8">
            <a:extLst>
              <a:ext uri="{FF2B5EF4-FFF2-40B4-BE49-F238E27FC236}">
                <a16:creationId xmlns:a16="http://schemas.microsoft.com/office/drawing/2014/main" id="{F5B8EB88-7124-4D35-9893-198EC43F07AF}"/>
              </a:ext>
            </a:extLst>
          </p:cNvPr>
          <p:cNvPicPr>
            <a:picLocks noChangeAspect="1"/>
          </p:cNvPicPr>
          <p:nvPr/>
        </p:nvPicPr>
        <p:blipFill>
          <a:blip r:embed="rId3"/>
          <a:stretch>
            <a:fillRect/>
          </a:stretch>
        </p:blipFill>
        <p:spPr>
          <a:xfrm>
            <a:off x="5008052" y="2607202"/>
            <a:ext cx="7009313" cy="3488798"/>
          </a:xfrm>
          <a:prstGeom prst="rect">
            <a:avLst/>
          </a:prstGeom>
        </p:spPr>
      </p:pic>
    </p:spTree>
    <p:extLst>
      <p:ext uri="{BB962C8B-B14F-4D97-AF65-F5344CB8AC3E}">
        <p14:creationId xmlns:p14="http://schemas.microsoft.com/office/powerpoint/2010/main" val="367435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315061" y="215746"/>
            <a:ext cx="10364451" cy="851054"/>
          </a:xfrm>
        </p:spPr>
        <p:txBody>
          <a:bodyPr/>
          <a:lstStyle/>
          <a:p>
            <a:r>
              <a:rPr lang="en-US" i="0" dirty="0">
                <a:effectLst/>
                <a:latin typeface="Söhne"/>
              </a:rPr>
              <a:t>Exploratory Data Analysis (cont.)</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315061" y="1066800"/>
            <a:ext cx="5911568" cy="5575454"/>
          </a:xfrm>
        </p:spPr>
        <p:txBody>
          <a:bodyPr>
            <a:noAutofit/>
          </a:bodyPr>
          <a:lstStyle/>
          <a:p>
            <a:pPr marL="0" indent="0" algn="l">
              <a:buNone/>
            </a:pPr>
            <a:r>
              <a:rPr lang="en-US" sz="1350" b="1" i="0" dirty="0">
                <a:solidFill>
                  <a:srgbClr val="D1D5DB"/>
                </a:solidFill>
                <a:effectLst/>
                <a:latin typeface="Söhne"/>
              </a:rPr>
              <a:t>Correlation Insights with High Traffic</a:t>
            </a:r>
            <a:endParaRPr lang="en-US" sz="1350" b="0" i="0" dirty="0">
              <a:solidFill>
                <a:srgbClr val="D1D5DB"/>
              </a:solidFill>
              <a:effectLst/>
              <a:latin typeface="Söhne"/>
            </a:endParaRPr>
          </a:p>
          <a:p>
            <a:pPr algn="l">
              <a:buFont typeface="Arial" panose="020B0604020202020204" pitchFamily="34" charset="0"/>
              <a:buChar char="•"/>
            </a:pPr>
            <a:r>
              <a:rPr lang="en-US" sz="1350" b="1" i="0" dirty="0">
                <a:solidFill>
                  <a:srgbClr val="D1D5DB"/>
                </a:solidFill>
                <a:effectLst/>
                <a:latin typeface="Söhne"/>
              </a:rPr>
              <a:t>Calories</a:t>
            </a:r>
            <a:r>
              <a:rPr lang="en-US" sz="1350" b="0" i="0" dirty="0">
                <a:solidFill>
                  <a:srgbClr val="D1D5DB"/>
                </a:solidFill>
                <a:effectLst/>
                <a:latin typeface="Söhne"/>
              </a:rPr>
              <a:t>: Slight positive correlation (0.074), but not a strong traffic predictor.</a:t>
            </a:r>
          </a:p>
          <a:p>
            <a:pPr algn="l">
              <a:buFont typeface="Arial" panose="020B0604020202020204" pitchFamily="34" charset="0"/>
              <a:buChar char="•"/>
            </a:pPr>
            <a:r>
              <a:rPr lang="en-US" sz="1350" b="1" i="0" dirty="0">
                <a:solidFill>
                  <a:srgbClr val="D1D5DB"/>
                </a:solidFill>
                <a:effectLst/>
                <a:latin typeface="Söhne"/>
              </a:rPr>
              <a:t>Carbohydrate</a:t>
            </a:r>
            <a:r>
              <a:rPr lang="en-US" sz="1350" b="0" i="0" dirty="0">
                <a:solidFill>
                  <a:srgbClr val="D1D5DB"/>
                </a:solidFill>
                <a:effectLst/>
                <a:latin typeface="Söhne"/>
              </a:rPr>
              <a:t>: Weak positive correlation (0.081), marginally influencing traffic.</a:t>
            </a:r>
          </a:p>
          <a:p>
            <a:pPr algn="l">
              <a:buFont typeface="Arial" panose="020B0604020202020204" pitchFamily="34" charset="0"/>
              <a:buChar char="•"/>
            </a:pPr>
            <a:r>
              <a:rPr lang="en-US" sz="1350" b="1" i="0" dirty="0">
                <a:solidFill>
                  <a:srgbClr val="D1D5DB"/>
                </a:solidFill>
                <a:effectLst/>
                <a:latin typeface="Söhne"/>
              </a:rPr>
              <a:t>Sugar</a:t>
            </a:r>
            <a:r>
              <a:rPr lang="en-US" sz="1350" b="0" i="0" dirty="0">
                <a:solidFill>
                  <a:srgbClr val="D1D5DB"/>
                </a:solidFill>
                <a:effectLst/>
                <a:latin typeface="Söhne"/>
              </a:rPr>
              <a:t>: Weak negative correlation (-0.076), suggesting less sugar may slightly favor traffic.</a:t>
            </a:r>
          </a:p>
          <a:p>
            <a:pPr algn="l">
              <a:buFont typeface="Arial" panose="020B0604020202020204" pitchFamily="34" charset="0"/>
              <a:buChar char="•"/>
            </a:pPr>
            <a:r>
              <a:rPr lang="en-US" sz="1350" b="1" i="0" dirty="0">
                <a:solidFill>
                  <a:srgbClr val="D1D5DB"/>
                </a:solidFill>
                <a:effectLst/>
                <a:latin typeface="Söhne"/>
              </a:rPr>
              <a:t>Protein</a:t>
            </a:r>
            <a:r>
              <a:rPr lang="en-US" sz="1350" b="0" i="0" dirty="0">
                <a:solidFill>
                  <a:srgbClr val="D1D5DB"/>
                </a:solidFill>
                <a:effectLst/>
                <a:latin typeface="Söhne"/>
              </a:rPr>
              <a:t>: Very weak positive correlation (0.045), unlikely to impact traffic alone.</a:t>
            </a:r>
          </a:p>
          <a:p>
            <a:pPr marL="0" indent="0" algn="l">
              <a:buNone/>
            </a:pPr>
            <a:r>
              <a:rPr lang="en-US" sz="1350" b="1" i="0" dirty="0">
                <a:solidFill>
                  <a:srgbClr val="D1D5DB"/>
                </a:solidFill>
                <a:effectLst/>
                <a:latin typeface="Söhne"/>
              </a:rPr>
              <a:t>Exploratory Data Analysis Summary &amp; Model Feature Selection:</a:t>
            </a:r>
            <a:endParaRPr lang="en-US" sz="1350" b="0" i="0" dirty="0">
              <a:solidFill>
                <a:srgbClr val="D1D5DB"/>
              </a:solidFill>
              <a:effectLst/>
              <a:latin typeface="Söhne"/>
            </a:endParaRPr>
          </a:p>
          <a:p>
            <a:pPr algn="l">
              <a:buFont typeface="Arial" panose="020B0604020202020204" pitchFamily="34" charset="0"/>
              <a:buChar char="•"/>
            </a:pPr>
            <a:r>
              <a:rPr lang="en-US" sz="1350" b="0" i="0" dirty="0">
                <a:solidFill>
                  <a:srgbClr val="D1D5DB"/>
                </a:solidFill>
                <a:effectLst/>
                <a:latin typeface="Söhne"/>
              </a:rPr>
              <a:t>Weak correlations suggest no single nutritional factor, like 'calories' or 'sugar', dominantly predicts high traffic.</a:t>
            </a:r>
          </a:p>
          <a:p>
            <a:pPr algn="l">
              <a:buFont typeface="Arial" panose="020B0604020202020204" pitchFamily="34" charset="0"/>
              <a:buChar char="•"/>
            </a:pPr>
            <a:r>
              <a:rPr lang="en-US" sz="1350" b="0" i="0" dirty="0">
                <a:solidFill>
                  <a:srgbClr val="D1D5DB"/>
                </a:solidFill>
                <a:effectLst/>
                <a:latin typeface="Söhne"/>
              </a:rPr>
              <a:t>Traffic seems influenced by multiple recipe attributes, requiring a holistic modeling approach.</a:t>
            </a:r>
          </a:p>
          <a:p>
            <a:pPr algn="l">
              <a:buFont typeface="Arial" panose="020B0604020202020204" pitchFamily="34" charset="0"/>
              <a:buChar char="•"/>
            </a:pPr>
            <a:r>
              <a:rPr lang="en-US" sz="1350" b="0" i="0" dirty="0">
                <a:solidFill>
                  <a:srgbClr val="D1D5DB"/>
                </a:solidFill>
                <a:effectLst/>
                <a:latin typeface="Söhne"/>
              </a:rPr>
              <a:t>For model fitting, I'll focus on features like 'calories', 'carbohydrate', and popular categories ('Pork', 'Potato', 'Vegetable').</a:t>
            </a:r>
          </a:p>
          <a:p>
            <a:pPr algn="l">
              <a:buFont typeface="Arial" panose="020B0604020202020204" pitchFamily="34" charset="0"/>
              <a:buChar char="•"/>
            </a:pPr>
            <a:r>
              <a:rPr lang="en-US" sz="1350" b="0" i="0" dirty="0">
                <a:solidFill>
                  <a:srgbClr val="D1D5DB"/>
                </a:solidFill>
                <a:effectLst/>
                <a:latin typeface="Söhne"/>
              </a:rPr>
              <a:t>These insights will guide the selection of predictors to enhance our chances of meeting the 80% accuracy target for high traffic recipes.</a:t>
            </a:r>
          </a:p>
          <a:p>
            <a:pPr algn="l"/>
            <a:r>
              <a:rPr lang="en-US" sz="1350" b="0" i="0" dirty="0">
                <a:solidFill>
                  <a:srgbClr val="D1D5DB"/>
                </a:solidFill>
                <a:effectLst/>
                <a:latin typeface="Söhne"/>
              </a:rPr>
              <a:t>This summary retains the core findings and next steps, ensuring the presentation remains focused on both the results of the EDA and how they inform the model fitting process.</a:t>
            </a:r>
          </a:p>
          <a:p>
            <a:pPr marL="0" indent="0">
              <a:buNone/>
            </a:pPr>
            <a:endParaRPr lang="en-US" sz="1400" b="0" dirty="0">
              <a:solidFill>
                <a:srgbClr val="CCCCCC"/>
              </a:solidFill>
              <a:effectLst/>
              <a:latin typeface="Söhne"/>
            </a:endParaRPr>
          </a:p>
          <a:p>
            <a:pPr marL="0" indent="0" algn="l">
              <a:buNone/>
            </a:pPr>
            <a:endParaRPr lang="en-US" sz="1600" b="0" i="0" dirty="0">
              <a:solidFill>
                <a:srgbClr val="D1D5DB"/>
              </a:solidFill>
              <a:effectLst/>
              <a:latin typeface="Söhne"/>
            </a:endParaRPr>
          </a:p>
        </p:txBody>
      </p:sp>
      <p:pic>
        <p:nvPicPr>
          <p:cNvPr id="5" name="Picture 4">
            <a:extLst>
              <a:ext uri="{FF2B5EF4-FFF2-40B4-BE49-F238E27FC236}">
                <a16:creationId xmlns:a16="http://schemas.microsoft.com/office/drawing/2014/main" id="{125573DF-BE56-F067-1534-E267F19ECBEE}"/>
              </a:ext>
            </a:extLst>
          </p:cNvPr>
          <p:cNvPicPr>
            <a:picLocks noChangeAspect="1"/>
          </p:cNvPicPr>
          <p:nvPr/>
        </p:nvPicPr>
        <p:blipFill>
          <a:blip r:embed="rId3"/>
          <a:stretch>
            <a:fillRect/>
          </a:stretch>
        </p:blipFill>
        <p:spPr>
          <a:xfrm>
            <a:off x="6389916" y="1524001"/>
            <a:ext cx="5292689" cy="4725369"/>
          </a:xfrm>
          <a:prstGeom prst="rect">
            <a:avLst/>
          </a:prstGeom>
        </p:spPr>
      </p:pic>
    </p:spTree>
    <p:extLst>
      <p:ext uri="{BB962C8B-B14F-4D97-AF65-F5344CB8AC3E}">
        <p14:creationId xmlns:p14="http://schemas.microsoft.com/office/powerpoint/2010/main" val="332664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p:txBody>
          <a:bodyPr/>
          <a:lstStyle/>
          <a:p>
            <a:r>
              <a:rPr lang="en-US" b="0" i="0" dirty="0">
                <a:solidFill>
                  <a:srgbClr val="D1D5DB"/>
                </a:solidFill>
                <a:effectLst/>
                <a:latin typeface="Söhne"/>
              </a:rPr>
              <a:t>Optimizing Predictive Models: Strategies and Performance</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646111" y="2063804"/>
            <a:ext cx="10533518" cy="4341478"/>
          </a:xfrm>
        </p:spPr>
        <p:txBody>
          <a:bodyPr>
            <a:normAutofit fontScale="92500" lnSpcReduction="10000"/>
          </a:bodyPr>
          <a:lstStyle/>
          <a:p>
            <a:pPr algn="l"/>
            <a:r>
              <a:rPr lang="en-US" b="0" i="0" dirty="0">
                <a:solidFill>
                  <a:srgbClr val="D1D5DB"/>
                </a:solidFill>
                <a:effectLst/>
                <a:latin typeface="Söhne"/>
              </a:rPr>
              <a:t>Our model fitting strategy is anchored in using Logistic Regression and Linear Discriminant Analysis (LDA) as our foundational algorithms. Logistic Regression is chosen for its simplicity and effectiveness in binary classification problems, like predicting high traffic for recipes. It serves as our baseline to compare more complex models. Meanwhile, LDA is employed to take advantage of its ability to model the difference between high and low traffic recipes by finding a linear combination of features that characterizes or separates two classes.</a:t>
            </a:r>
          </a:p>
          <a:p>
            <a:pPr algn="l"/>
            <a:r>
              <a:rPr lang="en-US" b="0" i="0" dirty="0">
                <a:solidFill>
                  <a:srgbClr val="D1D5DB"/>
                </a:solidFill>
                <a:effectLst/>
                <a:latin typeface="Söhne"/>
              </a:rPr>
              <a:t>To refine these models, I implement </a:t>
            </a:r>
            <a:r>
              <a:rPr lang="en-US" b="0" i="0" dirty="0" err="1">
                <a:solidFill>
                  <a:srgbClr val="D1D5DB"/>
                </a:solidFill>
                <a:effectLst/>
                <a:latin typeface="Söhne"/>
              </a:rPr>
              <a:t>GridSearchCV</a:t>
            </a:r>
            <a:r>
              <a:rPr lang="en-US" b="0" i="0" dirty="0">
                <a:solidFill>
                  <a:srgbClr val="D1D5DB"/>
                </a:solidFill>
                <a:effectLst/>
                <a:latin typeface="Söhne"/>
              </a:rPr>
              <a:t> and </a:t>
            </a:r>
            <a:r>
              <a:rPr lang="en-US" b="0" i="0" dirty="0" err="1">
                <a:solidFill>
                  <a:srgbClr val="D1D5DB"/>
                </a:solidFill>
                <a:effectLst/>
                <a:latin typeface="Söhne"/>
              </a:rPr>
              <a:t>RandomizedSearchCV</a:t>
            </a:r>
            <a:r>
              <a:rPr lang="en-US" b="0" i="0" dirty="0">
                <a:solidFill>
                  <a:srgbClr val="D1D5DB"/>
                </a:solidFill>
                <a:effectLst/>
                <a:latin typeface="Söhne"/>
              </a:rPr>
              <a:t>, which are systematic methods for tuning hyperparameters. </a:t>
            </a:r>
            <a:r>
              <a:rPr lang="en-US" b="0" i="0" dirty="0" err="1">
                <a:solidFill>
                  <a:srgbClr val="D1D5DB"/>
                </a:solidFill>
                <a:effectLst/>
                <a:latin typeface="Söhne"/>
              </a:rPr>
              <a:t>GridSearchCV</a:t>
            </a:r>
            <a:r>
              <a:rPr lang="en-US" b="0" i="0" dirty="0">
                <a:solidFill>
                  <a:srgbClr val="D1D5DB"/>
                </a:solidFill>
                <a:effectLst/>
                <a:latin typeface="Söhne"/>
              </a:rPr>
              <a:t> exhaustively searches through a specified parameter grid, ensuring that I test the model across all combinations of the parameter space, thus identifying the most optimal settings. In contrast, </a:t>
            </a:r>
            <a:r>
              <a:rPr lang="en-US" b="0" i="0" dirty="0" err="1">
                <a:solidFill>
                  <a:srgbClr val="D1D5DB"/>
                </a:solidFill>
                <a:effectLst/>
                <a:latin typeface="Söhne"/>
              </a:rPr>
              <a:t>RandomizedSearchCV</a:t>
            </a:r>
            <a:r>
              <a:rPr lang="en-US" b="0" i="0" dirty="0">
                <a:solidFill>
                  <a:srgbClr val="D1D5DB"/>
                </a:solidFill>
                <a:effectLst/>
                <a:latin typeface="Söhne"/>
              </a:rPr>
              <a:t> randomly samples a given number of parameter settings from the specified distributions, which offers a faster, stochastic approach to parameter tuning.</a:t>
            </a:r>
          </a:p>
          <a:p>
            <a:pPr algn="l"/>
            <a:r>
              <a:rPr lang="en-US" b="0" i="0" dirty="0">
                <a:solidFill>
                  <a:srgbClr val="D1D5DB"/>
                </a:solidFill>
                <a:effectLst/>
                <a:latin typeface="Söhne"/>
              </a:rPr>
              <a:t>By combining these models and tuning methods, I aim to achieve a balance between predictive accuracy and computational efficiency, ultimately moving towards a model that meets our business needs of accurately predicting high-traffic recipes."</a:t>
            </a:r>
          </a:p>
        </p:txBody>
      </p:sp>
    </p:spTree>
    <p:extLst>
      <p:ext uri="{BB962C8B-B14F-4D97-AF65-F5344CB8AC3E}">
        <p14:creationId xmlns:p14="http://schemas.microsoft.com/office/powerpoint/2010/main" val="90165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646111" y="191461"/>
            <a:ext cx="9404723" cy="1400530"/>
          </a:xfrm>
        </p:spPr>
        <p:txBody>
          <a:bodyPr/>
          <a:lstStyle/>
          <a:p>
            <a:r>
              <a:rPr lang="en-US" sz="3200" b="0" i="0" dirty="0">
                <a:solidFill>
                  <a:srgbClr val="D1D5DB"/>
                </a:solidFill>
                <a:effectLst/>
                <a:latin typeface="Söhne"/>
              </a:rPr>
              <a:t>Model Performance, Hyperparameter Tuning Insights, and Evaluation</a:t>
            </a:r>
            <a:endParaRPr lang="en-US" sz="3200"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646110" y="1410661"/>
            <a:ext cx="5449890" cy="5120768"/>
          </a:xfrm>
        </p:spPr>
        <p:txBody>
          <a:bodyPr>
            <a:normAutofit/>
          </a:bodyPr>
          <a:lstStyle/>
          <a:p>
            <a:pPr algn="l"/>
            <a:r>
              <a:rPr lang="en-US" sz="1400" b="1" i="0" dirty="0">
                <a:solidFill>
                  <a:srgbClr val="D1D5DB"/>
                </a:solidFill>
                <a:effectLst/>
                <a:latin typeface="Söhne"/>
              </a:rPr>
              <a:t>Model Performance Overview</a:t>
            </a:r>
            <a:endParaRPr lang="en-US" sz="1400" b="0" i="0" dirty="0">
              <a:solidFill>
                <a:srgbClr val="D1D5DB"/>
              </a:solidFill>
              <a:effectLst/>
              <a:latin typeface="Söhne"/>
            </a:endParaRPr>
          </a:p>
          <a:p>
            <a:pPr lvl="1">
              <a:buFont typeface="Arial" panose="020B0604020202020204" pitchFamily="34" charset="0"/>
              <a:buChar char="•"/>
            </a:pPr>
            <a:r>
              <a:rPr lang="en-US" sz="1200" b="1" i="0" dirty="0">
                <a:solidFill>
                  <a:srgbClr val="D1D5DB"/>
                </a:solidFill>
                <a:effectLst/>
                <a:latin typeface="Söhne"/>
              </a:rPr>
              <a:t>Logistic Regression</a:t>
            </a:r>
            <a:r>
              <a:rPr lang="en-US" sz="1200" b="0" i="0" dirty="0">
                <a:solidFill>
                  <a:srgbClr val="D1D5DB"/>
                </a:solidFill>
                <a:effectLst/>
                <a:latin typeface="Söhne"/>
              </a:rPr>
              <a:t>: Provided baseline accuracy, underperformed against the 80% target.</a:t>
            </a:r>
          </a:p>
          <a:p>
            <a:pPr lvl="1">
              <a:buFont typeface="Arial" panose="020B0604020202020204" pitchFamily="34" charset="0"/>
              <a:buChar char="•"/>
            </a:pPr>
            <a:r>
              <a:rPr lang="en-US" sz="1200" b="1" i="0" dirty="0" err="1">
                <a:solidFill>
                  <a:srgbClr val="D1D5DB"/>
                </a:solidFill>
                <a:effectLst/>
                <a:latin typeface="Söhne"/>
              </a:rPr>
              <a:t>GridSearchCV</a:t>
            </a:r>
            <a:r>
              <a:rPr lang="en-US" sz="1200" b="1" i="0" dirty="0">
                <a:solidFill>
                  <a:srgbClr val="D1D5DB"/>
                </a:solidFill>
                <a:effectLst/>
                <a:latin typeface="Söhne"/>
              </a:rPr>
              <a:t> (LR)</a:t>
            </a:r>
            <a:r>
              <a:rPr lang="en-US" sz="1200" b="0" i="0" dirty="0">
                <a:solidFill>
                  <a:srgbClr val="D1D5DB"/>
                </a:solidFill>
                <a:effectLst/>
                <a:latin typeface="Söhne"/>
              </a:rPr>
              <a:t>: Improved Logistic Regression, yet didn't hit the target.</a:t>
            </a:r>
          </a:p>
          <a:p>
            <a:pPr lvl="1">
              <a:buFont typeface="Arial" panose="020B0604020202020204" pitchFamily="34" charset="0"/>
              <a:buChar char="•"/>
            </a:pPr>
            <a:r>
              <a:rPr lang="en-US" sz="1200" b="1" i="0" dirty="0" err="1">
                <a:solidFill>
                  <a:srgbClr val="D1D5DB"/>
                </a:solidFill>
                <a:effectLst/>
                <a:latin typeface="Söhne"/>
              </a:rPr>
              <a:t>RandomizedSearchCV</a:t>
            </a:r>
            <a:r>
              <a:rPr lang="en-US" sz="1200" b="1" i="0" dirty="0">
                <a:solidFill>
                  <a:srgbClr val="D1D5DB"/>
                </a:solidFill>
                <a:effectLst/>
                <a:latin typeface="Söhne"/>
              </a:rPr>
              <a:t> (LR)</a:t>
            </a:r>
            <a:r>
              <a:rPr lang="en-US" sz="1200" b="0" i="0" dirty="0">
                <a:solidFill>
                  <a:srgbClr val="D1D5DB"/>
                </a:solidFill>
                <a:effectLst/>
                <a:latin typeface="Söhne"/>
              </a:rPr>
              <a:t>: Comparable to </a:t>
            </a:r>
            <a:r>
              <a:rPr lang="en-US" sz="1200" b="0" i="0" dirty="0" err="1">
                <a:solidFill>
                  <a:srgbClr val="D1D5DB"/>
                </a:solidFill>
                <a:effectLst/>
                <a:latin typeface="Söhne"/>
              </a:rPr>
              <a:t>GridSearchCV</a:t>
            </a:r>
            <a:r>
              <a:rPr lang="en-US" sz="1200" b="0" i="0" dirty="0">
                <a:solidFill>
                  <a:srgbClr val="D1D5DB"/>
                </a:solidFill>
                <a:effectLst/>
                <a:latin typeface="Söhne"/>
              </a:rPr>
              <a:t>, still below target accuracy.</a:t>
            </a:r>
          </a:p>
          <a:p>
            <a:r>
              <a:rPr lang="en-US" sz="1400" b="1" i="0" dirty="0">
                <a:solidFill>
                  <a:srgbClr val="D1D5DB"/>
                </a:solidFill>
                <a:effectLst/>
                <a:latin typeface="Söhne"/>
              </a:rPr>
              <a:t>Advanced Model Insights</a:t>
            </a:r>
            <a:endParaRPr lang="en-US" sz="1400" b="0" i="0" dirty="0">
              <a:solidFill>
                <a:srgbClr val="D1D5DB"/>
              </a:solidFill>
              <a:effectLst/>
              <a:latin typeface="Söhne"/>
            </a:endParaRPr>
          </a:p>
          <a:p>
            <a:pPr lvl="1">
              <a:buFont typeface="Arial" panose="020B0604020202020204" pitchFamily="34" charset="0"/>
              <a:buChar char="•"/>
            </a:pPr>
            <a:r>
              <a:rPr lang="en-US" sz="1200" b="1" i="0" dirty="0">
                <a:solidFill>
                  <a:srgbClr val="D1D5DB"/>
                </a:solidFill>
                <a:effectLst/>
                <a:latin typeface="Söhne"/>
              </a:rPr>
              <a:t>Linear Discriminant Analysis</a:t>
            </a:r>
            <a:r>
              <a:rPr lang="en-US" sz="1200" b="0" i="0" dirty="0">
                <a:solidFill>
                  <a:srgbClr val="D1D5DB"/>
                </a:solidFill>
                <a:effectLst/>
                <a:latin typeface="Söhne"/>
              </a:rPr>
              <a:t>: Slightly better than Logistic Regression but didn't reach 80%.</a:t>
            </a:r>
          </a:p>
          <a:p>
            <a:pPr lvl="1">
              <a:buFont typeface="Arial" panose="020B0604020202020204" pitchFamily="34" charset="0"/>
              <a:buChar char="•"/>
            </a:pPr>
            <a:r>
              <a:rPr lang="en-US" sz="1200" b="1" i="0" dirty="0" err="1">
                <a:solidFill>
                  <a:srgbClr val="D1D5DB"/>
                </a:solidFill>
                <a:effectLst/>
                <a:latin typeface="Söhne"/>
              </a:rPr>
              <a:t>GridSearchCV</a:t>
            </a:r>
            <a:r>
              <a:rPr lang="en-US" sz="1200" b="1" i="0" dirty="0">
                <a:solidFill>
                  <a:srgbClr val="D1D5DB"/>
                </a:solidFill>
                <a:effectLst/>
                <a:latin typeface="Söhne"/>
              </a:rPr>
              <a:t> (LDA)</a:t>
            </a:r>
            <a:r>
              <a:rPr lang="en-US" sz="1200" b="0" i="0" dirty="0">
                <a:solidFill>
                  <a:srgbClr val="D1D5DB"/>
                </a:solidFill>
                <a:effectLst/>
                <a:latin typeface="Söhne"/>
              </a:rPr>
              <a:t>: Best performance among all models, but still below the target.</a:t>
            </a:r>
          </a:p>
          <a:p>
            <a:pPr lvl="1">
              <a:buFont typeface="Arial" panose="020B0604020202020204" pitchFamily="34" charset="0"/>
              <a:buChar char="•"/>
            </a:pPr>
            <a:r>
              <a:rPr lang="en-US" sz="1200" b="1" i="0" dirty="0" err="1">
                <a:solidFill>
                  <a:srgbClr val="D1D5DB"/>
                </a:solidFill>
                <a:effectLst/>
                <a:latin typeface="Söhne"/>
              </a:rPr>
              <a:t>RandomizedSearchCV</a:t>
            </a:r>
            <a:r>
              <a:rPr lang="en-US" sz="1200" b="1" i="0" dirty="0">
                <a:solidFill>
                  <a:srgbClr val="D1D5DB"/>
                </a:solidFill>
                <a:effectLst/>
                <a:latin typeface="Söhne"/>
              </a:rPr>
              <a:t> (LDA)</a:t>
            </a:r>
            <a:r>
              <a:rPr lang="en-US" sz="1200" b="0" i="0" dirty="0">
                <a:solidFill>
                  <a:srgbClr val="D1D5DB"/>
                </a:solidFill>
                <a:effectLst/>
                <a:latin typeface="Söhne"/>
              </a:rPr>
              <a:t>: Lower accuracy, indicating </a:t>
            </a:r>
            <a:r>
              <a:rPr lang="en-US" sz="1200" b="0" i="0" dirty="0" err="1">
                <a:solidFill>
                  <a:srgbClr val="D1D5DB"/>
                </a:solidFill>
                <a:effectLst/>
                <a:latin typeface="Söhne"/>
              </a:rPr>
              <a:t>GridSearchCV's</a:t>
            </a:r>
            <a:r>
              <a:rPr lang="en-US" sz="1200" b="0" i="0" dirty="0">
                <a:solidFill>
                  <a:srgbClr val="D1D5DB"/>
                </a:solidFill>
                <a:effectLst/>
                <a:latin typeface="Söhne"/>
              </a:rPr>
              <a:t> superior tuning.</a:t>
            </a:r>
          </a:p>
          <a:p>
            <a:pPr algn="l"/>
            <a:r>
              <a:rPr lang="en-US" sz="1400" b="1" i="0" dirty="0">
                <a:solidFill>
                  <a:srgbClr val="D1D5DB"/>
                </a:solidFill>
                <a:effectLst/>
                <a:latin typeface="Söhne"/>
              </a:rPr>
              <a:t>Key Takeaways:</a:t>
            </a:r>
            <a:endParaRPr lang="en-US" sz="1400" b="0" i="0" dirty="0">
              <a:solidFill>
                <a:srgbClr val="D1D5DB"/>
              </a:solidFill>
              <a:effectLst/>
              <a:latin typeface="Söhne"/>
            </a:endParaRPr>
          </a:p>
          <a:p>
            <a:pPr lvl="1">
              <a:buFont typeface="Arial" panose="020B0604020202020204" pitchFamily="34" charset="0"/>
              <a:buChar char="•"/>
            </a:pPr>
            <a:r>
              <a:rPr lang="en-US" sz="1200" b="0" i="0" dirty="0">
                <a:solidFill>
                  <a:srgbClr val="D1D5DB"/>
                </a:solidFill>
                <a:effectLst/>
                <a:latin typeface="Söhne"/>
              </a:rPr>
              <a:t>Hyperparameter tuning showed performance gains.</a:t>
            </a:r>
          </a:p>
          <a:p>
            <a:pPr lvl="1">
              <a:buFont typeface="Arial" panose="020B0604020202020204" pitchFamily="34" charset="0"/>
              <a:buChar char="•"/>
            </a:pPr>
            <a:r>
              <a:rPr lang="en-US" sz="1200" b="0" i="0" dirty="0">
                <a:solidFill>
                  <a:srgbClr val="D1D5DB"/>
                </a:solidFill>
                <a:effectLst/>
                <a:latin typeface="Söhne"/>
              </a:rPr>
              <a:t>No model achieved the desired 80% accuracy.</a:t>
            </a:r>
          </a:p>
          <a:p>
            <a:pPr lvl="1">
              <a:buFont typeface="Arial" panose="020B0604020202020204" pitchFamily="34" charset="0"/>
              <a:buChar char="•"/>
            </a:pPr>
            <a:r>
              <a:rPr lang="en-US" sz="1200" b="0" i="0" dirty="0">
                <a:solidFill>
                  <a:srgbClr val="D1D5DB"/>
                </a:solidFill>
                <a:effectLst/>
                <a:latin typeface="Söhne"/>
              </a:rPr>
              <a:t>Further exploration with advanced techniques and richer feature engineering recommended.</a:t>
            </a:r>
          </a:p>
        </p:txBody>
      </p:sp>
      <p:sp>
        <p:nvSpPr>
          <p:cNvPr id="4" name="Content Placeholder 2">
            <a:extLst>
              <a:ext uri="{FF2B5EF4-FFF2-40B4-BE49-F238E27FC236}">
                <a16:creationId xmlns:a16="http://schemas.microsoft.com/office/drawing/2014/main" id="{F8CD1CD6-F8E7-5AE4-E458-463B9DB5626F}"/>
              </a:ext>
            </a:extLst>
          </p:cNvPr>
          <p:cNvSpPr txBox="1">
            <a:spLocks/>
          </p:cNvSpPr>
          <p:nvPr/>
        </p:nvSpPr>
        <p:spPr>
          <a:xfrm>
            <a:off x="6096000" y="1410661"/>
            <a:ext cx="5874432" cy="50836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b="1" dirty="0">
                <a:solidFill>
                  <a:srgbClr val="D1D5DB"/>
                </a:solidFill>
                <a:latin typeface="Söhne"/>
              </a:rPr>
              <a:t>Key Findings</a:t>
            </a:r>
          </a:p>
          <a:p>
            <a:pPr lvl="1">
              <a:buFont typeface="Arial" panose="020B0604020202020204" pitchFamily="34" charset="0"/>
              <a:buChar char="•"/>
            </a:pPr>
            <a:r>
              <a:rPr lang="en-US" sz="1200" b="1" dirty="0">
                <a:solidFill>
                  <a:srgbClr val="D1D5DB"/>
                </a:solidFill>
                <a:latin typeface="Söhne"/>
              </a:rPr>
              <a:t>Baseline Accuracy</a:t>
            </a:r>
            <a:r>
              <a:rPr lang="en-US" sz="1200" dirty="0">
                <a:solidFill>
                  <a:srgbClr val="D1D5DB"/>
                </a:solidFill>
                <a:latin typeface="Söhne"/>
              </a:rPr>
              <a:t>: Logistic Regression models served as a benchmark, with initial accuracy around 64.80%. Hyperparameter tuning provided marginal improvements.</a:t>
            </a:r>
          </a:p>
          <a:p>
            <a:pPr lvl="1">
              <a:buFont typeface="Arial" panose="020B0604020202020204" pitchFamily="34" charset="0"/>
              <a:buChar char="•"/>
            </a:pPr>
            <a:r>
              <a:rPr lang="en-US" sz="1200" b="1" dirty="0">
                <a:solidFill>
                  <a:srgbClr val="D1D5DB"/>
                </a:solidFill>
                <a:latin typeface="Söhne"/>
              </a:rPr>
              <a:t>Linear Discriminant Analysis (LDA) Performance</a:t>
            </a:r>
            <a:r>
              <a:rPr lang="en-US" sz="1200" dirty="0">
                <a:solidFill>
                  <a:srgbClr val="D1D5DB"/>
                </a:solidFill>
                <a:latin typeface="Söhne"/>
              </a:rPr>
              <a:t>: The basic LDA model scored slightly lower than Logistic Regression. However, </a:t>
            </a:r>
            <a:r>
              <a:rPr lang="en-US" sz="1200" dirty="0" err="1">
                <a:solidFill>
                  <a:srgbClr val="D1D5DB"/>
                </a:solidFill>
                <a:latin typeface="Söhne"/>
              </a:rPr>
              <a:t>GridSearchCV</a:t>
            </a:r>
            <a:r>
              <a:rPr lang="en-US" sz="1200" dirty="0">
                <a:solidFill>
                  <a:srgbClr val="D1D5DB"/>
                </a:solidFill>
                <a:latin typeface="Söhne"/>
              </a:rPr>
              <a:t> tuning enhanced LDA's accuracy significantly to 68.30%, while </a:t>
            </a:r>
            <a:r>
              <a:rPr lang="en-US" sz="1200" dirty="0" err="1">
                <a:solidFill>
                  <a:srgbClr val="D1D5DB"/>
                </a:solidFill>
                <a:latin typeface="Söhne"/>
              </a:rPr>
              <a:t>RandomizedSearchCV</a:t>
            </a:r>
            <a:r>
              <a:rPr lang="en-US" sz="1200" dirty="0">
                <a:solidFill>
                  <a:srgbClr val="D1D5DB"/>
                </a:solidFill>
                <a:latin typeface="Söhne"/>
              </a:rPr>
              <a:t> tuning reduced it to 59.92%.</a:t>
            </a:r>
          </a:p>
          <a:p>
            <a:pPr lvl="1">
              <a:buFont typeface="Arial" panose="020B0604020202020204" pitchFamily="34" charset="0"/>
              <a:buChar char="•"/>
            </a:pPr>
            <a:r>
              <a:rPr lang="en-US" sz="1200" b="1" dirty="0">
                <a:solidFill>
                  <a:srgbClr val="D1D5DB"/>
                </a:solidFill>
                <a:latin typeface="Söhne"/>
              </a:rPr>
              <a:t>Hyperparameter Impact</a:t>
            </a:r>
            <a:r>
              <a:rPr lang="en-US" sz="1200" dirty="0">
                <a:solidFill>
                  <a:srgbClr val="D1D5DB"/>
                </a:solidFill>
                <a:latin typeface="Söhne"/>
              </a:rPr>
              <a:t>: Tuning through </a:t>
            </a:r>
            <a:r>
              <a:rPr lang="en-US" sz="1200" dirty="0" err="1">
                <a:solidFill>
                  <a:srgbClr val="D1D5DB"/>
                </a:solidFill>
                <a:latin typeface="Söhne"/>
              </a:rPr>
              <a:t>GridSearchCV</a:t>
            </a:r>
            <a:r>
              <a:rPr lang="en-US" sz="1200" dirty="0">
                <a:solidFill>
                  <a:srgbClr val="D1D5DB"/>
                </a:solidFill>
                <a:latin typeface="Söhne"/>
              </a:rPr>
              <a:t> and </a:t>
            </a:r>
            <a:r>
              <a:rPr lang="en-US" sz="1200" dirty="0" err="1">
                <a:solidFill>
                  <a:srgbClr val="D1D5DB"/>
                </a:solidFill>
                <a:latin typeface="Söhne"/>
              </a:rPr>
              <a:t>RandomizedSearchCV</a:t>
            </a:r>
            <a:r>
              <a:rPr lang="en-US" sz="1200" dirty="0">
                <a:solidFill>
                  <a:srgbClr val="D1D5DB"/>
                </a:solidFill>
                <a:latin typeface="Söhne"/>
              </a:rPr>
              <a:t> demonstrated variable performance enhancements, affirming the value of methodical hyperparameter optimization.</a:t>
            </a:r>
          </a:p>
          <a:p>
            <a:pPr lvl="1">
              <a:buFont typeface="Arial" panose="020B0604020202020204" pitchFamily="34" charset="0"/>
              <a:buChar char="•"/>
            </a:pPr>
            <a:r>
              <a:rPr lang="en-US" sz="1200" b="1" dirty="0">
                <a:solidFill>
                  <a:srgbClr val="D1D5DB"/>
                </a:solidFill>
                <a:latin typeface="Söhne"/>
              </a:rPr>
              <a:t>Model Suitability &amp; Limitations</a:t>
            </a:r>
            <a:r>
              <a:rPr lang="en-US" sz="1200" dirty="0">
                <a:solidFill>
                  <a:srgbClr val="D1D5DB"/>
                </a:solidFill>
                <a:latin typeface="Söhne"/>
              </a:rPr>
              <a:t>: Despite robustness, Logistic Regression models reached a performance ceiling. LDA showed potential for higher accuracy, especially with </a:t>
            </a:r>
            <a:r>
              <a:rPr lang="en-US" sz="1200" dirty="0" err="1">
                <a:solidFill>
                  <a:srgbClr val="D1D5DB"/>
                </a:solidFill>
                <a:latin typeface="Söhne"/>
              </a:rPr>
              <a:t>GridSearchCV</a:t>
            </a:r>
            <a:r>
              <a:rPr lang="en-US" sz="1200" dirty="0">
                <a:solidFill>
                  <a:srgbClr val="D1D5DB"/>
                </a:solidFill>
                <a:latin typeface="Söhne"/>
              </a:rPr>
              <a:t>.</a:t>
            </a:r>
          </a:p>
          <a:p>
            <a:pPr lvl="1">
              <a:buFont typeface="Arial" panose="020B0604020202020204" pitchFamily="34" charset="0"/>
              <a:buChar char="•"/>
            </a:pPr>
            <a:r>
              <a:rPr lang="en-US" sz="1200" b="1" dirty="0">
                <a:solidFill>
                  <a:srgbClr val="D1D5DB"/>
                </a:solidFill>
                <a:latin typeface="Söhne"/>
              </a:rPr>
              <a:t>Towards 80% Accuracy</a:t>
            </a:r>
            <a:r>
              <a:rPr lang="en-US" sz="1200" dirty="0">
                <a:solidFill>
                  <a:srgbClr val="D1D5DB"/>
                </a:solidFill>
                <a:latin typeface="Söhne"/>
              </a:rPr>
              <a:t>: No model achieved the target 80% accuracy, suggesting the need for more complex modeling strategies or improved feature engineering.</a:t>
            </a:r>
          </a:p>
          <a:p>
            <a:pPr lvl="1">
              <a:buFont typeface="Arial" panose="020B0604020202020204" pitchFamily="34" charset="0"/>
              <a:buChar char="•"/>
            </a:pPr>
            <a:r>
              <a:rPr lang="en-US" sz="1200" b="1" dirty="0">
                <a:solidFill>
                  <a:srgbClr val="D1D5DB"/>
                </a:solidFill>
                <a:latin typeface="Söhne"/>
              </a:rPr>
              <a:t>Actionable Insight</a:t>
            </a:r>
            <a:r>
              <a:rPr lang="en-US" sz="1200" dirty="0">
                <a:solidFill>
                  <a:srgbClr val="D1D5DB"/>
                </a:solidFill>
                <a:latin typeface="Söhne"/>
              </a:rPr>
              <a:t>: The analysis emphasizes the need for comprehensive model selection and tuning to enhance predictive capabilities, with further model refinement as a pathway to better performance.</a:t>
            </a:r>
          </a:p>
          <a:p>
            <a:endParaRPr lang="en-US" sz="1600" dirty="0"/>
          </a:p>
        </p:txBody>
      </p:sp>
    </p:spTree>
    <p:extLst>
      <p:ext uri="{BB962C8B-B14F-4D97-AF65-F5344CB8AC3E}">
        <p14:creationId xmlns:p14="http://schemas.microsoft.com/office/powerpoint/2010/main" val="181180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a:xfrm>
            <a:off x="646111" y="267662"/>
            <a:ext cx="9404723" cy="1400530"/>
          </a:xfrm>
        </p:spPr>
        <p:txBody>
          <a:bodyPr/>
          <a:lstStyle/>
          <a:p>
            <a:r>
              <a:rPr lang="en-US" i="0" dirty="0">
                <a:effectLst/>
                <a:latin typeface="Söhne"/>
              </a:rPr>
              <a:t>Business Focus: Enhancing Content Strategy with Predictive Analytics</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646111" y="1983877"/>
            <a:ext cx="10468203" cy="4874123"/>
          </a:xfrm>
        </p:spPr>
        <p:txBody>
          <a:bodyPr>
            <a:normAutofit fontScale="85000" lnSpcReduction="20000"/>
          </a:bodyPr>
          <a:lstStyle/>
          <a:p>
            <a:pPr algn="l"/>
            <a:r>
              <a:rPr lang="en-US" b="1" i="0" dirty="0">
                <a:effectLst/>
                <a:latin typeface="Söhne"/>
              </a:rPr>
              <a:t>Enhancing Content Strategy with Predictive Analytics </a:t>
            </a:r>
          </a:p>
          <a:p>
            <a:pPr lvl="1">
              <a:buFont typeface="Arial" panose="020B0604020202020204" pitchFamily="34" charset="0"/>
              <a:buChar char="•"/>
            </a:pPr>
            <a:r>
              <a:rPr lang="en-US" b="1" i="0" dirty="0">
                <a:solidFill>
                  <a:srgbClr val="D1D5DB"/>
                </a:solidFill>
                <a:effectLst/>
                <a:latin typeface="Söhne"/>
              </a:rPr>
              <a:t>Objective: </a:t>
            </a:r>
            <a:r>
              <a:rPr lang="en-US" b="0" i="0" dirty="0">
                <a:solidFill>
                  <a:srgbClr val="D1D5DB"/>
                </a:solidFill>
                <a:effectLst/>
                <a:latin typeface="Söhne"/>
              </a:rPr>
              <a:t>Employ data analytics to identify high-traffic recipe trends for Tasty Bytes, driving strategic content development and user engagement.</a:t>
            </a:r>
          </a:p>
          <a:p>
            <a:pPr lvl="1">
              <a:buFont typeface="Arial" panose="020B0604020202020204" pitchFamily="34" charset="0"/>
              <a:buChar char="•"/>
            </a:pPr>
            <a:r>
              <a:rPr lang="en-US" b="1" i="0" dirty="0">
                <a:solidFill>
                  <a:srgbClr val="D1D5DB"/>
                </a:solidFill>
                <a:effectLst/>
                <a:latin typeface="Söhne"/>
              </a:rPr>
              <a:t>Method: </a:t>
            </a:r>
            <a:r>
              <a:rPr lang="en-US" b="0" i="0" dirty="0">
                <a:solidFill>
                  <a:srgbClr val="D1D5DB"/>
                </a:solidFill>
                <a:effectLst/>
                <a:latin typeface="Söhne"/>
              </a:rPr>
              <a:t>Developed predictive models including Logistic Regression and LDA, enhanced with hyperparameter tuning techniques such as </a:t>
            </a:r>
            <a:r>
              <a:rPr lang="en-US" b="0" i="0" dirty="0" err="1">
                <a:solidFill>
                  <a:srgbClr val="D1D5DB"/>
                </a:solidFill>
                <a:effectLst/>
                <a:latin typeface="Söhne"/>
              </a:rPr>
              <a:t>GridSearchCV</a:t>
            </a:r>
            <a:r>
              <a:rPr lang="en-US" b="0" i="0" dirty="0">
                <a:solidFill>
                  <a:srgbClr val="D1D5DB"/>
                </a:solidFill>
                <a:effectLst/>
                <a:latin typeface="Söhne"/>
              </a:rPr>
              <a:t> and </a:t>
            </a:r>
            <a:r>
              <a:rPr lang="en-US" b="0" i="0" dirty="0" err="1">
                <a:solidFill>
                  <a:srgbClr val="D1D5DB"/>
                </a:solidFill>
                <a:effectLst/>
                <a:latin typeface="Söhne"/>
              </a:rPr>
              <a:t>RandomizedSearchCV</a:t>
            </a:r>
            <a:r>
              <a:rPr lang="en-US" b="0" i="0" dirty="0">
                <a:solidFill>
                  <a:srgbClr val="D1D5DB"/>
                </a:solidFill>
                <a:effectLst/>
                <a:latin typeface="Söhne"/>
              </a:rPr>
              <a:t>.</a:t>
            </a:r>
          </a:p>
          <a:p>
            <a:pPr lvl="1">
              <a:buFont typeface="Arial" panose="020B0604020202020204" pitchFamily="34" charset="0"/>
              <a:buChar char="•"/>
            </a:pPr>
            <a:r>
              <a:rPr lang="en-US" b="1" i="0" dirty="0">
                <a:solidFill>
                  <a:srgbClr val="D1D5DB"/>
                </a:solidFill>
                <a:effectLst/>
                <a:latin typeface="Söhne"/>
              </a:rPr>
              <a:t>Impact: </a:t>
            </a:r>
            <a:r>
              <a:rPr lang="en-US" b="0" i="0" dirty="0">
                <a:solidFill>
                  <a:srgbClr val="D1D5DB"/>
                </a:solidFill>
                <a:effectLst/>
                <a:latin typeface="Söhne"/>
              </a:rPr>
              <a:t>These models form a data-driven foundation for anticipating user preferences, integral to refining content strategies and boosting site traffic.</a:t>
            </a:r>
          </a:p>
          <a:p>
            <a:pPr lvl="1">
              <a:buFont typeface="Arial" panose="020B0604020202020204" pitchFamily="34" charset="0"/>
              <a:buChar char="•"/>
            </a:pPr>
            <a:r>
              <a:rPr lang="en-US" b="1" i="0" dirty="0">
                <a:solidFill>
                  <a:srgbClr val="D1D5DB"/>
                </a:solidFill>
                <a:effectLst/>
                <a:latin typeface="Söhne"/>
              </a:rPr>
              <a:t>Direct Impact</a:t>
            </a:r>
            <a:r>
              <a:rPr lang="en-US" b="0" i="0" dirty="0">
                <a:solidFill>
                  <a:srgbClr val="D1D5DB"/>
                </a:solidFill>
                <a:effectLst/>
                <a:latin typeface="Söhne"/>
              </a:rPr>
              <a:t>: Developed predictive models (Logistic Regression, LDA) with advanced hyperparameter tuning to classify potential high-traffic recipes.</a:t>
            </a:r>
          </a:p>
          <a:p>
            <a:pPr algn="l">
              <a:buFont typeface="Arial" panose="020B0604020202020204" pitchFamily="34" charset="0"/>
              <a:buChar char="•"/>
            </a:pPr>
            <a:r>
              <a:rPr lang="en-US" b="1" i="0" dirty="0">
                <a:solidFill>
                  <a:srgbClr val="D1D5DB"/>
                </a:solidFill>
                <a:effectLst/>
                <a:latin typeface="Söhne"/>
              </a:rPr>
              <a:t>Future Recommendations</a:t>
            </a:r>
            <a:r>
              <a:rPr lang="en-US" b="0" i="0" dirty="0">
                <a:solidFill>
                  <a:srgbClr val="D1D5DB"/>
                </a:solidFill>
                <a:effectLst/>
                <a:latin typeface="Söhne"/>
              </a:rPr>
              <a:t>:</a:t>
            </a:r>
          </a:p>
          <a:p>
            <a:pPr marL="742950" lvl="1" indent="-285750" algn="l">
              <a:buFont typeface="Arial" panose="020B0604020202020204" pitchFamily="34" charset="0"/>
              <a:buChar char="•"/>
            </a:pPr>
            <a:r>
              <a:rPr lang="en-US" b="1" i="0" dirty="0">
                <a:solidFill>
                  <a:srgbClr val="D1D5DB"/>
                </a:solidFill>
                <a:effectLst/>
                <a:latin typeface="Söhne"/>
              </a:rPr>
              <a:t>Data Enrichment</a:t>
            </a:r>
            <a:r>
              <a:rPr lang="en-US" b="0" i="0" dirty="0">
                <a:solidFill>
                  <a:srgbClr val="D1D5DB"/>
                </a:solidFill>
                <a:effectLst/>
                <a:latin typeface="Söhne"/>
              </a:rPr>
              <a:t>: Expand data collection to refine predictions, considering user feedback and broader culinary trends.</a:t>
            </a:r>
          </a:p>
          <a:p>
            <a:pPr marL="742950" lvl="1" indent="-285750" algn="l">
              <a:buFont typeface="Arial" panose="020B0604020202020204" pitchFamily="34" charset="0"/>
              <a:buChar char="•"/>
            </a:pPr>
            <a:r>
              <a:rPr lang="en-US" b="1" i="0" dirty="0">
                <a:solidFill>
                  <a:srgbClr val="D1D5DB"/>
                </a:solidFill>
                <a:effectLst/>
                <a:latin typeface="Söhne"/>
              </a:rPr>
              <a:t>Advanced Methods</a:t>
            </a:r>
            <a:r>
              <a:rPr lang="en-US" b="0" i="0" dirty="0">
                <a:solidFill>
                  <a:srgbClr val="D1D5DB"/>
                </a:solidFill>
                <a:effectLst/>
                <a:latin typeface="Söhne"/>
              </a:rPr>
              <a:t>: Pursue sophisticated algorithms for improved accuracy beyond the current 80% goal.</a:t>
            </a:r>
          </a:p>
          <a:p>
            <a:pPr marL="742950" lvl="1" indent="-285750" algn="l">
              <a:buFont typeface="Arial" panose="020B0604020202020204" pitchFamily="34" charset="0"/>
              <a:buChar char="•"/>
            </a:pPr>
            <a:r>
              <a:rPr lang="en-US" b="1" i="0" dirty="0">
                <a:solidFill>
                  <a:srgbClr val="D1D5DB"/>
                </a:solidFill>
                <a:effectLst/>
                <a:latin typeface="Söhne"/>
              </a:rPr>
              <a:t>Customized Strategy</a:t>
            </a:r>
            <a:r>
              <a:rPr lang="en-US" b="0" i="0" dirty="0">
                <a:solidFill>
                  <a:srgbClr val="D1D5DB"/>
                </a:solidFill>
                <a:effectLst/>
                <a:latin typeface="Söhne"/>
              </a:rPr>
              <a:t>: Adapt content to user preferences for increased engagement.</a:t>
            </a:r>
          </a:p>
          <a:p>
            <a:pPr marL="742950" lvl="1" indent="-285750" algn="l">
              <a:buFont typeface="Arial" panose="020B0604020202020204" pitchFamily="34" charset="0"/>
              <a:buChar char="•"/>
            </a:pPr>
            <a:r>
              <a:rPr lang="en-US" b="1" i="0" dirty="0">
                <a:solidFill>
                  <a:srgbClr val="D1D5DB"/>
                </a:solidFill>
                <a:effectLst/>
                <a:latin typeface="Söhne"/>
              </a:rPr>
              <a:t>Iterative Refinement</a:t>
            </a:r>
            <a:r>
              <a:rPr lang="en-US" b="0" i="0" dirty="0">
                <a:solidFill>
                  <a:srgbClr val="D1D5DB"/>
                </a:solidFill>
                <a:effectLst/>
                <a:latin typeface="Söhne"/>
              </a:rPr>
              <a:t>: Continuously update models to keep pace with changing tastes and preferences.</a:t>
            </a:r>
          </a:p>
          <a:p>
            <a:pPr marL="742950" lvl="1" indent="-285750" algn="l">
              <a:buFont typeface="Arial" panose="020B0604020202020204" pitchFamily="34" charset="0"/>
              <a:buChar char="•"/>
            </a:pPr>
            <a:r>
              <a:rPr lang="en-US" b="1" i="0" dirty="0">
                <a:solidFill>
                  <a:srgbClr val="D1D5DB"/>
                </a:solidFill>
                <a:effectLst/>
                <a:latin typeface="Söhne"/>
              </a:rPr>
              <a:t>Engagement Integration</a:t>
            </a:r>
            <a:r>
              <a:rPr lang="en-US" b="0" i="0" dirty="0">
                <a:solidFill>
                  <a:srgbClr val="D1D5DB"/>
                </a:solidFill>
                <a:effectLst/>
                <a:latin typeface="Söhne"/>
              </a:rPr>
              <a:t>: Merge model insights with engagement metrics for a holistic content strategy.</a:t>
            </a:r>
          </a:p>
          <a:p>
            <a:pPr algn="l"/>
            <a:r>
              <a:rPr lang="en-US" b="0" i="0" dirty="0">
                <a:solidFill>
                  <a:srgbClr val="D1D5DB"/>
                </a:solidFill>
                <a:effectLst/>
                <a:latin typeface="Söhne"/>
              </a:rPr>
              <a:t>By adopting these strategies, Tasty Bytes aims to sharpen its content focus and align offerings with audience demand.</a:t>
            </a:r>
          </a:p>
          <a:p>
            <a:endParaRPr lang="en-US" dirty="0"/>
          </a:p>
        </p:txBody>
      </p:sp>
    </p:spTree>
    <p:extLst>
      <p:ext uri="{BB962C8B-B14F-4D97-AF65-F5344CB8AC3E}">
        <p14:creationId xmlns:p14="http://schemas.microsoft.com/office/powerpoint/2010/main" val="313809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08C-0470-0295-6C6A-7E31F71165D8}"/>
              </a:ext>
            </a:extLst>
          </p:cNvPr>
          <p:cNvSpPr>
            <a:spLocks noGrp="1"/>
          </p:cNvSpPr>
          <p:nvPr>
            <p:ph type="title"/>
          </p:nvPr>
        </p:nvSpPr>
        <p:spPr/>
        <p:txBody>
          <a:bodyPr/>
          <a:lstStyle/>
          <a:p>
            <a:r>
              <a:rPr lang="en-US" i="0" dirty="0">
                <a:effectLst/>
                <a:latin typeface="Söhne"/>
              </a:rPr>
              <a:t>Business Metrics</a:t>
            </a:r>
            <a:endParaRPr lang="en-US" dirty="0"/>
          </a:p>
        </p:txBody>
      </p:sp>
      <p:sp>
        <p:nvSpPr>
          <p:cNvPr id="3" name="Content Placeholder 2">
            <a:extLst>
              <a:ext uri="{FF2B5EF4-FFF2-40B4-BE49-F238E27FC236}">
                <a16:creationId xmlns:a16="http://schemas.microsoft.com/office/drawing/2014/main" id="{D7796C54-499B-B882-C5C9-3362E7AECBDD}"/>
              </a:ext>
            </a:extLst>
          </p:cNvPr>
          <p:cNvSpPr>
            <a:spLocks noGrp="1"/>
          </p:cNvSpPr>
          <p:nvPr>
            <p:ph idx="1"/>
          </p:nvPr>
        </p:nvSpPr>
        <p:spPr>
          <a:xfrm>
            <a:off x="646111" y="1704576"/>
            <a:ext cx="10500860" cy="4924379"/>
          </a:xfrm>
        </p:spPr>
        <p:txBody>
          <a:bodyPr>
            <a:normAutofit fontScale="92500" lnSpcReduction="20000"/>
          </a:bodyPr>
          <a:lstStyle/>
          <a:p>
            <a:pPr algn="l"/>
            <a:r>
              <a:rPr lang="en-US" b="1" i="0" dirty="0">
                <a:solidFill>
                  <a:srgbClr val="D1D5DB"/>
                </a:solidFill>
                <a:effectLst/>
                <a:latin typeface="Söhne"/>
              </a:rPr>
              <a:t>Key Performance Indicator (KPI) Analysis and Model Performance</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KPI Focus</a:t>
            </a:r>
            <a:r>
              <a:rPr lang="en-US" b="0" i="0" dirty="0">
                <a:solidFill>
                  <a:srgbClr val="D1D5DB"/>
                </a:solidFill>
                <a:effectLst/>
                <a:latin typeface="Söhne"/>
              </a:rPr>
              <a:t>: Accuracy in predicting high-traffic recipes, with a target rate of 80% to inform content strategy.</a:t>
            </a:r>
          </a:p>
          <a:p>
            <a:pPr algn="l">
              <a:buFont typeface="Arial" panose="020B0604020202020204" pitchFamily="34" charset="0"/>
              <a:buChar char="•"/>
            </a:pPr>
            <a:r>
              <a:rPr lang="en-US" b="1" i="0" dirty="0">
                <a:solidFill>
                  <a:srgbClr val="D1D5DB"/>
                </a:solidFill>
                <a:effectLst/>
                <a:latin typeface="Söhne"/>
              </a:rPr>
              <a:t>Logistic Regression (LR) Insights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Baseline LR achieved ~64.8% accuracy.</a:t>
            </a:r>
          </a:p>
          <a:p>
            <a:pPr marL="742950" lvl="1" indent="-285750" algn="l">
              <a:buFont typeface="Arial" panose="020B0604020202020204" pitchFamily="34" charset="0"/>
              <a:buChar char="•"/>
            </a:pPr>
            <a:r>
              <a:rPr lang="en-US" b="0" i="0" dirty="0" err="1">
                <a:solidFill>
                  <a:srgbClr val="D1D5DB"/>
                </a:solidFill>
                <a:effectLst/>
                <a:latin typeface="Söhne"/>
              </a:rPr>
              <a:t>GridSearchCV's</a:t>
            </a:r>
            <a:r>
              <a:rPr lang="en-US" b="0" i="0" dirty="0">
                <a:solidFill>
                  <a:srgbClr val="D1D5DB"/>
                </a:solidFill>
                <a:effectLst/>
                <a:latin typeface="Söhne"/>
              </a:rPr>
              <a:t> fine-tuning slightly increased LR accuracy.</a:t>
            </a:r>
          </a:p>
          <a:p>
            <a:pPr marL="742950" lvl="1" indent="-285750" algn="l">
              <a:buFont typeface="Arial" panose="020B0604020202020204" pitchFamily="34" charset="0"/>
              <a:buChar char="•"/>
            </a:pPr>
            <a:r>
              <a:rPr lang="en-US" b="0" i="0" dirty="0" err="1">
                <a:solidFill>
                  <a:srgbClr val="D1D5DB"/>
                </a:solidFill>
                <a:effectLst/>
                <a:latin typeface="Söhne"/>
              </a:rPr>
              <a:t>RandomizedSearchCV</a:t>
            </a:r>
            <a:r>
              <a:rPr lang="en-US" b="0" i="0" dirty="0">
                <a:solidFill>
                  <a:srgbClr val="D1D5DB"/>
                </a:solidFill>
                <a:effectLst/>
                <a:latin typeface="Söhne"/>
              </a:rPr>
              <a:t> showed comparable results to </a:t>
            </a:r>
            <a:r>
              <a:rPr lang="en-US" b="0" i="0" dirty="0" err="1">
                <a:solidFill>
                  <a:srgbClr val="D1D5DB"/>
                </a:solidFill>
                <a:effectLst/>
                <a:latin typeface="Söhne"/>
              </a:rPr>
              <a:t>GridSearchCV</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Linear Discriminant Analysis (LDA) Insights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Baseline LDA recorded ~62.6% accuracy.</a:t>
            </a:r>
          </a:p>
          <a:p>
            <a:pPr marL="742950" lvl="1" indent="-285750" algn="l">
              <a:buFont typeface="Arial" panose="020B0604020202020204" pitchFamily="34" charset="0"/>
              <a:buChar char="•"/>
            </a:pPr>
            <a:r>
              <a:rPr lang="en-US" b="0" i="0" dirty="0" err="1">
                <a:solidFill>
                  <a:srgbClr val="D1D5DB"/>
                </a:solidFill>
                <a:effectLst/>
                <a:latin typeface="Söhne"/>
              </a:rPr>
              <a:t>GridSearchCV</a:t>
            </a:r>
            <a:r>
              <a:rPr lang="en-US" b="0" i="0" dirty="0">
                <a:solidFill>
                  <a:srgbClr val="D1D5DB"/>
                </a:solidFill>
                <a:effectLst/>
                <a:latin typeface="Söhne"/>
              </a:rPr>
              <a:t> notably improved LDA's accuracy to ~68.3%.</a:t>
            </a:r>
          </a:p>
          <a:p>
            <a:pPr marL="742950" lvl="1" indent="-285750" algn="l">
              <a:buFont typeface="Arial" panose="020B0604020202020204" pitchFamily="34" charset="0"/>
              <a:buChar char="•"/>
            </a:pPr>
            <a:r>
              <a:rPr lang="en-US" b="0" i="0" dirty="0" err="1">
                <a:solidFill>
                  <a:srgbClr val="D1D5DB"/>
                </a:solidFill>
                <a:effectLst/>
                <a:latin typeface="Söhne"/>
              </a:rPr>
              <a:t>RandomizedSearchCV</a:t>
            </a:r>
            <a:r>
              <a:rPr lang="en-US" b="0" i="0" dirty="0">
                <a:solidFill>
                  <a:srgbClr val="D1D5DB"/>
                </a:solidFill>
                <a:effectLst/>
                <a:latin typeface="Söhne"/>
              </a:rPr>
              <a:t> tuning resulted in a reduced accuracy.</a:t>
            </a:r>
          </a:p>
          <a:p>
            <a:pPr algn="l">
              <a:buFont typeface="Arial" panose="020B0604020202020204" pitchFamily="34" charset="0"/>
              <a:buChar char="•"/>
            </a:pPr>
            <a:r>
              <a:rPr lang="en-US" b="1" i="0" dirty="0">
                <a:solidFill>
                  <a:srgbClr val="D1D5DB"/>
                </a:solidFill>
                <a:effectLst/>
                <a:latin typeface="Söhne"/>
              </a:rPr>
              <a:t>Strategic Takeaways</a:t>
            </a:r>
            <a:r>
              <a:rPr lang="en-US" b="0" i="0" dirty="0">
                <a:solidFill>
                  <a:srgbClr val="D1D5DB"/>
                </a:solidFill>
                <a:effectLst/>
                <a:latin typeface="Söhne"/>
              </a:rPr>
              <a:t>:</a:t>
            </a:r>
          </a:p>
          <a:p>
            <a:pPr marL="742950" lvl="1" indent="-285750" algn="l">
              <a:buFont typeface="Arial" panose="020B0604020202020204" pitchFamily="34" charset="0"/>
              <a:buChar char="•"/>
            </a:pPr>
            <a:r>
              <a:rPr lang="en-US" b="0" i="0" dirty="0">
                <a:solidFill>
                  <a:srgbClr val="D1D5DB"/>
                </a:solidFill>
                <a:effectLst/>
                <a:latin typeface="Söhne"/>
              </a:rPr>
              <a:t>The gap between current model performance and the KPI indicates room for advanced analytical methods.</a:t>
            </a:r>
          </a:p>
          <a:p>
            <a:pPr marL="742950" lvl="1" indent="-285750" algn="l">
              <a:buFont typeface="Arial" panose="020B0604020202020204" pitchFamily="34" charset="0"/>
              <a:buChar char="•"/>
            </a:pPr>
            <a:r>
              <a:rPr lang="en-US" b="0" i="0" dirty="0">
                <a:solidFill>
                  <a:srgbClr val="D1D5DB"/>
                </a:solidFill>
                <a:effectLst/>
                <a:latin typeface="Söhne"/>
              </a:rPr>
              <a:t>Continuous optimization and advanced modeling techniques are recommended for achieving the KPI.</a:t>
            </a:r>
          </a:p>
          <a:p>
            <a:endParaRPr lang="en-US" dirty="0"/>
          </a:p>
        </p:txBody>
      </p:sp>
    </p:spTree>
    <p:extLst>
      <p:ext uri="{BB962C8B-B14F-4D97-AF65-F5344CB8AC3E}">
        <p14:creationId xmlns:p14="http://schemas.microsoft.com/office/powerpoint/2010/main" val="1410594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153</TotalTime>
  <Words>2920</Words>
  <Application>Microsoft Office PowerPoint</Application>
  <PresentationFormat>Widescreen</PresentationFormat>
  <Paragraphs>213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Söhne</vt:lpstr>
      <vt:lpstr>Wingdings 3</vt:lpstr>
      <vt:lpstr>Ion</vt:lpstr>
      <vt:lpstr>Data Scientist Professional Practical Exam DS601P</vt:lpstr>
      <vt:lpstr>Exploratory Data Analysis</vt:lpstr>
      <vt:lpstr>Exploratory Data Analysis (cont.)</vt:lpstr>
      <vt:lpstr>Exploratory Data Analysis (cont.)</vt:lpstr>
      <vt:lpstr>Exploratory Data Analysis (cont.)</vt:lpstr>
      <vt:lpstr>Optimizing Predictive Models: Strategies and Performance</vt:lpstr>
      <vt:lpstr>Model Performance, Hyperparameter Tuning Insights, and Evaluation</vt:lpstr>
      <vt:lpstr>Business Focus: Enhancing Content Strategy with Predictive Analytics</vt:lpstr>
      <vt:lpstr>Business Metrics</vt:lpstr>
      <vt:lpstr>Project Goals &amp; Model Performance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Professional Practical Exam DS601P</dc:title>
  <dc:creator>Brandon McKimmy</dc:creator>
  <cp:lastModifiedBy>Brandon McKimmy</cp:lastModifiedBy>
  <cp:revision>2</cp:revision>
  <dcterms:created xsi:type="dcterms:W3CDTF">2024-01-28T19:45:10Z</dcterms:created>
  <dcterms:modified xsi:type="dcterms:W3CDTF">2024-01-28T22:27:08Z</dcterms:modified>
</cp:coreProperties>
</file>