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2"/>
  </p:notesMasterIdLst>
  <p:sldIdLst>
    <p:sldId id="256" r:id="rId2"/>
    <p:sldId id="258" r:id="rId3"/>
    <p:sldId id="267" r:id="rId4"/>
    <p:sldId id="266" r:id="rId5"/>
    <p:sldId id="271" r:id="rId6"/>
    <p:sldId id="268" r:id="rId7"/>
    <p:sldId id="269" r:id="rId8"/>
    <p:sldId id="273" r:id="rId9"/>
    <p:sldId id="274" r:id="rId10"/>
    <p:sldId id="27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535" autoAdjust="0"/>
  </p:normalViewPr>
  <p:slideViewPr>
    <p:cSldViewPr snapToGrid="0">
      <p:cViewPr varScale="1">
        <p:scale>
          <a:sx n="92" d="100"/>
          <a:sy n="92" d="100"/>
        </p:scale>
        <p:origin x="13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McKimmy" userId="78bce981eed724ff" providerId="LiveId" clId="{2596E4DC-15C2-4680-AAF6-ED774E26B224}"/>
    <pc:docChg chg="custSel modSld">
      <pc:chgData name="Brandon McKimmy" userId="78bce981eed724ff" providerId="LiveId" clId="{2596E4DC-15C2-4680-AAF6-ED774E26B224}" dt="2024-01-21T00:48:12.367" v="13" actId="20577"/>
      <pc:docMkLst>
        <pc:docMk/>
      </pc:docMkLst>
      <pc:sldChg chg="addSp delSp modSp mod">
        <pc:chgData name="Brandon McKimmy" userId="78bce981eed724ff" providerId="LiveId" clId="{2596E4DC-15C2-4680-AAF6-ED774E26B224}" dt="2024-01-21T00:07:52.471" v="3" actId="1076"/>
        <pc:sldMkLst>
          <pc:docMk/>
          <pc:sldMk cId="4192298188" sldId="258"/>
        </pc:sldMkLst>
        <pc:picChg chg="add mod">
          <ac:chgData name="Brandon McKimmy" userId="78bce981eed724ff" providerId="LiveId" clId="{2596E4DC-15C2-4680-AAF6-ED774E26B224}" dt="2024-01-21T00:07:52.471" v="3" actId="1076"/>
          <ac:picMkLst>
            <pc:docMk/>
            <pc:sldMk cId="4192298188" sldId="258"/>
            <ac:picMk id="6" creationId="{D63BD6C0-FBBF-6DF5-1FCC-85C16108345B}"/>
          </ac:picMkLst>
        </pc:picChg>
        <pc:picChg chg="del">
          <ac:chgData name="Brandon McKimmy" userId="78bce981eed724ff" providerId="LiveId" clId="{2596E4DC-15C2-4680-AAF6-ED774E26B224}" dt="2024-01-21T00:07:48.767" v="1" actId="478"/>
          <ac:picMkLst>
            <pc:docMk/>
            <pc:sldMk cId="4192298188" sldId="258"/>
            <ac:picMk id="7" creationId="{62D60276-047E-476A-0228-33332936556C}"/>
          </ac:picMkLst>
        </pc:picChg>
      </pc:sldChg>
      <pc:sldChg chg="modSp mod">
        <pc:chgData name="Brandon McKimmy" userId="78bce981eed724ff" providerId="LiveId" clId="{2596E4DC-15C2-4680-AAF6-ED774E26B224}" dt="2024-01-21T00:48:12.367" v="13" actId="20577"/>
        <pc:sldMkLst>
          <pc:docMk/>
          <pc:sldMk cId="612205614" sldId="266"/>
        </pc:sldMkLst>
        <pc:spChg chg="mod">
          <ac:chgData name="Brandon McKimmy" userId="78bce981eed724ff" providerId="LiveId" clId="{2596E4DC-15C2-4680-AAF6-ED774E26B224}" dt="2024-01-21T00:48:12.367" v="13" actId="20577"/>
          <ac:spMkLst>
            <pc:docMk/>
            <pc:sldMk cId="612205614" sldId="266"/>
            <ac:spMk id="3" creationId="{4621D131-86FD-8C84-74A4-C6A1FF923A75}"/>
          </ac:spMkLst>
        </pc:spChg>
      </pc:sldChg>
      <pc:sldChg chg="modSp mod">
        <pc:chgData name="Brandon McKimmy" userId="78bce981eed724ff" providerId="LiveId" clId="{2596E4DC-15C2-4680-AAF6-ED774E26B224}" dt="2024-01-21T00:20:08.606" v="9" actId="6549"/>
        <pc:sldMkLst>
          <pc:docMk/>
          <pc:sldMk cId="2833509336" sldId="273"/>
        </pc:sldMkLst>
        <pc:spChg chg="mod">
          <ac:chgData name="Brandon McKimmy" userId="78bce981eed724ff" providerId="LiveId" clId="{2596E4DC-15C2-4680-AAF6-ED774E26B224}" dt="2024-01-21T00:20:08.606" v="9" actId="6549"/>
          <ac:spMkLst>
            <pc:docMk/>
            <pc:sldMk cId="2833509336" sldId="273"/>
            <ac:spMk id="3" creationId="{69922274-8D4B-E0CC-61C3-7E60CF4F84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62C333-1C51-4AFD-A343-22521E321F36}" type="datetimeFigureOut">
              <a:rPr lang="en-US" smtClean="0"/>
              <a:t>1/20/2024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6CF10-F55A-44C1-BAC8-BC5745133D7D}" type="slidenum">
              <a:rPr lang="en-US" smtClean="0"/>
              <a:t>‹#›</a:t>
            </a:fld>
            <a:endParaRPr lang="en-US" dirty="0"/>
          </a:p>
        </p:txBody>
      </p:sp>
    </p:spTree>
    <p:extLst>
      <p:ext uri="{BB962C8B-B14F-4D97-AF65-F5344CB8AC3E}">
        <p14:creationId xmlns:p14="http://schemas.microsoft.com/office/powerpoint/2010/main" val="3451823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chemeClr val="tx1"/>
                </a:solidFill>
                <a:effectLst/>
                <a:latin typeface="Söhne"/>
              </a:rPr>
              <a:t>Data Analys</a:t>
            </a:r>
            <a:r>
              <a:rPr lang="en-US" b="0" dirty="0">
                <a:solidFill>
                  <a:schemeClr val="tx1"/>
                </a:solidFill>
                <a:latin typeface="Söhne"/>
              </a:rPr>
              <a:t>t Professional Practical Exam DA601P</a:t>
            </a:r>
          </a:p>
          <a:p>
            <a:r>
              <a:rPr lang="en-US" dirty="0"/>
              <a:t>Pens and Printers Sales Analysis</a:t>
            </a:r>
          </a:p>
          <a:p>
            <a:r>
              <a:rPr lang="en-US" dirty="0"/>
              <a:t>Written by Brandon McKimmy</a:t>
            </a:r>
          </a:p>
          <a:p>
            <a:r>
              <a:rPr lang="en-US" dirty="0"/>
              <a:t>Date: January 20</a:t>
            </a:r>
            <a:r>
              <a:rPr lang="en-US" baseline="30000" dirty="0"/>
              <a:t>th</a:t>
            </a:r>
            <a:r>
              <a:rPr lang="en-US" dirty="0"/>
              <a:t>, 2024</a:t>
            </a:r>
          </a:p>
          <a:p>
            <a:pPr algn="l"/>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9E46CF10-F55A-44C1-BAC8-BC5745133D7D}" type="slidenum">
              <a:rPr lang="en-US" smtClean="0"/>
              <a:t>1</a:t>
            </a:fld>
            <a:endParaRPr lang="en-US" dirty="0"/>
          </a:p>
        </p:txBody>
      </p:sp>
    </p:spTree>
    <p:extLst>
      <p:ext uri="{BB962C8B-B14F-4D97-AF65-F5344CB8AC3E}">
        <p14:creationId xmlns:p14="http://schemas.microsoft.com/office/powerpoint/2010/main" val="614774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Final Summary </a:t>
            </a:r>
            <a:r>
              <a:rPr lang="en-US" dirty="0">
                <a:latin typeface="Söhne"/>
              </a:rPr>
              <a:t>I</a:t>
            </a:r>
            <a:r>
              <a:rPr lang="en-US" b="1" i="0" dirty="0">
                <a:effectLst/>
                <a:latin typeface="Söhne"/>
              </a:rPr>
              <a:t>ncluding </a:t>
            </a:r>
            <a:r>
              <a:rPr lang="en-US" dirty="0">
                <a:latin typeface="Söhne"/>
              </a:rPr>
              <a:t>R</a:t>
            </a:r>
            <a:r>
              <a:rPr lang="en-US" b="1" i="0" dirty="0">
                <a:effectLst/>
                <a:latin typeface="Söhne"/>
              </a:rPr>
              <a:t>ecommendations:</a:t>
            </a:r>
          </a:p>
          <a:p>
            <a:pPr marL="0" indent="0">
              <a:buNone/>
            </a:pPr>
            <a:r>
              <a:rPr lang="en-US" b="0" dirty="0">
                <a:solidFill>
                  <a:srgbClr val="CCCCCC"/>
                </a:solidFill>
                <a:effectLst/>
                <a:latin typeface="Söhne"/>
              </a:rPr>
              <a:t>Summary:</a:t>
            </a:r>
          </a:p>
          <a:p>
            <a:r>
              <a:rPr lang="en-US" b="0" dirty="0">
                <a:solidFill>
                  <a:srgbClr val="CCCCCC"/>
                </a:solidFill>
                <a:effectLst/>
                <a:latin typeface="Söhne"/>
              </a:rPr>
              <a:t>Sales Method Performance: The "Email + Call" method generally generates the highest revenue, but it requires more effort. The "Email" method, while producing lower total revenue, is the most efficient when considering the Sales Efficiency Index (SEI) and Adjusted Sales Efficiency Index (ASEI).</a:t>
            </a:r>
          </a:p>
          <a:p>
            <a:r>
              <a:rPr lang="en-US" b="0" dirty="0">
                <a:solidFill>
                  <a:srgbClr val="CCCCCC"/>
                </a:solidFill>
                <a:effectLst/>
                <a:latin typeface="Söhne"/>
              </a:rPr>
              <a:t>Revenue Over Time: There were fluctuations in revenue over time for all sales methods. The "Email + Call" method showed significant growth, indicating its effectiveness in certain periods.</a:t>
            </a:r>
          </a:p>
          <a:p>
            <a:r>
              <a:rPr lang="en-US" b="0" dirty="0">
                <a:solidFill>
                  <a:srgbClr val="CCCCCC"/>
                </a:solidFill>
                <a:effectLst/>
                <a:latin typeface="Söhne"/>
              </a:rPr>
              <a:t>Customer Engagement: The data suggests varying levels of engagement and success with different sales methods. This indicates the importance of tailoring the sales approach to customer preferences and behaviors.</a:t>
            </a:r>
          </a:p>
          <a:p>
            <a:pPr marL="0" indent="0">
              <a:buNone/>
            </a:pPr>
            <a:r>
              <a:rPr lang="en-US" b="0" dirty="0">
                <a:solidFill>
                  <a:srgbClr val="CCCCCC"/>
                </a:solidFill>
                <a:effectLst/>
                <a:latin typeface="Söhne"/>
              </a:rPr>
              <a:t>Recommendations:</a:t>
            </a:r>
          </a:p>
          <a:p>
            <a:r>
              <a:rPr lang="en-US" b="0" dirty="0">
                <a:solidFill>
                  <a:srgbClr val="CCCCCC"/>
                </a:solidFill>
                <a:effectLst/>
                <a:latin typeface="Söhne"/>
              </a:rPr>
              <a:t>Focus on Efficient Methods: Prioritize the "Email" method for its high efficiency, especially in scenarios where resource optimization is crucial. This method maximizes revenue per unit of effort and transaction.</a:t>
            </a:r>
          </a:p>
          <a:p>
            <a:r>
              <a:rPr lang="en-US" b="0" dirty="0">
                <a:solidFill>
                  <a:srgbClr val="CCCCCC"/>
                </a:solidFill>
                <a:effectLst/>
                <a:latin typeface="Söhne"/>
              </a:rPr>
              <a:t>Strategic Use of Combined Methods: Utilize the "Email + Call" method strategically for high-value sales or key customer segments where the higher effort can be justified by a correspondingly higher revenue return.</a:t>
            </a:r>
          </a:p>
          <a:p>
            <a:r>
              <a:rPr lang="en-US" b="0" dirty="0">
                <a:solidFill>
                  <a:srgbClr val="CCCCCC"/>
                </a:solidFill>
                <a:effectLst/>
                <a:latin typeface="Söhne"/>
              </a:rPr>
              <a:t>Reevaluate the Call Method: Given its lower efficiency and revenue generation, consider reevaluating or optimizing the "Call" method. This might involve training, script adjustments, or integrating technology to enhance effectiveness.</a:t>
            </a:r>
          </a:p>
          <a:p>
            <a:r>
              <a:rPr lang="en-US" b="0" dirty="0">
                <a:solidFill>
                  <a:srgbClr val="CCCCCC"/>
                </a:solidFill>
                <a:effectLst/>
                <a:latin typeface="Söhne"/>
              </a:rPr>
              <a:t>Monitor Adjusted SEI: Regularly track the Adjusted Sales Efficiency Index (ASEI) to assess the ongoing efficiency of each sales method. Use this metric to make informed decisions on resource allocation and strategy adjustments.</a:t>
            </a:r>
          </a:p>
          <a:p>
            <a:r>
              <a:rPr lang="en-US" b="0" dirty="0">
                <a:solidFill>
                  <a:srgbClr val="CCCCCC"/>
                </a:solidFill>
                <a:effectLst/>
                <a:latin typeface="Söhne"/>
              </a:rPr>
              <a:t>Customer-Centric Approach: Tailor sales strategies to customer preferences and behaviors, which may vary across different segments. A more personalized approach can enhance customer engagement and sales success.</a:t>
            </a:r>
          </a:p>
          <a:p>
            <a:r>
              <a:rPr lang="en-US" b="0" dirty="0">
                <a:solidFill>
                  <a:srgbClr val="CCCCCC"/>
                </a:solidFill>
                <a:effectLst/>
                <a:latin typeface="Söhne"/>
              </a:rPr>
              <a:t>Continuous Review and Adaptation: The sales landscape is dynamic. Regularly review sales strategies and data metrics to adapt to changing market conditions, customer needs, and business goals.</a:t>
            </a:r>
          </a:p>
          <a:p>
            <a:r>
              <a:rPr lang="en-US" b="0" dirty="0">
                <a:solidFill>
                  <a:srgbClr val="CCCCCC"/>
                </a:solidFill>
                <a:effectLst/>
                <a:latin typeface="Söhne"/>
              </a:rPr>
              <a:t>By implementing these recommendations and continuously monitoring key metrics, the business can optimize its sales strategies for both efficiency and effectiveness, leading to sustained growth and success.</a:t>
            </a:r>
          </a:p>
          <a:p>
            <a:endParaRPr lang="en-US" dirty="0"/>
          </a:p>
        </p:txBody>
      </p:sp>
      <p:sp>
        <p:nvSpPr>
          <p:cNvPr id="4" name="Slide Number Placeholder 3"/>
          <p:cNvSpPr>
            <a:spLocks noGrp="1"/>
          </p:cNvSpPr>
          <p:nvPr>
            <p:ph type="sldNum" sz="quarter" idx="5"/>
          </p:nvPr>
        </p:nvSpPr>
        <p:spPr/>
        <p:txBody>
          <a:bodyPr/>
          <a:lstStyle/>
          <a:p>
            <a:fld id="{9E46CF10-F55A-44C1-BAC8-BC5745133D7D}" type="slidenum">
              <a:rPr lang="en-US" smtClean="0"/>
              <a:t>10</a:t>
            </a:fld>
            <a:endParaRPr lang="en-US" dirty="0"/>
          </a:p>
        </p:txBody>
      </p:sp>
    </p:spTree>
    <p:extLst>
      <p:ext uri="{BB962C8B-B14F-4D97-AF65-F5344CB8AC3E}">
        <p14:creationId xmlns:p14="http://schemas.microsoft.com/office/powerpoint/2010/main" val="3592249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Customer Engagement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many customers were there for each approach? </a:t>
            </a:r>
          </a:p>
          <a:p>
            <a:r>
              <a:rPr lang="en-US" b="0" dirty="0">
                <a:solidFill>
                  <a:srgbClr val="CCCCCC"/>
                </a:solidFill>
                <a:effectLst/>
                <a:latin typeface="Consolas" panose="020B0609020204030204" pitchFamily="49" charset="0"/>
              </a:rPr>
              <a:t>The bar graph is titled "Customer Count by Sales Approach" and displays the number of customers for three different sales methods. The sales methods are "Email," "Call," and "Email + Call." The number of customers for each method is shown above the corresponding bars on the graph.</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"Email" is the most effective sales approach with 6,921 customers.</a:t>
            </a:r>
          </a:p>
          <a:p>
            <a:r>
              <a:rPr lang="en-US" b="0" dirty="0">
                <a:solidFill>
                  <a:srgbClr val="CCCCCC"/>
                </a:solidFill>
                <a:effectLst/>
                <a:latin typeface="Consolas" panose="020B0609020204030204" pitchFamily="49" charset="0"/>
              </a:rPr>
              <a:t>"Call" comes in second with 4,780 customers.</a:t>
            </a:r>
          </a:p>
          <a:p>
            <a:r>
              <a:rPr lang="en-US" b="0" dirty="0">
                <a:solidFill>
                  <a:srgbClr val="CCCCCC"/>
                </a:solidFill>
                <a:effectLst/>
                <a:latin typeface="Consolas" panose="020B0609020204030204" pitchFamily="49" charset="0"/>
              </a:rPr>
              <a:t>The combined approach "Email + Call" has the least, with 2,223 customers.</a:t>
            </a:r>
          </a:p>
          <a:p>
            <a:endParaRPr lang="en-US" dirty="0"/>
          </a:p>
        </p:txBody>
      </p:sp>
      <p:sp>
        <p:nvSpPr>
          <p:cNvPr id="4" name="Slide Number Placeholder 3"/>
          <p:cNvSpPr>
            <a:spLocks noGrp="1"/>
          </p:cNvSpPr>
          <p:nvPr>
            <p:ph type="sldNum" sz="quarter" idx="5"/>
          </p:nvPr>
        </p:nvSpPr>
        <p:spPr/>
        <p:txBody>
          <a:bodyPr/>
          <a:lstStyle/>
          <a:p>
            <a:fld id="{9E46CF10-F55A-44C1-BAC8-BC5745133D7D}" type="slidenum">
              <a:rPr lang="en-US" smtClean="0"/>
              <a:t>2</a:t>
            </a:fld>
            <a:endParaRPr lang="en-US" dirty="0"/>
          </a:p>
        </p:txBody>
      </p:sp>
    </p:spTree>
    <p:extLst>
      <p:ext uri="{BB962C8B-B14F-4D97-AF65-F5344CB8AC3E}">
        <p14:creationId xmlns:p14="http://schemas.microsoft.com/office/powerpoint/2010/main" val="1201378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Revenue Analysis</a:t>
            </a:r>
          </a:p>
          <a:p>
            <a:r>
              <a:rPr lang="en-US" b="1" dirty="0"/>
              <a:t>What does the spread of the revenue look like for each method? </a:t>
            </a:r>
          </a:p>
          <a:p>
            <a:r>
              <a:rPr lang="en-US" b="0" dirty="0">
                <a:solidFill>
                  <a:srgbClr val="CCCCCC"/>
                </a:solidFill>
                <a:effectLst/>
                <a:latin typeface="Consolas" panose="020B0609020204030204" pitchFamily="49" charset="0"/>
              </a:rPr>
              <a:t>Peak Performance: The peak suggests where sales are the highest. We see a lot of action for 50 and 90 items, which might be our sweet spot for pricing or the most common type of product we're selling.</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Where the Line Peaks: The highest part of the line (50 or 90) indicates highest sales.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Where the Line is Lower: The data suggests staying away from the valleys such as 70 and anything above 120. </a:t>
            </a:r>
          </a:p>
          <a:p>
            <a:endParaRPr lang="en-US" dirty="0"/>
          </a:p>
        </p:txBody>
      </p:sp>
      <p:sp>
        <p:nvSpPr>
          <p:cNvPr id="4" name="Slide Number Placeholder 3"/>
          <p:cNvSpPr>
            <a:spLocks noGrp="1"/>
          </p:cNvSpPr>
          <p:nvPr>
            <p:ph type="sldNum" sz="quarter" idx="5"/>
          </p:nvPr>
        </p:nvSpPr>
        <p:spPr/>
        <p:txBody>
          <a:bodyPr/>
          <a:lstStyle/>
          <a:p>
            <a:fld id="{9E46CF10-F55A-44C1-BAC8-BC5745133D7D}" type="slidenum">
              <a:rPr lang="en-US" smtClean="0"/>
              <a:t>3</a:t>
            </a:fld>
            <a:endParaRPr lang="en-US" dirty="0"/>
          </a:p>
        </p:txBody>
      </p:sp>
    </p:spTree>
    <p:extLst>
      <p:ext uri="{BB962C8B-B14F-4D97-AF65-F5344CB8AC3E}">
        <p14:creationId xmlns:p14="http://schemas.microsoft.com/office/powerpoint/2010/main" val="3125810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effectLst/>
                <a:latin typeface="Söhne"/>
              </a:rPr>
              <a:t>Revenue Analysis (cont.)</a:t>
            </a:r>
            <a:endParaRPr lang="en-US" b="1" i="0" dirty="0">
              <a:solidFill>
                <a:srgbClr val="D1D5DB"/>
              </a:solidFill>
              <a:effectLst/>
              <a:latin typeface="Söhne"/>
            </a:endParaRPr>
          </a:p>
          <a:p>
            <a:r>
              <a:rPr lang="en-US" b="1" dirty="0"/>
              <a:t>What does the spread of the revenue look like overall? And for each method? </a:t>
            </a:r>
          </a:p>
          <a:p>
            <a:r>
              <a:rPr lang="en-US" b="0" dirty="0">
                <a:solidFill>
                  <a:srgbClr val="CCCCCC"/>
                </a:solidFill>
                <a:effectLst/>
                <a:latin typeface="Söhne"/>
              </a:rPr>
              <a:t>Calls: </a:t>
            </a:r>
          </a:p>
          <a:p>
            <a:pPr lvl="1"/>
            <a:r>
              <a:rPr lang="en-US" b="0" dirty="0">
                <a:solidFill>
                  <a:srgbClr val="CCCCCC"/>
                </a:solidFill>
                <a:effectLst/>
                <a:latin typeface="Söhne"/>
              </a:rPr>
              <a:t>Average revenue per customer hovers around $50.</a:t>
            </a:r>
          </a:p>
          <a:p>
            <a:br>
              <a:rPr lang="en-US" b="0" dirty="0">
                <a:solidFill>
                  <a:srgbClr val="CCCCCC"/>
                </a:solidFill>
                <a:effectLst/>
                <a:latin typeface="Söhne"/>
              </a:rPr>
            </a:br>
            <a:r>
              <a:rPr lang="en-US" b="0" dirty="0">
                <a:solidFill>
                  <a:srgbClr val="CCCCCC"/>
                </a:solidFill>
                <a:effectLst/>
                <a:latin typeface="Söhne"/>
              </a:rPr>
              <a:t>Emails: </a:t>
            </a:r>
          </a:p>
          <a:p>
            <a:pPr lvl="1"/>
            <a:r>
              <a:rPr lang="en-US" b="0" dirty="0">
                <a:solidFill>
                  <a:srgbClr val="CCCCCC"/>
                </a:solidFill>
                <a:effectLst/>
                <a:latin typeface="Söhne"/>
              </a:rPr>
              <a:t>With an average revenue per customer at 100, this is indicating higher efficiency.</a:t>
            </a:r>
          </a:p>
          <a:p>
            <a:br>
              <a:rPr lang="en-US" b="0" dirty="0">
                <a:solidFill>
                  <a:srgbClr val="CCCCCC"/>
                </a:solidFill>
                <a:effectLst/>
                <a:latin typeface="Söhne"/>
              </a:rPr>
            </a:br>
            <a:r>
              <a:rPr lang="en-US" b="0" dirty="0">
                <a:solidFill>
                  <a:srgbClr val="CCCCCC"/>
                </a:solidFill>
                <a:effectLst/>
                <a:latin typeface="Söhne"/>
              </a:rPr>
              <a:t>Email + Call: </a:t>
            </a:r>
          </a:p>
          <a:p>
            <a:pPr lvl="1"/>
            <a:r>
              <a:rPr lang="en-US" b="0" dirty="0">
                <a:solidFill>
                  <a:srgbClr val="CCCCCC"/>
                </a:solidFill>
                <a:effectLst/>
                <a:latin typeface="Söhne"/>
              </a:rPr>
              <a:t>The combined approach averages over 175 in revenue per customer, highlighting its superior profitability, especially for high-engagement sales scenarios.</a:t>
            </a:r>
          </a:p>
          <a:p>
            <a:endParaRPr lang="en-US" dirty="0"/>
          </a:p>
        </p:txBody>
      </p:sp>
      <p:sp>
        <p:nvSpPr>
          <p:cNvPr id="4" name="Slide Number Placeholder 3"/>
          <p:cNvSpPr>
            <a:spLocks noGrp="1"/>
          </p:cNvSpPr>
          <p:nvPr>
            <p:ph type="sldNum" sz="quarter" idx="5"/>
          </p:nvPr>
        </p:nvSpPr>
        <p:spPr/>
        <p:txBody>
          <a:bodyPr/>
          <a:lstStyle/>
          <a:p>
            <a:fld id="{9E46CF10-F55A-44C1-BAC8-BC5745133D7D}" type="slidenum">
              <a:rPr lang="en-US" smtClean="0"/>
              <a:t>4</a:t>
            </a:fld>
            <a:endParaRPr lang="en-US" dirty="0"/>
          </a:p>
        </p:txBody>
      </p:sp>
    </p:spTree>
    <p:extLst>
      <p:ext uri="{BB962C8B-B14F-4D97-AF65-F5344CB8AC3E}">
        <p14:creationId xmlns:p14="http://schemas.microsoft.com/office/powerpoint/2010/main" val="3376421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effectLst/>
                <a:latin typeface="Söhne"/>
              </a:rPr>
              <a:t>Revenue Analysis (cont.)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What does the spread of the revenue look like overall? And for each method? </a:t>
            </a:r>
          </a:p>
          <a:p>
            <a:pPr algn="l">
              <a:buFont typeface="Arial" panose="020B0604020202020204" pitchFamily="34" charset="0"/>
              <a:buNone/>
            </a:pPr>
            <a:endParaRPr lang="en-US" b="1" i="0" dirty="0">
              <a:solidFill>
                <a:srgbClr val="D1D5DB"/>
              </a:solidFill>
              <a:effectLst/>
              <a:latin typeface="Söhne"/>
            </a:endParaRPr>
          </a:p>
          <a:p>
            <a:r>
              <a:rPr lang="en-US" sz="1200" b="0" dirty="0">
                <a:solidFill>
                  <a:srgbClr val="CCCCCC"/>
                </a:solidFill>
                <a:effectLst/>
                <a:latin typeface="Consolas" panose="020B0609020204030204" pitchFamily="49" charset="0"/>
              </a:rPr>
              <a:t>Email + Call: </a:t>
            </a:r>
          </a:p>
          <a:p>
            <a:pPr lvl="1"/>
            <a:r>
              <a:rPr lang="en-US" sz="1100" b="0" dirty="0">
                <a:solidFill>
                  <a:srgbClr val="CCCCCC"/>
                </a:solidFill>
                <a:effectLst/>
                <a:latin typeface="Consolas" panose="020B0609020204030204" pitchFamily="49" charset="0"/>
              </a:rPr>
              <a:t>This method exhibits a broad revenue range, between under 150 and over 200. The presence of outliers above 200 signifies exceptional sales occurrences, likely from combined communication efforts leading to higher transaction values.</a:t>
            </a:r>
          </a:p>
          <a:p>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Call: </a:t>
            </a:r>
          </a:p>
          <a:p>
            <a:pPr lvl="1"/>
            <a:r>
              <a:rPr lang="en-US" sz="1100" b="0" dirty="0">
                <a:solidFill>
                  <a:srgbClr val="CCCCCC"/>
                </a:solidFill>
                <a:effectLst/>
                <a:latin typeface="Consolas" panose="020B0609020204030204" pitchFamily="49" charset="0"/>
              </a:rPr>
              <a:t>The revenue for the 'Call' method mostly centers around 50, with some outliers above this mark. These outliers suggest that even though the call method tends to yield moderate transaction sizes, it can occasionally result in significantly higher sales, possibly from successful negotiations or in-depth customer interactions.</a:t>
            </a:r>
          </a:p>
          <a:p>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Email: </a:t>
            </a:r>
          </a:p>
          <a:p>
            <a:pPr lvl="1"/>
            <a:r>
              <a:rPr lang="en-US" sz="1100" b="0" dirty="0">
                <a:solidFill>
                  <a:srgbClr val="CCCCCC"/>
                </a:solidFill>
                <a:effectLst/>
                <a:latin typeface="Consolas" panose="020B0609020204030204" pitchFamily="49" charset="0"/>
              </a:rPr>
              <a:t>The 'Email' method shows a concentration of sales under 100 and just over 100, with outliers around 150. These outliers may represent successful marketing campaigns or special offers that have resonated with customers, prompting them to spend more.</a:t>
            </a:r>
          </a:p>
        </p:txBody>
      </p:sp>
      <p:sp>
        <p:nvSpPr>
          <p:cNvPr id="4" name="Slide Number Placeholder 3"/>
          <p:cNvSpPr>
            <a:spLocks noGrp="1"/>
          </p:cNvSpPr>
          <p:nvPr>
            <p:ph type="sldNum" sz="quarter" idx="5"/>
          </p:nvPr>
        </p:nvSpPr>
        <p:spPr/>
        <p:txBody>
          <a:bodyPr/>
          <a:lstStyle/>
          <a:p>
            <a:fld id="{9E46CF10-F55A-44C1-BAC8-BC5745133D7D}" type="slidenum">
              <a:rPr lang="en-US" smtClean="0"/>
              <a:t>5</a:t>
            </a:fld>
            <a:endParaRPr lang="en-US" dirty="0"/>
          </a:p>
        </p:txBody>
      </p:sp>
    </p:spTree>
    <p:extLst>
      <p:ext uri="{BB962C8B-B14F-4D97-AF65-F5344CB8AC3E}">
        <p14:creationId xmlns:p14="http://schemas.microsoft.com/office/powerpoint/2010/main" val="690190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Trend Insights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Was there any difference in revenue over time for each of the methods?</a:t>
            </a:r>
          </a:p>
          <a:p>
            <a:r>
              <a:rPr lang="en-US" sz="2100" b="0" dirty="0">
                <a:solidFill>
                  <a:srgbClr val="CCCCCC"/>
                </a:solidFill>
                <a:effectLst/>
                <a:latin typeface="Söhne"/>
              </a:rPr>
              <a:t>This metric is designed to monitor the week-over-week growth efficiency of each sales method.</a:t>
            </a:r>
          </a:p>
          <a:p>
            <a:br>
              <a:rPr lang="en-US" sz="2100" b="0" dirty="0">
                <a:solidFill>
                  <a:srgbClr val="CCCCCC"/>
                </a:solidFill>
                <a:effectLst/>
                <a:latin typeface="Söhne"/>
              </a:rPr>
            </a:br>
            <a:r>
              <a:rPr lang="en-US" sz="2100" b="0" dirty="0">
                <a:solidFill>
                  <a:srgbClr val="CCCCCC"/>
                </a:solidFill>
                <a:effectLst/>
                <a:latin typeface="Söhne"/>
              </a:rPr>
              <a:t>Initial Values for the Metric:</a:t>
            </a:r>
          </a:p>
          <a:p>
            <a:pPr lvl="1"/>
            <a:r>
              <a:rPr lang="en-US" sz="1800" b="0" dirty="0">
                <a:solidFill>
                  <a:srgbClr val="CCCCCC"/>
                </a:solidFill>
                <a:effectLst/>
                <a:latin typeface="Söhne"/>
              </a:rPr>
              <a:t>Call: Average weekly growth of approximately 6.79%.</a:t>
            </a:r>
          </a:p>
          <a:p>
            <a:pPr lvl="1"/>
            <a:r>
              <a:rPr lang="en-US" sz="1800" b="0" dirty="0">
                <a:solidFill>
                  <a:srgbClr val="CCCCCC"/>
                </a:solidFill>
                <a:effectLst/>
                <a:latin typeface="Söhne"/>
              </a:rPr>
              <a:t>Email: Average weekly decline of approximately 31.67%.</a:t>
            </a:r>
          </a:p>
          <a:p>
            <a:pPr lvl="1"/>
            <a:r>
              <a:rPr lang="en-US" sz="1800" b="0" dirty="0">
                <a:solidFill>
                  <a:srgbClr val="CCCCCC"/>
                </a:solidFill>
                <a:effectLst/>
                <a:latin typeface="Söhne"/>
              </a:rPr>
              <a:t>Email + Call: Average weekly growth of approximately 50.25%.</a:t>
            </a:r>
          </a:p>
          <a:p>
            <a:r>
              <a:rPr lang="en-US" sz="2100" b="0" dirty="0">
                <a:solidFill>
                  <a:srgbClr val="CCCCCC"/>
                </a:solidFill>
                <a:effectLst/>
                <a:latin typeface="Söhne"/>
              </a:rPr>
              <a:t>These values suggest that the "Email + Call" method is currently the most successful in terms of weekly revenue growth, whereas the "Email" method shows a decline. Monitoring these trends is crucial for making informed decisions on sales strategies</a:t>
            </a:r>
          </a:p>
          <a:p>
            <a:endParaRPr lang="en-US" dirty="0">
              <a:latin typeface="Söhne"/>
            </a:endParaRPr>
          </a:p>
          <a:p>
            <a:endParaRPr lang="en-US" dirty="0"/>
          </a:p>
        </p:txBody>
      </p:sp>
      <p:sp>
        <p:nvSpPr>
          <p:cNvPr id="4" name="Slide Number Placeholder 3"/>
          <p:cNvSpPr>
            <a:spLocks noGrp="1"/>
          </p:cNvSpPr>
          <p:nvPr>
            <p:ph type="sldNum" sz="quarter" idx="5"/>
          </p:nvPr>
        </p:nvSpPr>
        <p:spPr/>
        <p:txBody>
          <a:bodyPr/>
          <a:lstStyle/>
          <a:p>
            <a:fld id="{9E46CF10-F55A-44C1-BAC8-BC5745133D7D}" type="slidenum">
              <a:rPr lang="en-US" smtClean="0"/>
              <a:t>6</a:t>
            </a:fld>
            <a:endParaRPr lang="en-US" dirty="0"/>
          </a:p>
        </p:txBody>
      </p:sp>
    </p:spTree>
    <p:extLst>
      <p:ext uri="{BB962C8B-B14F-4D97-AF65-F5344CB8AC3E}">
        <p14:creationId xmlns:p14="http://schemas.microsoft.com/office/powerpoint/2010/main" val="3728399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Strategic Direction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Based on the data, which method would you recommend we continue to use?</a:t>
            </a:r>
          </a:p>
          <a:p>
            <a:pPr algn="l"/>
            <a:endParaRPr lang="en-US" b="1" i="0" dirty="0">
              <a:effectLst/>
              <a:latin typeface="Söhne"/>
            </a:endParaRPr>
          </a:p>
          <a:p>
            <a:pPr algn="l"/>
            <a:r>
              <a:rPr lang="en-US" b="0" dirty="0">
                <a:solidFill>
                  <a:srgbClr val="CCCCCC"/>
                </a:solidFill>
                <a:effectLst/>
                <a:latin typeface="Consolas" panose="020B0609020204030204" pitchFamily="49" charset="0"/>
              </a:rPr>
              <a:t>Email Method: </a:t>
            </a:r>
          </a:p>
          <a:p>
            <a:r>
              <a:rPr lang="en-US" b="0" dirty="0">
                <a:solidFill>
                  <a:srgbClr val="CCCCCC"/>
                </a:solidFill>
                <a:effectLst/>
                <a:latin typeface="Consolas" panose="020B0609020204030204" pitchFamily="49" charset="0"/>
              </a:rPr>
              <a:t>Started week 1 just above 200,000, displaying a robust growth trajectory to close week 6 just shy of 700,000. This indicates a strong market presence and a high rate of customer acquisition or upselling through email outreach.</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Call Method: </a:t>
            </a:r>
          </a:p>
          <a:p>
            <a:r>
              <a:rPr lang="en-US" b="0" dirty="0">
                <a:solidFill>
                  <a:srgbClr val="CCCCCC"/>
                </a:solidFill>
                <a:effectLst/>
                <a:latin typeface="Consolas" panose="020B0609020204030204" pitchFamily="49" charset="0"/>
              </a:rPr>
              <a:t>Commenced week 1 with a modest beginning, indicative of slower initial sales, and concluded week 6 slightly above 200,000. This slower growth suggests that while effective, the call method may require more time to convert sales or may serve a niche segment.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Email + Call Method: </a:t>
            </a:r>
          </a:p>
          <a:p>
            <a:r>
              <a:rPr lang="en-US" b="0" dirty="0">
                <a:solidFill>
                  <a:srgbClr val="CCCCCC"/>
                </a:solidFill>
                <a:effectLst/>
                <a:latin typeface="Consolas" panose="020B0609020204030204" pitchFamily="49" charset="0"/>
              </a:rPr>
              <a:t>Initiated week 1 with numbers not as strong as the email-only method but showed a steady increase to finish week 6 slightly over 400,000. This demonstrates the combined strategy's ability to capture significant market share, possibly pointing to the added value of personalized follow-ups.</a:t>
            </a:r>
          </a:p>
          <a:p>
            <a:endParaRPr lang="en-US" dirty="0"/>
          </a:p>
        </p:txBody>
      </p:sp>
      <p:sp>
        <p:nvSpPr>
          <p:cNvPr id="4" name="Slide Number Placeholder 3"/>
          <p:cNvSpPr>
            <a:spLocks noGrp="1"/>
          </p:cNvSpPr>
          <p:nvPr>
            <p:ph type="sldNum" sz="quarter" idx="5"/>
          </p:nvPr>
        </p:nvSpPr>
        <p:spPr/>
        <p:txBody>
          <a:bodyPr/>
          <a:lstStyle/>
          <a:p>
            <a:fld id="{9E46CF10-F55A-44C1-BAC8-BC5745133D7D}" type="slidenum">
              <a:rPr lang="en-US" smtClean="0"/>
              <a:t>7</a:t>
            </a:fld>
            <a:endParaRPr lang="en-US" dirty="0"/>
          </a:p>
        </p:txBody>
      </p:sp>
    </p:spTree>
    <p:extLst>
      <p:ext uri="{BB962C8B-B14F-4D97-AF65-F5344CB8AC3E}">
        <p14:creationId xmlns:p14="http://schemas.microsoft.com/office/powerpoint/2010/main" val="1566542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Business Focus, Metrics and Evaluation</a:t>
            </a:r>
          </a:p>
          <a:p>
            <a:pPr marL="0" indent="0">
              <a:buNone/>
            </a:pPr>
            <a:r>
              <a:rPr lang="en-US" sz="1200" b="0" dirty="0">
                <a:solidFill>
                  <a:srgbClr val="CCCCCC"/>
                </a:solidFill>
                <a:effectLst/>
                <a:latin typeface="Söhne"/>
              </a:rPr>
              <a:t>Based on the analysis, here are the key metrics for each sales method:</a:t>
            </a:r>
          </a:p>
          <a:p>
            <a:pPr marL="0" indent="0">
              <a:buNone/>
            </a:pPr>
            <a:r>
              <a:rPr lang="en-US" sz="1200" b="0" dirty="0">
                <a:solidFill>
                  <a:srgbClr val="CCCCCC"/>
                </a:solidFill>
                <a:effectLst/>
                <a:latin typeface="Söhne"/>
              </a:rPr>
              <a:t>Call: Total Revenue: $227,513.02,  SEI (Sales Efficiency Index): 113,756.51</a:t>
            </a:r>
          </a:p>
          <a:p>
            <a:pPr marL="0" indent="0">
              <a:buNone/>
            </a:pPr>
            <a:r>
              <a:rPr lang="en-US" sz="1200" b="0" dirty="0">
                <a:solidFill>
                  <a:srgbClr val="CCCCCC"/>
                </a:solidFill>
                <a:effectLst/>
                <a:latin typeface="Söhne"/>
              </a:rPr>
              <a:t>Email: Total Revenue: $672,220.61, SEI: 672,220.61</a:t>
            </a:r>
          </a:p>
          <a:p>
            <a:pPr marL="0" indent="0">
              <a:buNone/>
            </a:pPr>
            <a:r>
              <a:rPr lang="en-US" sz="1200" b="0" dirty="0">
                <a:solidFill>
                  <a:srgbClr val="CCCCCC"/>
                </a:solidFill>
                <a:effectLst/>
                <a:latin typeface="Söhne"/>
              </a:rPr>
              <a:t>Email + Call: Total Revenue: $408,256.69, SEI: 136,085.56</a:t>
            </a:r>
          </a:p>
          <a:p>
            <a:pPr marL="0" indent="0">
              <a:buNone/>
            </a:pPr>
            <a:r>
              <a:rPr lang="en-US" sz="1200" b="0" dirty="0">
                <a:solidFill>
                  <a:srgbClr val="CCCCCC"/>
                </a:solidFill>
                <a:effectLst/>
                <a:latin typeface="Söhne"/>
              </a:rPr>
              <a:t>Recommendation:</a:t>
            </a:r>
          </a:p>
          <a:p>
            <a:pPr marL="0" indent="0">
              <a:buNone/>
            </a:pPr>
            <a:r>
              <a:rPr lang="en-US" sz="1200" b="0" dirty="0">
                <a:solidFill>
                  <a:srgbClr val="CCCCCC"/>
                </a:solidFill>
                <a:effectLst/>
                <a:latin typeface="Söhne"/>
              </a:rPr>
              <a:t>Email: Despite its lower total revenue compared to "Email + Call", the Email method has the highest SEI, indicating it is the most efficient in terms of revenue generated per unit of effort. If the goal is to maximize efficiency (revenue per effort), then the Email method is recommended.</a:t>
            </a:r>
          </a:p>
          <a:p>
            <a:pPr marL="0" indent="0">
              <a:buNone/>
            </a:pPr>
            <a:r>
              <a:rPr lang="en-US" sz="1200" b="0" dirty="0">
                <a:solidFill>
                  <a:srgbClr val="CCCCCC"/>
                </a:solidFill>
                <a:effectLst/>
                <a:latin typeface="Söhne"/>
              </a:rPr>
              <a:t>Email + Call: This method has the second-highest SEI and a significant total revenue, indicating it's also an effective method but requires more effort compared to Email alone.</a:t>
            </a:r>
          </a:p>
          <a:p>
            <a:pPr marL="0" indent="0">
              <a:buNone/>
            </a:pPr>
            <a:r>
              <a:rPr lang="en-US" sz="1200" b="0" dirty="0">
                <a:solidFill>
                  <a:srgbClr val="CCCCCC"/>
                </a:solidFill>
                <a:effectLst/>
                <a:latin typeface="Söhne"/>
              </a:rPr>
              <a:t>Call: This method has the lowest SEI and total revenue among the three. It may not be the most efficient method in terms of the effort required.</a:t>
            </a:r>
          </a:p>
          <a:p>
            <a:endParaRPr lang="en-US" dirty="0"/>
          </a:p>
        </p:txBody>
      </p:sp>
      <p:sp>
        <p:nvSpPr>
          <p:cNvPr id="4" name="Slide Number Placeholder 3"/>
          <p:cNvSpPr>
            <a:spLocks noGrp="1"/>
          </p:cNvSpPr>
          <p:nvPr>
            <p:ph type="sldNum" sz="quarter" idx="5"/>
          </p:nvPr>
        </p:nvSpPr>
        <p:spPr/>
        <p:txBody>
          <a:bodyPr/>
          <a:lstStyle/>
          <a:p>
            <a:fld id="{9E46CF10-F55A-44C1-BAC8-BC5745133D7D}" type="slidenum">
              <a:rPr lang="en-US" smtClean="0"/>
              <a:t>8</a:t>
            </a:fld>
            <a:endParaRPr lang="en-US" dirty="0"/>
          </a:p>
        </p:txBody>
      </p:sp>
    </p:spTree>
    <p:extLst>
      <p:ext uri="{BB962C8B-B14F-4D97-AF65-F5344CB8AC3E}">
        <p14:creationId xmlns:p14="http://schemas.microsoft.com/office/powerpoint/2010/main" val="2508216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Business Focus, Metrics and Evaluation (cont.)</a:t>
            </a:r>
          </a:p>
          <a:p>
            <a:pPr marL="0" indent="0">
              <a:buNone/>
            </a:pPr>
            <a:r>
              <a:rPr lang="en-US" sz="1200" b="0" dirty="0">
                <a:solidFill>
                  <a:srgbClr val="CCCCCC"/>
                </a:solidFill>
                <a:effectLst/>
                <a:latin typeface="Söhne"/>
              </a:rPr>
              <a:t>Adjusted Sales Efficiency Index (ASEI)</a:t>
            </a:r>
          </a:p>
          <a:p>
            <a:pPr marL="0" indent="0">
              <a:buNone/>
            </a:pPr>
            <a:r>
              <a:rPr lang="en-US" sz="1200" b="0" dirty="0">
                <a:solidFill>
                  <a:srgbClr val="CCCCCC"/>
                </a:solidFill>
                <a:effectLst/>
                <a:latin typeface="Söhne"/>
              </a:rPr>
              <a:t>Definition: ASEI measures the efficiency of each sales method in generating revenue, adjusted for the estimated effort.</a:t>
            </a:r>
          </a:p>
          <a:p>
            <a:pPr marL="0" indent="0">
              <a:buNone/>
            </a:pPr>
            <a:br>
              <a:rPr lang="en-US" sz="1200" b="0" dirty="0">
                <a:solidFill>
                  <a:srgbClr val="CCCCCC"/>
                </a:solidFill>
                <a:effectLst/>
                <a:latin typeface="Söhne"/>
              </a:rPr>
            </a:br>
            <a:r>
              <a:rPr lang="en-US" sz="1200" b="0" dirty="0">
                <a:solidFill>
                  <a:srgbClr val="CCCCCC"/>
                </a:solidFill>
                <a:effectLst/>
                <a:latin typeface="Söhne"/>
              </a:rPr>
              <a:t>Calculation: </a:t>
            </a:r>
          </a:p>
          <a:p>
            <a:pPr marL="0" indent="0">
              <a:buNone/>
            </a:pPr>
            <a:r>
              <a:rPr lang="en-US" sz="1200" b="0" dirty="0">
                <a:solidFill>
                  <a:srgbClr val="CCCCCC"/>
                </a:solidFill>
                <a:effectLst/>
                <a:latin typeface="Söhne"/>
              </a:rPr>
              <a:t>ASEI = Total Revenue Generated by Sales Method</a:t>
            </a:r>
          </a:p>
          <a:p>
            <a:pPr marL="0" indent="0">
              <a:buNone/>
            </a:pPr>
            <a:r>
              <a:rPr lang="en-US" sz="1200" b="0" dirty="0">
                <a:solidFill>
                  <a:srgbClr val="CCCCCC"/>
                </a:solidFill>
                <a:effectLst/>
                <a:latin typeface="Söhne"/>
              </a:rPr>
              <a:t>Estimated Effort Score × Number of Transactions</a:t>
            </a:r>
          </a:p>
          <a:p>
            <a:pPr marL="0" indent="0">
              <a:buNone/>
            </a:pPr>
            <a:r>
              <a:rPr lang="en-US" sz="1200" b="0" dirty="0">
                <a:solidFill>
                  <a:srgbClr val="CCCCCC"/>
                </a:solidFill>
                <a:effectLst/>
                <a:latin typeface="Söhne"/>
              </a:rPr>
              <a:t>ASEI = Estimated Effort Score×Number of Transactions Total Revenue Generated by Sales Method</a:t>
            </a:r>
          </a:p>
          <a:p>
            <a:pPr marL="0" indent="0">
              <a:buNone/>
            </a:pPr>
            <a:br>
              <a:rPr lang="en-US" sz="1200" b="0" dirty="0">
                <a:solidFill>
                  <a:srgbClr val="CCCCCC"/>
                </a:solidFill>
                <a:effectLst/>
                <a:latin typeface="Söhne"/>
              </a:rPr>
            </a:br>
            <a:r>
              <a:rPr lang="en-US" sz="1200" b="0" dirty="0">
                <a:solidFill>
                  <a:srgbClr val="CCCCCC"/>
                </a:solidFill>
                <a:effectLst/>
                <a:latin typeface="Söhne"/>
              </a:rPr>
              <a:t>Analysis and Business Metric Recommendation:</a:t>
            </a:r>
          </a:p>
          <a:p>
            <a:r>
              <a:rPr lang="en-US" sz="1200" b="0" dirty="0">
                <a:solidFill>
                  <a:srgbClr val="CCCCCC"/>
                </a:solidFill>
                <a:effectLst/>
                <a:latin typeface="Söhne"/>
              </a:rPr>
              <a:t>The Email method has the highest ASEI, indicating it's the most efficient in terms of revenue per transaction and effort. This method balances a high total revenue with a large number of transactions effectively.</a:t>
            </a:r>
          </a:p>
          <a:p>
            <a:r>
              <a:rPr lang="en-US" sz="1200" b="0" dirty="0">
                <a:solidFill>
                  <a:srgbClr val="CCCCCC"/>
                </a:solidFill>
                <a:effectLst/>
                <a:latin typeface="Söhne"/>
              </a:rPr>
              <a:t>The Email + Call method, while effective in total revenue, shows a moderate level of efficiency when adjusted for the number of transactions and estimated effort.</a:t>
            </a:r>
          </a:p>
          <a:p>
            <a:r>
              <a:rPr lang="en-US" sz="1200" b="0" dirty="0">
                <a:solidFill>
                  <a:srgbClr val="CCCCCC"/>
                </a:solidFill>
                <a:effectLst/>
                <a:latin typeface="Söhne"/>
              </a:rPr>
              <a:t>The Call method has the lowest ASEI, suggesting it's less efficient compared to the other methods.</a:t>
            </a:r>
          </a:p>
          <a:p>
            <a:endParaRPr lang="en-US" dirty="0"/>
          </a:p>
        </p:txBody>
      </p:sp>
      <p:sp>
        <p:nvSpPr>
          <p:cNvPr id="4" name="Slide Number Placeholder 3"/>
          <p:cNvSpPr>
            <a:spLocks noGrp="1"/>
          </p:cNvSpPr>
          <p:nvPr>
            <p:ph type="sldNum" sz="quarter" idx="5"/>
          </p:nvPr>
        </p:nvSpPr>
        <p:spPr/>
        <p:txBody>
          <a:bodyPr/>
          <a:lstStyle/>
          <a:p>
            <a:fld id="{9E46CF10-F55A-44C1-BAC8-BC5745133D7D}" type="slidenum">
              <a:rPr lang="en-US" smtClean="0"/>
              <a:t>9</a:t>
            </a:fld>
            <a:endParaRPr lang="en-US" dirty="0"/>
          </a:p>
        </p:txBody>
      </p:sp>
    </p:spTree>
    <p:extLst>
      <p:ext uri="{BB962C8B-B14F-4D97-AF65-F5344CB8AC3E}">
        <p14:creationId xmlns:p14="http://schemas.microsoft.com/office/powerpoint/2010/main" val="3343265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A63A70-2998-4869-86FE-9712B9C07916}"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86F937-4487-43A2-B3C4-B258485F728D}" type="slidenum">
              <a:rPr lang="en-US" smtClean="0"/>
              <a:t>‹#›</a:t>
            </a:fld>
            <a:endParaRPr lang="en-US" dirty="0"/>
          </a:p>
        </p:txBody>
      </p:sp>
    </p:spTree>
    <p:extLst>
      <p:ext uri="{BB962C8B-B14F-4D97-AF65-F5344CB8AC3E}">
        <p14:creationId xmlns:p14="http://schemas.microsoft.com/office/powerpoint/2010/main" val="120020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A63A70-2998-4869-86FE-9712B9C07916}" type="datetimeFigureOut">
              <a:rPr lang="en-US" smtClean="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86F937-4487-43A2-B3C4-B258485F728D}" type="slidenum">
              <a:rPr lang="en-US" smtClean="0"/>
              <a:t>‹#›</a:t>
            </a:fld>
            <a:endParaRPr lang="en-US" dirty="0"/>
          </a:p>
        </p:txBody>
      </p:sp>
    </p:spTree>
    <p:extLst>
      <p:ext uri="{BB962C8B-B14F-4D97-AF65-F5344CB8AC3E}">
        <p14:creationId xmlns:p14="http://schemas.microsoft.com/office/powerpoint/2010/main" val="226890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6A63A70-2998-4869-86FE-9712B9C07916}"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86F937-4487-43A2-B3C4-B258485F728D}" type="slidenum">
              <a:rPr lang="en-US" smtClean="0"/>
              <a:t>‹#›</a:t>
            </a:fld>
            <a:endParaRPr lang="en-US" dirty="0"/>
          </a:p>
        </p:txBody>
      </p:sp>
    </p:spTree>
    <p:extLst>
      <p:ext uri="{BB962C8B-B14F-4D97-AF65-F5344CB8AC3E}">
        <p14:creationId xmlns:p14="http://schemas.microsoft.com/office/powerpoint/2010/main" val="1382467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6A63A70-2998-4869-86FE-9712B9C07916}" type="datetimeFigureOut">
              <a:rPr lang="en-US" smtClean="0"/>
              <a:t>1/20/2024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86F937-4487-43A2-B3C4-B258485F728D}" type="slidenum">
              <a:rPr lang="en-US" smtClean="0"/>
              <a:t>‹#›</a:t>
            </a:fld>
            <a:endParaRPr lang="en-US" dirty="0"/>
          </a:p>
        </p:txBody>
      </p:sp>
    </p:spTree>
    <p:extLst>
      <p:ext uri="{BB962C8B-B14F-4D97-AF65-F5344CB8AC3E}">
        <p14:creationId xmlns:p14="http://schemas.microsoft.com/office/powerpoint/2010/main" val="243911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63A70-2998-4869-86FE-9712B9C07916}"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86F937-4487-43A2-B3C4-B258485F728D}" type="slidenum">
              <a:rPr lang="en-US" smtClean="0"/>
              <a:t>‹#›</a:t>
            </a:fld>
            <a:endParaRPr lang="en-US" dirty="0"/>
          </a:p>
        </p:txBody>
      </p:sp>
    </p:spTree>
    <p:extLst>
      <p:ext uri="{BB962C8B-B14F-4D97-AF65-F5344CB8AC3E}">
        <p14:creationId xmlns:p14="http://schemas.microsoft.com/office/powerpoint/2010/main" val="3590986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63A70-2998-4869-86FE-9712B9C07916}"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86F937-4487-43A2-B3C4-B258485F728D}" type="slidenum">
              <a:rPr lang="en-US" smtClean="0"/>
              <a:t>‹#›</a:t>
            </a:fld>
            <a:endParaRPr lang="en-US" dirty="0"/>
          </a:p>
        </p:txBody>
      </p:sp>
    </p:spTree>
    <p:extLst>
      <p:ext uri="{BB962C8B-B14F-4D97-AF65-F5344CB8AC3E}">
        <p14:creationId xmlns:p14="http://schemas.microsoft.com/office/powerpoint/2010/main" val="144070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63A70-2998-4869-86FE-9712B9C07916}"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86F937-4487-43A2-B3C4-B258485F728D}" type="slidenum">
              <a:rPr lang="en-US" smtClean="0"/>
              <a:t>‹#›</a:t>
            </a:fld>
            <a:endParaRPr lang="en-US" dirty="0"/>
          </a:p>
        </p:txBody>
      </p:sp>
    </p:spTree>
    <p:extLst>
      <p:ext uri="{BB962C8B-B14F-4D97-AF65-F5344CB8AC3E}">
        <p14:creationId xmlns:p14="http://schemas.microsoft.com/office/powerpoint/2010/main" val="289174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63A70-2998-4869-86FE-9712B9C07916}"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86F937-4487-43A2-B3C4-B258485F728D}" type="slidenum">
              <a:rPr lang="en-US" smtClean="0"/>
              <a:t>‹#›</a:t>
            </a:fld>
            <a:endParaRPr lang="en-US" dirty="0"/>
          </a:p>
        </p:txBody>
      </p:sp>
    </p:spTree>
    <p:extLst>
      <p:ext uri="{BB962C8B-B14F-4D97-AF65-F5344CB8AC3E}">
        <p14:creationId xmlns:p14="http://schemas.microsoft.com/office/powerpoint/2010/main" val="421169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A63A70-2998-4869-86FE-9712B9C07916}" type="datetimeFigureOut">
              <a:rPr lang="en-US" smtClean="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86F937-4487-43A2-B3C4-B258485F728D}" type="slidenum">
              <a:rPr lang="en-US" smtClean="0"/>
              <a:t>‹#›</a:t>
            </a:fld>
            <a:endParaRPr lang="en-US" dirty="0"/>
          </a:p>
        </p:txBody>
      </p:sp>
    </p:spTree>
    <p:extLst>
      <p:ext uri="{BB962C8B-B14F-4D97-AF65-F5344CB8AC3E}">
        <p14:creationId xmlns:p14="http://schemas.microsoft.com/office/powerpoint/2010/main" val="2057064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A63A70-2998-4869-86FE-9712B9C07916}" type="datetimeFigureOut">
              <a:rPr lang="en-US" smtClean="0"/>
              <a:t>1/20/2024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86F937-4487-43A2-B3C4-B258485F728D}" type="slidenum">
              <a:rPr lang="en-US" smtClean="0"/>
              <a:t>‹#›</a:t>
            </a:fld>
            <a:endParaRPr lang="en-US" dirty="0"/>
          </a:p>
        </p:txBody>
      </p:sp>
    </p:spTree>
    <p:extLst>
      <p:ext uri="{BB962C8B-B14F-4D97-AF65-F5344CB8AC3E}">
        <p14:creationId xmlns:p14="http://schemas.microsoft.com/office/powerpoint/2010/main" val="2647654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A63A70-2998-4869-86FE-9712B9C07916}" type="datetimeFigureOut">
              <a:rPr lang="en-US" smtClean="0"/>
              <a:t>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86F937-4487-43A2-B3C4-B258485F728D}" type="slidenum">
              <a:rPr lang="en-US" smtClean="0"/>
              <a:t>‹#›</a:t>
            </a:fld>
            <a:endParaRPr lang="en-US" dirty="0"/>
          </a:p>
        </p:txBody>
      </p:sp>
    </p:spTree>
    <p:extLst>
      <p:ext uri="{BB962C8B-B14F-4D97-AF65-F5344CB8AC3E}">
        <p14:creationId xmlns:p14="http://schemas.microsoft.com/office/powerpoint/2010/main" val="182546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63A70-2998-4869-86FE-9712B9C07916}" type="datetimeFigureOut">
              <a:rPr lang="en-US" smtClean="0"/>
              <a:t>1/20/2024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86F937-4487-43A2-B3C4-B258485F728D}" type="slidenum">
              <a:rPr lang="en-US" smtClean="0"/>
              <a:t>‹#›</a:t>
            </a:fld>
            <a:endParaRPr lang="en-US" dirty="0"/>
          </a:p>
        </p:txBody>
      </p:sp>
    </p:spTree>
    <p:extLst>
      <p:ext uri="{BB962C8B-B14F-4D97-AF65-F5344CB8AC3E}">
        <p14:creationId xmlns:p14="http://schemas.microsoft.com/office/powerpoint/2010/main" val="193415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A63A70-2998-4869-86FE-9712B9C07916}" type="datetimeFigureOut">
              <a:rPr lang="en-US" smtClean="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86F937-4487-43A2-B3C4-B258485F728D}" type="slidenum">
              <a:rPr lang="en-US" smtClean="0"/>
              <a:t>‹#›</a:t>
            </a:fld>
            <a:endParaRPr lang="en-US" dirty="0"/>
          </a:p>
        </p:txBody>
      </p:sp>
    </p:spTree>
    <p:extLst>
      <p:ext uri="{BB962C8B-B14F-4D97-AF65-F5344CB8AC3E}">
        <p14:creationId xmlns:p14="http://schemas.microsoft.com/office/powerpoint/2010/main" val="3100546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6A63A70-2998-4869-86FE-9712B9C07916}" type="datetimeFigureOut">
              <a:rPr lang="en-US" smtClean="0"/>
              <a:t>1/20/2024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9F86F937-4487-43A2-B3C4-B258485F728D}" type="slidenum">
              <a:rPr lang="en-US" smtClean="0"/>
              <a:t>‹#›</a:t>
            </a:fld>
            <a:endParaRPr lang="en-US" dirty="0"/>
          </a:p>
        </p:txBody>
      </p:sp>
    </p:spTree>
    <p:extLst>
      <p:ext uri="{BB962C8B-B14F-4D97-AF65-F5344CB8AC3E}">
        <p14:creationId xmlns:p14="http://schemas.microsoft.com/office/powerpoint/2010/main" val="53401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6A63A70-2998-4869-86FE-9712B9C07916}" type="datetimeFigureOut">
              <a:rPr lang="en-US" smtClean="0"/>
              <a:t>1/20/2024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F86F937-4487-43A2-B3C4-B258485F728D}" type="slidenum">
              <a:rPr lang="en-US" smtClean="0"/>
              <a:t>‹#›</a:t>
            </a:fld>
            <a:endParaRPr lang="en-US" dirty="0"/>
          </a:p>
        </p:txBody>
      </p:sp>
    </p:spTree>
    <p:extLst>
      <p:ext uri="{BB962C8B-B14F-4D97-AF65-F5344CB8AC3E}">
        <p14:creationId xmlns:p14="http://schemas.microsoft.com/office/powerpoint/2010/main" val="186846066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D77C-3C91-8779-3D3E-194C2ABE3AE3}"/>
              </a:ext>
            </a:extLst>
          </p:cNvPr>
          <p:cNvSpPr>
            <a:spLocks noGrp="1"/>
          </p:cNvSpPr>
          <p:nvPr>
            <p:ph type="ctrTitle"/>
          </p:nvPr>
        </p:nvSpPr>
        <p:spPr>
          <a:xfrm>
            <a:off x="810001" y="1449147"/>
            <a:ext cx="9591299" cy="2971051"/>
          </a:xfrm>
        </p:spPr>
        <p:txBody>
          <a:bodyPr>
            <a:normAutofit/>
          </a:bodyPr>
          <a:lstStyle/>
          <a:p>
            <a:r>
              <a:rPr lang="en-US" b="0" i="0" dirty="0">
                <a:solidFill>
                  <a:schemeClr val="tx1"/>
                </a:solidFill>
                <a:effectLst/>
                <a:latin typeface="Söhne"/>
              </a:rPr>
              <a:t>Data Analys</a:t>
            </a:r>
            <a:r>
              <a:rPr lang="en-US" b="0" dirty="0">
                <a:solidFill>
                  <a:schemeClr val="tx1"/>
                </a:solidFill>
                <a:latin typeface="Söhne"/>
              </a:rPr>
              <a:t>t Professional Practical Exam DA601P</a:t>
            </a:r>
            <a:endParaRPr lang="en-US" dirty="0">
              <a:solidFill>
                <a:schemeClr val="tx1"/>
              </a:solidFill>
            </a:endParaRPr>
          </a:p>
        </p:txBody>
      </p:sp>
      <p:sp>
        <p:nvSpPr>
          <p:cNvPr id="3" name="Subtitle 2">
            <a:extLst>
              <a:ext uri="{FF2B5EF4-FFF2-40B4-BE49-F238E27FC236}">
                <a16:creationId xmlns:a16="http://schemas.microsoft.com/office/drawing/2014/main" id="{1C317881-FDA7-E596-973F-CC3D922EA66F}"/>
              </a:ext>
            </a:extLst>
          </p:cNvPr>
          <p:cNvSpPr>
            <a:spLocks noGrp="1"/>
          </p:cNvSpPr>
          <p:nvPr>
            <p:ph type="subTitle" idx="1"/>
          </p:nvPr>
        </p:nvSpPr>
        <p:spPr>
          <a:xfrm>
            <a:off x="810001" y="5208110"/>
            <a:ext cx="10572000" cy="1421290"/>
          </a:xfrm>
        </p:spPr>
        <p:txBody>
          <a:bodyPr>
            <a:normAutofit/>
          </a:bodyPr>
          <a:lstStyle/>
          <a:p>
            <a:r>
              <a:rPr lang="en-US" dirty="0"/>
              <a:t>Pens and Printers Sales Analysis</a:t>
            </a:r>
          </a:p>
          <a:p>
            <a:r>
              <a:rPr lang="en-US" dirty="0"/>
              <a:t>Written by Brandon McKimmy</a:t>
            </a:r>
          </a:p>
          <a:p>
            <a:r>
              <a:rPr lang="en-US" dirty="0"/>
              <a:t>Date: January 20</a:t>
            </a:r>
            <a:r>
              <a:rPr lang="en-US" baseline="30000" dirty="0"/>
              <a:t>th</a:t>
            </a:r>
            <a:r>
              <a:rPr lang="en-US" dirty="0"/>
              <a:t>, 2024</a:t>
            </a:r>
          </a:p>
          <a:p>
            <a:endParaRPr lang="en-US" dirty="0"/>
          </a:p>
        </p:txBody>
      </p:sp>
    </p:spTree>
    <p:extLst>
      <p:ext uri="{BB962C8B-B14F-4D97-AF65-F5344CB8AC3E}">
        <p14:creationId xmlns:p14="http://schemas.microsoft.com/office/powerpoint/2010/main" val="49632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8D3AC-127F-ADE5-8933-1B48A64F9F92}"/>
              </a:ext>
            </a:extLst>
          </p:cNvPr>
          <p:cNvSpPr>
            <a:spLocks noGrp="1"/>
          </p:cNvSpPr>
          <p:nvPr>
            <p:ph type="title"/>
          </p:nvPr>
        </p:nvSpPr>
        <p:spPr/>
        <p:txBody>
          <a:bodyPr/>
          <a:lstStyle/>
          <a:p>
            <a:r>
              <a:rPr lang="en-US" b="1" i="0" dirty="0">
                <a:effectLst/>
                <a:latin typeface="Söhne"/>
              </a:rPr>
              <a:t>Final Summary </a:t>
            </a:r>
            <a:r>
              <a:rPr lang="en-US" dirty="0">
                <a:latin typeface="Söhne"/>
              </a:rPr>
              <a:t>I</a:t>
            </a:r>
            <a:r>
              <a:rPr lang="en-US" b="1" i="0" dirty="0">
                <a:effectLst/>
                <a:latin typeface="Söhne"/>
              </a:rPr>
              <a:t>ncluding </a:t>
            </a:r>
            <a:r>
              <a:rPr lang="en-US" dirty="0">
                <a:latin typeface="Söhne"/>
              </a:rPr>
              <a:t>R</a:t>
            </a:r>
            <a:r>
              <a:rPr lang="en-US" b="1" i="0" dirty="0">
                <a:effectLst/>
                <a:latin typeface="Söhne"/>
              </a:rPr>
              <a:t>ecommendations:</a:t>
            </a:r>
            <a:endParaRPr lang="en-US" dirty="0"/>
          </a:p>
        </p:txBody>
      </p:sp>
      <p:sp>
        <p:nvSpPr>
          <p:cNvPr id="3" name="Content Placeholder 2">
            <a:extLst>
              <a:ext uri="{FF2B5EF4-FFF2-40B4-BE49-F238E27FC236}">
                <a16:creationId xmlns:a16="http://schemas.microsoft.com/office/drawing/2014/main" id="{0A369490-0A52-A2C8-A88B-213557666797}"/>
              </a:ext>
            </a:extLst>
          </p:cNvPr>
          <p:cNvSpPr>
            <a:spLocks noGrp="1"/>
          </p:cNvSpPr>
          <p:nvPr>
            <p:ph idx="1"/>
          </p:nvPr>
        </p:nvSpPr>
        <p:spPr>
          <a:xfrm>
            <a:off x="818712" y="2222287"/>
            <a:ext cx="10554574" cy="4635713"/>
          </a:xfrm>
        </p:spPr>
        <p:txBody>
          <a:bodyPr>
            <a:normAutofit fontScale="62500" lnSpcReduction="20000"/>
          </a:bodyPr>
          <a:lstStyle/>
          <a:p>
            <a:pPr marL="0" indent="0">
              <a:buNone/>
            </a:pPr>
            <a:r>
              <a:rPr lang="en-US" b="0" dirty="0">
                <a:solidFill>
                  <a:srgbClr val="CCCCCC"/>
                </a:solidFill>
                <a:effectLst/>
                <a:latin typeface="Söhne"/>
              </a:rPr>
              <a:t>Summary:</a:t>
            </a:r>
          </a:p>
          <a:p>
            <a:r>
              <a:rPr lang="en-US" b="0" dirty="0">
                <a:solidFill>
                  <a:srgbClr val="CCCCCC"/>
                </a:solidFill>
                <a:effectLst/>
                <a:latin typeface="Söhne"/>
              </a:rPr>
              <a:t>Sales Method Performance: The "Email + Call" method generally generates the highest revenue, but it requires more effort. The "Email" method, while producing lower total revenue, is the most efficient when considering the Sales Efficiency Index (SEI) and Adjusted Sales Efficiency Index (ASEI).</a:t>
            </a:r>
          </a:p>
          <a:p>
            <a:r>
              <a:rPr lang="en-US" b="0" dirty="0">
                <a:solidFill>
                  <a:srgbClr val="CCCCCC"/>
                </a:solidFill>
                <a:effectLst/>
                <a:latin typeface="Söhne"/>
              </a:rPr>
              <a:t>Revenue Over Time: There were fluctuations in revenue over time for all sales methods. The "Email + Call" method showed significant growth, indicating its effectiveness in certain periods.</a:t>
            </a:r>
          </a:p>
          <a:p>
            <a:r>
              <a:rPr lang="en-US" b="0" dirty="0">
                <a:solidFill>
                  <a:srgbClr val="CCCCCC"/>
                </a:solidFill>
                <a:effectLst/>
                <a:latin typeface="Söhne"/>
              </a:rPr>
              <a:t>Customer Engagement: The data suggests varying levels of engagement and success with different sales methods. This indicates the importance of tailoring the sales approach to customer preferences and behaviors.</a:t>
            </a:r>
          </a:p>
          <a:p>
            <a:pPr marL="0" indent="0">
              <a:buNone/>
            </a:pPr>
            <a:r>
              <a:rPr lang="en-US" b="0" dirty="0">
                <a:solidFill>
                  <a:srgbClr val="CCCCCC"/>
                </a:solidFill>
                <a:effectLst/>
                <a:latin typeface="Söhne"/>
              </a:rPr>
              <a:t>Recommendations:</a:t>
            </a:r>
          </a:p>
          <a:p>
            <a:r>
              <a:rPr lang="en-US" b="0" dirty="0">
                <a:solidFill>
                  <a:srgbClr val="CCCCCC"/>
                </a:solidFill>
                <a:effectLst/>
                <a:latin typeface="Söhne"/>
              </a:rPr>
              <a:t>Focus on Efficient Methods: Prioritize the "Email" method for its high efficiency, especially in scenarios where resource optimization is crucial. This method maximizes revenue per unit of effort and transaction.</a:t>
            </a:r>
          </a:p>
          <a:p>
            <a:r>
              <a:rPr lang="en-US" b="0" dirty="0">
                <a:solidFill>
                  <a:srgbClr val="CCCCCC"/>
                </a:solidFill>
                <a:effectLst/>
                <a:latin typeface="Söhne"/>
              </a:rPr>
              <a:t>Strategic Use of Combined Methods: Utilize the "Email + Call" method strategically for high-value sales or key customer segments where the higher effort can be justified by a correspondingly higher revenue return.</a:t>
            </a:r>
          </a:p>
          <a:p>
            <a:r>
              <a:rPr lang="en-US" b="0" dirty="0">
                <a:solidFill>
                  <a:srgbClr val="CCCCCC"/>
                </a:solidFill>
                <a:effectLst/>
                <a:latin typeface="Söhne"/>
              </a:rPr>
              <a:t>Reevaluate the Call Method: Given its lower efficiency and revenue generation, consider reevaluating or optimizing the "Call" method. This might involve training, script adjustments, or integrating technology to enhance effectiveness.</a:t>
            </a:r>
          </a:p>
          <a:p>
            <a:r>
              <a:rPr lang="en-US" b="0" dirty="0">
                <a:solidFill>
                  <a:srgbClr val="CCCCCC"/>
                </a:solidFill>
                <a:effectLst/>
                <a:latin typeface="Söhne"/>
              </a:rPr>
              <a:t>Monitor Adjusted SEI: Regularly track the Adjusted Sales Efficiency Index (ASEI) to assess the ongoing efficiency of each sales method. Use this metric to make informed decisions on resource allocation and strategy adjustments.</a:t>
            </a:r>
          </a:p>
          <a:p>
            <a:r>
              <a:rPr lang="en-US" b="0" dirty="0">
                <a:solidFill>
                  <a:srgbClr val="CCCCCC"/>
                </a:solidFill>
                <a:effectLst/>
                <a:latin typeface="Söhne"/>
              </a:rPr>
              <a:t>Customer-Centric Approach: Tailor sales strategies to customer preferences and behaviors, which may vary across different segments. A more personalized approach can enhance customer engagement and sales success.</a:t>
            </a:r>
          </a:p>
          <a:p>
            <a:r>
              <a:rPr lang="en-US" b="0" dirty="0">
                <a:solidFill>
                  <a:srgbClr val="CCCCCC"/>
                </a:solidFill>
                <a:effectLst/>
                <a:latin typeface="Söhne"/>
              </a:rPr>
              <a:t>Continuous Review and Adaptation: The sales landscape is dynamic. Regularly review sales strategies and data metrics to adapt to changing market conditions, customer needs, and business goals.</a:t>
            </a:r>
          </a:p>
          <a:p>
            <a:r>
              <a:rPr lang="en-US" b="0" dirty="0">
                <a:solidFill>
                  <a:srgbClr val="CCCCCC"/>
                </a:solidFill>
                <a:effectLst/>
                <a:latin typeface="Söhne"/>
              </a:rPr>
              <a:t>By implementing these recommendations and continuously monitoring key metrics, the business can optimize its sales strategies for both efficiency and effectiveness, leading to sustained growth and success.</a:t>
            </a:r>
          </a:p>
          <a:p>
            <a:endParaRPr lang="en-US" dirty="0">
              <a:latin typeface="Söhne"/>
            </a:endParaRPr>
          </a:p>
        </p:txBody>
      </p:sp>
    </p:spTree>
    <p:extLst>
      <p:ext uri="{BB962C8B-B14F-4D97-AF65-F5344CB8AC3E}">
        <p14:creationId xmlns:p14="http://schemas.microsoft.com/office/powerpoint/2010/main" val="330859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502A-6D51-366D-F25C-53979AB1F324}"/>
              </a:ext>
            </a:extLst>
          </p:cNvPr>
          <p:cNvSpPr>
            <a:spLocks noGrp="1"/>
          </p:cNvSpPr>
          <p:nvPr>
            <p:ph type="title"/>
          </p:nvPr>
        </p:nvSpPr>
        <p:spPr/>
        <p:txBody>
          <a:bodyPr/>
          <a:lstStyle/>
          <a:p>
            <a:r>
              <a:rPr lang="en-US" b="1" i="0" dirty="0">
                <a:effectLst/>
                <a:latin typeface="Söhne"/>
              </a:rPr>
              <a:t>Customer Engagement</a:t>
            </a:r>
            <a:endParaRPr lang="en-US" dirty="0"/>
          </a:p>
        </p:txBody>
      </p:sp>
      <p:sp>
        <p:nvSpPr>
          <p:cNvPr id="3" name="Content Placeholder 2">
            <a:extLst>
              <a:ext uri="{FF2B5EF4-FFF2-40B4-BE49-F238E27FC236}">
                <a16:creationId xmlns:a16="http://schemas.microsoft.com/office/drawing/2014/main" id="{4621D131-86FD-8C84-74A4-C6A1FF923A75}"/>
              </a:ext>
            </a:extLst>
          </p:cNvPr>
          <p:cNvSpPr>
            <a:spLocks noGrp="1"/>
          </p:cNvSpPr>
          <p:nvPr>
            <p:ph idx="1"/>
          </p:nvPr>
        </p:nvSpPr>
        <p:spPr>
          <a:xfrm>
            <a:off x="810000" y="2686080"/>
            <a:ext cx="5125628" cy="2204119"/>
          </a:xfrm>
        </p:spPr>
        <p:txBody>
          <a:bodyPr>
            <a:normAutofit/>
          </a:bodyPr>
          <a:lstStyle/>
          <a:p>
            <a:r>
              <a:rPr lang="en-US" b="0" dirty="0">
                <a:solidFill>
                  <a:srgbClr val="CCCCCC"/>
                </a:solidFill>
                <a:effectLst/>
                <a:latin typeface="Söhne"/>
              </a:rPr>
              <a:t>"Email" is the most effective sales approach with 6,921 customers.</a:t>
            </a:r>
          </a:p>
          <a:p>
            <a:r>
              <a:rPr lang="en-US" b="0" dirty="0">
                <a:solidFill>
                  <a:srgbClr val="CCCCCC"/>
                </a:solidFill>
                <a:effectLst/>
                <a:latin typeface="Söhne"/>
              </a:rPr>
              <a:t>"Call" comes in second with 4,780 customers.</a:t>
            </a:r>
          </a:p>
          <a:p>
            <a:r>
              <a:rPr lang="en-US" b="0" dirty="0">
                <a:solidFill>
                  <a:srgbClr val="CCCCCC"/>
                </a:solidFill>
                <a:effectLst/>
                <a:latin typeface="Söhne"/>
              </a:rPr>
              <a:t>The combined approach "Email + Call" has the least, with 2,223 customers.</a:t>
            </a:r>
          </a:p>
        </p:txBody>
      </p:sp>
      <p:sp>
        <p:nvSpPr>
          <p:cNvPr id="5" name="TextBox 4">
            <a:extLst>
              <a:ext uri="{FF2B5EF4-FFF2-40B4-BE49-F238E27FC236}">
                <a16:creationId xmlns:a16="http://schemas.microsoft.com/office/drawing/2014/main" id="{C250F32D-5514-8B46-F246-A903CC8295AE}"/>
              </a:ext>
            </a:extLst>
          </p:cNvPr>
          <p:cNvSpPr txBox="1"/>
          <p:nvPr/>
        </p:nvSpPr>
        <p:spPr>
          <a:xfrm>
            <a:off x="2819677" y="1959404"/>
            <a:ext cx="7140465" cy="369332"/>
          </a:xfrm>
          <a:prstGeom prst="rect">
            <a:avLst/>
          </a:prstGeom>
          <a:noFill/>
        </p:spPr>
        <p:txBody>
          <a:bodyPr wrap="square" rtlCol="0">
            <a:spAutoFit/>
          </a:bodyPr>
          <a:lstStyle/>
          <a:p>
            <a:r>
              <a:rPr lang="en-US" b="1" dirty="0"/>
              <a:t>How many customers were there for each approach? </a:t>
            </a:r>
          </a:p>
        </p:txBody>
      </p:sp>
      <p:pic>
        <p:nvPicPr>
          <p:cNvPr id="6" name="Picture 5">
            <a:extLst>
              <a:ext uri="{FF2B5EF4-FFF2-40B4-BE49-F238E27FC236}">
                <a16:creationId xmlns:a16="http://schemas.microsoft.com/office/drawing/2014/main" id="{D63BD6C0-FBBF-6DF5-1FCC-85C16108345B}"/>
              </a:ext>
            </a:extLst>
          </p:cNvPr>
          <p:cNvPicPr>
            <a:picLocks noChangeAspect="1"/>
          </p:cNvPicPr>
          <p:nvPr/>
        </p:nvPicPr>
        <p:blipFill>
          <a:blip r:embed="rId3"/>
          <a:stretch>
            <a:fillRect/>
          </a:stretch>
        </p:blipFill>
        <p:spPr>
          <a:xfrm>
            <a:off x="6256374" y="2521655"/>
            <a:ext cx="5376312" cy="4015220"/>
          </a:xfrm>
          <a:prstGeom prst="rect">
            <a:avLst/>
          </a:prstGeom>
        </p:spPr>
      </p:pic>
    </p:spTree>
    <p:extLst>
      <p:ext uri="{BB962C8B-B14F-4D97-AF65-F5344CB8AC3E}">
        <p14:creationId xmlns:p14="http://schemas.microsoft.com/office/powerpoint/2010/main" val="419229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502A-6D51-366D-F25C-53979AB1F324}"/>
              </a:ext>
            </a:extLst>
          </p:cNvPr>
          <p:cNvSpPr>
            <a:spLocks noGrp="1"/>
          </p:cNvSpPr>
          <p:nvPr>
            <p:ph type="title"/>
          </p:nvPr>
        </p:nvSpPr>
        <p:spPr/>
        <p:txBody>
          <a:bodyPr/>
          <a:lstStyle/>
          <a:p>
            <a:r>
              <a:rPr lang="en-US" b="1" i="0" dirty="0">
                <a:effectLst/>
                <a:latin typeface="Söhne"/>
              </a:rPr>
              <a:t>Revenue Analysis</a:t>
            </a:r>
            <a:endParaRPr lang="en-US" dirty="0"/>
          </a:p>
        </p:txBody>
      </p:sp>
      <p:sp>
        <p:nvSpPr>
          <p:cNvPr id="3" name="Content Placeholder 2">
            <a:extLst>
              <a:ext uri="{FF2B5EF4-FFF2-40B4-BE49-F238E27FC236}">
                <a16:creationId xmlns:a16="http://schemas.microsoft.com/office/drawing/2014/main" id="{4621D131-86FD-8C84-74A4-C6A1FF923A75}"/>
              </a:ext>
            </a:extLst>
          </p:cNvPr>
          <p:cNvSpPr>
            <a:spLocks noGrp="1"/>
          </p:cNvSpPr>
          <p:nvPr>
            <p:ph idx="1"/>
          </p:nvPr>
        </p:nvSpPr>
        <p:spPr>
          <a:xfrm>
            <a:off x="810000" y="2679365"/>
            <a:ext cx="4686791" cy="3731447"/>
          </a:xfrm>
        </p:spPr>
        <p:txBody>
          <a:bodyPr>
            <a:normAutofit/>
          </a:bodyPr>
          <a:lstStyle/>
          <a:p>
            <a:r>
              <a:rPr lang="en-US" b="0" dirty="0">
                <a:solidFill>
                  <a:srgbClr val="CCCCCC"/>
                </a:solidFill>
                <a:effectLst/>
                <a:latin typeface="Söhne"/>
              </a:rPr>
              <a:t>Peak Performance: The peak suggests where sales are the highest. We see a lot of action for 50 and 90 items, which might be our sweet spot for pricing or the most common type of product we're selling.</a:t>
            </a:r>
          </a:p>
          <a:p>
            <a:r>
              <a:rPr lang="en-US" b="0" dirty="0">
                <a:solidFill>
                  <a:srgbClr val="CCCCCC"/>
                </a:solidFill>
                <a:effectLst/>
                <a:latin typeface="Söhne"/>
              </a:rPr>
              <a:t>Where the Line Peaks: The highest part of the line (50 or 90) indicates highest sales.</a:t>
            </a:r>
          </a:p>
          <a:p>
            <a:r>
              <a:rPr lang="en-US" b="0" dirty="0">
                <a:solidFill>
                  <a:srgbClr val="CCCCCC"/>
                </a:solidFill>
                <a:effectLst/>
                <a:latin typeface="Söhne"/>
              </a:rPr>
              <a:t>Where the Line is Lower: The data suggests staying away from the valleys such as 70 and anything above 120. </a:t>
            </a:r>
          </a:p>
        </p:txBody>
      </p:sp>
      <p:sp>
        <p:nvSpPr>
          <p:cNvPr id="5" name="TextBox 4">
            <a:extLst>
              <a:ext uri="{FF2B5EF4-FFF2-40B4-BE49-F238E27FC236}">
                <a16:creationId xmlns:a16="http://schemas.microsoft.com/office/drawing/2014/main" id="{C250F32D-5514-8B46-F246-A903CC8295AE}"/>
              </a:ext>
            </a:extLst>
          </p:cNvPr>
          <p:cNvSpPr txBox="1"/>
          <p:nvPr/>
        </p:nvSpPr>
        <p:spPr>
          <a:xfrm>
            <a:off x="2737596" y="1946595"/>
            <a:ext cx="8886860" cy="369332"/>
          </a:xfrm>
          <a:prstGeom prst="rect">
            <a:avLst/>
          </a:prstGeom>
          <a:noFill/>
        </p:spPr>
        <p:txBody>
          <a:bodyPr wrap="square" rtlCol="0">
            <a:spAutoFit/>
          </a:bodyPr>
          <a:lstStyle/>
          <a:p>
            <a:r>
              <a:rPr lang="en-US" b="1" dirty="0"/>
              <a:t>What does the spread of the revenue look like for each method? </a:t>
            </a:r>
          </a:p>
        </p:txBody>
      </p:sp>
      <p:pic>
        <p:nvPicPr>
          <p:cNvPr id="6" name="Picture 5">
            <a:extLst>
              <a:ext uri="{FF2B5EF4-FFF2-40B4-BE49-F238E27FC236}">
                <a16:creationId xmlns:a16="http://schemas.microsoft.com/office/drawing/2014/main" id="{305B3EC4-1903-1843-121C-6ED7B71C98CF}"/>
              </a:ext>
            </a:extLst>
          </p:cNvPr>
          <p:cNvPicPr>
            <a:picLocks noChangeAspect="1"/>
          </p:cNvPicPr>
          <p:nvPr/>
        </p:nvPicPr>
        <p:blipFill>
          <a:blip r:embed="rId3"/>
          <a:stretch>
            <a:fillRect/>
          </a:stretch>
        </p:blipFill>
        <p:spPr>
          <a:xfrm>
            <a:off x="5833502" y="2679365"/>
            <a:ext cx="5943350" cy="3784648"/>
          </a:xfrm>
          <a:prstGeom prst="rect">
            <a:avLst/>
          </a:prstGeom>
        </p:spPr>
      </p:pic>
    </p:spTree>
    <p:extLst>
      <p:ext uri="{BB962C8B-B14F-4D97-AF65-F5344CB8AC3E}">
        <p14:creationId xmlns:p14="http://schemas.microsoft.com/office/powerpoint/2010/main" val="93166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502A-6D51-366D-F25C-53979AB1F324}"/>
              </a:ext>
            </a:extLst>
          </p:cNvPr>
          <p:cNvSpPr>
            <a:spLocks noGrp="1"/>
          </p:cNvSpPr>
          <p:nvPr>
            <p:ph type="title"/>
          </p:nvPr>
        </p:nvSpPr>
        <p:spPr/>
        <p:txBody>
          <a:bodyPr/>
          <a:lstStyle/>
          <a:p>
            <a:r>
              <a:rPr lang="en-US" b="1" i="0" dirty="0">
                <a:effectLst/>
                <a:latin typeface="Söhne"/>
              </a:rPr>
              <a:t>Revenue Analysis (cont.)</a:t>
            </a:r>
            <a:endParaRPr lang="en-US" dirty="0"/>
          </a:p>
        </p:txBody>
      </p:sp>
      <p:sp>
        <p:nvSpPr>
          <p:cNvPr id="3" name="Content Placeholder 2">
            <a:extLst>
              <a:ext uri="{FF2B5EF4-FFF2-40B4-BE49-F238E27FC236}">
                <a16:creationId xmlns:a16="http://schemas.microsoft.com/office/drawing/2014/main" id="{4621D131-86FD-8C84-74A4-C6A1FF923A75}"/>
              </a:ext>
            </a:extLst>
          </p:cNvPr>
          <p:cNvSpPr>
            <a:spLocks noGrp="1"/>
          </p:cNvSpPr>
          <p:nvPr>
            <p:ph idx="1"/>
          </p:nvPr>
        </p:nvSpPr>
        <p:spPr>
          <a:xfrm>
            <a:off x="809999" y="2503197"/>
            <a:ext cx="5286001" cy="4011903"/>
          </a:xfrm>
        </p:spPr>
        <p:txBody>
          <a:bodyPr>
            <a:normAutofit/>
          </a:bodyPr>
          <a:lstStyle/>
          <a:p>
            <a:r>
              <a:rPr lang="en-US" b="0" dirty="0">
                <a:solidFill>
                  <a:srgbClr val="CCCCCC"/>
                </a:solidFill>
                <a:effectLst/>
                <a:latin typeface="Söhne"/>
              </a:rPr>
              <a:t>Calls: </a:t>
            </a:r>
          </a:p>
          <a:p>
            <a:pPr lvl="1"/>
            <a:r>
              <a:rPr lang="en-US" b="0" dirty="0">
                <a:solidFill>
                  <a:srgbClr val="CCCCCC"/>
                </a:solidFill>
                <a:effectLst/>
                <a:latin typeface="Söhne"/>
              </a:rPr>
              <a:t>Average revenue per customer hovers around $50.</a:t>
            </a:r>
          </a:p>
          <a:p>
            <a:r>
              <a:rPr lang="en-US" b="0" dirty="0">
                <a:solidFill>
                  <a:srgbClr val="CCCCCC"/>
                </a:solidFill>
                <a:effectLst/>
                <a:latin typeface="Söhne"/>
              </a:rPr>
              <a:t>Emails: </a:t>
            </a:r>
          </a:p>
          <a:p>
            <a:pPr lvl="1"/>
            <a:r>
              <a:rPr lang="en-US" b="0" dirty="0">
                <a:solidFill>
                  <a:srgbClr val="CCCCCC"/>
                </a:solidFill>
                <a:effectLst/>
                <a:latin typeface="Söhne"/>
              </a:rPr>
              <a:t>With an average revenue per customer at $100, this is indicating higher efficiency.</a:t>
            </a:r>
          </a:p>
          <a:p>
            <a:r>
              <a:rPr lang="en-US" b="0" dirty="0">
                <a:solidFill>
                  <a:srgbClr val="CCCCCC"/>
                </a:solidFill>
                <a:effectLst/>
                <a:latin typeface="Söhne"/>
              </a:rPr>
              <a:t>Email + Call: </a:t>
            </a:r>
          </a:p>
          <a:p>
            <a:pPr lvl="1"/>
            <a:r>
              <a:rPr lang="en-US" b="0" dirty="0">
                <a:solidFill>
                  <a:srgbClr val="CCCCCC"/>
                </a:solidFill>
                <a:effectLst/>
                <a:latin typeface="Söhne"/>
              </a:rPr>
              <a:t>The combined approach averages </a:t>
            </a:r>
            <a:r>
              <a:rPr lang="en-US" b="0">
                <a:solidFill>
                  <a:srgbClr val="CCCCCC"/>
                </a:solidFill>
                <a:effectLst/>
                <a:latin typeface="Söhne"/>
              </a:rPr>
              <a:t>over $175 </a:t>
            </a:r>
            <a:r>
              <a:rPr lang="en-US" b="0" dirty="0">
                <a:solidFill>
                  <a:srgbClr val="CCCCCC"/>
                </a:solidFill>
                <a:effectLst/>
                <a:latin typeface="Söhne"/>
              </a:rPr>
              <a:t>in revenue per customer, highlighting its superior profitability, especially for high-engagement sales scenarios.</a:t>
            </a:r>
          </a:p>
        </p:txBody>
      </p:sp>
      <p:sp>
        <p:nvSpPr>
          <p:cNvPr id="5" name="TextBox 4">
            <a:extLst>
              <a:ext uri="{FF2B5EF4-FFF2-40B4-BE49-F238E27FC236}">
                <a16:creationId xmlns:a16="http://schemas.microsoft.com/office/drawing/2014/main" id="{C250F32D-5514-8B46-F246-A903CC8295AE}"/>
              </a:ext>
            </a:extLst>
          </p:cNvPr>
          <p:cNvSpPr txBox="1"/>
          <p:nvPr/>
        </p:nvSpPr>
        <p:spPr>
          <a:xfrm>
            <a:off x="2838038" y="1936204"/>
            <a:ext cx="8886860" cy="369332"/>
          </a:xfrm>
          <a:prstGeom prst="rect">
            <a:avLst/>
          </a:prstGeom>
          <a:noFill/>
        </p:spPr>
        <p:txBody>
          <a:bodyPr wrap="square" rtlCol="0">
            <a:spAutoFit/>
          </a:bodyPr>
          <a:lstStyle/>
          <a:p>
            <a:r>
              <a:rPr lang="en-US" b="1" dirty="0"/>
              <a:t>What does the spread of the revenue look like overall? And for each method? </a:t>
            </a:r>
          </a:p>
        </p:txBody>
      </p:sp>
      <p:pic>
        <p:nvPicPr>
          <p:cNvPr id="7" name="Picture 6">
            <a:extLst>
              <a:ext uri="{FF2B5EF4-FFF2-40B4-BE49-F238E27FC236}">
                <a16:creationId xmlns:a16="http://schemas.microsoft.com/office/drawing/2014/main" id="{D399AFCF-F097-2A4C-2C9B-4BB28EA63FDD}"/>
              </a:ext>
            </a:extLst>
          </p:cNvPr>
          <p:cNvPicPr>
            <a:picLocks noChangeAspect="1"/>
          </p:cNvPicPr>
          <p:nvPr/>
        </p:nvPicPr>
        <p:blipFill>
          <a:blip r:embed="rId3"/>
          <a:stretch>
            <a:fillRect/>
          </a:stretch>
        </p:blipFill>
        <p:spPr>
          <a:xfrm>
            <a:off x="6475172" y="2503197"/>
            <a:ext cx="5004715" cy="3220681"/>
          </a:xfrm>
          <a:prstGeom prst="rect">
            <a:avLst/>
          </a:prstGeom>
        </p:spPr>
      </p:pic>
      <p:pic>
        <p:nvPicPr>
          <p:cNvPr id="10" name="Picture 9">
            <a:extLst>
              <a:ext uri="{FF2B5EF4-FFF2-40B4-BE49-F238E27FC236}">
                <a16:creationId xmlns:a16="http://schemas.microsoft.com/office/drawing/2014/main" id="{7320A154-4EF5-885F-7ECB-35AF765189B9}"/>
              </a:ext>
            </a:extLst>
          </p:cNvPr>
          <p:cNvPicPr>
            <a:picLocks noChangeAspect="1"/>
          </p:cNvPicPr>
          <p:nvPr/>
        </p:nvPicPr>
        <p:blipFill>
          <a:blip r:embed="rId4"/>
          <a:stretch>
            <a:fillRect/>
          </a:stretch>
        </p:blipFill>
        <p:spPr>
          <a:xfrm>
            <a:off x="6738841" y="5731200"/>
            <a:ext cx="4477375" cy="981212"/>
          </a:xfrm>
          <a:prstGeom prst="rect">
            <a:avLst/>
          </a:prstGeom>
        </p:spPr>
      </p:pic>
    </p:spTree>
    <p:extLst>
      <p:ext uri="{BB962C8B-B14F-4D97-AF65-F5344CB8AC3E}">
        <p14:creationId xmlns:p14="http://schemas.microsoft.com/office/powerpoint/2010/main" val="612205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502A-6D51-366D-F25C-53979AB1F324}"/>
              </a:ext>
            </a:extLst>
          </p:cNvPr>
          <p:cNvSpPr>
            <a:spLocks noGrp="1"/>
          </p:cNvSpPr>
          <p:nvPr>
            <p:ph type="title"/>
          </p:nvPr>
        </p:nvSpPr>
        <p:spPr/>
        <p:txBody>
          <a:bodyPr/>
          <a:lstStyle/>
          <a:p>
            <a:r>
              <a:rPr lang="en-US" b="1" i="0" dirty="0">
                <a:effectLst/>
                <a:latin typeface="Söhne"/>
              </a:rPr>
              <a:t>Revenue Analysis (cont.)</a:t>
            </a:r>
            <a:endParaRPr lang="en-US" dirty="0"/>
          </a:p>
        </p:txBody>
      </p:sp>
      <p:sp>
        <p:nvSpPr>
          <p:cNvPr id="3" name="Content Placeholder 2">
            <a:extLst>
              <a:ext uri="{FF2B5EF4-FFF2-40B4-BE49-F238E27FC236}">
                <a16:creationId xmlns:a16="http://schemas.microsoft.com/office/drawing/2014/main" id="{4621D131-86FD-8C84-74A4-C6A1FF923A75}"/>
              </a:ext>
            </a:extLst>
          </p:cNvPr>
          <p:cNvSpPr>
            <a:spLocks noGrp="1"/>
          </p:cNvSpPr>
          <p:nvPr>
            <p:ph idx="1"/>
          </p:nvPr>
        </p:nvSpPr>
        <p:spPr>
          <a:xfrm>
            <a:off x="519055" y="2451007"/>
            <a:ext cx="4834682" cy="3938993"/>
          </a:xfrm>
        </p:spPr>
        <p:txBody>
          <a:bodyPr>
            <a:normAutofit fontScale="92500" lnSpcReduction="20000"/>
          </a:bodyPr>
          <a:lstStyle/>
          <a:p>
            <a:r>
              <a:rPr lang="en-US" sz="1600" b="0" dirty="0">
                <a:solidFill>
                  <a:srgbClr val="CCCCCC"/>
                </a:solidFill>
                <a:effectLst/>
                <a:latin typeface="Söhne"/>
              </a:rPr>
              <a:t>Email + Call: </a:t>
            </a:r>
          </a:p>
          <a:p>
            <a:pPr lvl="1"/>
            <a:r>
              <a:rPr lang="en-US" sz="1400" b="0" dirty="0">
                <a:solidFill>
                  <a:srgbClr val="CCCCCC"/>
                </a:solidFill>
                <a:effectLst/>
                <a:latin typeface="Söhne"/>
              </a:rPr>
              <a:t>This method exhibits a broad revenue range, between under 150 and over 200. The presence of outliers above 200 signifies exceptional sales occurrences, likely from combined communication efforts leading to higher transaction values.</a:t>
            </a:r>
          </a:p>
          <a:p>
            <a:r>
              <a:rPr lang="en-US" sz="1600" b="0" dirty="0">
                <a:solidFill>
                  <a:srgbClr val="CCCCCC"/>
                </a:solidFill>
                <a:effectLst/>
                <a:latin typeface="Söhne"/>
              </a:rPr>
              <a:t>Call: </a:t>
            </a:r>
          </a:p>
          <a:p>
            <a:pPr lvl="1"/>
            <a:r>
              <a:rPr lang="en-US" sz="1400" b="0" dirty="0">
                <a:solidFill>
                  <a:srgbClr val="CCCCCC"/>
                </a:solidFill>
                <a:effectLst/>
                <a:latin typeface="Söhne"/>
              </a:rPr>
              <a:t>The revenue for the 'Call' method mostly centers around 50, with some outliers above this mark. These outliers suggest that even though the call method tends to yield moderate transaction sizes, it can occasionally result in significantly higher sales, possibly from successful negotiations or in-depth customer interactions.</a:t>
            </a:r>
          </a:p>
          <a:p>
            <a:r>
              <a:rPr lang="en-US" sz="1600" b="0" dirty="0">
                <a:solidFill>
                  <a:srgbClr val="CCCCCC"/>
                </a:solidFill>
                <a:effectLst/>
                <a:latin typeface="Söhne"/>
              </a:rPr>
              <a:t>Email: </a:t>
            </a:r>
          </a:p>
          <a:p>
            <a:pPr lvl="1"/>
            <a:r>
              <a:rPr lang="en-US" sz="1400" b="0" dirty="0">
                <a:solidFill>
                  <a:srgbClr val="CCCCCC"/>
                </a:solidFill>
                <a:effectLst/>
                <a:latin typeface="Söhne"/>
              </a:rPr>
              <a:t>The 'Email' method shows a concentration of sales under 100 and just over 100, with outliers around 150. These outliers may represent successful marketing campaigns or special offers that have resonated with customers, prompting them to spend more.</a:t>
            </a:r>
          </a:p>
        </p:txBody>
      </p:sp>
      <p:sp>
        <p:nvSpPr>
          <p:cNvPr id="5" name="TextBox 4">
            <a:extLst>
              <a:ext uri="{FF2B5EF4-FFF2-40B4-BE49-F238E27FC236}">
                <a16:creationId xmlns:a16="http://schemas.microsoft.com/office/drawing/2014/main" id="{C250F32D-5514-8B46-F246-A903CC8295AE}"/>
              </a:ext>
            </a:extLst>
          </p:cNvPr>
          <p:cNvSpPr txBox="1"/>
          <p:nvPr/>
        </p:nvSpPr>
        <p:spPr>
          <a:xfrm>
            <a:off x="2838038" y="1936204"/>
            <a:ext cx="8886860" cy="369332"/>
          </a:xfrm>
          <a:prstGeom prst="rect">
            <a:avLst/>
          </a:prstGeom>
          <a:noFill/>
        </p:spPr>
        <p:txBody>
          <a:bodyPr wrap="square" rtlCol="0">
            <a:spAutoFit/>
          </a:bodyPr>
          <a:lstStyle/>
          <a:p>
            <a:r>
              <a:rPr lang="en-US" b="1" dirty="0"/>
              <a:t>What does the spread of the revenue look like overall? And for each method? </a:t>
            </a:r>
          </a:p>
        </p:txBody>
      </p:sp>
      <p:pic>
        <p:nvPicPr>
          <p:cNvPr id="7" name="Picture 6">
            <a:extLst>
              <a:ext uri="{FF2B5EF4-FFF2-40B4-BE49-F238E27FC236}">
                <a16:creationId xmlns:a16="http://schemas.microsoft.com/office/drawing/2014/main" id="{449A996E-FF9D-B839-F901-4E1391817BB1}"/>
              </a:ext>
            </a:extLst>
          </p:cNvPr>
          <p:cNvPicPr>
            <a:picLocks noChangeAspect="1"/>
          </p:cNvPicPr>
          <p:nvPr/>
        </p:nvPicPr>
        <p:blipFill>
          <a:blip r:embed="rId3"/>
          <a:stretch>
            <a:fillRect/>
          </a:stretch>
        </p:blipFill>
        <p:spPr>
          <a:xfrm>
            <a:off x="5883673" y="2569178"/>
            <a:ext cx="5937294" cy="3820823"/>
          </a:xfrm>
          <a:prstGeom prst="rect">
            <a:avLst/>
          </a:prstGeom>
        </p:spPr>
      </p:pic>
    </p:spTree>
    <p:extLst>
      <p:ext uri="{BB962C8B-B14F-4D97-AF65-F5344CB8AC3E}">
        <p14:creationId xmlns:p14="http://schemas.microsoft.com/office/powerpoint/2010/main" val="2336673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48C0-1761-681B-630A-CD3AEA898702}"/>
              </a:ext>
            </a:extLst>
          </p:cNvPr>
          <p:cNvSpPr>
            <a:spLocks noGrp="1"/>
          </p:cNvSpPr>
          <p:nvPr>
            <p:ph type="title"/>
          </p:nvPr>
        </p:nvSpPr>
        <p:spPr/>
        <p:txBody>
          <a:bodyPr/>
          <a:lstStyle/>
          <a:p>
            <a:r>
              <a:rPr lang="en-US" b="1" i="0" dirty="0">
                <a:effectLst/>
                <a:latin typeface="Söhne"/>
              </a:rPr>
              <a:t>Trend Insights</a:t>
            </a:r>
            <a:endParaRPr lang="en-US" dirty="0"/>
          </a:p>
        </p:txBody>
      </p:sp>
      <p:sp>
        <p:nvSpPr>
          <p:cNvPr id="3" name="Content Placeholder 2">
            <a:extLst>
              <a:ext uri="{FF2B5EF4-FFF2-40B4-BE49-F238E27FC236}">
                <a16:creationId xmlns:a16="http://schemas.microsoft.com/office/drawing/2014/main" id="{526EE0B7-2CD6-BBFD-6AF7-B99E107E9E06}"/>
              </a:ext>
            </a:extLst>
          </p:cNvPr>
          <p:cNvSpPr>
            <a:spLocks noGrp="1"/>
          </p:cNvSpPr>
          <p:nvPr>
            <p:ph idx="1"/>
          </p:nvPr>
        </p:nvSpPr>
        <p:spPr>
          <a:xfrm>
            <a:off x="810001" y="2543194"/>
            <a:ext cx="4676400" cy="3867617"/>
          </a:xfrm>
        </p:spPr>
        <p:txBody>
          <a:bodyPr>
            <a:normAutofit fontScale="77500" lnSpcReduction="20000"/>
          </a:bodyPr>
          <a:lstStyle/>
          <a:p>
            <a:r>
              <a:rPr lang="en-US" sz="2100" b="0" dirty="0">
                <a:solidFill>
                  <a:srgbClr val="CCCCCC"/>
                </a:solidFill>
                <a:effectLst/>
                <a:latin typeface="Söhne"/>
              </a:rPr>
              <a:t>This metric is designed to monitor the week-over-week growth efficiency of each sales method.</a:t>
            </a:r>
          </a:p>
          <a:p>
            <a:r>
              <a:rPr lang="en-US" sz="2100" b="0" dirty="0">
                <a:solidFill>
                  <a:srgbClr val="CCCCCC"/>
                </a:solidFill>
                <a:effectLst/>
                <a:latin typeface="Söhne"/>
              </a:rPr>
              <a:t>Initial Values for the Metric:</a:t>
            </a:r>
          </a:p>
          <a:p>
            <a:pPr lvl="1"/>
            <a:r>
              <a:rPr lang="en-US" sz="1800" b="0" dirty="0">
                <a:solidFill>
                  <a:srgbClr val="CCCCCC"/>
                </a:solidFill>
                <a:effectLst/>
                <a:latin typeface="Söhne"/>
              </a:rPr>
              <a:t>Call: Average weekly growth of approximately 6.79%.</a:t>
            </a:r>
          </a:p>
          <a:p>
            <a:pPr lvl="1"/>
            <a:r>
              <a:rPr lang="en-US" sz="1800" b="0" dirty="0">
                <a:solidFill>
                  <a:srgbClr val="CCCCCC"/>
                </a:solidFill>
                <a:effectLst/>
                <a:latin typeface="Söhne"/>
              </a:rPr>
              <a:t>Email: Average weekly decline of approximately 31.67%.</a:t>
            </a:r>
          </a:p>
          <a:p>
            <a:pPr lvl="1"/>
            <a:r>
              <a:rPr lang="en-US" sz="1800" b="0" dirty="0">
                <a:solidFill>
                  <a:srgbClr val="CCCCCC"/>
                </a:solidFill>
                <a:effectLst/>
                <a:latin typeface="Söhne"/>
              </a:rPr>
              <a:t>Email + Call: Average weekly growth of approximately 50.25%.</a:t>
            </a:r>
          </a:p>
          <a:p>
            <a:r>
              <a:rPr lang="en-US" sz="2100" b="0" dirty="0">
                <a:solidFill>
                  <a:srgbClr val="CCCCCC"/>
                </a:solidFill>
                <a:effectLst/>
                <a:latin typeface="Söhne"/>
              </a:rPr>
              <a:t>These values suggest that the "Email + Call" method is currently the most successful in terms of weekly revenue growth, whereas the "Email" method shows a decline. Monitoring these trends is crucial for making informed decisions on sales strategies</a:t>
            </a:r>
          </a:p>
          <a:p>
            <a:endParaRPr lang="en-US" dirty="0">
              <a:latin typeface="Söhne"/>
            </a:endParaRPr>
          </a:p>
        </p:txBody>
      </p:sp>
      <p:sp>
        <p:nvSpPr>
          <p:cNvPr id="4" name="TextBox 3">
            <a:extLst>
              <a:ext uri="{FF2B5EF4-FFF2-40B4-BE49-F238E27FC236}">
                <a16:creationId xmlns:a16="http://schemas.microsoft.com/office/drawing/2014/main" id="{814CDC31-0678-CC2F-FF3C-3E1E8500A807}"/>
              </a:ext>
            </a:extLst>
          </p:cNvPr>
          <p:cNvSpPr txBox="1"/>
          <p:nvPr/>
        </p:nvSpPr>
        <p:spPr>
          <a:xfrm>
            <a:off x="2903620" y="1991824"/>
            <a:ext cx="8662737" cy="369332"/>
          </a:xfrm>
          <a:prstGeom prst="rect">
            <a:avLst/>
          </a:prstGeom>
          <a:noFill/>
        </p:spPr>
        <p:txBody>
          <a:bodyPr wrap="square" rtlCol="0">
            <a:spAutoFit/>
          </a:bodyPr>
          <a:lstStyle/>
          <a:p>
            <a:r>
              <a:rPr lang="en-US" b="1" dirty="0"/>
              <a:t>Was there any difference in revenue over time for each of the methods?</a:t>
            </a:r>
          </a:p>
        </p:txBody>
      </p:sp>
      <p:pic>
        <p:nvPicPr>
          <p:cNvPr id="6" name="Picture 5">
            <a:extLst>
              <a:ext uri="{FF2B5EF4-FFF2-40B4-BE49-F238E27FC236}">
                <a16:creationId xmlns:a16="http://schemas.microsoft.com/office/drawing/2014/main" id="{A2BE2A70-4092-69BA-8B50-DF75D0737394}"/>
              </a:ext>
            </a:extLst>
          </p:cNvPr>
          <p:cNvPicPr>
            <a:picLocks noChangeAspect="1"/>
          </p:cNvPicPr>
          <p:nvPr/>
        </p:nvPicPr>
        <p:blipFill>
          <a:blip r:embed="rId3"/>
          <a:stretch>
            <a:fillRect/>
          </a:stretch>
        </p:blipFill>
        <p:spPr>
          <a:xfrm>
            <a:off x="6051069" y="2431474"/>
            <a:ext cx="5515288" cy="3338060"/>
          </a:xfrm>
          <a:prstGeom prst="rect">
            <a:avLst/>
          </a:prstGeom>
        </p:spPr>
      </p:pic>
      <p:pic>
        <p:nvPicPr>
          <p:cNvPr id="10" name="Picture 9">
            <a:extLst>
              <a:ext uri="{FF2B5EF4-FFF2-40B4-BE49-F238E27FC236}">
                <a16:creationId xmlns:a16="http://schemas.microsoft.com/office/drawing/2014/main" id="{48F52271-52F2-DF69-7E49-6D036D50A246}"/>
              </a:ext>
            </a:extLst>
          </p:cNvPr>
          <p:cNvPicPr>
            <a:picLocks noChangeAspect="1"/>
          </p:cNvPicPr>
          <p:nvPr/>
        </p:nvPicPr>
        <p:blipFill>
          <a:blip r:embed="rId4"/>
          <a:stretch>
            <a:fillRect/>
          </a:stretch>
        </p:blipFill>
        <p:spPr>
          <a:xfrm>
            <a:off x="8019481" y="5810104"/>
            <a:ext cx="1971950" cy="1047896"/>
          </a:xfrm>
          <a:prstGeom prst="rect">
            <a:avLst/>
          </a:prstGeom>
        </p:spPr>
      </p:pic>
    </p:spTree>
    <p:extLst>
      <p:ext uri="{BB962C8B-B14F-4D97-AF65-F5344CB8AC3E}">
        <p14:creationId xmlns:p14="http://schemas.microsoft.com/office/powerpoint/2010/main" val="884950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599A-2122-D949-1123-B4826383C9BA}"/>
              </a:ext>
            </a:extLst>
          </p:cNvPr>
          <p:cNvSpPr>
            <a:spLocks noGrp="1"/>
          </p:cNvSpPr>
          <p:nvPr>
            <p:ph type="title"/>
          </p:nvPr>
        </p:nvSpPr>
        <p:spPr/>
        <p:txBody>
          <a:bodyPr/>
          <a:lstStyle/>
          <a:p>
            <a:r>
              <a:rPr lang="en-US" b="1" i="0" dirty="0">
                <a:effectLst/>
                <a:latin typeface="Söhne"/>
              </a:rPr>
              <a:t>Strategic Direction</a:t>
            </a:r>
            <a:endParaRPr lang="en-US" dirty="0"/>
          </a:p>
        </p:txBody>
      </p:sp>
      <p:sp>
        <p:nvSpPr>
          <p:cNvPr id="8" name="TextBox 7">
            <a:extLst>
              <a:ext uri="{FF2B5EF4-FFF2-40B4-BE49-F238E27FC236}">
                <a16:creationId xmlns:a16="http://schemas.microsoft.com/office/drawing/2014/main" id="{40C65D33-0BCA-7D50-E589-3E8C56A55859}"/>
              </a:ext>
            </a:extLst>
          </p:cNvPr>
          <p:cNvSpPr txBox="1"/>
          <p:nvPr/>
        </p:nvSpPr>
        <p:spPr>
          <a:xfrm>
            <a:off x="2903620" y="1991824"/>
            <a:ext cx="9035535" cy="369332"/>
          </a:xfrm>
          <a:prstGeom prst="rect">
            <a:avLst/>
          </a:prstGeom>
          <a:noFill/>
        </p:spPr>
        <p:txBody>
          <a:bodyPr wrap="square" rtlCol="0">
            <a:spAutoFit/>
          </a:bodyPr>
          <a:lstStyle/>
          <a:p>
            <a:r>
              <a:rPr lang="en-US" b="1" dirty="0"/>
              <a:t>Based on the data, which method would you recommend we continue to use?</a:t>
            </a:r>
          </a:p>
        </p:txBody>
      </p:sp>
      <p:sp>
        <p:nvSpPr>
          <p:cNvPr id="9" name="TextBox 8">
            <a:extLst>
              <a:ext uri="{FF2B5EF4-FFF2-40B4-BE49-F238E27FC236}">
                <a16:creationId xmlns:a16="http://schemas.microsoft.com/office/drawing/2014/main" id="{363EAEDE-7AA4-44C4-CB94-BD2AD97FE732}"/>
              </a:ext>
            </a:extLst>
          </p:cNvPr>
          <p:cNvSpPr txBox="1"/>
          <p:nvPr/>
        </p:nvSpPr>
        <p:spPr>
          <a:xfrm>
            <a:off x="533400" y="2403964"/>
            <a:ext cx="4944783" cy="4185761"/>
          </a:xfrm>
          <a:prstGeom prst="rect">
            <a:avLst/>
          </a:prstGeom>
          <a:noFill/>
        </p:spPr>
        <p:txBody>
          <a:bodyPr wrap="square" rtlCol="0">
            <a:spAutoFit/>
          </a:bodyPr>
          <a:lstStyle/>
          <a:p>
            <a:r>
              <a:rPr lang="en-US" sz="1400" b="0" dirty="0">
                <a:solidFill>
                  <a:srgbClr val="CCCCCC"/>
                </a:solidFill>
                <a:effectLst/>
                <a:latin typeface="Söhne"/>
              </a:rPr>
              <a:t>Email Method: </a:t>
            </a:r>
          </a:p>
          <a:p>
            <a:r>
              <a:rPr lang="en-US" sz="1400" b="0" dirty="0">
                <a:solidFill>
                  <a:srgbClr val="CCCCCC"/>
                </a:solidFill>
                <a:effectLst/>
                <a:latin typeface="Söhne"/>
              </a:rPr>
              <a:t>Started week 1 just above 200,000, displaying a robust growth trajectory to close week 6 just shy of 700,000. This indicates a strong market presence and a high rate of customer acquisition or upselling through email outreach.</a:t>
            </a:r>
          </a:p>
          <a:p>
            <a:br>
              <a:rPr lang="en-US" sz="1400" b="0" dirty="0">
                <a:solidFill>
                  <a:srgbClr val="CCCCCC"/>
                </a:solidFill>
                <a:effectLst/>
                <a:latin typeface="Söhne"/>
              </a:rPr>
            </a:br>
            <a:r>
              <a:rPr lang="en-US" sz="1400" b="0" dirty="0">
                <a:solidFill>
                  <a:srgbClr val="CCCCCC"/>
                </a:solidFill>
                <a:effectLst/>
                <a:latin typeface="Söhne"/>
              </a:rPr>
              <a:t>Call Method: </a:t>
            </a:r>
          </a:p>
          <a:p>
            <a:r>
              <a:rPr lang="en-US" sz="1400" b="0" dirty="0">
                <a:solidFill>
                  <a:srgbClr val="CCCCCC"/>
                </a:solidFill>
                <a:effectLst/>
                <a:latin typeface="Söhne"/>
              </a:rPr>
              <a:t>Commenced week 1 with a modest beginning, indicative of slower initial sales, and concluded week 6 slightly above 200,000. This slower growth suggests that while effective, the call method may require more time to convert sales or may serve a niche segment.</a:t>
            </a:r>
          </a:p>
          <a:p>
            <a:br>
              <a:rPr lang="en-US" sz="1400" b="0" dirty="0">
                <a:solidFill>
                  <a:srgbClr val="CCCCCC"/>
                </a:solidFill>
                <a:effectLst/>
                <a:latin typeface="Söhne"/>
              </a:rPr>
            </a:br>
            <a:r>
              <a:rPr lang="en-US" sz="1400" b="0" dirty="0">
                <a:solidFill>
                  <a:srgbClr val="CCCCCC"/>
                </a:solidFill>
                <a:effectLst/>
                <a:latin typeface="Söhne"/>
              </a:rPr>
              <a:t>Email + Call Method: </a:t>
            </a:r>
          </a:p>
          <a:p>
            <a:r>
              <a:rPr lang="en-US" sz="1400" b="0" dirty="0">
                <a:solidFill>
                  <a:srgbClr val="CCCCCC"/>
                </a:solidFill>
                <a:effectLst/>
                <a:latin typeface="Söhne"/>
              </a:rPr>
              <a:t>Initiated week 1 with numbers not as strong as the email-only method but showed a steady increase to finish week 6 slightly over 400,000. This demonstrates the combined strategy's ability to capture significant market share, possibly pointing to the added value of personalized follow-ups.</a:t>
            </a:r>
          </a:p>
        </p:txBody>
      </p:sp>
      <p:pic>
        <p:nvPicPr>
          <p:cNvPr id="4" name="Picture 3">
            <a:extLst>
              <a:ext uri="{FF2B5EF4-FFF2-40B4-BE49-F238E27FC236}">
                <a16:creationId xmlns:a16="http://schemas.microsoft.com/office/drawing/2014/main" id="{AD56C47C-16DA-06B8-51EC-5741D0561CD6}"/>
              </a:ext>
            </a:extLst>
          </p:cNvPr>
          <p:cNvPicPr>
            <a:picLocks noChangeAspect="1"/>
          </p:cNvPicPr>
          <p:nvPr/>
        </p:nvPicPr>
        <p:blipFill>
          <a:blip r:embed="rId3"/>
          <a:stretch>
            <a:fillRect/>
          </a:stretch>
        </p:blipFill>
        <p:spPr>
          <a:xfrm>
            <a:off x="5754783" y="2623208"/>
            <a:ext cx="5903817" cy="3573213"/>
          </a:xfrm>
          <a:prstGeom prst="rect">
            <a:avLst/>
          </a:prstGeom>
        </p:spPr>
      </p:pic>
    </p:spTree>
    <p:extLst>
      <p:ext uri="{BB962C8B-B14F-4D97-AF65-F5344CB8AC3E}">
        <p14:creationId xmlns:p14="http://schemas.microsoft.com/office/powerpoint/2010/main" val="144525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05E9-075B-01DB-E7B7-66ECB29B1C0C}"/>
              </a:ext>
            </a:extLst>
          </p:cNvPr>
          <p:cNvSpPr>
            <a:spLocks noGrp="1"/>
          </p:cNvSpPr>
          <p:nvPr>
            <p:ph type="title"/>
          </p:nvPr>
        </p:nvSpPr>
        <p:spPr/>
        <p:txBody>
          <a:bodyPr/>
          <a:lstStyle/>
          <a:p>
            <a:r>
              <a:rPr lang="en-US" b="1" i="0" dirty="0">
                <a:effectLst/>
                <a:latin typeface="Söhne"/>
              </a:rPr>
              <a:t>Business Focus and Metrics to Monitor</a:t>
            </a:r>
            <a:endParaRPr lang="en-US" dirty="0"/>
          </a:p>
        </p:txBody>
      </p:sp>
      <p:sp>
        <p:nvSpPr>
          <p:cNvPr id="3" name="Content Placeholder 2">
            <a:extLst>
              <a:ext uri="{FF2B5EF4-FFF2-40B4-BE49-F238E27FC236}">
                <a16:creationId xmlns:a16="http://schemas.microsoft.com/office/drawing/2014/main" id="{69922274-8D4B-E0CC-61C3-7E60CF4F8437}"/>
              </a:ext>
            </a:extLst>
          </p:cNvPr>
          <p:cNvSpPr>
            <a:spLocks noGrp="1"/>
          </p:cNvSpPr>
          <p:nvPr>
            <p:ph idx="1"/>
          </p:nvPr>
        </p:nvSpPr>
        <p:spPr>
          <a:xfrm>
            <a:off x="799609" y="2774301"/>
            <a:ext cx="10554574" cy="3636511"/>
          </a:xfrm>
        </p:spPr>
        <p:txBody>
          <a:bodyPr>
            <a:normAutofit fontScale="25000" lnSpcReduction="20000"/>
          </a:bodyPr>
          <a:lstStyle/>
          <a:p>
            <a:pPr marL="0" indent="0">
              <a:buNone/>
            </a:pPr>
            <a:r>
              <a:rPr lang="en-US" sz="7200" b="0" dirty="0">
                <a:solidFill>
                  <a:srgbClr val="CCCCCC"/>
                </a:solidFill>
                <a:effectLst/>
                <a:latin typeface="Söhne"/>
              </a:rPr>
              <a:t>Sales Efficiency Index (SEI)</a:t>
            </a:r>
          </a:p>
          <a:p>
            <a:pPr marL="0" indent="0">
              <a:buNone/>
            </a:pPr>
            <a:r>
              <a:rPr lang="en-US" sz="7200" b="0" dirty="0">
                <a:solidFill>
                  <a:srgbClr val="CCCCCC"/>
                </a:solidFill>
                <a:effectLst/>
                <a:latin typeface="Söhne"/>
              </a:rPr>
              <a:t>Based on the analysis, here are the key metrics for each sales method:</a:t>
            </a:r>
          </a:p>
          <a:p>
            <a:pPr marL="0" indent="0">
              <a:buNone/>
            </a:pPr>
            <a:r>
              <a:rPr lang="en-US" sz="7200" b="0" dirty="0">
                <a:solidFill>
                  <a:srgbClr val="CCCCCC"/>
                </a:solidFill>
                <a:effectLst/>
                <a:latin typeface="Söhne"/>
              </a:rPr>
              <a:t>Call: Total Revenue: $227,513.02,  SEI (Sales Efficiency Index): 113,756.51</a:t>
            </a:r>
          </a:p>
          <a:p>
            <a:pPr marL="0" indent="0">
              <a:buNone/>
            </a:pPr>
            <a:r>
              <a:rPr lang="en-US" sz="7200" b="0" dirty="0">
                <a:solidFill>
                  <a:srgbClr val="CCCCCC"/>
                </a:solidFill>
                <a:effectLst/>
                <a:latin typeface="Söhne"/>
              </a:rPr>
              <a:t>Email: Total Revenue: $672,220.61, SEI: 672,220.61</a:t>
            </a:r>
          </a:p>
          <a:p>
            <a:pPr marL="0" indent="0">
              <a:buNone/>
            </a:pPr>
            <a:r>
              <a:rPr lang="en-US" sz="7200" b="0" dirty="0">
                <a:solidFill>
                  <a:srgbClr val="CCCCCC"/>
                </a:solidFill>
                <a:effectLst/>
                <a:latin typeface="Söhne"/>
              </a:rPr>
              <a:t>Email + Call: Total Revenue: $408,256.69, SEI: 136,085.56</a:t>
            </a:r>
          </a:p>
          <a:p>
            <a:pPr marL="0" indent="0">
              <a:buNone/>
            </a:pPr>
            <a:r>
              <a:rPr lang="en-US" sz="7200" b="0" dirty="0">
                <a:solidFill>
                  <a:srgbClr val="CCCCCC"/>
                </a:solidFill>
                <a:effectLst/>
                <a:latin typeface="Söhne"/>
              </a:rPr>
              <a:t>Recommendation:</a:t>
            </a:r>
          </a:p>
          <a:p>
            <a:pPr marL="0" indent="0">
              <a:buNone/>
            </a:pPr>
            <a:r>
              <a:rPr lang="en-US" sz="7200" b="0" dirty="0">
                <a:solidFill>
                  <a:srgbClr val="CCCCCC"/>
                </a:solidFill>
                <a:effectLst/>
                <a:latin typeface="Söhne"/>
              </a:rPr>
              <a:t>Email: Despite its lower total revenue compared to "Email + Call", the Email method has the highest SEI, indicating it is the most efficient in terms of revenue generated per unit of effort. If the goal is to maximize efficiency (revenue per effort), then the Email method is recommended.</a:t>
            </a:r>
          </a:p>
          <a:p>
            <a:pPr marL="0" indent="0">
              <a:buNone/>
            </a:pPr>
            <a:r>
              <a:rPr lang="en-US" sz="7200" b="0" dirty="0">
                <a:solidFill>
                  <a:srgbClr val="CCCCCC"/>
                </a:solidFill>
                <a:effectLst/>
                <a:latin typeface="Söhne"/>
              </a:rPr>
              <a:t>Email + Call: This method has the second-highest SEI and a significant total revenue, indicating it's also an effective method but requires more effort compared to Email alone.</a:t>
            </a:r>
          </a:p>
          <a:p>
            <a:pPr marL="0" indent="0">
              <a:buNone/>
            </a:pPr>
            <a:r>
              <a:rPr lang="en-US" sz="7200" b="0" dirty="0">
                <a:solidFill>
                  <a:srgbClr val="CCCCCC"/>
                </a:solidFill>
                <a:effectLst/>
                <a:latin typeface="Söhne"/>
              </a:rPr>
              <a:t>Call: This method has the lowest SEI and total revenue among the three. It may not be the most efficient method in terms of the effort required.</a:t>
            </a:r>
          </a:p>
          <a:p>
            <a:pPr marL="0" indent="0">
              <a:buNone/>
            </a:pPr>
            <a:br>
              <a:rPr lang="en-US" sz="5600" b="0" dirty="0">
                <a:solidFill>
                  <a:srgbClr val="CCCCCC"/>
                </a:solidFill>
                <a:effectLst/>
                <a:latin typeface="Söhne"/>
              </a:rPr>
            </a:br>
            <a:endParaRPr lang="en-US" dirty="0">
              <a:latin typeface="Söhne"/>
            </a:endParaRPr>
          </a:p>
        </p:txBody>
      </p:sp>
    </p:spTree>
    <p:extLst>
      <p:ext uri="{BB962C8B-B14F-4D97-AF65-F5344CB8AC3E}">
        <p14:creationId xmlns:p14="http://schemas.microsoft.com/office/powerpoint/2010/main" val="283350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034C-B9BC-3CD5-22BD-A966D6B70BBA}"/>
              </a:ext>
            </a:extLst>
          </p:cNvPr>
          <p:cNvSpPr>
            <a:spLocks noGrp="1"/>
          </p:cNvSpPr>
          <p:nvPr>
            <p:ph type="title"/>
          </p:nvPr>
        </p:nvSpPr>
        <p:spPr/>
        <p:txBody>
          <a:bodyPr/>
          <a:lstStyle/>
          <a:p>
            <a:r>
              <a:rPr lang="en-US" b="1" i="0" dirty="0">
                <a:effectLst/>
                <a:latin typeface="Söhne"/>
              </a:rPr>
              <a:t>Business Focus and Metrics to Monitor(cont.)</a:t>
            </a:r>
            <a:endParaRPr lang="en-US" dirty="0"/>
          </a:p>
        </p:txBody>
      </p:sp>
      <p:sp>
        <p:nvSpPr>
          <p:cNvPr id="3" name="Content Placeholder 2">
            <a:extLst>
              <a:ext uri="{FF2B5EF4-FFF2-40B4-BE49-F238E27FC236}">
                <a16:creationId xmlns:a16="http://schemas.microsoft.com/office/drawing/2014/main" id="{53C63C5D-F7C1-0ECE-88A1-3B2F91335274}"/>
              </a:ext>
            </a:extLst>
          </p:cNvPr>
          <p:cNvSpPr>
            <a:spLocks noGrp="1"/>
          </p:cNvSpPr>
          <p:nvPr>
            <p:ph idx="1"/>
          </p:nvPr>
        </p:nvSpPr>
        <p:spPr>
          <a:xfrm>
            <a:off x="818712" y="2222287"/>
            <a:ext cx="10554574" cy="4323986"/>
          </a:xfrm>
        </p:spPr>
        <p:txBody>
          <a:bodyPr>
            <a:normAutofit fontScale="70000" lnSpcReduction="20000"/>
          </a:bodyPr>
          <a:lstStyle/>
          <a:p>
            <a:pPr marL="0" indent="0">
              <a:buNone/>
            </a:pPr>
            <a:r>
              <a:rPr lang="en-US" sz="2300" b="0" dirty="0">
                <a:solidFill>
                  <a:srgbClr val="CCCCCC"/>
                </a:solidFill>
                <a:effectLst/>
                <a:latin typeface="Söhne"/>
              </a:rPr>
              <a:t>Adjusted Sales Efficiency Index (ASEI)</a:t>
            </a:r>
          </a:p>
          <a:p>
            <a:pPr marL="0" indent="0">
              <a:buNone/>
            </a:pPr>
            <a:r>
              <a:rPr lang="en-US" sz="2300" b="0" dirty="0">
                <a:solidFill>
                  <a:srgbClr val="CCCCCC"/>
                </a:solidFill>
                <a:effectLst/>
                <a:latin typeface="Söhne"/>
              </a:rPr>
              <a:t>Definition: ASEI measures the efficiency of each sales method in generating revenue, adjusted for the estimated effort.</a:t>
            </a:r>
          </a:p>
          <a:p>
            <a:pPr marL="0" indent="0">
              <a:buNone/>
            </a:pPr>
            <a:br>
              <a:rPr lang="en-US" sz="2300" b="0" dirty="0">
                <a:solidFill>
                  <a:srgbClr val="CCCCCC"/>
                </a:solidFill>
                <a:effectLst/>
                <a:latin typeface="Söhne"/>
              </a:rPr>
            </a:br>
            <a:r>
              <a:rPr lang="en-US" sz="2300" b="0" dirty="0">
                <a:solidFill>
                  <a:srgbClr val="CCCCCC"/>
                </a:solidFill>
                <a:effectLst/>
                <a:latin typeface="Söhne"/>
              </a:rPr>
              <a:t>Calculation: </a:t>
            </a:r>
          </a:p>
          <a:p>
            <a:pPr marL="0" indent="0">
              <a:buNone/>
            </a:pPr>
            <a:r>
              <a:rPr lang="en-US" sz="2300" b="0" dirty="0">
                <a:solidFill>
                  <a:srgbClr val="CCCCCC"/>
                </a:solidFill>
                <a:effectLst/>
                <a:latin typeface="Söhne"/>
              </a:rPr>
              <a:t>ASEI = Total Revenue Generated by Sales Method</a:t>
            </a:r>
          </a:p>
          <a:p>
            <a:pPr marL="0" indent="0">
              <a:buNone/>
            </a:pPr>
            <a:r>
              <a:rPr lang="en-US" sz="2300" b="0" dirty="0">
                <a:solidFill>
                  <a:srgbClr val="CCCCCC"/>
                </a:solidFill>
                <a:effectLst/>
                <a:latin typeface="Söhne"/>
              </a:rPr>
              <a:t>Estimated Effort Score × Number of Transactions</a:t>
            </a:r>
          </a:p>
          <a:p>
            <a:pPr marL="0" indent="0">
              <a:buNone/>
            </a:pPr>
            <a:r>
              <a:rPr lang="en-US" sz="2300" b="0" dirty="0">
                <a:solidFill>
                  <a:srgbClr val="CCCCCC"/>
                </a:solidFill>
                <a:effectLst/>
                <a:latin typeface="Söhne"/>
              </a:rPr>
              <a:t>ASEI = Estimated Effort Score×Number of Transactions Total Revenue Generated by Sales Method</a:t>
            </a:r>
          </a:p>
          <a:p>
            <a:pPr marL="0" indent="0">
              <a:buNone/>
            </a:pPr>
            <a:br>
              <a:rPr lang="en-US" sz="2300" b="0" dirty="0">
                <a:solidFill>
                  <a:srgbClr val="CCCCCC"/>
                </a:solidFill>
                <a:effectLst/>
                <a:latin typeface="Söhne"/>
              </a:rPr>
            </a:br>
            <a:r>
              <a:rPr lang="en-US" sz="2300" b="0" dirty="0">
                <a:solidFill>
                  <a:srgbClr val="CCCCCC"/>
                </a:solidFill>
                <a:effectLst/>
                <a:latin typeface="Söhne"/>
              </a:rPr>
              <a:t>Analysis and Business Metric Recommendation:</a:t>
            </a:r>
          </a:p>
          <a:p>
            <a:r>
              <a:rPr lang="en-US" sz="2300" b="0" dirty="0">
                <a:solidFill>
                  <a:srgbClr val="CCCCCC"/>
                </a:solidFill>
                <a:effectLst/>
                <a:latin typeface="Söhne"/>
              </a:rPr>
              <a:t>The Email method has the highest ASEI, indicating it's the most efficient in terms of revenue per transaction and effort. This method balances a high total revenue with a large number of transactions effectively.</a:t>
            </a:r>
          </a:p>
          <a:p>
            <a:r>
              <a:rPr lang="en-US" sz="2300" b="0" dirty="0">
                <a:solidFill>
                  <a:srgbClr val="CCCCCC"/>
                </a:solidFill>
                <a:effectLst/>
                <a:latin typeface="Söhne"/>
              </a:rPr>
              <a:t>The Email + Call method, while effective in total revenue, shows a moderate level of efficiency when adjusted for the number of transactions and estimated effort.</a:t>
            </a:r>
          </a:p>
          <a:p>
            <a:r>
              <a:rPr lang="en-US" sz="2300" b="0" dirty="0">
                <a:solidFill>
                  <a:srgbClr val="CCCCCC"/>
                </a:solidFill>
                <a:effectLst/>
                <a:latin typeface="Söhne"/>
              </a:rPr>
              <a:t>The Call method has the lowest ASEI, suggesting it's less efficient compared to the other methods.</a:t>
            </a:r>
          </a:p>
          <a:p>
            <a:endParaRPr lang="en-US" dirty="0">
              <a:latin typeface="Söhne"/>
            </a:endParaRPr>
          </a:p>
        </p:txBody>
      </p:sp>
    </p:spTree>
    <p:extLst>
      <p:ext uri="{BB962C8B-B14F-4D97-AF65-F5344CB8AC3E}">
        <p14:creationId xmlns:p14="http://schemas.microsoft.com/office/powerpoint/2010/main" val="1312508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3023</TotalTime>
  <Words>2872</Words>
  <Application>Microsoft Office PowerPoint</Application>
  <PresentationFormat>Widescreen</PresentationFormat>
  <Paragraphs>173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Consolas</vt:lpstr>
      <vt:lpstr>Söhne</vt:lpstr>
      <vt:lpstr>Wingdings 2</vt:lpstr>
      <vt:lpstr>Quotable</vt:lpstr>
      <vt:lpstr>Data Analyst Professional Practical Exam DA601P</vt:lpstr>
      <vt:lpstr>Customer Engagement</vt:lpstr>
      <vt:lpstr>Revenue Analysis</vt:lpstr>
      <vt:lpstr>Revenue Analysis (cont.)</vt:lpstr>
      <vt:lpstr>Revenue Analysis (cont.)</vt:lpstr>
      <vt:lpstr>Trend Insights</vt:lpstr>
      <vt:lpstr>Strategic Direction</vt:lpstr>
      <vt:lpstr>Business Focus and Metrics to Monitor</vt:lpstr>
      <vt:lpstr>Business Focus and Metrics to Monitor(cont.)</vt:lpstr>
      <vt:lpstr>Final Summary Including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McKimmy</dc:creator>
  <cp:lastModifiedBy>Brandon McKimmy</cp:lastModifiedBy>
  <cp:revision>2</cp:revision>
  <dcterms:created xsi:type="dcterms:W3CDTF">2024-01-16T22:22:30Z</dcterms:created>
  <dcterms:modified xsi:type="dcterms:W3CDTF">2024-01-21T00:48:13Z</dcterms:modified>
</cp:coreProperties>
</file>