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sldIdLst>
    <p:sldId id="532" r:id="rId2"/>
    <p:sldId id="465" r:id="rId3"/>
    <p:sldId id="362" r:id="rId4"/>
    <p:sldId id="369" r:id="rId5"/>
    <p:sldId id="574" r:id="rId6"/>
    <p:sldId id="571" r:id="rId7"/>
    <p:sldId id="572" r:id="rId8"/>
    <p:sldId id="573" r:id="rId9"/>
    <p:sldId id="576" r:id="rId10"/>
    <p:sldId id="566" r:id="rId11"/>
    <p:sldId id="575" r:id="rId12"/>
    <p:sldId id="404" r:id="rId13"/>
    <p:sldId id="444" r:id="rId14"/>
    <p:sldId id="445" r:id="rId15"/>
    <p:sldId id="562" r:id="rId16"/>
    <p:sldId id="559" r:id="rId17"/>
    <p:sldId id="583" r:id="rId18"/>
    <p:sldId id="577" r:id="rId19"/>
    <p:sldId id="578" r:id="rId20"/>
    <p:sldId id="579" r:id="rId21"/>
    <p:sldId id="584" r:id="rId22"/>
    <p:sldId id="581" r:id="rId23"/>
    <p:sldId id="582" r:id="rId24"/>
    <p:sldId id="54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B7B"/>
    <a:srgbClr val="65ABF1"/>
    <a:srgbClr val="8FA9CA"/>
    <a:srgbClr val="00B050"/>
    <a:srgbClr val="F3A447"/>
    <a:srgbClr val="B55475"/>
    <a:srgbClr val="D2D8DF"/>
    <a:srgbClr val="6A548D"/>
    <a:srgbClr val="FFFFFF"/>
    <a:srgbClr val="65C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-128" y="-2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58925"/>
            <a:ext cx="6489211" cy="2742289"/>
          </a:xfrm>
        </p:spPr>
        <p:txBody>
          <a:bodyPr/>
          <a:lstStyle>
            <a:lvl1pPr>
              <a:lnSpc>
                <a:spcPct val="90000"/>
              </a:lnSpc>
              <a:defRPr sz="6600" kern="100" cap="all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</a:t>
            </a:r>
            <a:r>
              <a:rPr lang="en-US" dirty="0" err="1"/>
              <a:t>slidedoc</a:t>
            </a:r>
            <a:r>
              <a:rPr lang="en-US" dirty="0"/>
              <a:t> title</a:t>
            </a:r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10"/>
          </p:nvPr>
        </p:nvSpPr>
        <p:spPr>
          <a:xfrm>
            <a:off x="609601" y="3496727"/>
            <a:ext cx="1996017" cy="2512484"/>
          </a:xfrm>
        </p:spPr>
        <p:txBody>
          <a:bodyPr anchor="b"/>
          <a:lstStyle>
            <a:lvl1pPr>
              <a:lnSpc>
                <a:spcPct val="100000"/>
              </a:lnSpc>
              <a:defRPr sz="1300">
                <a:solidFill>
                  <a:schemeClr val="tx2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609600" y="6178550"/>
            <a:ext cx="199626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59"/>
          <p:cNvSpPr>
            <a:spLocks noGrp="1"/>
          </p:cNvSpPr>
          <p:nvPr>
            <p:ph type="body" sz="quarter" idx="11"/>
          </p:nvPr>
        </p:nvSpPr>
        <p:spPr>
          <a:xfrm>
            <a:off x="7345793" y="5181599"/>
            <a:ext cx="1996017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59"/>
          <p:cNvSpPr>
            <a:spLocks noGrp="1"/>
          </p:cNvSpPr>
          <p:nvPr>
            <p:ph type="body" sz="quarter" idx="12"/>
          </p:nvPr>
        </p:nvSpPr>
        <p:spPr>
          <a:xfrm>
            <a:off x="9586384" y="5181599"/>
            <a:ext cx="1996017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7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48101"/>
            <a:ext cx="5638800" cy="1695849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947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49" name="Straight Connector 48"/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56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04/08/24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10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88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4242736" cy="1228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2319871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/>
          </p:nvPr>
        </p:nvSpPr>
        <p:spPr>
          <a:xfrm>
            <a:off x="5105400" y="685800"/>
            <a:ext cx="6477000" cy="122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853797" y="2319871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5097993" y="2319871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7342189" y="2319871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9586384" y="2319871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1" y="2228136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853797" y="2228136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5097993" y="2228136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7342189" y="2228136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9586384" y="2228136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1" y="4428070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2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853797" y="4428070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5097993" y="4428070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7342189" y="4428070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9586384" y="4428070"/>
            <a:ext cx="1996017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609601" y="4336335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853797" y="4336335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5097993" y="4336335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7342189" y="4336335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9586384" y="4336335"/>
            <a:ext cx="1996017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347235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35017" y="6407150"/>
            <a:ext cx="89850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123597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+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1735017" y="3429000"/>
            <a:ext cx="3095673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35017" y="6407150"/>
            <a:ext cx="89850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127275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448" y="3429000"/>
            <a:ext cx="6478953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35017" y="6407150"/>
            <a:ext cx="89850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44237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448" y="685800"/>
            <a:ext cx="3095673" cy="5492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0"/>
          </p:nvPr>
        </p:nvSpPr>
        <p:spPr>
          <a:xfrm>
            <a:off x="8471877" y="685800"/>
            <a:ext cx="3110523" cy="5492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735017" y="6407150"/>
            <a:ext cx="89850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203403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103448" y="3429000"/>
            <a:ext cx="3095673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8471877" y="3429000"/>
            <a:ext cx="3110523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735017" y="6407150"/>
            <a:ext cx="89850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74215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103448" y="3429000"/>
            <a:ext cx="3095673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8471877" y="3429000"/>
            <a:ext cx="3110523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1735017" y="3429000"/>
            <a:ext cx="3095673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35017" y="6407150"/>
            <a:ext cx="89850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70221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6407150"/>
            <a:ext cx="10110465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424101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4242736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All 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5437" y="685800"/>
            <a:ext cx="6476963" cy="549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More</a:t>
            </a:r>
          </a:p>
          <a:p>
            <a:pPr lvl="8"/>
            <a:r>
              <a:rPr lang="en-US" dirty="0"/>
              <a:t>More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09600" y="460057"/>
            <a:ext cx="4242736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05437" y="460057"/>
            <a:ext cx="6476963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415688" y="6397716"/>
            <a:ext cx="1667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2385CB4A-7E96-44CA-B116-B71B544B697D}" type="slidenum">
              <a:rPr lang="en-US" sz="800" smtClean="0">
                <a:solidFill>
                  <a:schemeClr val="bg2"/>
                </a:solidFill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117201" y="6397716"/>
            <a:ext cx="240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bg2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63824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02" r:id="rId12"/>
    <p:sldLayoutId id="2147483705" r:id="rId13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unasus.unifesp.br/biblioteca_virtual/IAS/unidade1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599" y="3437438"/>
            <a:ext cx="8576603" cy="1764298"/>
          </a:xfrm>
          <a:noFill/>
        </p:spPr>
        <p:txBody>
          <a:bodyPr/>
          <a:lstStyle/>
          <a:p>
            <a:r>
              <a:rPr lang="pt-BR" sz="6000" cap="none" dirty="0" smtClean="0">
                <a:latin typeface="Candara" panose="020E0502030303020204" pitchFamily="34" charset="0"/>
              </a:rPr>
              <a:t>A importância da Estatística na Análise de </a:t>
            </a:r>
            <a:r>
              <a:rPr lang="pt-BR" sz="6000" cap="none" dirty="0" smtClean="0">
                <a:latin typeface="Candara" panose="020E0502030303020204" pitchFamily="34" charset="0"/>
              </a:rPr>
              <a:t>Políticas </a:t>
            </a:r>
            <a:r>
              <a:rPr lang="pt-BR" sz="6000" cap="none" dirty="0">
                <a:latin typeface="Candara" panose="020E0502030303020204" pitchFamily="34" charset="0"/>
              </a:rPr>
              <a:t>P</a:t>
            </a:r>
            <a:r>
              <a:rPr lang="pt-BR" sz="6000" cap="none" dirty="0" smtClean="0">
                <a:latin typeface="Candara" panose="020E0502030303020204" pitchFamily="34" charset="0"/>
              </a:rPr>
              <a:t>úblicas </a:t>
            </a:r>
            <a:r>
              <a:rPr lang="pt-BR" sz="6000" cap="none" dirty="0" smtClean="0">
                <a:latin typeface="Candara" panose="020E0502030303020204" pitchFamily="34" charset="0"/>
              </a:rPr>
              <a:t>em em </a:t>
            </a:r>
            <a:r>
              <a:rPr lang="pt-BR" sz="6000" cap="none" dirty="0">
                <a:latin typeface="Candara" panose="020E0502030303020204" pitchFamily="34" charset="0"/>
              </a:rPr>
              <a:t>Saúde</a:t>
            </a:r>
            <a:endParaRPr lang="pt-BR" sz="6000" cap="none" dirty="0">
              <a:latin typeface="Candara" panose="020E0502030303020204" pitchFamily="34" charset="0"/>
              <a:ea typeface="Cambria Math" panose="020405030504060302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509076" y="5181598"/>
            <a:ext cx="3013167" cy="102235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Silvânia Caribé </a:t>
            </a:r>
            <a:endParaRPr lang="pt-BR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9600" y="2133977"/>
            <a:ext cx="857660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b="1" dirty="0">
                <a:solidFill>
                  <a:prstClr val="white"/>
                </a:solidFill>
                <a:latin typeface="Candara" panose="020E0502030303020204" pitchFamily="34" charset="0"/>
              </a:rPr>
              <a:t>Curso</a:t>
            </a:r>
          </a:p>
          <a:p>
            <a:pPr lvl="0">
              <a:defRPr/>
            </a:pPr>
            <a:r>
              <a:rPr lang="pt-BR" sz="2800" b="1" dirty="0">
                <a:solidFill>
                  <a:prstClr val="white"/>
                </a:solidFill>
                <a:latin typeface="Candara" panose="020E0502030303020204" pitchFamily="34" charset="0"/>
              </a:rPr>
              <a:t>Análise de Dados de Saúde e Clima: Estatísticas para Políticas Públicas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26" name="Freeform 6"/>
          <p:cNvSpPr>
            <a:spLocks noChangeAspect="1"/>
          </p:cNvSpPr>
          <p:nvPr/>
        </p:nvSpPr>
        <p:spPr>
          <a:xfrm>
            <a:off x="609601" y="321712"/>
            <a:ext cx="1159041" cy="1109118"/>
          </a:xfrm>
          <a:custGeom>
            <a:avLst/>
            <a:gdLst/>
            <a:ahLst/>
            <a:cxnLst/>
            <a:rect l="l" t="t" r="r" b="b"/>
            <a:pathLst>
              <a:path w="1174229" h="1123652">
                <a:moveTo>
                  <a:pt x="0" y="0"/>
                </a:moveTo>
                <a:lnTo>
                  <a:pt x="1174229" y="0"/>
                </a:lnTo>
                <a:lnTo>
                  <a:pt x="1174229" y="1123652"/>
                </a:lnTo>
                <a:lnTo>
                  <a:pt x="0" y="11236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568" y="442726"/>
            <a:ext cx="7050447" cy="867091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480753" y="6231129"/>
            <a:ext cx="3942233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679"/>
              </a:lnSpc>
              <a:defRPr/>
            </a:pPr>
            <a:r>
              <a:rPr lang="en-US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Módulo</a:t>
            </a:r>
            <a:r>
              <a:rPr lang="en-US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1: </a:t>
            </a:r>
            <a:r>
              <a:rPr lang="en-US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Alinhamento</a:t>
            </a:r>
            <a:r>
              <a:rPr lang="en-US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– 05/08/2024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090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Group 4">
            <a:extLst>
              <a:ext uri="{FF2B5EF4-FFF2-40B4-BE49-F238E27FC236}">
                <a16:creationId xmlns:a16="http://schemas.microsoft.com/office/drawing/2014/main" xmlns="" id="{166D287A-A5E5-164B-9994-0A81CE2EB32F}"/>
              </a:ext>
            </a:extLst>
          </p:cNvPr>
          <p:cNvGrpSpPr>
            <a:grpSpLocks/>
          </p:cNvGrpSpPr>
          <p:nvPr/>
        </p:nvGrpSpPr>
        <p:grpSpPr bwMode="auto">
          <a:xfrm>
            <a:off x="1992314" y="1268414"/>
            <a:ext cx="8135937" cy="4494213"/>
            <a:chOff x="295" y="799"/>
            <a:chExt cx="5125" cy="2831"/>
          </a:xfrm>
        </p:grpSpPr>
        <p:sp>
          <p:nvSpPr>
            <p:cNvPr id="5146" name="Rectangle 5">
              <a:extLst>
                <a:ext uri="{FF2B5EF4-FFF2-40B4-BE49-F238E27FC236}">
                  <a16:creationId xmlns:a16="http://schemas.microsoft.com/office/drawing/2014/main" xmlns="" id="{62EFE387-C541-A940-B6E6-2B4B84293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401"/>
              <a:ext cx="998" cy="233"/>
            </a:xfrm>
            <a:prstGeom prst="rect">
              <a:avLst/>
            </a:prstGeom>
            <a:solidFill>
              <a:srgbClr val="00FFCC"/>
            </a:solidFill>
            <a:ln w="38100" algn="ctr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pt-BR" altLang="pt-BR" sz="1800">
                  <a:latin typeface="Tahoma" panose="020B0604030504040204" pitchFamily="34" charset="0"/>
                  <a:cs typeface="Tahoma" panose="020B0604030504040204" pitchFamily="34" charset="0"/>
                </a:rPr>
                <a:t>Amostra</a:t>
              </a:r>
            </a:p>
          </p:txBody>
        </p:sp>
        <p:sp>
          <p:nvSpPr>
            <p:cNvPr id="5147" name="Rectangle 6">
              <a:extLst>
                <a:ext uri="{FF2B5EF4-FFF2-40B4-BE49-F238E27FC236}">
                  <a16:creationId xmlns:a16="http://schemas.microsoft.com/office/drawing/2014/main" xmlns="" id="{091FB40B-276A-4D4C-81BF-292FD949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3223"/>
              <a:ext cx="998" cy="407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pt-BR" altLang="pt-BR" sz="1800">
                  <a:latin typeface="Tahoma" panose="020B0604030504040204" pitchFamily="34" charset="0"/>
                  <a:cs typeface="Tahoma" panose="020B0604030504040204" pitchFamily="34" charset="0"/>
                </a:rPr>
                <a:t>Análise estatística</a:t>
              </a:r>
            </a:p>
          </p:txBody>
        </p:sp>
        <p:sp>
          <p:nvSpPr>
            <p:cNvPr id="5148" name="Rectangle 7">
              <a:extLst>
                <a:ext uri="{FF2B5EF4-FFF2-40B4-BE49-F238E27FC236}">
                  <a16:creationId xmlns:a16="http://schemas.microsoft.com/office/drawing/2014/main" xmlns="" id="{C324E0BF-8DD9-3448-B362-4F57CE5F3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3223"/>
              <a:ext cx="998" cy="407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pt-BR" altLang="pt-BR" sz="1800">
                  <a:latin typeface="Tahoma" panose="020B0604030504040204" pitchFamily="34" charset="0"/>
                  <a:cs typeface="Tahoma" panose="020B0604030504040204" pitchFamily="34" charset="0"/>
                </a:rPr>
                <a:t>Estatística descritiva</a:t>
              </a:r>
            </a:p>
          </p:txBody>
        </p:sp>
        <p:sp>
          <p:nvSpPr>
            <p:cNvPr id="5149" name="Rectangle 8">
              <a:extLst>
                <a:ext uri="{FF2B5EF4-FFF2-40B4-BE49-F238E27FC236}">
                  <a16:creationId xmlns:a16="http://schemas.microsoft.com/office/drawing/2014/main" xmlns="" id="{7EF29A6E-0EAD-2A46-B2D5-58A2F88E9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223"/>
              <a:ext cx="998" cy="407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pt-BR" altLang="pt-BR" sz="1800">
                  <a:latin typeface="Tahoma" panose="020B0604030504040204" pitchFamily="34" charset="0"/>
                  <a:cs typeface="Tahoma" panose="020B0604030504040204" pitchFamily="34" charset="0"/>
                </a:rPr>
                <a:t>Estatística inferencial</a:t>
              </a:r>
            </a:p>
          </p:txBody>
        </p:sp>
        <p:sp>
          <p:nvSpPr>
            <p:cNvPr id="5150" name="Rectangle 9">
              <a:extLst>
                <a:ext uri="{FF2B5EF4-FFF2-40B4-BE49-F238E27FC236}">
                  <a16:creationId xmlns:a16="http://schemas.microsoft.com/office/drawing/2014/main" xmlns="" id="{E734EADB-BF57-FB45-9D55-1D4E5ABB3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908"/>
              <a:ext cx="998" cy="407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pt-BR" altLang="pt-BR" sz="1800">
                  <a:latin typeface="Tahoma" panose="020B0604030504040204" pitchFamily="34" charset="0"/>
                  <a:cs typeface="Tahoma" panose="020B0604030504040204" pitchFamily="34" charset="0"/>
                </a:rPr>
                <a:t>Coleta de dados</a:t>
              </a:r>
            </a:p>
          </p:txBody>
        </p:sp>
        <p:sp>
          <p:nvSpPr>
            <p:cNvPr id="5151" name="Rectangle 10">
              <a:extLst>
                <a:ext uri="{FF2B5EF4-FFF2-40B4-BE49-F238E27FC236}">
                  <a16:creationId xmlns:a16="http://schemas.microsoft.com/office/drawing/2014/main" xmlns="" id="{A0ADE376-4B4E-4A4F-A00B-6DC5A9AE7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2568"/>
              <a:ext cx="998" cy="407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pt-BR" altLang="pt-BR" sz="1800">
                  <a:latin typeface="Tahoma" panose="020B0604030504040204" pitchFamily="34" charset="0"/>
                  <a:cs typeface="Tahoma" panose="020B0604030504040204" pitchFamily="34" charset="0"/>
                </a:rPr>
                <a:t>Banco de dados</a:t>
              </a:r>
            </a:p>
          </p:txBody>
        </p:sp>
        <p:cxnSp>
          <p:nvCxnSpPr>
            <p:cNvPr id="5152" name="AutoShape 11">
              <a:extLst>
                <a:ext uri="{FF2B5EF4-FFF2-40B4-BE49-F238E27FC236}">
                  <a16:creationId xmlns:a16="http://schemas.microsoft.com/office/drawing/2014/main" xmlns="" id="{3D3EA7DD-1B45-254C-8E55-23D25F65E835}"/>
                </a:ext>
              </a:extLst>
            </p:cNvPr>
            <p:cNvCxnSpPr>
              <a:cxnSpLocks noChangeShapeType="1"/>
              <a:stCxn id="5164" idx="3"/>
              <a:endCxn id="5165" idx="1"/>
            </p:cNvCxnSpPr>
            <p:nvPr/>
          </p:nvCxnSpPr>
          <p:spPr bwMode="auto">
            <a:xfrm flipV="1">
              <a:off x="1293" y="1003"/>
              <a:ext cx="317" cy="253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3" name="AutoShape 12">
              <a:extLst>
                <a:ext uri="{FF2B5EF4-FFF2-40B4-BE49-F238E27FC236}">
                  <a16:creationId xmlns:a16="http://schemas.microsoft.com/office/drawing/2014/main" xmlns="" id="{A7B1CEA2-94AC-5744-A25B-1E698EEEC45A}"/>
                </a:ext>
              </a:extLst>
            </p:cNvPr>
            <p:cNvCxnSpPr>
              <a:cxnSpLocks noChangeShapeType="1"/>
              <a:stCxn id="5164" idx="3"/>
              <a:endCxn id="5166" idx="1"/>
            </p:cNvCxnSpPr>
            <p:nvPr/>
          </p:nvCxnSpPr>
          <p:spPr bwMode="auto">
            <a:xfrm>
              <a:off x="1293" y="1256"/>
              <a:ext cx="317" cy="272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4" name="AutoShape 13">
              <a:extLst>
                <a:ext uri="{FF2B5EF4-FFF2-40B4-BE49-F238E27FC236}">
                  <a16:creationId xmlns:a16="http://schemas.microsoft.com/office/drawing/2014/main" xmlns="" id="{8703FC51-2821-A64C-AE0E-D8225CB72E1C}"/>
                </a:ext>
              </a:extLst>
            </p:cNvPr>
            <p:cNvCxnSpPr>
              <a:cxnSpLocks noChangeShapeType="1"/>
              <a:endCxn id="5146" idx="1"/>
            </p:cNvCxnSpPr>
            <p:nvPr/>
          </p:nvCxnSpPr>
          <p:spPr bwMode="auto">
            <a:xfrm flipV="1">
              <a:off x="2620" y="1518"/>
              <a:ext cx="351" cy="15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5" name="AutoShape 14">
              <a:extLst>
                <a:ext uri="{FF2B5EF4-FFF2-40B4-BE49-F238E27FC236}">
                  <a16:creationId xmlns:a16="http://schemas.microsoft.com/office/drawing/2014/main" xmlns="" id="{BB039DB7-7DEF-E941-8C7E-01935B46FB7D}"/>
                </a:ext>
              </a:extLst>
            </p:cNvPr>
            <p:cNvCxnSpPr>
              <a:cxnSpLocks noChangeShapeType="1"/>
              <a:stCxn id="5146" idx="2"/>
              <a:endCxn id="5150" idx="0"/>
            </p:cNvCxnSpPr>
            <p:nvPr/>
          </p:nvCxnSpPr>
          <p:spPr bwMode="auto">
            <a:xfrm>
              <a:off x="3470" y="1634"/>
              <a:ext cx="0" cy="274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6" name="AutoShape 15">
              <a:extLst>
                <a:ext uri="{FF2B5EF4-FFF2-40B4-BE49-F238E27FC236}">
                  <a16:creationId xmlns:a16="http://schemas.microsoft.com/office/drawing/2014/main" xmlns="" id="{C799DC3D-7871-6B46-8A94-85AF3F01519A}"/>
                </a:ext>
              </a:extLst>
            </p:cNvPr>
            <p:cNvCxnSpPr>
              <a:cxnSpLocks noChangeShapeType="1"/>
              <a:stCxn id="5150" idx="2"/>
              <a:endCxn id="5151" idx="0"/>
            </p:cNvCxnSpPr>
            <p:nvPr/>
          </p:nvCxnSpPr>
          <p:spPr bwMode="auto">
            <a:xfrm>
              <a:off x="3470" y="2315"/>
              <a:ext cx="1" cy="253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7" name="AutoShape 16">
              <a:extLst>
                <a:ext uri="{FF2B5EF4-FFF2-40B4-BE49-F238E27FC236}">
                  <a16:creationId xmlns:a16="http://schemas.microsoft.com/office/drawing/2014/main" xmlns="" id="{A15BF75D-4271-B14E-B0B1-C1724EEFD636}"/>
                </a:ext>
              </a:extLst>
            </p:cNvPr>
            <p:cNvCxnSpPr>
              <a:cxnSpLocks noChangeShapeType="1"/>
              <a:stCxn id="5151" idx="2"/>
            </p:cNvCxnSpPr>
            <p:nvPr/>
          </p:nvCxnSpPr>
          <p:spPr bwMode="auto">
            <a:xfrm>
              <a:off x="3471" y="2975"/>
              <a:ext cx="0" cy="248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8" name="AutoShape 17">
              <a:extLst>
                <a:ext uri="{FF2B5EF4-FFF2-40B4-BE49-F238E27FC236}">
                  <a16:creationId xmlns:a16="http://schemas.microsoft.com/office/drawing/2014/main" xmlns="" id="{CA0BFA53-6711-5C42-A01A-5A621F5E6282}"/>
                </a:ext>
              </a:extLst>
            </p:cNvPr>
            <p:cNvCxnSpPr>
              <a:cxnSpLocks noChangeShapeType="1"/>
              <a:stCxn id="5147" idx="1"/>
              <a:endCxn id="5149" idx="3"/>
            </p:cNvCxnSpPr>
            <p:nvPr/>
          </p:nvCxnSpPr>
          <p:spPr bwMode="auto">
            <a:xfrm flipH="1">
              <a:off x="2608" y="3427"/>
              <a:ext cx="363" cy="0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9" name="AutoShape 18">
              <a:extLst>
                <a:ext uri="{FF2B5EF4-FFF2-40B4-BE49-F238E27FC236}">
                  <a16:creationId xmlns:a16="http://schemas.microsoft.com/office/drawing/2014/main" xmlns="" id="{9D7AE4E2-BF06-B249-AAA5-500E9C244827}"/>
                </a:ext>
              </a:extLst>
            </p:cNvPr>
            <p:cNvCxnSpPr>
              <a:cxnSpLocks noChangeShapeType="1"/>
              <a:stCxn id="5147" idx="3"/>
              <a:endCxn id="5148" idx="1"/>
            </p:cNvCxnSpPr>
            <p:nvPr/>
          </p:nvCxnSpPr>
          <p:spPr bwMode="auto">
            <a:xfrm>
              <a:off x="3969" y="3427"/>
              <a:ext cx="363" cy="0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0" name="AutoShape 19">
              <a:extLst>
                <a:ext uri="{FF2B5EF4-FFF2-40B4-BE49-F238E27FC236}">
                  <a16:creationId xmlns:a16="http://schemas.microsoft.com/office/drawing/2014/main" xmlns="" id="{43304028-65B7-BC42-86C4-D6D6DC30CBCE}"/>
                </a:ext>
              </a:extLst>
            </p:cNvPr>
            <p:cNvCxnSpPr>
              <a:cxnSpLocks noChangeShapeType="1"/>
              <a:stCxn id="5148" idx="0"/>
              <a:endCxn id="5146" idx="3"/>
            </p:cNvCxnSpPr>
            <p:nvPr/>
          </p:nvCxnSpPr>
          <p:spPr bwMode="auto">
            <a:xfrm rot="16200000" flipV="1">
              <a:off x="3547" y="1939"/>
              <a:ext cx="1705" cy="862"/>
            </a:xfrm>
            <a:prstGeom prst="bentConnector2">
              <a:avLst/>
            </a:prstGeom>
            <a:noFill/>
            <a:ln w="38100" cap="rnd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" name="AutoShape 20">
              <a:extLst>
                <a:ext uri="{FF2B5EF4-FFF2-40B4-BE49-F238E27FC236}">
                  <a16:creationId xmlns:a16="http://schemas.microsoft.com/office/drawing/2014/main" xmlns="" id="{42B33D90-9529-8D49-B510-031EE1C7670D}"/>
                </a:ext>
              </a:extLst>
            </p:cNvPr>
            <p:cNvCxnSpPr>
              <a:cxnSpLocks noChangeShapeType="1"/>
              <a:stCxn id="5149" idx="0"/>
            </p:cNvCxnSpPr>
            <p:nvPr/>
          </p:nvCxnSpPr>
          <p:spPr bwMode="auto">
            <a:xfrm flipV="1">
              <a:off x="2109" y="1758"/>
              <a:ext cx="0" cy="1465"/>
            </a:xfrm>
            <a:prstGeom prst="straightConnector1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62" name="Rectangle 21">
              <a:extLst>
                <a:ext uri="{FF2B5EF4-FFF2-40B4-BE49-F238E27FC236}">
                  <a16:creationId xmlns:a16="http://schemas.microsoft.com/office/drawing/2014/main" xmlns="" id="{DB9EE8E0-7B4E-8647-B61B-683807086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2216"/>
              <a:ext cx="1587" cy="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50000"/>
                </a:spcBef>
                <a:buFontTx/>
                <a:buNone/>
              </a:pPr>
              <a:r>
                <a:rPr lang="pt-BR" altLang="pt-BR" sz="1600" b="1">
                  <a:latin typeface="Tahoma" panose="020B0604030504040204" pitchFamily="34" charset="0"/>
                  <a:cs typeface="Tahoma" panose="020B0604030504040204" pitchFamily="34" charset="0"/>
                </a:rPr>
                <a:t>Inferência:      amostra </a:t>
              </a:r>
              <a:r>
                <a:rPr lang="pt-BR" altLang="pt-BR" sz="1600" b="1">
                  <a:latin typeface="Tahoma" panose="020B0604030504040204" pitchFamily="34" charset="0"/>
                  <a:cs typeface="Tahoma" panose="020B0604030504040204" pitchFamily="34" charset="0"/>
                  <a:sym typeface="Wingdings" pitchFamily="2" charset="2"/>
                </a:rPr>
                <a:t> população</a:t>
              </a:r>
              <a:r>
                <a:rPr lang="pt-BR" altLang="pt-BR" sz="1600" b="1"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</p:txBody>
        </p:sp>
        <p:sp>
          <p:nvSpPr>
            <p:cNvPr id="5163" name="Rectangle 22">
              <a:extLst>
                <a:ext uri="{FF2B5EF4-FFF2-40B4-BE49-F238E27FC236}">
                  <a16:creationId xmlns:a16="http://schemas.microsoft.com/office/drawing/2014/main" xmlns="" id="{1345684A-4300-2946-8736-67F0F7F64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1035"/>
              <a:ext cx="147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50000"/>
                </a:spcBef>
                <a:buFontTx/>
                <a:buNone/>
              </a:pPr>
              <a:r>
                <a:rPr lang="pt-BR" altLang="pt-BR" sz="1600" b="1">
                  <a:latin typeface="Tahoma" panose="020B0604030504040204" pitchFamily="34" charset="0"/>
                  <a:cs typeface="Tahoma" panose="020B0604030504040204" pitchFamily="34" charset="0"/>
                </a:rPr>
                <a:t>Caracterização da amostra</a:t>
              </a:r>
            </a:p>
          </p:txBody>
        </p:sp>
        <p:sp>
          <p:nvSpPr>
            <p:cNvPr id="5164" name="Rectangle 23">
              <a:extLst>
                <a:ext uri="{FF2B5EF4-FFF2-40B4-BE49-F238E27FC236}">
                  <a16:creationId xmlns:a16="http://schemas.microsoft.com/office/drawing/2014/main" xmlns="" id="{66D421F2-0CCE-5245-BAEC-33AF26EEA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052"/>
              <a:ext cx="998" cy="407"/>
            </a:xfrm>
            <a:prstGeom prst="rect">
              <a:avLst/>
            </a:prstGeom>
            <a:solidFill>
              <a:srgbClr val="66FF33"/>
            </a:solidFill>
            <a:ln w="38100" algn="ctr">
              <a:solidFill>
                <a:srgbClr val="33CC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pt-BR" altLang="pt-BR" sz="1800">
                  <a:latin typeface="Tahoma" panose="020B0604030504040204" pitchFamily="34" charset="0"/>
                  <a:cs typeface="Tahoma" panose="020B0604030504040204" pitchFamily="34" charset="0"/>
                </a:rPr>
                <a:t>Projeto de pesquisa</a:t>
              </a:r>
            </a:p>
          </p:txBody>
        </p:sp>
        <p:sp>
          <p:nvSpPr>
            <p:cNvPr id="5165" name="Rectangle 24">
              <a:extLst>
                <a:ext uri="{FF2B5EF4-FFF2-40B4-BE49-F238E27FC236}">
                  <a16:creationId xmlns:a16="http://schemas.microsoft.com/office/drawing/2014/main" xmlns="" id="{9A1B25B8-99A2-BA4E-862B-2A610E72F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799"/>
              <a:ext cx="998" cy="407"/>
            </a:xfrm>
            <a:prstGeom prst="rect">
              <a:avLst/>
            </a:prstGeom>
            <a:solidFill>
              <a:srgbClr val="66FF33"/>
            </a:solidFill>
            <a:ln w="38100" algn="ctr">
              <a:solidFill>
                <a:srgbClr val="33CC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pt-BR" altLang="pt-BR" sz="1800">
                  <a:latin typeface="Tahoma" panose="020B0604030504040204" pitchFamily="34" charset="0"/>
                  <a:cs typeface="Tahoma" panose="020B0604030504040204" pitchFamily="34" charset="0"/>
                </a:rPr>
                <a:t>Desenho do estudo</a:t>
              </a:r>
            </a:p>
          </p:txBody>
        </p:sp>
        <p:sp>
          <p:nvSpPr>
            <p:cNvPr id="5166" name="Rectangle 25">
              <a:extLst>
                <a:ext uri="{FF2B5EF4-FFF2-40B4-BE49-F238E27FC236}">
                  <a16:creationId xmlns:a16="http://schemas.microsoft.com/office/drawing/2014/main" xmlns="" id="{892A6C59-742F-FC48-8F84-6343820D8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324"/>
              <a:ext cx="998" cy="407"/>
            </a:xfrm>
            <a:prstGeom prst="rect">
              <a:avLst/>
            </a:prstGeom>
            <a:solidFill>
              <a:srgbClr val="66FF33"/>
            </a:solidFill>
            <a:ln w="38100" algn="ctr">
              <a:solidFill>
                <a:srgbClr val="33CC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pt-BR" altLang="pt-BR" sz="1800">
                  <a:latin typeface="Tahoma" panose="020B0604030504040204" pitchFamily="34" charset="0"/>
                  <a:cs typeface="Tahoma" panose="020B0604030504040204" pitchFamily="34" charset="0"/>
                </a:rPr>
                <a:t>População do estudo</a:t>
              </a:r>
            </a:p>
          </p:txBody>
        </p:sp>
      </p:grpSp>
      <p:sp>
        <p:nvSpPr>
          <p:cNvPr id="29" name="Rectangle 26">
            <a:extLst>
              <a:ext uri="{FF2B5EF4-FFF2-40B4-BE49-F238E27FC236}">
                <a16:creationId xmlns:a16="http://schemas.microsoft.com/office/drawing/2014/main" xmlns="" id="{F535E741-5BE9-D44B-AB70-FC710B400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4" y="2224088"/>
            <a:ext cx="1584325" cy="369332"/>
          </a:xfrm>
          <a:prstGeom prst="rect">
            <a:avLst/>
          </a:prstGeom>
          <a:solidFill>
            <a:srgbClr val="EAEAEA"/>
          </a:solidFill>
          <a:ln w="381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pt-BR" altLang="pt-BR" sz="1800">
                <a:latin typeface="Tahoma" panose="020B0604030504040204" pitchFamily="34" charset="0"/>
                <a:cs typeface="Tahoma" panose="020B0604030504040204" pitchFamily="34" charset="0"/>
              </a:rPr>
              <a:t>Amostra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xmlns="" id="{943A50FE-B91C-6D4B-A8E3-811CE5895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4" y="5116514"/>
            <a:ext cx="1584325" cy="646331"/>
          </a:xfrm>
          <a:prstGeom prst="rect">
            <a:avLst/>
          </a:prstGeom>
          <a:solidFill>
            <a:srgbClr val="EAEAEA"/>
          </a:solidFill>
          <a:ln w="381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pt-BR" altLang="pt-BR" sz="1800">
                <a:latin typeface="Tahoma" panose="020B0604030504040204" pitchFamily="34" charset="0"/>
                <a:cs typeface="Tahoma" panose="020B0604030504040204" pitchFamily="34" charset="0"/>
              </a:rPr>
              <a:t>Análise estatística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xmlns="" id="{0C6B747E-DFC6-4446-8DDF-8503EC99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1" y="5116514"/>
            <a:ext cx="1584325" cy="646331"/>
          </a:xfrm>
          <a:prstGeom prst="rect">
            <a:avLst/>
          </a:prstGeom>
          <a:solidFill>
            <a:srgbClr val="EAEAEA"/>
          </a:solidFill>
          <a:ln w="381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pt-BR" altLang="pt-BR" sz="1800">
                <a:latin typeface="Tahoma" panose="020B0604030504040204" pitchFamily="34" charset="0"/>
                <a:cs typeface="Tahoma" panose="020B0604030504040204" pitchFamily="34" charset="0"/>
              </a:rPr>
              <a:t>Estatística descritiva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xmlns="" id="{292C9164-41B9-E94E-88F4-A30A811D9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5116514"/>
            <a:ext cx="1584325" cy="646331"/>
          </a:xfrm>
          <a:prstGeom prst="rect">
            <a:avLst/>
          </a:prstGeom>
          <a:solidFill>
            <a:srgbClr val="EAEAEA"/>
          </a:solidFill>
          <a:ln w="381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pt-BR" altLang="pt-BR" sz="1800">
                <a:latin typeface="Tahoma" panose="020B0604030504040204" pitchFamily="34" charset="0"/>
                <a:cs typeface="Tahoma" panose="020B0604030504040204" pitchFamily="34" charset="0"/>
              </a:rPr>
              <a:t>Estatística inferencial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xmlns="" id="{7E68AF4B-DBF9-7546-BDA1-8C38C5DC9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4" y="3028951"/>
            <a:ext cx="1584325" cy="646331"/>
          </a:xfrm>
          <a:prstGeom prst="rect">
            <a:avLst/>
          </a:prstGeom>
          <a:solidFill>
            <a:srgbClr val="FFFF00"/>
          </a:solidFill>
          <a:ln w="38100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pt-BR" altLang="pt-BR" sz="1800">
                <a:latin typeface="Tahoma" panose="020B0604030504040204" pitchFamily="34" charset="0"/>
                <a:cs typeface="Tahoma" panose="020B0604030504040204" pitchFamily="34" charset="0"/>
              </a:rPr>
              <a:t>Coleta de dados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xmlns="" id="{EFEF2BEA-CDF4-4D4A-BB95-AA0C407F0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051" y="4076701"/>
            <a:ext cx="1584325" cy="646331"/>
          </a:xfrm>
          <a:prstGeom prst="rect">
            <a:avLst/>
          </a:prstGeom>
          <a:solidFill>
            <a:srgbClr val="FFFF00"/>
          </a:solidFill>
          <a:ln w="38100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pt-BR" altLang="pt-BR" sz="1800">
                <a:latin typeface="Tahoma" panose="020B0604030504040204" pitchFamily="34" charset="0"/>
                <a:cs typeface="Tahoma" panose="020B0604030504040204" pitchFamily="34" charset="0"/>
              </a:rPr>
              <a:t>Banco de dados</a:t>
            </a:r>
          </a:p>
        </p:txBody>
      </p:sp>
      <p:cxnSp>
        <p:nvCxnSpPr>
          <p:cNvPr id="35" name="AutoShape 32">
            <a:extLst>
              <a:ext uri="{FF2B5EF4-FFF2-40B4-BE49-F238E27FC236}">
                <a16:creationId xmlns:a16="http://schemas.microsoft.com/office/drawing/2014/main" xmlns="" id="{E99E1E75-3EF5-584D-AB92-DE835AFDD8D1}"/>
              </a:ext>
            </a:extLst>
          </p:cNvPr>
          <p:cNvCxnSpPr>
            <a:cxnSpLocks noChangeShapeType="1"/>
            <a:stCxn id="47" idx="3"/>
            <a:endCxn id="48" idx="1"/>
          </p:cNvCxnSpPr>
          <p:nvPr/>
        </p:nvCxnSpPr>
        <p:spPr bwMode="auto">
          <a:xfrm flipV="1">
            <a:off x="3576639" y="1591580"/>
            <a:ext cx="503237" cy="401637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xmlns="" id="{F8512D18-28DE-A745-B9E9-E17FA767F61F}"/>
              </a:ext>
            </a:extLst>
          </p:cNvPr>
          <p:cNvCxnSpPr>
            <a:cxnSpLocks noChangeShapeType="1"/>
            <a:stCxn id="47" idx="3"/>
            <a:endCxn id="49" idx="1"/>
          </p:cNvCxnSpPr>
          <p:nvPr/>
        </p:nvCxnSpPr>
        <p:spPr bwMode="auto">
          <a:xfrm>
            <a:off x="3576639" y="1993216"/>
            <a:ext cx="503237" cy="4318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xmlns="" id="{14D7805E-D6AC-7D44-9AF0-EACF7BAD9675}"/>
              </a:ext>
            </a:extLst>
          </p:cNvPr>
          <p:cNvCxnSpPr>
            <a:cxnSpLocks noChangeShapeType="1"/>
            <a:endCxn id="29" idx="1"/>
          </p:cNvCxnSpPr>
          <p:nvPr/>
        </p:nvCxnSpPr>
        <p:spPr bwMode="auto">
          <a:xfrm flipV="1">
            <a:off x="5683251" y="2408754"/>
            <a:ext cx="557213" cy="23296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35">
            <a:extLst>
              <a:ext uri="{FF2B5EF4-FFF2-40B4-BE49-F238E27FC236}">
                <a16:creationId xmlns:a16="http://schemas.microsoft.com/office/drawing/2014/main" xmlns="" id="{F0BCEEBB-51D8-DF40-BE71-3F5418A5AA2A}"/>
              </a:ext>
            </a:extLst>
          </p:cNvPr>
          <p:cNvCxnSpPr>
            <a:cxnSpLocks noChangeShapeType="1"/>
            <a:stCxn id="29" idx="2"/>
            <a:endCxn id="33" idx="0"/>
          </p:cNvCxnSpPr>
          <p:nvPr/>
        </p:nvCxnSpPr>
        <p:spPr bwMode="auto">
          <a:xfrm>
            <a:off x="7032626" y="2593420"/>
            <a:ext cx="0" cy="43553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xmlns="" id="{78684745-66B0-9C46-BB57-80E5BA704EE4}"/>
              </a:ext>
            </a:extLst>
          </p:cNvPr>
          <p:cNvCxnSpPr>
            <a:cxnSpLocks noChangeShapeType="1"/>
            <a:stCxn id="33" idx="2"/>
            <a:endCxn id="34" idx="0"/>
          </p:cNvCxnSpPr>
          <p:nvPr/>
        </p:nvCxnSpPr>
        <p:spPr bwMode="auto">
          <a:xfrm>
            <a:off x="7032627" y="3675282"/>
            <a:ext cx="1587" cy="401419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xmlns="" id="{C00DD5FC-D4A7-9A4E-A775-13F64837E0B2}"/>
              </a:ext>
            </a:extLst>
          </p:cNvPr>
          <p:cNvCxnSpPr>
            <a:cxnSpLocks noChangeShapeType="1"/>
            <a:stCxn id="34" idx="2"/>
          </p:cNvCxnSpPr>
          <p:nvPr/>
        </p:nvCxnSpPr>
        <p:spPr bwMode="auto">
          <a:xfrm>
            <a:off x="7034213" y="4723031"/>
            <a:ext cx="0" cy="393482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xmlns="" id="{7BCD1B30-23DC-FD42-B198-5CCB835448CD}"/>
              </a:ext>
            </a:extLst>
          </p:cNvPr>
          <p:cNvCxnSpPr>
            <a:cxnSpLocks noChangeShapeType="1"/>
            <a:stCxn id="30" idx="1"/>
            <a:endCxn id="32" idx="3"/>
          </p:cNvCxnSpPr>
          <p:nvPr/>
        </p:nvCxnSpPr>
        <p:spPr bwMode="auto">
          <a:xfrm flipH="1">
            <a:off x="5664201" y="5439679"/>
            <a:ext cx="576263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xmlns="" id="{3DF92B2C-C3E2-714A-BD85-06373A83CB9C}"/>
              </a:ext>
            </a:extLst>
          </p:cNvPr>
          <p:cNvCxnSpPr>
            <a:cxnSpLocks noChangeShapeType="1"/>
            <a:stCxn id="30" idx="3"/>
            <a:endCxn id="31" idx="1"/>
          </p:cNvCxnSpPr>
          <p:nvPr/>
        </p:nvCxnSpPr>
        <p:spPr bwMode="auto">
          <a:xfrm>
            <a:off x="7824788" y="5439679"/>
            <a:ext cx="576262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40">
            <a:extLst>
              <a:ext uri="{FF2B5EF4-FFF2-40B4-BE49-F238E27FC236}">
                <a16:creationId xmlns:a16="http://schemas.microsoft.com/office/drawing/2014/main" xmlns="" id="{9D423AE0-2498-134D-BB70-40CC1A392A46}"/>
              </a:ext>
            </a:extLst>
          </p:cNvPr>
          <p:cNvCxnSpPr>
            <a:cxnSpLocks noChangeShapeType="1"/>
            <a:stCxn id="31" idx="0"/>
            <a:endCxn id="29" idx="3"/>
          </p:cNvCxnSpPr>
          <p:nvPr/>
        </p:nvCxnSpPr>
        <p:spPr bwMode="auto">
          <a:xfrm rot="16200000" flipV="1">
            <a:off x="7155123" y="3078422"/>
            <a:ext cx="2707759" cy="1368425"/>
          </a:xfrm>
          <a:prstGeom prst="bentConnector2">
            <a:avLst/>
          </a:prstGeom>
          <a:noFill/>
          <a:ln w="38100" cap="rnd">
            <a:solidFill>
              <a:schemeClr val="folHlink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41">
            <a:extLst>
              <a:ext uri="{FF2B5EF4-FFF2-40B4-BE49-F238E27FC236}">
                <a16:creationId xmlns:a16="http://schemas.microsoft.com/office/drawing/2014/main" xmlns="" id="{EF412F78-B0D4-F947-BE9D-2DBD76E5EC9E}"/>
              </a:ext>
            </a:extLst>
          </p:cNvPr>
          <p:cNvCxnSpPr>
            <a:cxnSpLocks noChangeShapeType="1"/>
            <a:stCxn id="32" idx="0"/>
          </p:cNvCxnSpPr>
          <p:nvPr/>
        </p:nvCxnSpPr>
        <p:spPr bwMode="auto">
          <a:xfrm flipV="1">
            <a:off x="4872038" y="2790825"/>
            <a:ext cx="0" cy="2325688"/>
          </a:xfrm>
          <a:prstGeom prst="straightConnector1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2">
            <a:extLst>
              <a:ext uri="{FF2B5EF4-FFF2-40B4-BE49-F238E27FC236}">
                <a16:creationId xmlns:a16="http://schemas.microsoft.com/office/drawing/2014/main" xmlns="" id="{17E7671B-29BE-ED49-8A16-93272774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3517901"/>
            <a:ext cx="2519362" cy="74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pt-BR" altLang="pt-BR" sz="1600" b="1">
                <a:latin typeface="Tahoma" panose="020B0604030504040204" pitchFamily="34" charset="0"/>
                <a:cs typeface="Tahoma" panose="020B0604030504040204" pitchFamily="34" charset="0"/>
              </a:rPr>
              <a:t>Inferência:      amostra </a:t>
            </a:r>
            <a:r>
              <a:rPr lang="pt-BR" altLang="pt-BR" sz="1600" b="1">
                <a:latin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população</a:t>
            </a:r>
            <a:r>
              <a:rPr lang="pt-BR" altLang="pt-BR" sz="1600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xmlns="" id="{7CB34ADD-031F-1B4E-86D5-93A852195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6" y="1643063"/>
            <a:ext cx="2339975" cy="73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pt-BR" altLang="pt-BR" sz="1600" b="1">
                <a:latin typeface="Tahoma" panose="020B0604030504040204" pitchFamily="34" charset="0"/>
                <a:cs typeface="Tahoma" panose="020B0604030504040204" pitchFamily="34" charset="0"/>
              </a:rPr>
              <a:t>Caracterização da amostra</a:t>
            </a: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xmlns="" id="{C465E382-7B38-8D45-9BBC-7759C6622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1670051"/>
            <a:ext cx="1584325" cy="646331"/>
          </a:xfrm>
          <a:prstGeom prst="rect">
            <a:avLst/>
          </a:prstGeom>
          <a:solidFill>
            <a:srgbClr val="EAEAEA"/>
          </a:solidFill>
          <a:ln w="381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pt-BR" altLang="pt-BR" sz="1800" dirty="0">
                <a:latin typeface="Tahoma" panose="020B0604030504040204" pitchFamily="34" charset="0"/>
                <a:cs typeface="Tahoma" panose="020B0604030504040204" pitchFamily="34" charset="0"/>
              </a:rPr>
              <a:t>Projeto de pesquisa</a:t>
            </a:r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xmlns="" id="{17C41C0D-6F83-6941-8757-2F0D8B519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1268414"/>
            <a:ext cx="1584325" cy="646331"/>
          </a:xfrm>
          <a:prstGeom prst="rect">
            <a:avLst/>
          </a:prstGeom>
          <a:solidFill>
            <a:srgbClr val="EAEAEA"/>
          </a:solidFill>
          <a:ln w="381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pt-BR" altLang="pt-BR" sz="1800" dirty="0">
                <a:latin typeface="Tahoma" panose="020B0604030504040204" pitchFamily="34" charset="0"/>
                <a:cs typeface="Tahoma" panose="020B0604030504040204" pitchFamily="34" charset="0"/>
              </a:rPr>
              <a:t>Desenho do estudo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xmlns="" id="{1450FAA4-475E-9644-8669-E0437E1A4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2101851"/>
            <a:ext cx="1584325" cy="646331"/>
          </a:xfrm>
          <a:prstGeom prst="rect">
            <a:avLst/>
          </a:prstGeom>
          <a:solidFill>
            <a:srgbClr val="EAEAEA"/>
          </a:solidFill>
          <a:ln w="381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pt-BR" altLang="pt-BR" sz="1800">
                <a:latin typeface="Tahoma" panose="020B0604030504040204" pitchFamily="34" charset="0"/>
                <a:cs typeface="Tahoma" panose="020B0604030504040204" pitchFamily="34" charset="0"/>
              </a:rPr>
              <a:t>População do estudo</a:t>
            </a:r>
          </a:p>
        </p:txBody>
      </p:sp>
      <p:sp>
        <p:nvSpPr>
          <p:cNvPr id="5145" name="Retângulo 1">
            <a:extLst>
              <a:ext uri="{FF2B5EF4-FFF2-40B4-BE49-F238E27FC236}">
                <a16:creationId xmlns:a16="http://schemas.microsoft.com/office/drawing/2014/main" xmlns="" id="{80755E31-000C-DC41-B7A7-38558A9B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6402389"/>
            <a:ext cx="788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Fregnani</a:t>
            </a:r>
            <a:endParaRPr lang="pt-BR" altLang="pt-BR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61926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Estat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ística- aplicação de conceitos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xmlns="" id="{8FD2480F-BE80-4EFA-9B17-17A2C894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111" y="675721"/>
            <a:ext cx="6211580" cy="5492750"/>
          </a:xfrm>
        </p:spPr>
        <p:txBody>
          <a:bodyPr/>
          <a:lstStyle/>
          <a:p>
            <a:pPr lvl="3" algn="ctr">
              <a:defRPr/>
            </a:pPr>
            <a:endParaRPr lang="pt-BR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3" algn="ctr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Helvetica "/>
                <a:cs typeface="Helvetica "/>
              </a:rPr>
              <a:t>Estatística orienta a tomada de decis</a:t>
            </a:r>
            <a:r>
              <a:rPr lang="pt-BR" sz="2000" b="1" dirty="0" smtClean="0">
                <a:solidFill>
                  <a:schemeClr val="tx1"/>
                </a:solidFill>
                <a:latin typeface="Helvetica "/>
                <a:cs typeface="Helvetica "/>
              </a:rPr>
              <a:t>ões na vida!</a:t>
            </a:r>
          </a:p>
          <a:p>
            <a:pPr lvl="3" algn="ctr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Helvetica "/>
                <a:cs typeface="Helvetica "/>
              </a:rPr>
              <a:t>Exemplo: culinária</a:t>
            </a:r>
          </a:p>
          <a:p>
            <a:pPr marL="342900" lvl="3" indent="-342900">
              <a:buFont typeface="Wingdings" charset="2"/>
              <a:buChar char="ü"/>
              <a:defRPr/>
            </a:pPr>
            <a:endParaRPr lang="pt-BR" sz="2000" b="1" dirty="0">
              <a:solidFill>
                <a:schemeClr val="tx1"/>
              </a:solidFill>
              <a:latin typeface="Helvetica "/>
              <a:cs typeface="Helvetica "/>
            </a:endParaRPr>
          </a:p>
          <a:p>
            <a:pPr lvl="8">
              <a:buFont typeface="Wingdings" charset="2"/>
              <a:buChar char="ü"/>
              <a:defRPr/>
            </a:pPr>
            <a:r>
              <a:rPr lang="pt-BR" sz="2000" dirty="0" smtClean="0">
                <a:solidFill>
                  <a:schemeClr val="tx1"/>
                </a:solidFill>
                <a:latin typeface="Helvetica "/>
                <a:cs typeface="Helvetica "/>
              </a:rPr>
              <a:t>Popula</a:t>
            </a:r>
            <a:r>
              <a:rPr lang="pt-BR" sz="2000" dirty="0" smtClean="0">
                <a:solidFill>
                  <a:schemeClr val="tx1"/>
                </a:solidFill>
                <a:latin typeface="Helvetica "/>
                <a:cs typeface="Helvetica "/>
              </a:rPr>
              <a:t>ção </a:t>
            </a:r>
          </a:p>
          <a:p>
            <a:pPr lvl="8">
              <a:buFont typeface="Wingdings" charset="2"/>
              <a:buChar char="ü"/>
              <a:defRPr/>
            </a:pPr>
            <a:r>
              <a:rPr lang="pt-BR" sz="2000" dirty="0" smtClean="0">
                <a:solidFill>
                  <a:schemeClr val="tx1"/>
                </a:solidFill>
                <a:latin typeface="Helvetica "/>
                <a:cs typeface="Helvetica "/>
              </a:rPr>
              <a:t>Amostra</a:t>
            </a:r>
          </a:p>
          <a:p>
            <a:pPr lvl="8">
              <a:buFont typeface="Wingdings" charset="2"/>
              <a:buChar char="ü"/>
              <a:defRPr/>
            </a:pPr>
            <a:r>
              <a:rPr lang="pt-BR" sz="2000" dirty="0" smtClean="0">
                <a:solidFill>
                  <a:schemeClr val="tx1"/>
                </a:solidFill>
                <a:latin typeface="Helvetica "/>
                <a:cs typeface="Helvetica "/>
              </a:rPr>
              <a:t>Experimento/Observação</a:t>
            </a:r>
          </a:p>
          <a:p>
            <a:pPr lvl="8">
              <a:buFont typeface="Wingdings" charset="2"/>
              <a:buChar char="ü"/>
              <a:defRPr/>
            </a:pPr>
            <a:r>
              <a:rPr lang="pt-BR" sz="2000" dirty="0" smtClean="0">
                <a:solidFill>
                  <a:schemeClr val="tx1"/>
                </a:solidFill>
                <a:latin typeface="Helvetica "/>
                <a:cs typeface="Helvetica "/>
              </a:rPr>
              <a:t>Inferência estatística</a:t>
            </a:r>
            <a:endParaRPr lang="pt-BR" sz="2000" dirty="0">
              <a:solidFill>
                <a:schemeClr val="tx1"/>
              </a:solidFill>
              <a:latin typeface="Helvetica "/>
              <a:cs typeface="Helvetica "/>
            </a:endParaRPr>
          </a:p>
        </p:txBody>
      </p:sp>
      <p:pic>
        <p:nvPicPr>
          <p:cNvPr id="2" name="Picture 1" descr="Captura de Tela 2024-08-04 às 19.14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8" y="2620731"/>
            <a:ext cx="4713600" cy="2693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5309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4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848101"/>
            <a:ext cx="6807200" cy="855362"/>
          </a:xfrm>
        </p:spPr>
        <p:txBody>
          <a:bodyPr/>
          <a:lstStyle/>
          <a:p>
            <a:r>
              <a:rPr lang="en-US" dirty="0" err="1" smtClean="0">
                <a:latin typeface="Candara" panose="020E0502030303020204" pitchFamily="34" charset="0"/>
              </a:rPr>
              <a:t>Políticas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dirty="0" err="1" smtClean="0">
                <a:latin typeface="Candara" panose="020E0502030303020204" pitchFamily="34" charset="0"/>
              </a:rPr>
              <a:t>Públicas</a:t>
            </a:r>
            <a:endParaRPr lang="en-US" sz="4400" b="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25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Pol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íticas Públicas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xmlns="" id="{8FD2480F-BE80-4EFA-9B17-17A2C894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607" y="1008352"/>
            <a:ext cx="6513786" cy="3991197"/>
          </a:xfrm>
        </p:spPr>
        <p:txBody>
          <a:bodyPr/>
          <a:lstStyle/>
          <a:p>
            <a:pPr lvl="3" algn="just">
              <a:defRPr/>
            </a:pPr>
            <a:endParaRPr lang="pt-BR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3" algn="ctr">
              <a:defRPr/>
            </a:pPr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pt-BR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 conjunto de diretrizes e interven</a:t>
            </a:r>
            <a:r>
              <a:rPr lang="pt-BR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ções </a:t>
            </a:r>
            <a:r>
              <a:rPr lang="pt-BR" sz="22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emandas</a:t>
            </a:r>
            <a:r>
              <a:rPr lang="pt-BR" sz="2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do estado, feitas por pessoas físicas ou jurídicas, públicas e/ou privadas, com o objetivo de tratar problemas públicos e que requerem, utilizam ou afetam recursos públicos</a:t>
            </a:r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” </a:t>
            </a:r>
            <a:endParaRPr lang="pt-BR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3" name="Agrupar 42"/>
          <p:cNvGrpSpPr/>
          <p:nvPr/>
        </p:nvGrpSpPr>
        <p:grpSpPr>
          <a:xfrm>
            <a:off x="609600" y="2751092"/>
            <a:ext cx="4270903" cy="1356313"/>
            <a:chOff x="6575623" y="1409842"/>
            <a:chExt cx="4270903" cy="1356313"/>
          </a:xfrm>
        </p:grpSpPr>
        <p:pic>
          <p:nvPicPr>
            <p:cNvPr id="44" name="Imagem 43"/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67" t="10986" r="21317" b="22977"/>
            <a:stretch/>
          </p:blipFill>
          <p:spPr>
            <a:xfrm>
              <a:off x="9871166" y="1560193"/>
              <a:ext cx="975360" cy="1055611"/>
            </a:xfrm>
            <a:prstGeom prst="rect">
              <a:avLst/>
            </a:prstGeom>
          </p:spPr>
        </p:pic>
        <p:pic>
          <p:nvPicPr>
            <p:cNvPr id="45" name="Imagem 44"/>
            <p:cNvPicPr>
              <a:picLocks noChangeAspect="1"/>
            </p:cNvPicPr>
            <p:nvPr/>
          </p:nvPicPr>
          <p:blipFill rotWithShape="1">
            <a:blip r:embed="rId4" cstate="hq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95" t="858" r="16093" b="16499"/>
            <a:stretch/>
          </p:blipFill>
          <p:spPr>
            <a:xfrm>
              <a:off x="8030690" y="1409842"/>
              <a:ext cx="1140824" cy="1356313"/>
            </a:xfrm>
            <a:prstGeom prst="rect">
              <a:avLst/>
            </a:prstGeom>
          </p:spPr>
        </p:pic>
        <p:pic>
          <p:nvPicPr>
            <p:cNvPr id="46" name="Imagem 45"/>
            <p:cNvPicPr>
              <a:picLocks noChangeAspect="1"/>
            </p:cNvPicPr>
            <p:nvPr/>
          </p:nvPicPr>
          <p:blipFill rotWithShape="1">
            <a:blip r:embed="rId5" cstate="hq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58" r="29493" b="15340"/>
            <a:stretch/>
          </p:blipFill>
          <p:spPr>
            <a:xfrm>
              <a:off x="6575623" y="1517587"/>
              <a:ext cx="546410" cy="1140823"/>
            </a:xfrm>
            <a:prstGeom prst="rect">
              <a:avLst/>
            </a:prstGeom>
          </p:spPr>
        </p:pic>
        <p:cxnSp>
          <p:nvCxnSpPr>
            <p:cNvPr id="47" name="Conector de Seta Reta 46"/>
            <p:cNvCxnSpPr>
              <a:stCxn id="46" idx="3"/>
              <a:endCxn id="45" idx="1"/>
            </p:cNvCxnSpPr>
            <p:nvPr/>
          </p:nvCxnSpPr>
          <p:spPr>
            <a:xfrm>
              <a:off x="7122033" y="2087999"/>
              <a:ext cx="908657" cy="0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45" idx="3"/>
              <a:endCxn id="44" idx="1"/>
            </p:cNvCxnSpPr>
            <p:nvPr/>
          </p:nvCxnSpPr>
          <p:spPr>
            <a:xfrm>
              <a:off x="9171514" y="2087999"/>
              <a:ext cx="699652" cy="0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049658" y="3719422"/>
            <a:ext cx="193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396617"/>
              </p:ext>
            </p:extLst>
          </p:nvPr>
        </p:nvGraphicFramePr>
        <p:xfrm>
          <a:off x="905691" y="5402580"/>
          <a:ext cx="4406025" cy="975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0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Pol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ítica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  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Pública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em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dez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passos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: https://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portal.tcu.gov.br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/data/files/1E/D0/D4/DF/12F99710D5C6CE87F18818A8/Politica%20Publica%20em%20Dez%20Passos_web.pdf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endParaRPr lang="en-US" sz="1300" i="1" kern="100" spc="-5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 marL="45720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94512" y="27517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3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Ciclo da Pol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ítica Pública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Captura de Tela 2024-08-04 às 20.12.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9" t="34981" r="22242" b="10931"/>
          <a:stretch/>
        </p:blipFill>
        <p:spPr>
          <a:xfrm>
            <a:off x="3648654" y="1391004"/>
            <a:ext cx="6672403" cy="370934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56479"/>
              </p:ext>
            </p:extLst>
          </p:nvPr>
        </p:nvGraphicFramePr>
        <p:xfrm>
          <a:off x="905691" y="5402580"/>
          <a:ext cx="3384369" cy="975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43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l">
                        <a:tabLst>
                          <a:tab pos="0" algn="l"/>
                        </a:tabLst>
                      </a:pP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FGV: https://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www.gov.br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/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fazenda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/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pt-br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/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orgaos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/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secretaria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-de-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avaliacao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-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planejamento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-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energia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-e-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loteria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/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pdfs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-webinar/webinar-secap-21-apresentacao-02.pdf</a:t>
                      </a:r>
                      <a:endParaRPr lang="en-US" sz="1300" i="1" kern="100" spc="-5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 marL="45720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159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Sistema capitalista e a necessidade de políticas públicas</a:t>
            </a:r>
            <a:r>
              <a:rPr lang="pt-BR" dirty="0">
                <a:solidFill>
                  <a:srgbClr val="344E6D"/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/>
            </a:r>
            <a:br>
              <a:rPr lang="pt-BR" dirty="0">
                <a:solidFill>
                  <a:srgbClr val="344E6D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/>
            </a: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/>
            </a: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/>
            </a: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/>
            </a: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99136"/>
              </p:ext>
            </p:extLst>
          </p:nvPr>
        </p:nvGraphicFramePr>
        <p:xfrm>
          <a:off x="905691" y="5402580"/>
          <a:ext cx="3384369" cy="975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43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1300" b="1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SILVA. Wagner </a:t>
                      </a:r>
                      <a:r>
                        <a:rPr lang="en-US" sz="1300" b="1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Pires</a:t>
                      </a:r>
                      <a:r>
                        <a:rPr lang="en-US" sz="1300" b="1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; et al.  </a:t>
                      </a:r>
                      <a:r>
                        <a:rPr lang="en-US" sz="1300" b="1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Reformismo</a:t>
                      </a:r>
                      <a:r>
                        <a:rPr lang="en-US" sz="1300" b="1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en-US" sz="1300" b="1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em</a:t>
                      </a:r>
                      <a:r>
                        <a:rPr lang="en-US" sz="1300" b="1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en-US" sz="1300" b="1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desencanto</a:t>
                      </a:r>
                      <a:r>
                        <a:rPr lang="en-US" sz="1300" b="1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: As </a:t>
                      </a:r>
                      <a:r>
                        <a:rPr lang="en-US" sz="1300" b="1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Pol</a:t>
                      </a:r>
                      <a:r>
                        <a:rPr lang="en-US" sz="1300" b="1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íticas</a:t>
                      </a:r>
                      <a:r>
                        <a:rPr lang="en-US" sz="1300" b="1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en-US" sz="1300" b="1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Públicas</a:t>
                      </a:r>
                      <a:r>
                        <a:rPr lang="en-US" sz="1300" b="1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 e o Estado no </a:t>
                      </a:r>
                      <a:r>
                        <a:rPr lang="en-US" sz="1300" b="1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Capitalismo</a:t>
                      </a:r>
                      <a:r>
                        <a:rPr lang="en-US" sz="1300" b="1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. </a:t>
                      </a:r>
                      <a:r>
                        <a:rPr lang="en-US" sz="1300" b="1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Cadernos</a:t>
                      </a:r>
                      <a:r>
                        <a:rPr lang="en-US" sz="1300" b="1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 GPOSSHE On-line, v. 1, n.1, 2018</a:t>
                      </a:r>
                      <a:endParaRPr lang="en-US" sz="1300" i="1" kern="100" spc="-5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 marL="45720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Content Placeholder 6">
            <a:extLst>
              <a:ext uri="{FF2B5EF4-FFF2-40B4-BE49-F238E27FC236}">
                <a16:creationId xmlns:a16="http://schemas.microsoft.com/office/drawing/2014/main" xmlns="" id="{8FD2480F-BE80-4EFA-9B17-17A2C894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448" y="685800"/>
            <a:ext cx="6470243" cy="5492750"/>
          </a:xfrm>
        </p:spPr>
        <p:txBody>
          <a:bodyPr/>
          <a:lstStyle/>
          <a:p>
            <a:pPr lvl="3" algn="just">
              <a:defRPr/>
            </a:pPr>
            <a:endParaRPr lang="pt-BR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3" algn="just">
              <a:defRPr/>
            </a:pPr>
            <a:endParaRPr lang="pt-BR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3" algn="just"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</a:t>
            </a:r>
            <a:r>
              <a:rPr lang="pt-BR" sz="16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íticas públicas </a:t>
            </a:r>
            <a:r>
              <a:rPr lang="pt-BR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Wingdings 3" panose="05040102010807070707" pitchFamily="18" charset="2"/>
              </a:rPr>
              <a:t></a:t>
            </a:r>
            <a:r>
              <a:rPr lang="pt-BR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pt-BR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ções governamentais para responder demandas da população. </a:t>
            </a:r>
          </a:p>
          <a:p>
            <a:pPr lvl="3" algn="just">
              <a:defRPr/>
            </a:pPr>
            <a:endParaRPr lang="pt-BR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3" algn="just"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Quest</a:t>
            </a:r>
            <a:r>
              <a:rPr lang="pt-BR" sz="16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ão-chave: “Política pública pra quem?”</a:t>
            </a:r>
            <a:r>
              <a:rPr lang="pt-BR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lvl="3" algn="just">
              <a:defRPr/>
            </a:pPr>
            <a:endParaRPr lang="pt-BR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3" algn="just">
              <a:defRPr/>
            </a:pPr>
            <a:r>
              <a:rPr lang="pt-BR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pt-BR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sociedade capitalista tem como perspectiva a maximiza</a:t>
            </a:r>
            <a:r>
              <a:rPr lang="pt-BR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ção dos lucros e há uma constante tensão para manter a ordem social vigente. Logo, o capitalismo é uma forma de organização estatal. </a:t>
            </a:r>
          </a:p>
          <a:p>
            <a:pPr lvl="3" algn="just">
              <a:defRPr/>
            </a:pPr>
            <a:endParaRPr lang="pt-BR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8286" y="5312021"/>
            <a:ext cx="161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54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arolina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" b="10563"/>
          <a:stretch/>
        </p:blipFill>
        <p:spPr>
          <a:xfrm>
            <a:off x="2576290" y="251993"/>
            <a:ext cx="7667999" cy="66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30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4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848101"/>
            <a:ext cx="6807200" cy="1703287"/>
          </a:xfrm>
        </p:spPr>
        <p:txBody>
          <a:bodyPr/>
          <a:lstStyle/>
          <a:p>
            <a:r>
              <a:rPr lang="en-US" dirty="0" err="1" smtClean="0">
                <a:latin typeface="Candara" panose="020E0502030303020204" pitchFamily="34" charset="0"/>
              </a:rPr>
              <a:t>Construindo</a:t>
            </a:r>
            <a:r>
              <a:rPr lang="en-US" dirty="0" smtClean="0">
                <a:latin typeface="Candara" panose="020E0502030303020204" pitchFamily="34" charset="0"/>
              </a:rPr>
              <a:t> o </a:t>
            </a:r>
            <a:r>
              <a:rPr lang="en-US" dirty="0" err="1" smtClean="0">
                <a:latin typeface="Candara" panose="020E0502030303020204" pitchFamily="34" charset="0"/>
              </a:rPr>
              <a:t>conhecimento</a:t>
            </a:r>
            <a:endParaRPr lang="en-US" sz="4400" b="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9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Recapitulando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xmlns="" id="{8FD2480F-BE80-4EFA-9B17-17A2C894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448" y="685800"/>
            <a:ext cx="6470243" cy="5492750"/>
          </a:xfrm>
        </p:spPr>
        <p:txBody>
          <a:bodyPr/>
          <a:lstStyle/>
          <a:p>
            <a:pPr lvl="3" algn="just">
              <a:defRPr/>
            </a:pPr>
            <a:endParaRPr lang="pt-BR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3" algn="just">
              <a:defRPr/>
            </a:pPr>
            <a:endParaRPr lang="pt-BR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3" algn="just">
              <a:defRPr/>
            </a:pPr>
            <a:r>
              <a:rPr lang="pt-BR" sz="1800" b="1" dirty="0" smtClean="0">
                <a:solidFill>
                  <a:srgbClr val="4E75A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</a:t>
            </a:r>
            <a:r>
              <a:rPr lang="pt-BR" sz="1800" b="1" dirty="0" smtClean="0">
                <a:solidFill>
                  <a:srgbClr val="4E75A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ítica pública</a:t>
            </a:r>
            <a:r>
              <a:rPr lang="pt-B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Wingdings 3" panose="05040102010807070707" pitchFamily="18" charset="2"/>
              </a:rPr>
              <a:t> responder a demandas da popula</a:t>
            </a:r>
            <a:r>
              <a:rPr lang="pt-B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Wingdings 3" panose="05040102010807070707" pitchFamily="18" charset="2"/>
              </a:rPr>
              <a:t>ção</a:t>
            </a:r>
            <a:endParaRPr lang="pt-BR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44500" lvl="5" indent="0" algn="just">
              <a:buNone/>
              <a:defRPr/>
            </a:pPr>
            <a:endParaRPr lang="pt-BR" sz="1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30250" lvl="5" indent="-285750" algn="just">
              <a:buFontTx/>
              <a:buChar char="•"/>
              <a:defRPr/>
            </a:pPr>
            <a:r>
              <a:rPr lang="pt-BR" sz="1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Tem um aparato legal, por exemplo: </a:t>
            </a:r>
            <a:r>
              <a:rPr lang="pt-BR" sz="1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Lei 8.080 (Lei </a:t>
            </a:r>
            <a:r>
              <a:rPr lang="pt-BR" sz="1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Org</a:t>
            </a:r>
            <a:r>
              <a:rPr lang="pt-BR" sz="1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ância</a:t>
            </a:r>
            <a:r>
              <a:rPr lang="pt-BR" sz="1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do SUS)</a:t>
            </a:r>
          </a:p>
          <a:p>
            <a:pPr marL="730250" lvl="5" indent="-285750" algn="just">
              <a:buFontTx/>
              <a:buChar char="•"/>
              <a:defRPr/>
            </a:pPr>
            <a:endParaRPr lang="pt-BR" sz="1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87400" lvl="5" indent="-342900" algn="just">
              <a:buAutoNum type="arabicParenR"/>
              <a:defRPr/>
            </a:pPr>
            <a:r>
              <a:rPr lang="pt-BR" sz="1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Diagnóstico da realidade </a:t>
            </a:r>
          </a:p>
          <a:p>
            <a:pPr marL="444500" lvl="5" indent="0" algn="just">
              <a:buNone/>
              <a:defRPr/>
            </a:pPr>
            <a:endParaRPr lang="pt-BR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30250" lvl="5" indent="-285750" algn="just">
              <a:buFont typeface="Wingdings" charset="2"/>
              <a:buChar char="ü"/>
              <a:defRPr/>
            </a:pPr>
            <a:r>
              <a:rPr lang="pt-B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Estat</a:t>
            </a:r>
            <a:r>
              <a:rPr lang="pt-B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ísticas </a:t>
            </a:r>
            <a:r>
              <a:rPr lang="pt-B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pt-B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pesquisas e sistemas de informação</a:t>
            </a:r>
          </a:p>
          <a:p>
            <a:pPr marL="444500" lvl="5" indent="0" algn="just">
              <a:buNone/>
              <a:defRPr/>
            </a:pPr>
            <a:endParaRPr lang="pt-BR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30250" lvl="5" indent="-285750" algn="just">
              <a:buFont typeface="Wingdings" charset="2"/>
              <a:buChar char="ü"/>
              <a:defRPr/>
            </a:pPr>
            <a:r>
              <a:rPr lang="pt-B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Indicadores: </a:t>
            </a:r>
            <a:endParaRPr lang="pt-BR" sz="14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44500" lvl="5" indent="0" algn="just">
              <a:buNone/>
              <a:defRPr/>
            </a:pPr>
            <a:r>
              <a:rPr lang="pt-B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</a:t>
            </a:r>
            <a:r>
              <a:rPr lang="pt-B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*Sociais: Taxa de analfabetismo, pobreza e desigualdade, direitos humanos</a:t>
            </a:r>
          </a:p>
          <a:p>
            <a:pPr marL="444500" lvl="5" indent="0" algn="just">
              <a:buNone/>
              <a:defRPr/>
            </a:pPr>
            <a:r>
              <a:rPr lang="pt-B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* Sa</a:t>
            </a:r>
            <a:r>
              <a:rPr lang="pt-B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úde: </a:t>
            </a:r>
            <a:r>
              <a:rPr lang="pt-B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Mortalidade</a:t>
            </a:r>
            <a:r>
              <a:rPr lang="pt-B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morbidade, qualidade de </a:t>
            </a:r>
            <a:r>
              <a:rPr lang="pt-B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vida, acesso</a:t>
            </a:r>
            <a:endParaRPr lang="pt-BR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44500" lvl="5" indent="0" algn="just">
              <a:buNone/>
              <a:defRPr/>
            </a:pPr>
            <a:r>
              <a:rPr lang="pt-B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</a:t>
            </a:r>
            <a:r>
              <a:rPr lang="pt-B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* Ambientais: temperatura, precipita</a:t>
            </a:r>
            <a:r>
              <a:rPr lang="pt-B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ção, poluição</a:t>
            </a:r>
            <a:endParaRPr lang="pt-BR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44500" lvl="5" indent="0" algn="just">
              <a:buNone/>
              <a:defRPr/>
            </a:pPr>
            <a:r>
              <a:rPr lang="pt-BR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</a:p>
          <a:p>
            <a:pPr marL="444500" lvl="5" indent="0" algn="just">
              <a:buNone/>
              <a:defRPr/>
            </a:pPr>
            <a:endParaRPr lang="pt-BR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8E812BB5-761E-7642-06E3-AD1403B31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" t="11002" r="7620" b="24234"/>
          <a:stretch/>
        </p:blipFill>
        <p:spPr>
          <a:xfrm>
            <a:off x="981089" y="1667029"/>
            <a:ext cx="2001809" cy="1507773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BD81AFD3-7D81-E363-7B4C-851C9873DC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" t="9604" r="7320" b="23340"/>
          <a:stretch/>
        </p:blipFill>
        <p:spPr>
          <a:xfrm>
            <a:off x="1233389" y="2974939"/>
            <a:ext cx="1873189" cy="1460837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40B16007-22E7-6CF8-8800-C83121B582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t="7684" r="7311" b="20263"/>
          <a:stretch/>
        </p:blipFill>
        <p:spPr>
          <a:xfrm>
            <a:off x="2613065" y="2301771"/>
            <a:ext cx="2083689" cy="174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89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Recapitulando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xmlns="" id="{8FD2480F-BE80-4EFA-9B17-17A2C894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448" y="685800"/>
            <a:ext cx="6470243" cy="5492750"/>
          </a:xfrm>
        </p:spPr>
        <p:txBody>
          <a:bodyPr/>
          <a:lstStyle/>
          <a:p>
            <a:pPr lvl="3" algn="just">
              <a:defRPr/>
            </a:pPr>
            <a:endParaRPr lang="pt-BR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3" algn="just">
              <a:defRPr/>
            </a:pPr>
            <a:endParaRPr lang="pt-BR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3" algn="just">
              <a:defRPr/>
            </a:pPr>
            <a:r>
              <a:rPr lang="pt-BR" sz="1800" b="1" dirty="0" smtClean="0">
                <a:solidFill>
                  <a:srgbClr val="4E75A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Pol</a:t>
            </a:r>
            <a:r>
              <a:rPr lang="pt-BR" sz="1800" b="1" dirty="0" smtClean="0">
                <a:solidFill>
                  <a:srgbClr val="4E75A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ítica pública</a:t>
            </a:r>
            <a:r>
              <a:rPr lang="pt-B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Wingdings 3" panose="05040102010807070707" pitchFamily="18" charset="2"/>
              </a:rPr>
              <a:t> responder a demandas da popula</a:t>
            </a:r>
            <a:r>
              <a:rPr lang="pt-BR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Wingdings 3" panose="05040102010807070707" pitchFamily="18" charset="2"/>
              </a:rPr>
              <a:t>ção</a:t>
            </a:r>
            <a:endParaRPr lang="pt-BR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44500" lvl="5" indent="0" algn="just">
              <a:buNone/>
              <a:defRPr/>
            </a:pPr>
            <a:endParaRPr lang="pt-BR" sz="1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30250" lvl="5" indent="-285750" algn="just">
              <a:buFont typeface="Wingdings" charset="2"/>
              <a:buChar char="ü"/>
              <a:defRPr/>
            </a:pPr>
            <a:r>
              <a:rPr lang="pt-BR" sz="1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Fontes</a:t>
            </a:r>
          </a:p>
          <a:p>
            <a:pPr marL="730250" lvl="5" indent="-285750" algn="just">
              <a:buFontTx/>
              <a:buChar char="•"/>
              <a:defRPr/>
            </a:pPr>
            <a:endParaRPr lang="pt-BR" sz="1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30250" lvl="5" indent="-285750" algn="just">
              <a:buFontTx/>
              <a:buChar char="•"/>
              <a:defRPr/>
            </a:pPr>
            <a:r>
              <a:rPr lang="pt-BR" sz="1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Estat</a:t>
            </a:r>
            <a:r>
              <a:rPr lang="pt-BR" sz="1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ísticas populacionais: IBGE (***CENSO)</a:t>
            </a:r>
          </a:p>
          <a:p>
            <a:pPr marL="730250" lvl="5" indent="-285750" algn="just">
              <a:buFontTx/>
              <a:buChar char="•"/>
              <a:defRPr/>
            </a:pPr>
            <a:endParaRPr lang="pt-BR" sz="1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30250" lvl="5" indent="-285750" algn="just">
              <a:buFontTx/>
              <a:buChar char="•"/>
              <a:defRPr/>
            </a:pPr>
            <a:r>
              <a:rPr lang="pt-BR" sz="1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Estatísticas de Saúde: Ministério da Saúde </a:t>
            </a:r>
          </a:p>
          <a:p>
            <a:pPr marL="730250" lvl="5" indent="-285750" algn="just">
              <a:buFontTx/>
              <a:buChar char="•"/>
              <a:defRPr/>
            </a:pPr>
            <a:endParaRPr lang="pt-BR" sz="1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30250" lvl="5" indent="-285750" algn="just">
              <a:buFontTx/>
              <a:buChar char="•"/>
              <a:defRPr/>
            </a:pPr>
            <a:r>
              <a:rPr lang="pt-BR" sz="1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Estatísticas </a:t>
            </a:r>
            <a:r>
              <a:rPr lang="pt-BR" sz="1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Ambientais</a:t>
            </a:r>
            <a:r>
              <a:rPr lang="pt-BR" sz="1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pt-BR" sz="1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Instituto </a:t>
            </a:r>
            <a:r>
              <a:rPr lang="pt-BR" sz="1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Nacional de Pesquisas Espaciais (INPE</a:t>
            </a:r>
            <a:r>
              <a:rPr lang="pt-BR" sz="1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pt-BR" sz="1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8E812BB5-761E-7642-06E3-AD1403B31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" t="11002" r="7620" b="24234"/>
          <a:stretch/>
        </p:blipFill>
        <p:spPr>
          <a:xfrm>
            <a:off x="981089" y="1667029"/>
            <a:ext cx="2001809" cy="1507773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BD81AFD3-7D81-E363-7B4C-851C9873DC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" t="9604" r="7320" b="23340"/>
          <a:stretch/>
        </p:blipFill>
        <p:spPr>
          <a:xfrm>
            <a:off x="1233389" y="2974939"/>
            <a:ext cx="1873189" cy="1460837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40B16007-22E7-6CF8-8800-C83121B582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t="7684" r="7311" b="20263"/>
          <a:stretch/>
        </p:blipFill>
        <p:spPr>
          <a:xfrm>
            <a:off x="2613065" y="2301771"/>
            <a:ext cx="2083689" cy="174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Conteúdo</a:t>
            </a:r>
          </a:p>
        </p:txBody>
      </p:sp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53560"/>
              </p:ext>
            </p:extLst>
          </p:nvPr>
        </p:nvGraphicFramePr>
        <p:xfrm>
          <a:off x="1115116" y="3409658"/>
          <a:ext cx="1479342" cy="585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516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0" algn="l"/>
                        </a:tabLst>
                      </a:pPr>
                      <a:r>
                        <a:rPr lang="en-US" sz="1300" b="0" i="1" kern="100" spc="-50" baseline="0" dirty="0" err="1" smtClean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Estat</a:t>
                      </a:r>
                      <a:r>
                        <a:rPr lang="en-US" sz="1300" b="0" i="1" kern="100" spc="-50" baseline="0" dirty="0" err="1" smtClean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ística</a:t>
                      </a:r>
                      <a:r>
                        <a:rPr lang="en-US" sz="1300" b="0" i="1" kern="100" spc="-50" baseline="0" dirty="0" smtClean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: </a:t>
                      </a:r>
                      <a:r>
                        <a:rPr lang="en-US" sz="1300" b="0" i="1" kern="100" spc="-50" baseline="0" dirty="0" err="1" smtClean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conceitos</a:t>
                      </a:r>
                      <a:r>
                        <a:rPr lang="en-US" sz="1300" b="0" i="1" kern="100" spc="-50" baseline="0" dirty="0" smtClean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en-US" sz="1300" b="0" i="1" kern="100" spc="-50" baseline="0" dirty="0" err="1" smtClean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gerais</a:t>
                      </a:r>
                      <a:endParaRPr lang="en-US" sz="1300" b="0" i="1" kern="100" spc="-50" baseline="0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115116" y="2326628"/>
            <a:ext cx="6981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7200" b="1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3</a:t>
            </a: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15116" y="2157351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página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0405"/>
              </p:ext>
            </p:extLst>
          </p:nvPr>
        </p:nvGraphicFramePr>
        <p:xfrm>
          <a:off x="3389116" y="3409658"/>
          <a:ext cx="1479342" cy="585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516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0" algn="l"/>
                        </a:tabLst>
                      </a:pPr>
                      <a:r>
                        <a:rPr lang="en-US" sz="1300" b="0" i="1" kern="100" spc="-50" baseline="0" dirty="0" err="1" smtClean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Pol</a:t>
                      </a:r>
                      <a:r>
                        <a:rPr lang="en-US" sz="1300" b="0" i="1" kern="100" spc="-50" baseline="0" dirty="0" err="1" smtClean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íticas</a:t>
                      </a:r>
                      <a:r>
                        <a:rPr lang="en-US" sz="1300" b="0" i="1" kern="100" spc="-50" baseline="0" dirty="0" smtClean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en-US" sz="1300" b="0" i="1" kern="100" spc="-50" baseline="0" dirty="0" err="1" smtClean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Públicas</a:t>
                      </a:r>
                      <a:endParaRPr lang="en-US" sz="1300" b="0" i="1" kern="100" spc="-50" baseline="0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3375115" y="2326628"/>
            <a:ext cx="1211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</a:t>
            </a: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375115" y="2157351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página</a:t>
            </a:r>
          </a:p>
        </p:txBody>
      </p:sp>
      <p:graphicFrame>
        <p:nvGraphicFramePr>
          <p:cNvPr id="13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598365"/>
              </p:ext>
            </p:extLst>
          </p:nvPr>
        </p:nvGraphicFramePr>
        <p:xfrm>
          <a:off x="5663116" y="3409658"/>
          <a:ext cx="1479342" cy="585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516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0" algn="l"/>
                        </a:tabLst>
                      </a:pPr>
                      <a:r>
                        <a:rPr lang="pt-BR" sz="1300" b="0" i="1" kern="100" spc="-50" baseline="0" dirty="0" smtClean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Construindo o conhecimento</a:t>
                      </a:r>
                      <a:endParaRPr lang="en-US" sz="1300" b="0" i="1" kern="100" spc="-50" baseline="0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5660634" y="2326628"/>
            <a:ext cx="1211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72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17</a:t>
            </a: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40086" y="2157351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página</a:t>
            </a:r>
          </a:p>
        </p:txBody>
      </p:sp>
      <p:graphicFrame>
        <p:nvGraphicFramePr>
          <p:cNvPr id="16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886318"/>
              </p:ext>
            </p:extLst>
          </p:nvPr>
        </p:nvGraphicFramePr>
        <p:xfrm>
          <a:off x="7937116" y="3409658"/>
          <a:ext cx="1479342" cy="585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516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0" algn="l"/>
                        </a:tabLst>
                      </a:pPr>
                      <a:r>
                        <a:rPr lang="en-US" sz="1300" b="0" i="1" kern="100" spc="-50" baseline="0" dirty="0" err="1" smtClean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Atividade</a:t>
                      </a:r>
                      <a:r>
                        <a:rPr lang="en-US" sz="1300" b="0" i="1" kern="100" spc="-50" baseline="0" dirty="0" smtClean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en-US" sz="1300" b="0" i="1" kern="100" spc="-50" baseline="0" dirty="0" err="1" smtClean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em</a:t>
                      </a:r>
                      <a:r>
                        <a:rPr lang="en-US" sz="1300" b="0" i="1" kern="100" spc="-50" baseline="0" dirty="0" smtClean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en-US" sz="1300" b="0" i="1" kern="100" spc="-50" baseline="0" dirty="0" err="1" smtClean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grupo</a:t>
                      </a:r>
                      <a:endParaRPr lang="en-US" sz="1300" b="0" i="1" kern="100" spc="-50" baseline="0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7935875" y="2326628"/>
            <a:ext cx="1211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7200" b="1" noProof="0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21</a:t>
            </a: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915327" y="2157351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página</a:t>
            </a:r>
          </a:p>
        </p:txBody>
      </p:sp>
    </p:spTree>
    <p:extLst>
      <p:ext uri="{BB962C8B-B14F-4D97-AF65-F5344CB8AC3E}">
        <p14:creationId xmlns:p14="http://schemas.microsoft.com/office/powerpoint/2010/main" val="3400039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Recapitulando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xmlns="" id="{8FD2480F-BE80-4EFA-9B17-17A2C894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448" y="685800"/>
            <a:ext cx="6470243" cy="5492750"/>
          </a:xfrm>
        </p:spPr>
        <p:txBody>
          <a:bodyPr/>
          <a:lstStyle/>
          <a:p>
            <a:pPr lvl="3" algn="just">
              <a:defRPr/>
            </a:pPr>
            <a:endParaRPr lang="pt-BR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3" algn="just">
              <a:defRPr/>
            </a:pPr>
            <a:endParaRPr lang="pt-BR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3" algn="just">
              <a:defRPr/>
            </a:pPr>
            <a:r>
              <a:rPr lang="pt-BR" sz="1800" b="1" dirty="0" smtClean="0">
                <a:solidFill>
                  <a:srgbClr val="4E75A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Dados geram evid</a:t>
            </a:r>
            <a:r>
              <a:rPr lang="pt-BR" sz="1800" b="1" dirty="0" smtClean="0">
                <a:solidFill>
                  <a:srgbClr val="4E75A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ências para tomada de decisão</a:t>
            </a:r>
          </a:p>
          <a:p>
            <a:pPr lvl="3" algn="just">
              <a:defRPr/>
            </a:pPr>
            <a:endParaRPr lang="pt-BR" sz="1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8E812BB5-761E-7642-06E3-AD1403B31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" t="11002" r="7620" b="24234"/>
          <a:stretch/>
        </p:blipFill>
        <p:spPr>
          <a:xfrm>
            <a:off x="981089" y="1667029"/>
            <a:ext cx="2001809" cy="1507773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BD81AFD3-7D81-E363-7B4C-851C9873DC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" t="9604" r="7320" b="23340"/>
          <a:stretch/>
        </p:blipFill>
        <p:spPr>
          <a:xfrm>
            <a:off x="1233389" y="2974939"/>
            <a:ext cx="1873189" cy="1460837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40B16007-22E7-6CF8-8800-C83121B582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t="7684" r="7311" b="20263"/>
          <a:stretch/>
        </p:blipFill>
        <p:spPr>
          <a:xfrm>
            <a:off x="2613065" y="2301771"/>
            <a:ext cx="2083689" cy="1746062"/>
          </a:xfrm>
          <a:prstGeom prst="rect">
            <a:avLst/>
          </a:prstGeom>
        </p:spPr>
      </p:pic>
      <p:pic>
        <p:nvPicPr>
          <p:cNvPr id="7" name="Picture 6" descr="Captura de Tela 2024-08-04 às 20.12.38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9" t="34981" r="22242" b="10931"/>
          <a:stretch/>
        </p:blipFill>
        <p:spPr>
          <a:xfrm>
            <a:off x="4881815" y="2167143"/>
            <a:ext cx="5802091" cy="322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6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4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848101"/>
            <a:ext cx="6807200" cy="855362"/>
          </a:xfrm>
        </p:spPr>
        <p:txBody>
          <a:bodyPr/>
          <a:lstStyle/>
          <a:p>
            <a:r>
              <a:rPr lang="en-US" dirty="0" err="1" smtClean="0">
                <a:latin typeface="Candara" panose="020E0502030303020204" pitchFamily="34" charset="0"/>
              </a:rPr>
              <a:t>Atividade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dirty="0" err="1" smtClean="0">
                <a:latin typeface="Candara" panose="020E0502030303020204" pitchFamily="34" charset="0"/>
              </a:rPr>
              <a:t>em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dirty="0" err="1" smtClean="0">
                <a:latin typeface="Candara" panose="020E0502030303020204" pitchFamily="34" charset="0"/>
              </a:rPr>
              <a:t>grupo</a:t>
            </a:r>
            <a:endParaRPr lang="en-US" sz="4400" b="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14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Atividade em grupo</a:t>
            </a:r>
            <a: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/>
            </a: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/>
            </a: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/>
            </a: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/>
            </a:r>
            <a:br>
              <a:rPr lang="pt-BR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/>
            </a:r>
            <a:br>
              <a:rPr lang="pt-BR" sz="1400" dirty="0">
                <a:solidFill>
                  <a:prstClr val="black"/>
                </a:solidFill>
                <a:latin typeface="Candara" panose="020E0502030303020204" pitchFamily="34" charset="0"/>
                <a:cs typeface="Segoe UI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Candara" panose="020E050203030302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xmlns="" id="{8FD2480F-BE80-4EFA-9B17-17A2C894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1900" y="685800"/>
            <a:ext cx="7511791" cy="5492750"/>
          </a:xfrm>
        </p:spPr>
        <p:txBody>
          <a:bodyPr/>
          <a:lstStyle/>
          <a:p>
            <a:pPr lvl="3" algn="just">
              <a:defRPr/>
            </a:pPr>
            <a:endParaRPr lang="pt-BR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3" algn="just">
              <a:defRPr/>
            </a:pPr>
            <a:endParaRPr lang="pt-BR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Bora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usar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o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celular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? 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  <a:p>
            <a:endParaRPr lang="en-US" sz="1600" dirty="0"/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7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grupos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tr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ês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pessoas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Pesquisar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um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problema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sa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úde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pública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relacionado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a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mudanças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climáticas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e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verificar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como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os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dados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foram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usados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para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caracterizá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-lo (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quais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grupos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mais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afetados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Quais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variáveis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utilizadas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teve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alguma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política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pública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que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foi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ou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poderia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ter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sido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usada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etc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)  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- 10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minutos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Apresentar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para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a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turma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em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5 </a:t>
            </a:r>
            <a:r>
              <a:rPr lang="en-US" sz="1600" dirty="0" err="1" smtClean="0">
                <a:solidFill>
                  <a:schemeClr val="tx1"/>
                </a:solidFill>
                <a:latin typeface="Helvetica"/>
                <a:cs typeface="Helvetica"/>
              </a:rPr>
              <a:t>minutos</a:t>
            </a:r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  <a:p>
            <a:pPr>
              <a:buNone/>
            </a:pP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600" dirty="0"/>
          </a:p>
          <a:p>
            <a:pPr lvl="3" algn="just">
              <a:defRPr/>
            </a:pPr>
            <a:endParaRPr lang="pt-BR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 descr="celular uso 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83" y="2124936"/>
            <a:ext cx="2857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18705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Recomendação de leitura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xmlns="" id="{8FD2480F-BE80-4EFA-9B17-17A2C894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448" y="685800"/>
            <a:ext cx="6470243" cy="5492750"/>
          </a:xfrm>
        </p:spPr>
        <p:txBody>
          <a:bodyPr/>
          <a:lstStyle/>
          <a:p>
            <a:pPr lvl="3" algn="just">
              <a:buNone/>
              <a:defRPr/>
            </a:pPr>
            <a:r>
              <a:rPr lang="pt-BR" sz="1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730250" lvl="5" indent="-285750" algn="just">
              <a:buFont typeface="Wingdings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Helvetica"/>
                <a:cs typeface="Helvetica"/>
              </a:rPr>
              <a:t>	</a:t>
            </a:r>
            <a:r>
              <a:rPr lang="en-US" sz="1600" b="1" dirty="0" err="1">
                <a:latin typeface="Helvetica"/>
                <a:cs typeface="Helvetica"/>
              </a:rPr>
              <a:t>Jannuzzi</a:t>
            </a:r>
            <a:r>
              <a:rPr lang="en-US" sz="1600" b="1" dirty="0">
                <a:latin typeface="Helvetica"/>
                <a:cs typeface="Helvetica"/>
              </a:rPr>
              <a:t> P de M.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A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importância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da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informação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estatística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para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as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políticas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sociais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no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Brasil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: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breve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reflexão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sobre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a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experiência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do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passado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para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considerar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no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present</a:t>
            </a:r>
            <a:r>
              <a:rPr lang="en-US" sz="1600" b="1" dirty="0" err="1">
                <a:solidFill>
                  <a:srgbClr val="344E6D"/>
                </a:solidFill>
                <a:latin typeface="Helvetica"/>
                <a:cs typeface="Helvetica"/>
              </a:rPr>
              <a:t>e</a:t>
            </a:r>
            <a:r>
              <a:rPr lang="en-US" sz="1600" b="1" dirty="0">
                <a:latin typeface="Helvetica"/>
                <a:cs typeface="Helvetica"/>
              </a:rPr>
              <a:t>. Rev bras </a:t>
            </a:r>
            <a:r>
              <a:rPr lang="en-US" sz="1600" b="1" dirty="0" err="1">
                <a:latin typeface="Helvetica"/>
                <a:cs typeface="Helvetica"/>
              </a:rPr>
              <a:t>estud</a:t>
            </a:r>
            <a:r>
              <a:rPr lang="en-US" sz="1600" b="1" dirty="0">
                <a:latin typeface="Helvetica"/>
                <a:cs typeface="Helvetica"/>
              </a:rPr>
              <a:t> </a:t>
            </a:r>
            <a:r>
              <a:rPr lang="en-US" sz="1600" b="1" dirty="0" err="1">
                <a:latin typeface="Helvetica"/>
                <a:cs typeface="Helvetica"/>
              </a:rPr>
              <a:t>popul</a:t>
            </a:r>
            <a:r>
              <a:rPr lang="en-US" sz="1600" b="1" dirty="0">
                <a:latin typeface="Helvetica"/>
                <a:cs typeface="Helvetica"/>
              </a:rPr>
              <a:t> [Internet]. 2018;35(1):e0055. Available from: https://</a:t>
            </a:r>
            <a:r>
              <a:rPr lang="en-US" sz="1600" b="1" dirty="0" err="1">
                <a:latin typeface="Helvetica"/>
                <a:cs typeface="Helvetica"/>
              </a:rPr>
              <a:t>doi.org</a:t>
            </a:r>
            <a:r>
              <a:rPr lang="en-US" sz="1600" b="1" dirty="0">
                <a:latin typeface="Helvetica"/>
                <a:cs typeface="Helvetica"/>
              </a:rPr>
              <a:t>/10.20947/S0102-</a:t>
            </a:r>
            <a:r>
              <a:rPr lang="en-US" sz="1600" b="1" dirty="0" smtClean="0">
                <a:latin typeface="Helvetica"/>
                <a:cs typeface="Helvetica"/>
              </a:rPr>
              <a:t>3098a0055</a:t>
            </a:r>
            <a:endParaRPr lang="pt-BR" sz="16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marL="730250" lvl="5" indent="-285750" algn="just">
              <a:buFont typeface="Wingdings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marL="730250" lvl="5" indent="-285750" algn="just">
              <a:buFont typeface="Wingdings" charset="2"/>
              <a:buChar char="ü"/>
              <a:defRPr/>
            </a:pPr>
            <a:r>
              <a:rPr lang="pt-BR" sz="16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Federicci</a:t>
            </a:r>
            <a:r>
              <a:rPr lang="pt-BR" sz="1600" b="1" dirty="0" smtClean="0">
                <a:solidFill>
                  <a:schemeClr val="tx1"/>
                </a:solidFill>
                <a:latin typeface="Helvetica"/>
                <a:cs typeface="Helvetica"/>
              </a:rPr>
              <a:t>, Silvia.  </a:t>
            </a:r>
            <a:r>
              <a:rPr lang="pt-BR" sz="1600" b="1" dirty="0" err="1" smtClean="0">
                <a:solidFill>
                  <a:srgbClr val="4E75A3"/>
                </a:solidFill>
                <a:latin typeface="Helvetica"/>
                <a:cs typeface="Helvetica"/>
              </a:rPr>
              <a:t>Calibã</a:t>
            </a:r>
            <a:r>
              <a:rPr lang="pt-BR" sz="1600" b="1" dirty="0" smtClean="0">
                <a:solidFill>
                  <a:srgbClr val="4E75A3"/>
                </a:solidFill>
                <a:latin typeface="Helvetica"/>
                <a:cs typeface="Helvetica"/>
              </a:rPr>
              <a:t> </a:t>
            </a:r>
            <a:r>
              <a:rPr lang="pt-BR" sz="1600" b="1" dirty="0">
                <a:solidFill>
                  <a:srgbClr val="4E75A3"/>
                </a:solidFill>
                <a:latin typeface="Helvetica"/>
                <a:cs typeface="Helvetica"/>
              </a:rPr>
              <a:t>e a Bruxa: Mulheres, Corpos e Acumulação </a:t>
            </a:r>
            <a:r>
              <a:rPr lang="pt-BR" sz="1600" b="1" dirty="0" smtClean="0">
                <a:solidFill>
                  <a:srgbClr val="4E75A3"/>
                </a:solidFill>
                <a:latin typeface="Helvetica"/>
                <a:cs typeface="Helvetica"/>
              </a:rPr>
              <a:t>Primitiva</a:t>
            </a:r>
            <a:r>
              <a:rPr lang="pt-BR" sz="1600" b="1" dirty="0" smtClean="0">
                <a:solidFill>
                  <a:schemeClr val="tx1"/>
                </a:solidFill>
                <a:latin typeface="Helvetica"/>
                <a:cs typeface="Helvetica"/>
              </a:rPr>
              <a:t>, 2019. </a:t>
            </a:r>
            <a:endParaRPr lang="pt-BR" sz="16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marL="730250" lvl="5" indent="-285750" algn="just">
              <a:buFont typeface="Wingdings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30250" lvl="5" indent="-285750" algn="just">
              <a:buFont typeface="Wingdings" charset="2"/>
              <a:buChar char="ü"/>
              <a:defRPr/>
            </a:pPr>
            <a:r>
              <a:rPr lang="pt-BR" sz="16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UnA</a:t>
            </a:r>
            <a:r>
              <a:rPr lang="pt-BR" sz="16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-SUS/</a:t>
            </a:r>
            <a:r>
              <a:rPr lang="pt-BR" sz="16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Unifesp. Introdução </a:t>
            </a:r>
            <a:r>
              <a:rPr lang="pt-BR" sz="16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à Avaliação em Saúde. </a:t>
            </a:r>
            <a:r>
              <a:rPr lang="pt-BR" sz="16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https://www.unasus.unifesp.br/biblioteca_virtual/IAS/unidade1.</a:t>
            </a:r>
            <a:r>
              <a:rPr lang="pt-BR" sz="16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html</a:t>
            </a:r>
            <a:r>
              <a:rPr lang="pt-BR" sz="16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444500" lvl="5" indent="0" algn="just">
              <a:buNone/>
              <a:defRPr/>
            </a:pPr>
            <a:endParaRPr lang="pt-BR" sz="16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30250" lvl="5" indent="-285750" algn="just">
              <a:buFont typeface="Wingdings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Silva, A. E. P., </a:t>
            </a:r>
            <a:r>
              <a:rPr lang="pt-BR" sz="16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Latorre</a:t>
            </a:r>
            <a:r>
              <a:rPr lang="pt-BR" sz="16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M. do R. D. de O., </a:t>
            </a:r>
            <a:r>
              <a:rPr lang="pt-BR" sz="16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Chiaravalloti</a:t>
            </a:r>
            <a:r>
              <a:rPr lang="pt-BR" sz="16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Neto, F., &amp; Conceição, G. M. de S</a:t>
            </a:r>
            <a:r>
              <a:rPr lang="pt-BR" sz="16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pt-BR" sz="16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(2022). </a:t>
            </a:r>
            <a:r>
              <a:rPr lang="pt-BR" sz="1600" b="1" dirty="0">
                <a:solidFill>
                  <a:srgbClr val="4E75A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Tendência temporal da leptospirose e sua associação com variáveis climáticas e ambientais em Santa Catarina, Brasi</a:t>
            </a:r>
            <a:r>
              <a:rPr lang="pt-BR" sz="16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l. Ciência &amp; Saúde Coletiva, 27(3), 849–860. </a:t>
            </a:r>
            <a:r>
              <a:rPr lang="pt-BR" sz="16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</a:t>
            </a:r>
            <a:r>
              <a:rPr lang="pt-BR" sz="16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://</a:t>
            </a:r>
            <a:r>
              <a:rPr lang="pt-BR" sz="16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doi.org</a:t>
            </a:r>
            <a:r>
              <a:rPr lang="pt-BR" sz="16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/10.1590/1413-81232022273.45982020</a:t>
            </a:r>
          </a:p>
          <a:p>
            <a:pPr marL="730250" lvl="5" indent="-285750" algn="just">
              <a:buFont typeface="Wingdings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30250" lvl="5" indent="-285750" algn="just">
              <a:buFont typeface="Wingdings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30250" lvl="5" indent="-285750" algn="just">
              <a:buFont typeface="Wingdings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30250" lvl="5" indent="-285750" algn="just">
              <a:buFont typeface="Wingdings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8E812BB5-761E-7642-06E3-AD1403B31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" t="11002" r="7620" b="24234"/>
          <a:stretch/>
        </p:blipFill>
        <p:spPr>
          <a:xfrm>
            <a:off x="981089" y="1667029"/>
            <a:ext cx="2001809" cy="1507773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BD81AFD3-7D81-E363-7B4C-851C9873DC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" t="9604" r="7320" b="23340"/>
          <a:stretch/>
        </p:blipFill>
        <p:spPr>
          <a:xfrm>
            <a:off x="1233389" y="2974939"/>
            <a:ext cx="1873189" cy="1460837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40B16007-22E7-6CF8-8800-C83121B582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t="7684" r="7311" b="20263"/>
          <a:stretch/>
        </p:blipFill>
        <p:spPr>
          <a:xfrm>
            <a:off x="2613065" y="2301771"/>
            <a:ext cx="2083689" cy="174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94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6"/>
          <p:cNvGrpSpPr/>
          <p:nvPr/>
        </p:nvGrpSpPr>
        <p:grpSpPr>
          <a:xfrm>
            <a:off x="3029969" y="437654"/>
            <a:ext cx="6048000" cy="1215677"/>
            <a:chOff x="0" y="0"/>
            <a:chExt cx="8064000" cy="1620903"/>
          </a:xfrm>
        </p:grpSpPr>
        <p:sp>
          <p:nvSpPr>
            <p:cNvPr id="10" name="Freeform 7"/>
            <p:cNvSpPr/>
            <p:nvPr/>
          </p:nvSpPr>
          <p:spPr>
            <a:xfrm>
              <a:off x="0" y="339694"/>
              <a:ext cx="3056606" cy="941514"/>
            </a:xfrm>
            <a:custGeom>
              <a:avLst/>
              <a:gdLst/>
              <a:ahLst/>
              <a:cxnLst/>
              <a:rect l="l" t="t" r="r" b="b"/>
              <a:pathLst>
                <a:path w="3056606" h="941514">
                  <a:moveTo>
                    <a:pt x="0" y="0"/>
                  </a:moveTo>
                  <a:lnTo>
                    <a:pt x="3056606" y="0"/>
                  </a:lnTo>
                  <a:lnTo>
                    <a:pt x="3056606" y="941515"/>
                  </a:lnTo>
                  <a:lnTo>
                    <a:pt x="0" y="9415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11" name="Freeform 8"/>
            <p:cNvSpPr/>
            <p:nvPr/>
          </p:nvSpPr>
          <p:spPr>
            <a:xfrm>
              <a:off x="5783262" y="203753"/>
              <a:ext cx="2280738" cy="1213398"/>
            </a:xfrm>
            <a:custGeom>
              <a:avLst/>
              <a:gdLst/>
              <a:ahLst/>
              <a:cxnLst/>
              <a:rect l="l" t="t" r="r" b="b"/>
              <a:pathLst>
                <a:path w="2280738" h="1213398">
                  <a:moveTo>
                    <a:pt x="0" y="0"/>
                  </a:moveTo>
                  <a:lnTo>
                    <a:pt x="2280738" y="0"/>
                  </a:lnTo>
                  <a:lnTo>
                    <a:pt x="2280738" y="1213397"/>
                  </a:lnTo>
                  <a:lnTo>
                    <a:pt x="0" y="12133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12" name="Freeform 9"/>
            <p:cNvSpPr/>
            <p:nvPr/>
          </p:nvSpPr>
          <p:spPr>
            <a:xfrm>
              <a:off x="3518106" y="0"/>
              <a:ext cx="1803657" cy="1620903"/>
            </a:xfrm>
            <a:custGeom>
              <a:avLst/>
              <a:gdLst/>
              <a:ahLst/>
              <a:cxnLst/>
              <a:rect l="l" t="t" r="r" b="b"/>
              <a:pathLst>
                <a:path w="1803657" h="1620903">
                  <a:moveTo>
                    <a:pt x="0" y="0"/>
                  </a:moveTo>
                  <a:lnTo>
                    <a:pt x="1803656" y="0"/>
                  </a:lnTo>
                  <a:lnTo>
                    <a:pt x="1803656" y="1620903"/>
                  </a:lnTo>
                  <a:lnTo>
                    <a:pt x="0" y="16209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13" name="Freeform 10"/>
          <p:cNvSpPr/>
          <p:nvPr/>
        </p:nvSpPr>
        <p:spPr>
          <a:xfrm>
            <a:off x="3632017" y="1892235"/>
            <a:ext cx="4819841" cy="1580666"/>
          </a:xfrm>
          <a:custGeom>
            <a:avLst/>
            <a:gdLst/>
            <a:ahLst/>
            <a:cxnLst/>
            <a:rect l="l" t="t" r="r" b="b"/>
            <a:pathLst>
              <a:path w="4819841" h="1580666">
                <a:moveTo>
                  <a:pt x="0" y="0"/>
                </a:moveTo>
                <a:lnTo>
                  <a:pt x="4819842" y="0"/>
                </a:lnTo>
                <a:lnTo>
                  <a:pt x="4819842" y="1580666"/>
                </a:lnTo>
                <a:lnTo>
                  <a:pt x="0" y="15806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0516"/>
            </a:stretch>
          </a:blipFill>
        </p:spPr>
      </p:sp>
      <p:sp>
        <p:nvSpPr>
          <p:cNvPr id="14" name="Freeform 11"/>
          <p:cNvSpPr/>
          <p:nvPr/>
        </p:nvSpPr>
        <p:spPr>
          <a:xfrm>
            <a:off x="4691692" y="3577350"/>
            <a:ext cx="2700490" cy="2584175"/>
          </a:xfrm>
          <a:custGeom>
            <a:avLst/>
            <a:gdLst/>
            <a:ahLst/>
            <a:cxnLst/>
            <a:rect l="l" t="t" r="r" b="b"/>
            <a:pathLst>
              <a:path w="2700490" h="2584175">
                <a:moveTo>
                  <a:pt x="0" y="0"/>
                </a:moveTo>
                <a:lnTo>
                  <a:pt x="2700490" y="0"/>
                </a:lnTo>
                <a:lnTo>
                  <a:pt x="2700490" y="2584174"/>
                </a:lnTo>
                <a:lnTo>
                  <a:pt x="0" y="25841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69918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4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8" y="3848101"/>
            <a:ext cx="6807600" cy="1319848"/>
          </a:xfrm>
        </p:spPr>
        <p:txBody>
          <a:bodyPr/>
          <a:lstStyle/>
          <a:p>
            <a:r>
              <a:rPr lang="pt-BR" dirty="0" smtClean="0"/>
              <a:t>Estatística </a:t>
            </a:r>
            <a:br>
              <a:rPr lang="pt-BR" dirty="0" smtClean="0"/>
            </a:br>
            <a:r>
              <a:rPr lang="pt-BR" sz="3200" b="0" dirty="0" smtClean="0"/>
              <a:t>conceitos </a:t>
            </a:r>
            <a:r>
              <a:rPr lang="pt-BR" sz="3200" b="0" dirty="0"/>
              <a:t>gerais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1823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Estat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ística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xmlns="" id="{8FD2480F-BE80-4EFA-9B17-17A2C894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448" y="675721"/>
            <a:ext cx="6470243" cy="5492750"/>
          </a:xfrm>
        </p:spPr>
        <p:txBody>
          <a:bodyPr/>
          <a:lstStyle/>
          <a:p>
            <a:pPr lvl="3" algn="ctr">
              <a:defRPr/>
            </a:pPr>
            <a:endParaRPr lang="pt-BR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3" algn="ctr">
              <a:defRPr/>
            </a:pPr>
            <a:r>
              <a:rPr lang="pt-BR" sz="2800" dirty="0">
                <a:solidFill>
                  <a:srgbClr val="4E75A3"/>
                </a:solidFill>
                <a:latin typeface="Helvetica "/>
                <a:cs typeface="Helvetica "/>
              </a:rPr>
              <a:t>Estatística</a:t>
            </a:r>
            <a:r>
              <a:rPr lang="pt-BR" sz="2800" dirty="0">
                <a:latin typeface="Helvetica "/>
                <a:cs typeface="Helvetica "/>
              </a:rPr>
              <a:t> é a “ciência que tem por objetivo orientar a coleta, o resumo, a apresentação, a análise e a interpretação dos dados.” </a:t>
            </a:r>
            <a:br>
              <a:rPr lang="pt-BR" sz="2800" dirty="0">
                <a:latin typeface="Helvetica "/>
                <a:cs typeface="Helvetica "/>
              </a:rPr>
            </a:br>
            <a:r>
              <a:rPr lang="pt-BR" sz="2800" dirty="0">
                <a:latin typeface="Helvetica "/>
                <a:cs typeface="Helvetica "/>
              </a:rPr>
              <a:t>				</a:t>
            </a:r>
            <a:r>
              <a:rPr lang="pt-BR" sz="2000" dirty="0">
                <a:latin typeface="Helvetica "/>
                <a:cs typeface="Helvetica "/>
              </a:rPr>
              <a:t>Callegari-Jacques</a:t>
            </a:r>
            <a:endParaRPr lang="pt-BR" sz="2000" dirty="0">
              <a:solidFill>
                <a:schemeClr val="tx1"/>
              </a:solidFill>
              <a:latin typeface="Helvetica "/>
              <a:cs typeface="Helvetica 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91942"/>
              </p:ext>
            </p:extLst>
          </p:nvPr>
        </p:nvGraphicFramePr>
        <p:xfrm>
          <a:off x="905691" y="5402580"/>
          <a:ext cx="3384369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43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l">
                        <a:tabLst>
                          <a:tab pos="0" algn="l"/>
                        </a:tabLst>
                      </a:pP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Callegari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-Jacques. 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Bioestat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ística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: 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princípios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 e 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aplicações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. </a:t>
                      </a:r>
                      <a:endParaRPr lang="en-US" sz="1300" i="1" kern="100" spc="-5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 marL="45720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8E812BB5-761E-7642-06E3-AD1403B31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" t="11002" r="7620" b="24234"/>
          <a:stretch/>
        </p:blipFill>
        <p:spPr>
          <a:xfrm>
            <a:off x="981089" y="1667029"/>
            <a:ext cx="2001809" cy="1507773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BD81AFD3-7D81-E363-7B4C-851C9873DC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" t="9604" r="7320" b="23340"/>
          <a:stretch/>
        </p:blipFill>
        <p:spPr>
          <a:xfrm>
            <a:off x="1233389" y="2974939"/>
            <a:ext cx="1873189" cy="1460837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40B16007-22E7-6CF8-8800-C83121B582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t="7684" r="7311" b="20263"/>
          <a:stretch/>
        </p:blipFill>
        <p:spPr>
          <a:xfrm>
            <a:off x="2613065" y="2301771"/>
            <a:ext cx="2083689" cy="174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99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Estat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ística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xmlns="" id="{8FD2480F-BE80-4EFA-9B17-17A2C894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448" y="675721"/>
            <a:ext cx="6470243" cy="5492750"/>
          </a:xfrm>
        </p:spPr>
        <p:txBody>
          <a:bodyPr/>
          <a:lstStyle/>
          <a:p>
            <a:pPr lvl="3" algn="ctr">
              <a:defRPr/>
            </a:pPr>
            <a:endParaRPr lang="pt-BR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3" algn="ctr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Helvetica "/>
                <a:cs typeface="Helvetica "/>
              </a:rPr>
              <a:t>Estatística orienta a tomada de decis</a:t>
            </a:r>
            <a:r>
              <a:rPr lang="pt-BR" sz="2000" b="1" dirty="0" smtClean="0">
                <a:solidFill>
                  <a:schemeClr val="tx1"/>
                </a:solidFill>
                <a:latin typeface="Helvetica "/>
                <a:cs typeface="Helvetica "/>
              </a:rPr>
              <a:t>ões na vida! </a:t>
            </a:r>
          </a:p>
          <a:p>
            <a:pPr lvl="3" algn="ctr">
              <a:defRPr/>
            </a:pPr>
            <a:r>
              <a:rPr lang="pt-BR" sz="2000" b="1" dirty="0" smtClean="0">
                <a:solidFill>
                  <a:srgbClr val="000090"/>
                </a:solidFill>
                <a:latin typeface="Helvetica "/>
                <a:cs typeface="Helvetica "/>
              </a:rPr>
              <a:t>Conceito central</a:t>
            </a:r>
            <a:r>
              <a:rPr lang="pt-BR" sz="2000" b="1" dirty="0" smtClean="0">
                <a:solidFill>
                  <a:schemeClr val="tx1"/>
                </a:solidFill>
                <a:latin typeface="Helvetica "/>
                <a:cs typeface="Helvetica "/>
              </a:rPr>
              <a:t>: probabilidade</a:t>
            </a:r>
          </a:p>
          <a:p>
            <a:pPr lvl="3" algn="ctr">
              <a:defRPr/>
            </a:pPr>
            <a:endParaRPr lang="pt-BR" sz="2000" dirty="0">
              <a:solidFill>
                <a:schemeClr val="tx1"/>
              </a:solidFill>
              <a:latin typeface="Helvetica "/>
              <a:cs typeface="Helvetica "/>
            </a:endParaRP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8E812BB5-761E-7642-06E3-AD1403B31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" t="11002" r="7620" b="24234"/>
          <a:stretch/>
        </p:blipFill>
        <p:spPr>
          <a:xfrm>
            <a:off x="981089" y="1667029"/>
            <a:ext cx="2001809" cy="1507773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BD81AFD3-7D81-E363-7B4C-851C9873DC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" t="9604" r="7320" b="23340"/>
          <a:stretch/>
        </p:blipFill>
        <p:spPr>
          <a:xfrm>
            <a:off x="1233389" y="2974939"/>
            <a:ext cx="1873189" cy="1460837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40B16007-22E7-6CF8-8800-C83121B582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t="7684" r="7311" b="20263"/>
          <a:stretch/>
        </p:blipFill>
        <p:spPr>
          <a:xfrm>
            <a:off x="2613065" y="2301771"/>
            <a:ext cx="2083689" cy="1746062"/>
          </a:xfrm>
          <a:prstGeom prst="rect">
            <a:avLst/>
          </a:prstGeom>
        </p:spPr>
      </p:pic>
      <p:pic>
        <p:nvPicPr>
          <p:cNvPr id="4" name="Picture 3" descr="dados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869" y="3175282"/>
            <a:ext cx="2641696" cy="1981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9018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Questionamentos estat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ísticos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xmlns="" id="{8FD2480F-BE80-4EFA-9B17-17A2C894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289" y="1149469"/>
            <a:ext cx="6470243" cy="3779522"/>
          </a:xfrm>
        </p:spPr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Helvetica"/>
                <a:cs typeface="Helvetica"/>
              </a:rPr>
              <a:t>Os resultados foram obtidos por acaso?</a:t>
            </a:r>
          </a:p>
          <a:p>
            <a:pPr marL="342900" indent="-342900">
              <a:buFont typeface="Wingdings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Helvetica"/>
                <a:cs typeface="Helvetica"/>
              </a:rPr>
              <a:t>O novo tratamento é mais eficiente?</a:t>
            </a:r>
          </a:p>
          <a:p>
            <a:pPr marL="342900" indent="-342900">
              <a:buFont typeface="Wingdings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Helvetica"/>
                <a:cs typeface="Helvetica"/>
              </a:rPr>
              <a:t>A associação observada é real?</a:t>
            </a:r>
          </a:p>
          <a:p>
            <a:pPr marL="342900" indent="-342900">
              <a:buFont typeface="Wingdings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Helvetica"/>
                <a:cs typeface="Helvetica"/>
              </a:rPr>
              <a:t>O método de seleção foi adequado?</a:t>
            </a:r>
          </a:p>
          <a:p>
            <a:pPr marL="342900" indent="-342900">
              <a:buFont typeface="Wingdings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Helvetica"/>
                <a:cs typeface="Helvetica"/>
              </a:rPr>
              <a:t>A análise dos dados empregou métodos adequados às variáveis estudadas</a:t>
            </a:r>
            <a:r>
              <a:rPr lang="pt-BR" sz="2000" dirty="0" smtClean="0">
                <a:solidFill>
                  <a:schemeClr val="tx1"/>
                </a:solidFill>
                <a:latin typeface="Helvetica"/>
                <a:cs typeface="Helvetica"/>
              </a:rPr>
              <a:t>?</a:t>
            </a:r>
            <a:endParaRPr lang="pt-BR" sz="2000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lvl="3" algn="ctr">
              <a:defRPr/>
            </a:pPr>
            <a:endParaRPr lang="pt-BR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8E812BB5-761E-7642-06E3-AD1403B31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" t="11002" r="7620" b="24234"/>
          <a:stretch/>
        </p:blipFill>
        <p:spPr>
          <a:xfrm>
            <a:off x="981089" y="1667029"/>
            <a:ext cx="2001809" cy="1507773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BD81AFD3-7D81-E363-7B4C-851C9873DC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" t="9604" r="7320" b="23340"/>
          <a:stretch/>
        </p:blipFill>
        <p:spPr>
          <a:xfrm>
            <a:off x="1233389" y="2974939"/>
            <a:ext cx="1873189" cy="1460837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40B16007-22E7-6CF8-8800-C83121B582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t="7684" r="7311" b="20263"/>
          <a:stretch/>
        </p:blipFill>
        <p:spPr>
          <a:xfrm>
            <a:off x="2613065" y="2301771"/>
            <a:ext cx="2083689" cy="174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27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Estat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ística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xmlns="" id="{8FD2480F-BE80-4EFA-9B17-17A2C894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448" y="675721"/>
            <a:ext cx="6470243" cy="5492750"/>
          </a:xfrm>
        </p:spPr>
        <p:txBody>
          <a:bodyPr/>
          <a:lstStyle/>
          <a:p>
            <a:endParaRPr lang="pt-BR" sz="2000" b="1" dirty="0" smtClean="0">
              <a:solidFill>
                <a:srgbClr val="000090"/>
              </a:solidFill>
              <a:latin typeface="Helvetica"/>
              <a:cs typeface="Helvetica"/>
            </a:endParaRPr>
          </a:p>
          <a:p>
            <a:pPr>
              <a:buNone/>
            </a:pPr>
            <a:r>
              <a:rPr lang="pt-BR" sz="2000" b="1" dirty="0" smtClean="0">
                <a:solidFill>
                  <a:srgbClr val="000090"/>
                </a:solidFill>
                <a:latin typeface="Helvetica"/>
                <a:cs typeface="Helvetica"/>
              </a:rPr>
              <a:t>Descritiva</a:t>
            </a:r>
            <a:endParaRPr lang="pt-BR" sz="2000" b="1" dirty="0">
              <a:solidFill>
                <a:srgbClr val="000090"/>
              </a:solidFill>
              <a:latin typeface="Helvetica"/>
              <a:cs typeface="Helvetica"/>
            </a:endParaRPr>
          </a:p>
          <a:p>
            <a:pPr lvl="1"/>
            <a:r>
              <a:rPr lang="pt-BR" sz="2000" dirty="0">
                <a:solidFill>
                  <a:srgbClr val="000000"/>
                </a:solidFill>
                <a:latin typeface="Helvetica"/>
                <a:cs typeface="Helvetica"/>
              </a:rPr>
              <a:t>Procedimentos para organizar a coleta, a apuração, a classificação e a descrição dos </a:t>
            </a:r>
            <a:r>
              <a:rPr lang="pt-BR" sz="2000" dirty="0" smtClean="0">
                <a:solidFill>
                  <a:srgbClr val="000000"/>
                </a:solidFill>
                <a:latin typeface="Helvetica"/>
                <a:cs typeface="Helvetica"/>
              </a:rPr>
              <a:t>dados </a:t>
            </a:r>
          </a:p>
          <a:p>
            <a:pPr lvl="1"/>
            <a:endParaRPr lang="pt-BR" sz="2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pt-BR" sz="2000" b="1" dirty="0">
                <a:solidFill>
                  <a:srgbClr val="000090"/>
                </a:solidFill>
                <a:latin typeface="Helvetica"/>
                <a:cs typeface="Helvetica"/>
              </a:rPr>
              <a:t>Inferencial</a:t>
            </a:r>
          </a:p>
          <a:p>
            <a:pPr lvl="1"/>
            <a:r>
              <a:rPr lang="pt-BR" sz="2000" dirty="0">
                <a:solidFill>
                  <a:srgbClr val="000000"/>
                </a:solidFill>
                <a:latin typeface="Helvetica"/>
                <a:cs typeface="Helvetica"/>
              </a:rPr>
              <a:t>Procedimentos para generalizar os resultados obtidos em amostras para a população de onde as amostras </a:t>
            </a:r>
            <a:r>
              <a:rPr lang="pt-BR" sz="2000" dirty="0" smtClean="0">
                <a:solidFill>
                  <a:srgbClr val="000000"/>
                </a:solidFill>
                <a:latin typeface="Helvetica"/>
                <a:cs typeface="Helvetica"/>
              </a:rPr>
              <a:t>provieram</a:t>
            </a:r>
            <a:endParaRPr lang="pt-BR" sz="2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lvl="3" algn="ctr">
              <a:defRPr/>
            </a:pPr>
            <a:endParaRPr lang="pt-BR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119743"/>
              </p:ext>
            </p:extLst>
          </p:nvPr>
        </p:nvGraphicFramePr>
        <p:xfrm>
          <a:off x="905691" y="5402580"/>
          <a:ext cx="3384369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43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l">
                        <a:tabLst>
                          <a:tab pos="0" algn="l"/>
                        </a:tabLst>
                      </a:pP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Callegari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-Jacques. 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Bioestat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ística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: 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princípios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 e 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aplicações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. </a:t>
                      </a:r>
                      <a:endParaRPr lang="en-US" sz="1300" i="1" kern="100" spc="-5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 marL="45720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8E812BB5-761E-7642-06E3-AD1403B31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" t="11002" r="7620" b="24234"/>
          <a:stretch/>
        </p:blipFill>
        <p:spPr>
          <a:xfrm>
            <a:off x="981089" y="1667029"/>
            <a:ext cx="2001809" cy="1507773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BD81AFD3-7D81-E363-7B4C-851C9873DC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" t="9604" r="7320" b="23340"/>
          <a:stretch/>
        </p:blipFill>
        <p:spPr>
          <a:xfrm>
            <a:off x="1233389" y="2974939"/>
            <a:ext cx="1873189" cy="1460837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40B16007-22E7-6CF8-8800-C83121B582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t="7684" r="7311" b="20263"/>
          <a:stretch/>
        </p:blipFill>
        <p:spPr>
          <a:xfrm>
            <a:off x="2613065" y="2301771"/>
            <a:ext cx="2083689" cy="174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4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Estat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ística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xmlns="" id="{8FD2480F-BE80-4EFA-9B17-17A2C894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448" y="675721"/>
            <a:ext cx="6470243" cy="5492750"/>
          </a:xfrm>
        </p:spPr>
        <p:txBody>
          <a:bodyPr/>
          <a:lstStyle/>
          <a:p>
            <a:pPr lvl="3" algn="ctr">
              <a:defRPr/>
            </a:pPr>
            <a:endParaRPr lang="pt-BR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3" algn="ctr">
              <a:defRPr/>
            </a:pPr>
            <a:r>
              <a:rPr lang="pt-BR" sz="2800" dirty="0" smtClean="0">
                <a:solidFill>
                  <a:srgbClr val="4E75A3"/>
                </a:solidFill>
                <a:latin typeface="Helvetica"/>
                <a:cs typeface="Helvetica"/>
              </a:rPr>
              <a:t>Bioestatística</a:t>
            </a:r>
            <a:r>
              <a:rPr lang="pt-BR" sz="2800" dirty="0" smtClean="0">
                <a:latin typeface="Helvetica"/>
                <a:cs typeface="Helvetica"/>
              </a:rPr>
              <a:t> </a:t>
            </a:r>
            <a:r>
              <a:rPr lang="pt-BR" sz="2800" dirty="0" smtClean="0">
                <a:latin typeface="Helvetica"/>
                <a:cs typeface="Helvetica"/>
              </a:rPr>
              <a:t>"</a:t>
            </a:r>
            <a:r>
              <a:rPr lang="pt-BR" sz="2800" dirty="0" smtClean="0">
                <a:latin typeface="Helvetica"/>
                <a:cs typeface="Helvetica"/>
              </a:rPr>
              <a:t>é a </a:t>
            </a:r>
            <a:r>
              <a:rPr lang="pt-BR" sz="2800" dirty="0">
                <a:latin typeface="Helvetica"/>
                <a:cs typeface="Helvetica"/>
              </a:rPr>
              <a:t>“aplicação dos métodos estatísticos à solução de problemas </a:t>
            </a:r>
            <a:r>
              <a:rPr lang="pt-BR" sz="2800" dirty="0" smtClean="0">
                <a:latin typeface="Helvetica"/>
                <a:cs typeface="Helvetica"/>
              </a:rPr>
              <a:t>biológicos</a:t>
            </a:r>
            <a:r>
              <a:rPr lang="pt-BR" sz="2800" dirty="0" smtClean="0">
                <a:latin typeface="Helvetica "/>
                <a:cs typeface="Helvetica "/>
              </a:rPr>
              <a:t>” </a:t>
            </a:r>
            <a:r>
              <a:rPr lang="pt-BR" sz="2800" dirty="0">
                <a:latin typeface="Helvetica "/>
                <a:cs typeface="Helvetica "/>
              </a:rPr>
              <a:t/>
            </a:r>
            <a:br>
              <a:rPr lang="pt-BR" sz="2800" dirty="0">
                <a:latin typeface="Helvetica "/>
                <a:cs typeface="Helvetica "/>
              </a:rPr>
            </a:br>
            <a:r>
              <a:rPr lang="pt-BR" sz="2800" dirty="0">
                <a:latin typeface="Helvetica "/>
                <a:cs typeface="Helvetica "/>
              </a:rPr>
              <a:t>				</a:t>
            </a:r>
            <a:r>
              <a:rPr lang="pt-BR" sz="2000" dirty="0">
                <a:latin typeface="Helvetica "/>
                <a:cs typeface="Helvetica "/>
              </a:rPr>
              <a:t>Callegari-Jacques</a:t>
            </a:r>
            <a:endParaRPr lang="pt-BR" sz="2000" dirty="0">
              <a:solidFill>
                <a:schemeClr val="tx1"/>
              </a:solidFill>
              <a:latin typeface="Helvetica "/>
              <a:cs typeface="Helvetica 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00557"/>
              </p:ext>
            </p:extLst>
          </p:nvPr>
        </p:nvGraphicFramePr>
        <p:xfrm>
          <a:off x="905691" y="5402580"/>
          <a:ext cx="3384369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43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l">
                        <a:tabLst>
                          <a:tab pos="0" algn="l"/>
                        </a:tabLst>
                      </a:pP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Callegari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-Jacques. 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Bioestat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ística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: 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princípios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 e </a:t>
                      </a:r>
                      <a:r>
                        <a:rPr lang="en-US" sz="1300" i="1" kern="100" spc="-50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aplicações</a:t>
                      </a:r>
                      <a:r>
                        <a:rPr lang="en-US" sz="1300" i="1" kern="100" spc="-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anose="020B0503020204020204" pitchFamily="34" charset="0"/>
                        </a:rPr>
                        <a:t>. </a:t>
                      </a:r>
                      <a:endParaRPr lang="en-US" sz="1300" i="1" kern="100" spc="-5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rbel" panose="020B0503020204020204" pitchFamily="34" charset="0"/>
                      </a:endParaRPr>
                    </a:p>
                  </a:txBody>
                  <a:tcPr marL="457200" marR="0"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8E812BB5-761E-7642-06E3-AD1403B31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" t="11002" r="7620" b="24234"/>
          <a:stretch/>
        </p:blipFill>
        <p:spPr>
          <a:xfrm>
            <a:off x="981089" y="1667029"/>
            <a:ext cx="2001809" cy="1507773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BD81AFD3-7D81-E363-7B4C-851C9873DC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" t="9604" r="7320" b="23340"/>
          <a:stretch/>
        </p:blipFill>
        <p:spPr>
          <a:xfrm>
            <a:off x="1233389" y="2974939"/>
            <a:ext cx="1873189" cy="1460837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40B16007-22E7-6CF8-8800-C83121B582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t="7684" r="7311" b="20263"/>
          <a:stretch/>
        </p:blipFill>
        <p:spPr>
          <a:xfrm>
            <a:off x="2613065" y="2301771"/>
            <a:ext cx="2083689" cy="174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59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Estat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ística- conceitos básicos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xmlns="" id="{8FD2480F-BE80-4EFA-9B17-17A2C894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448" y="675721"/>
            <a:ext cx="6470243" cy="5492750"/>
          </a:xfrm>
        </p:spPr>
        <p:txBody>
          <a:bodyPr/>
          <a:lstStyle/>
          <a:p>
            <a:pPr lvl="3" algn="ctr">
              <a:defRPr/>
            </a:pPr>
            <a:endParaRPr lang="pt-BR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sz="1800" dirty="0" smtClean="0">
                <a:solidFill>
                  <a:srgbClr val="000090"/>
                </a:solidFill>
                <a:latin typeface="Helvetica"/>
                <a:cs typeface="Helvetica"/>
              </a:rPr>
              <a:t>Unidade </a:t>
            </a:r>
            <a:r>
              <a:rPr lang="pt-BR" sz="1800" dirty="0">
                <a:solidFill>
                  <a:srgbClr val="000090"/>
                </a:solidFill>
                <a:latin typeface="Helvetica"/>
                <a:cs typeface="Helvetica"/>
              </a:rPr>
              <a:t>experimental ou observação ou elemento</a:t>
            </a:r>
          </a:p>
          <a:p>
            <a:pPr lvl="1"/>
            <a:r>
              <a:rPr lang="pt-BR" sz="1800" dirty="0">
                <a:solidFill>
                  <a:srgbClr val="000000"/>
                </a:solidFill>
                <a:latin typeface="Helvetica"/>
                <a:cs typeface="Helvetica"/>
              </a:rPr>
              <a:t>Menor unidade a fornecer um dado</a:t>
            </a:r>
          </a:p>
          <a:p>
            <a:r>
              <a:rPr lang="pt-BR" sz="1800" dirty="0">
                <a:solidFill>
                  <a:srgbClr val="000090"/>
                </a:solidFill>
                <a:latin typeface="Helvetica"/>
                <a:cs typeface="Helvetica"/>
              </a:rPr>
              <a:t>Dado</a:t>
            </a:r>
          </a:p>
          <a:p>
            <a:pPr lvl="1"/>
            <a:r>
              <a:rPr lang="pt-BR" sz="1800" dirty="0">
                <a:solidFill>
                  <a:srgbClr val="000000"/>
                </a:solidFill>
                <a:latin typeface="Helvetica"/>
                <a:cs typeface="Helvetica"/>
              </a:rPr>
              <a:t>Informação numérica ou </a:t>
            </a:r>
            <a:r>
              <a:rPr lang="pt-BR" sz="1800" dirty="0" smtClean="0">
                <a:solidFill>
                  <a:srgbClr val="000000"/>
                </a:solidFill>
                <a:latin typeface="Helvetica"/>
                <a:cs typeface="Helvetica"/>
              </a:rPr>
              <a:t>não ainda n</a:t>
            </a:r>
            <a:r>
              <a:rPr lang="pt-BR" sz="1800" dirty="0" smtClean="0">
                <a:solidFill>
                  <a:srgbClr val="000000"/>
                </a:solidFill>
                <a:latin typeface="Helvetica"/>
                <a:cs typeface="Helvetica"/>
              </a:rPr>
              <a:t>ão processada</a:t>
            </a:r>
            <a:endParaRPr lang="pt-BR" sz="1800" dirty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pt-BR" sz="1800" dirty="0">
                <a:solidFill>
                  <a:srgbClr val="000090"/>
                </a:solidFill>
                <a:latin typeface="Helvetica"/>
                <a:cs typeface="Helvetica"/>
              </a:rPr>
              <a:t>Variável</a:t>
            </a:r>
          </a:p>
          <a:p>
            <a:pPr lvl="1"/>
            <a:r>
              <a:rPr lang="pt-BR" sz="1800" dirty="0">
                <a:solidFill>
                  <a:schemeClr val="tx1"/>
                </a:solidFill>
                <a:latin typeface="Helvetica"/>
                <a:cs typeface="Helvetica"/>
              </a:rPr>
              <a:t>Característica observada em uma unidade experimental que se deseja medir</a:t>
            </a:r>
          </a:p>
          <a:p>
            <a:pPr lvl="1"/>
            <a:r>
              <a:rPr lang="pt-BR" sz="1800" dirty="0">
                <a:solidFill>
                  <a:schemeClr val="tx1"/>
                </a:solidFill>
                <a:latin typeface="Helvetica"/>
                <a:cs typeface="Helvetica"/>
              </a:rPr>
              <a:t>Varia de uma observação à outra</a:t>
            </a:r>
          </a:p>
          <a:p>
            <a:pPr lvl="1"/>
            <a:r>
              <a:rPr lang="pt-BR" sz="1800" dirty="0">
                <a:solidFill>
                  <a:schemeClr val="tx1"/>
                </a:solidFill>
                <a:latin typeface="Helvetica"/>
                <a:cs typeface="Helvetica"/>
              </a:rPr>
              <a:t>Para cada tipo de variável há apresentação e procedimentos estatísticos apropriados</a:t>
            </a:r>
          </a:p>
          <a:p>
            <a:pPr lvl="3" algn="ctr">
              <a:defRPr/>
            </a:pPr>
            <a:endParaRPr lang="pt-BR" sz="2000" dirty="0">
              <a:solidFill>
                <a:schemeClr val="tx1"/>
              </a:solidFill>
              <a:latin typeface="Helvetica "/>
              <a:cs typeface="Helvetica "/>
            </a:endParaRP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8E812BB5-761E-7642-06E3-AD1403B31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" t="11002" r="7620" b="24234"/>
          <a:stretch/>
        </p:blipFill>
        <p:spPr>
          <a:xfrm>
            <a:off x="981089" y="1667029"/>
            <a:ext cx="2001809" cy="1507773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BD81AFD3-7D81-E363-7B4C-851C9873DC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" t="9604" r="7320" b="23340"/>
          <a:stretch/>
        </p:blipFill>
        <p:spPr>
          <a:xfrm>
            <a:off x="1233389" y="2974939"/>
            <a:ext cx="1873189" cy="1460837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xmlns="" id="{40B16007-22E7-6CF8-8800-C83121B582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t="7684" r="7311" b="20263"/>
          <a:stretch/>
        </p:blipFill>
        <p:spPr>
          <a:xfrm>
            <a:off x="2613065" y="2301771"/>
            <a:ext cx="2083689" cy="174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63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dern Swiss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Papel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0.xml><?xml version="1.0" encoding="utf-8"?>
<a:themeOverride xmlns:a="http://schemas.openxmlformats.org/drawingml/2006/main">
  <a:clrScheme name="Papel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1.xml><?xml version="1.0" encoding="utf-8"?>
<a:themeOverride xmlns:a="http://schemas.openxmlformats.org/drawingml/2006/main">
  <a:clrScheme name="Papel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2.xml><?xml version="1.0" encoding="utf-8"?>
<a:themeOverride xmlns:a="http://schemas.openxmlformats.org/drawingml/2006/main">
  <a:clrScheme name="Papel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3.xml><?xml version="1.0" encoding="utf-8"?>
<a:themeOverride xmlns:a="http://schemas.openxmlformats.org/drawingml/2006/main">
  <a:clrScheme name="Papel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14.xml><?xml version="1.0" encoding="utf-8"?>
<a:themeOverride xmlns:a="http://schemas.openxmlformats.org/drawingml/2006/main">
  <a:clrScheme name="Papel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2.xml><?xml version="1.0" encoding="utf-8"?>
<a:themeOverride xmlns:a="http://schemas.openxmlformats.org/drawingml/2006/main">
  <a:clrScheme name="Papel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3.xml><?xml version="1.0" encoding="utf-8"?>
<a:themeOverride xmlns:a="http://schemas.openxmlformats.org/drawingml/2006/main">
  <a:clrScheme name="Papel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4.xml><?xml version="1.0" encoding="utf-8"?>
<a:themeOverride xmlns:a="http://schemas.openxmlformats.org/drawingml/2006/main">
  <a:clrScheme name="Papel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5.xml><?xml version="1.0" encoding="utf-8"?>
<a:themeOverride xmlns:a="http://schemas.openxmlformats.org/drawingml/2006/main">
  <a:clrScheme name="Papel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6.xml><?xml version="1.0" encoding="utf-8"?>
<a:themeOverride xmlns:a="http://schemas.openxmlformats.org/drawingml/2006/main">
  <a:clrScheme name="Papel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7.xml><?xml version="1.0" encoding="utf-8"?>
<a:themeOverride xmlns:a="http://schemas.openxmlformats.org/drawingml/2006/main">
  <a:clrScheme name="Papel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8.xml><?xml version="1.0" encoding="utf-8"?>
<a:themeOverride xmlns:a="http://schemas.openxmlformats.org/drawingml/2006/main">
  <a:clrScheme name="Papel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9.xml><?xml version="1.0" encoding="utf-8"?>
<a:themeOverride xmlns:a="http://schemas.openxmlformats.org/drawingml/2006/main">
  <a:clrScheme name="Papel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4775</TotalTime>
  <Words>785</Words>
  <Application>Microsoft Macintosh PowerPoint</Application>
  <PresentationFormat>Custom</PresentationFormat>
  <Paragraphs>157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Modern Swiss</vt:lpstr>
      <vt:lpstr>A importância da Estatística na Análise de Políticas Públicas em em Saúde</vt:lpstr>
      <vt:lpstr>Conteúdo</vt:lpstr>
      <vt:lpstr>Estatística  conceitos gerais</vt:lpstr>
      <vt:lpstr>Estatística</vt:lpstr>
      <vt:lpstr>Estatística</vt:lpstr>
      <vt:lpstr>Questionamentos estatísticos </vt:lpstr>
      <vt:lpstr>Estatística</vt:lpstr>
      <vt:lpstr>Estatística</vt:lpstr>
      <vt:lpstr>Estatística- conceitos básicos </vt:lpstr>
      <vt:lpstr>PowerPoint Presentation</vt:lpstr>
      <vt:lpstr>Estatística- aplicação de conceitos</vt:lpstr>
      <vt:lpstr>Políticas Públicas</vt:lpstr>
      <vt:lpstr>Políticas Públicas</vt:lpstr>
      <vt:lpstr>Ciclo da Política Pública </vt:lpstr>
      <vt:lpstr>Sistema capitalista e a necessidade de políticas públicas     </vt:lpstr>
      <vt:lpstr>PowerPoint Presentation</vt:lpstr>
      <vt:lpstr>Construindo o conhecimento</vt:lpstr>
      <vt:lpstr>Recapitulando </vt:lpstr>
      <vt:lpstr>Recapitulando </vt:lpstr>
      <vt:lpstr>Recapitulando </vt:lpstr>
      <vt:lpstr>Atividade em grupo</vt:lpstr>
      <vt:lpstr>Atividade em grupo     </vt:lpstr>
      <vt:lpstr>Recomendação de leitura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Peres Barbosa de Castro</dc:creator>
  <cp:lastModifiedBy>Silvânia Andrade</cp:lastModifiedBy>
  <cp:revision>391</cp:revision>
  <dcterms:created xsi:type="dcterms:W3CDTF">2020-08-02T14:47:24Z</dcterms:created>
  <dcterms:modified xsi:type="dcterms:W3CDTF">2024-08-05T00:35:42Z</dcterms:modified>
</cp:coreProperties>
</file>