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60"/>
  </p:notesMasterIdLst>
  <p:sldIdLst>
    <p:sldId id="532" r:id="rId2"/>
    <p:sldId id="465" r:id="rId3"/>
    <p:sldId id="362" r:id="rId4"/>
    <p:sldId id="567" r:id="rId5"/>
    <p:sldId id="576" r:id="rId6"/>
    <p:sldId id="606" r:id="rId7"/>
    <p:sldId id="579" r:id="rId8"/>
    <p:sldId id="607" r:id="rId9"/>
    <p:sldId id="580" r:id="rId10"/>
    <p:sldId id="581" r:id="rId11"/>
    <p:sldId id="585" r:id="rId12"/>
    <p:sldId id="583" r:id="rId13"/>
    <p:sldId id="584" r:id="rId14"/>
    <p:sldId id="586" r:id="rId15"/>
    <p:sldId id="587" r:id="rId16"/>
    <p:sldId id="484" r:id="rId17"/>
    <p:sldId id="588" r:id="rId18"/>
    <p:sldId id="589" r:id="rId19"/>
    <p:sldId id="590" r:id="rId20"/>
    <p:sldId id="591" r:id="rId21"/>
    <p:sldId id="594" r:id="rId22"/>
    <p:sldId id="608" r:id="rId23"/>
    <p:sldId id="596" r:id="rId24"/>
    <p:sldId id="496" r:id="rId25"/>
    <p:sldId id="597" r:id="rId26"/>
    <p:sldId id="598" r:id="rId27"/>
    <p:sldId id="499" r:id="rId28"/>
    <p:sldId id="500" r:id="rId29"/>
    <p:sldId id="501" r:id="rId30"/>
    <p:sldId id="599" r:id="rId31"/>
    <p:sldId id="600" r:id="rId32"/>
    <p:sldId id="601" r:id="rId33"/>
    <p:sldId id="508" r:id="rId34"/>
    <p:sldId id="602" r:id="rId35"/>
    <p:sldId id="603" r:id="rId36"/>
    <p:sldId id="610" r:id="rId37"/>
    <p:sldId id="612" r:id="rId38"/>
    <p:sldId id="516" r:id="rId39"/>
    <p:sldId id="518" r:id="rId40"/>
    <p:sldId id="520" r:id="rId41"/>
    <p:sldId id="521" r:id="rId42"/>
    <p:sldId id="524" r:id="rId43"/>
    <p:sldId id="522" r:id="rId44"/>
    <p:sldId id="523" r:id="rId45"/>
    <p:sldId id="605" r:id="rId46"/>
    <p:sldId id="358" r:id="rId47"/>
    <p:sldId id="359" r:id="rId48"/>
    <p:sldId id="563" r:id="rId49"/>
    <p:sldId id="380" r:id="rId50"/>
    <p:sldId id="381" r:id="rId51"/>
    <p:sldId id="419" r:id="rId52"/>
    <p:sldId id="363" r:id="rId53"/>
    <p:sldId id="364" r:id="rId54"/>
    <p:sldId id="365" r:id="rId55"/>
    <p:sldId id="366" r:id="rId56"/>
    <p:sldId id="351" r:id="rId57"/>
    <p:sldId id="568" r:id="rId58"/>
    <p:sldId id="549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B7B"/>
    <a:srgbClr val="65ABF1"/>
    <a:srgbClr val="A7CFF7"/>
    <a:srgbClr val="FF0000"/>
    <a:srgbClr val="FFFFFF"/>
    <a:srgbClr val="4E75A3"/>
    <a:srgbClr val="8FA9CA"/>
    <a:srgbClr val="00B050"/>
    <a:srgbClr val="F3A447"/>
    <a:srgbClr val="B55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443" autoAdjust="0"/>
  </p:normalViewPr>
  <p:slideViewPr>
    <p:cSldViewPr snapToGrid="0">
      <p:cViewPr varScale="1">
        <p:scale>
          <a:sx n="58" d="100"/>
          <a:sy n="58" d="100"/>
        </p:scale>
        <p:origin x="12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enata.yokota\Documents\aula_episus_2011\grafico_medias_DP.xlt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633010566739353"/>
          <c:y val="3.1746472614154003E-2"/>
          <c:w val="0.83407683574076397"/>
          <c:h val="0.741736566307447"/>
        </c:manualLayout>
      </c:layout>
      <c:lineChart>
        <c:grouping val="standard"/>
        <c:varyColors val="0"/>
        <c:ser>
          <c:idx val="0"/>
          <c:order val="0"/>
          <c:tx>
            <c:strRef>
              <c:f>Plan1!$B$15</c:f>
              <c:strCache>
                <c:ptCount val="1"/>
                <c:pt idx="0">
                  <c:v>DP</c:v>
                </c:pt>
              </c:strCache>
            </c:strRef>
          </c:tx>
          <c:spPr>
            <a:ln>
              <a:solidFill>
                <a:srgbClr val="65ABF1"/>
              </a:solidFill>
            </a:ln>
          </c:spPr>
          <c:marker>
            <c:symbol val="diamond"/>
            <c:size val="7"/>
            <c:spPr>
              <a:solidFill>
                <a:srgbClr val="65ABF1"/>
              </a:solidFill>
              <a:ln>
                <a:solidFill>
                  <a:srgbClr val="65ABF1"/>
                </a:solidFill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18,6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0BD-41AB-87BB-805C730822B0}"/>
                </c:ext>
              </c:extLst>
            </c:dLbl>
            <c:dLbl>
              <c:idx val="1"/>
              <c:layout>
                <c:manualLayout>
                  <c:x val="-1.9796553217442999E-2"/>
                  <c:y val="6.17292523052994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8,0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0BD-41AB-87BB-805C730822B0}"/>
                </c:ext>
              </c:extLst>
            </c:dLbl>
            <c:dLbl>
              <c:idx val="2"/>
              <c:layout>
                <c:manualLayout>
                  <c:x val="-3.2394359810361199E-2"/>
                  <c:y val="0.11170055179054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7,7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0BD-41AB-87BB-805C730822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8,8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0BD-41AB-87BB-805C730822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16,7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30BD-41AB-87BB-805C730822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pt-BR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Plan1!$A$16:$A$20</c:f>
              <c:numCache>
                <c:formatCode>General</c:formatCode>
                <c:ptCount val="5"/>
                <c:pt idx="0">
                  <c:v>10</c:v>
                </c:pt>
                <c:pt idx="1">
                  <c:v>24</c:v>
                </c:pt>
                <c:pt idx="2">
                  <c:v>26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Plan1!$B$16:$B$20</c:f>
              <c:numCache>
                <c:formatCode>General</c:formatCode>
                <c:ptCount val="5"/>
                <c:pt idx="0">
                  <c:v>18.600000000000001</c:v>
                </c:pt>
                <c:pt idx="1">
                  <c:v>8</c:v>
                </c:pt>
                <c:pt idx="2">
                  <c:v>7.7</c:v>
                </c:pt>
                <c:pt idx="3">
                  <c:v>8.8000000000000007</c:v>
                </c:pt>
                <c:pt idx="4">
                  <c:v>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BD-41AB-87BB-805C73082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395112"/>
        <c:axId val="2137794888"/>
      </c:lineChart>
      <c:catAx>
        <c:axId val="2135395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pt-BR"/>
                </a:pPr>
                <a:r>
                  <a:rPr lang="pt-BR" noProof="0" dirty="0"/>
                  <a:t>Média</a:t>
                </a:r>
              </a:p>
            </c:rich>
          </c:tx>
          <c:layout>
            <c:manualLayout>
              <c:xMode val="edge"/>
              <c:yMode val="edge"/>
              <c:x val="0.49470211329256769"/>
              <c:y val="0.9012725437914306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lang="pt-BR" b="0"/>
            </a:pPr>
            <a:endParaRPr lang="pt-BR"/>
          </a:p>
        </c:txPr>
        <c:crossAx val="2137794888"/>
        <c:crosses val="autoZero"/>
        <c:auto val="1"/>
        <c:lblAlgn val="ctr"/>
        <c:lblOffset val="100"/>
        <c:noMultiLvlLbl val="0"/>
      </c:catAx>
      <c:valAx>
        <c:axId val="2137794888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lang="pt-BR" sz="3200" i="1"/>
                </a:pPr>
                <a:r>
                  <a:rPr lang="en-US" sz="3200" i="1" dirty="0"/>
                  <a:t>s</a:t>
                </a:r>
              </a:p>
            </c:rich>
          </c:tx>
          <c:layout>
            <c:manualLayout>
              <c:xMode val="edge"/>
              <c:yMode val="edge"/>
              <c:x val="4.1963897112133972E-3"/>
              <c:y val="0.355582944487649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lang="pt-BR" b="0"/>
            </a:pPr>
            <a:endParaRPr lang="pt-BR"/>
          </a:p>
        </c:txPr>
        <c:crossAx val="2135395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1">
          <a:latin typeface="Arial" pitchFamily="34" charset="0"/>
          <a:cs typeface="Arial" pitchFamily="34" charset="0"/>
        </a:defRPr>
      </a:pPr>
      <a:endParaRPr lang="pt-B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2E199-2504-402D-B731-FB3270B792EF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97C7D-A66F-49F5-BA9E-D372A013F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>
            <a:extLst>
              <a:ext uri="{FF2B5EF4-FFF2-40B4-BE49-F238E27FC236}">
                <a16:creationId xmlns:a16="http://schemas.microsoft.com/office/drawing/2014/main" id="{7D8A20B3-FAF1-908A-5EBF-2D2A03D36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Espaço Reservado para Anotações 2">
            <a:extLst>
              <a:ext uri="{FF2B5EF4-FFF2-40B4-BE49-F238E27FC236}">
                <a16:creationId xmlns:a16="http://schemas.microsoft.com/office/drawing/2014/main" id="{DFB8D84A-DB0A-F053-9027-BAFB26EA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Espaço Reservado para Número de Slide 3">
            <a:extLst>
              <a:ext uri="{FF2B5EF4-FFF2-40B4-BE49-F238E27FC236}">
                <a16:creationId xmlns:a16="http://schemas.microsoft.com/office/drawing/2014/main" id="{E9AF770F-CDBB-33AC-8745-A7FB16FCD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77849D-FAD9-45E2-B3CE-767131A3C347}" type="slidenum">
              <a:rPr lang="pt-BR" altLang="en-US" sz="1200"/>
              <a:pPr/>
              <a:t>16</a:t>
            </a:fld>
            <a:endParaRPr lang="pt-B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588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>
            <a:extLst>
              <a:ext uri="{FF2B5EF4-FFF2-40B4-BE49-F238E27FC236}">
                <a16:creationId xmlns:a16="http://schemas.microsoft.com/office/drawing/2014/main" id="{E1271AE8-546A-1469-E08D-0A4F6E1E8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Espaço Reservado para Anotações 2">
            <a:extLst>
              <a:ext uri="{FF2B5EF4-FFF2-40B4-BE49-F238E27FC236}">
                <a16:creationId xmlns:a16="http://schemas.microsoft.com/office/drawing/2014/main" id="{D7C9760C-CF1A-11E8-5C7C-35EEA2B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Espaço Reservado para Número de Slide 3">
            <a:extLst>
              <a:ext uri="{FF2B5EF4-FFF2-40B4-BE49-F238E27FC236}">
                <a16:creationId xmlns:a16="http://schemas.microsoft.com/office/drawing/2014/main" id="{B6A1F861-1DE5-CD16-0F34-12CC457C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96906-AC67-4B4C-A062-A3C098E8167E}" type="slidenum">
              <a:rPr lang="pt-BR" altLang="en-US" sz="1200"/>
              <a:pPr/>
              <a:t>31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74812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>
            <a:extLst>
              <a:ext uri="{FF2B5EF4-FFF2-40B4-BE49-F238E27FC236}">
                <a16:creationId xmlns:a16="http://schemas.microsoft.com/office/drawing/2014/main" id="{E1271AE8-546A-1469-E08D-0A4F6E1E8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Espaço Reservado para Anotações 2">
            <a:extLst>
              <a:ext uri="{FF2B5EF4-FFF2-40B4-BE49-F238E27FC236}">
                <a16:creationId xmlns:a16="http://schemas.microsoft.com/office/drawing/2014/main" id="{D7C9760C-CF1A-11E8-5C7C-35EEA2B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Espaço Reservado para Número de Slide 3">
            <a:extLst>
              <a:ext uri="{FF2B5EF4-FFF2-40B4-BE49-F238E27FC236}">
                <a16:creationId xmlns:a16="http://schemas.microsoft.com/office/drawing/2014/main" id="{B6A1F861-1DE5-CD16-0F34-12CC457C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96906-AC67-4B4C-A062-A3C098E8167E}" type="slidenum">
              <a:rPr lang="pt-BR" altLang="en-US" sz="1200"/>
              <a:pPr/>
              <a:t>32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25737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>
            <a:extLst>
              <a:ext uri="{FF2B5EF4-FFF2-40B4-BE49-F238E27FC236}">
                <a16:creationId xmlns:a16="http://schemas.microsoft.com/office/drawing/2014/main" id="{C6596E00-21A0-9A79-A629-3A069D221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Espaço Reservado para Anotações 2">
            <a:extLst>
              <a:ext uri="{FF2B5EF4-FFF2-40B4-BE49-F238E27FC236}">
                <a16:creationId xmlns:a16="http://schemas.microsoft.com/office/drawing/2014/main" id="{4E7B43E6-B319-E8FE-6001-F8A6465E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60" name="Espaço Reservado para Número de Slide 3">
            <a:extLst>
              <a:ext uri="{FF2B5EF4-FFF2-40B4-BE49-F238E27FC236}">
                <a16:creationId xmlns:a16="http://schemas.microsoft.com/office/drawing/2014/main" id="{2712CA6C-03A8-CC18-4445-AAF44D1E9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FF89DF-7637-41B4-8C32-25FD9D716AA1}" type="slidenum">
              <a:rPr lang="pt-BR" altLang="en-US" sz="1200"/>
              <a:pPr/>
              <a:t>33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94306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>
            <a:extLst>
              <a:ext uri="{FF2B5EF4-FFF2-40B4-BE49-F238E27FC236}">
                <a16:creationId xmlns:a16="http://schemas.microsoft.com/office/drawing/2014/main" id="{E1271AE8-546A-1469-E08D-0A4F6E1E8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Espaço Reservado para Anotações 2">
            <a:extLst>
              <a:ext uri="{FF2B5EF4-FFF2-40B4-BE49-F238E27FC236}">
                <a16:creationId xmlns:a16="http://schemas.microsoft.com/office/drawing/2014/main" id="{D7C9760C-CF1A-11E8-5C7C-35EEA2B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Explicar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 n é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pequeno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IC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paramétrico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bootstrap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Espaço Reservado para Número de Slide 3">
            <a:extLst>
              <a:ext uri="{FF2B5EF4-FFF2-40B4-BE49-F238E27FC236}">
                <a16:creationId xmlns:a16="http://schemas.microsoft.com/office/drawing/2014/main" id="{B6A1F861-1DE5-CD16-0F34-12CC457C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96906-AC67-4B4C-A062-A3C098E8167E}" type="slidenum">
              <a:rPr lang="pt-BR" altLang="en-US" sz="1200"/>
              <a:pPr/>
              <a:t>34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54631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>
            <a:extLst>
              <a:ext uri="{FF2B5EF4-FFF2-40B4-BE49-F238E27FC236}">
                <a16:creationId xmlns:a16="http://schemas.microsoft.com/office/drawing/2014/main" id="{E1271AE8-546A-1469-E08D-0A4F6E1E8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Espaço Reservado para Anotações 2">
            <a:extLst>
              <a:ext uri="{FF2B5EF4-FFF2-40B4-BE49-F238E27FC236}">
                <a16:creationId xmlns:a16="http://schemas.microsoft.com/office/drawing/2014/main" id="{D7C9760C-CF1A-11E8-5C7C-35EEA2B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Espaço Reservado para Número de Slide 3">
            <a:extLst>
              <a:ext uri="{FF2B5EF4-FFF2-40B4-BE49-F238E27FC236}">
                <a16:creationId xmlns:a16="http://schemas.microsoft.com/office/drawing/2014/main" id="{B6A1F861-1DE5-CD16-0F34-12CC457C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96906-AC67-4B4C-A062-A3C098E8167E}" type="slidenum">
              <a:rPr lang="pt-BR" altLang="en-US" sz="1200"/>
              <a:pPr/>
              <a:t>35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0095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>
            <a:extLst>
              <a:ext uri="{FF2B5EF4-FFF2-40B4-BE49-F238E27FC236}">
                <a16:creationId xmlns:a16="http://schemas.microsoft.com/office/drawing/2014/main" id="{E1271AE8-546A-1469-E08D-0A4F6E1E8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Espaço Reservado para Anotações 2">
            <a:extLst>
              <a:ext uri="{FF2B5EF4-FFF2-40B4-BE49-F238E27FC236}">
                <a16:creationId xmlns:a16="http://schemas.microsoft.com/office/drawing/2014/main" id="{D7C9760C-CF1A-11E8-5C7C-35EEA2B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Espaço Reservado para Número de Slide 3">
            <a:extLst>
              <a:ext uri="{FF2B5EF4-FFF2-40B4-BE49-F238E27FC236}">
                <a16:creationId xmlns:a16="http://schemas.microsoft.com/office/drawing/2014/main" id="{B6A1F861-1DE5-CD16-0F34-12CC457C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96906-AC67-4B4C-A062-A3C098E8167E}" type="slidenum">
              <a:rPr lang="pt-BR" altLang="en-US" sz="1200"/>
              <a:pPr/>
              <a:t>36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46154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08FDBD5A-C869-2E45-5A90-079FBBB9E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5E9E8667-4B23-72E3-6289-B7CE4B60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A0F1C378-21C8-92E3-F6BF-B2A05AF87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536BE2-F619-4A2F-B1E4-BD250E05AD08}" type="slidenum">
              <a:rPr lang="pt-BR" altLang="en-US" sz="1200"/>
              <a:pPr/>
              <a:t>37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203003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>
            <a:extLst>
              <a:ext uri="{FF2B5EF4-FFF2-40B4-BE49-F238E27FC236}">
                <a16:creationId xmlns:a16="http://schemas.microsoft.com/office/drawing/2014/main" id="{08FDBD5A-C869-2E45-5A90-079FBBB9E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Espaço Reservado para Anotações 2">
            <a:extLst>
              <a:ext uri="{FF2B5EF4-FFF2-40B4-BE49-F238E27FC236}">
                <a16:creationId xmlns:a16="http://schemas.microsoft.com/office/drawing/2014/main" id="{5E9E8667-4B23-72E3-6289-B7CE4B60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6" name="Espaço Reservado para Número de Slide 3">
            <a:extLst>
              <a:ext uri="{FF2B5EF4-FFF2-40B4-BE49-F238E27FC236}">
                <a16:creationId xmlns:a16="http://schemas.microsoft.com/office/drawing/2014/main" id="{A0F1C378-21C8-92E3-F6BF-B2A05AF87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536BE2-F619-4A2F-B1E4-BD250E05AD08}" type="slidenum">
              <a:rPr lang="pt-BR" altLang="en-US" sz="1200"/>
              <a:pPr/>
              <a:t>38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99446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>
            <a:extLst>
              <a:ext uri="{FF2B5EF4-FFF2-40B4-BE49-F238E27FC236}">
                <a16:creationId xmlns:a16="http://schemas.microsoft.com/office/drawing/2014/main" id="{715EBBB8-F1D7-3EFA-6899-88D644A02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Espaço Reservado para Anotações 2">
            <a:extLst>
              <a:ext uri="{FF2B5EF4-FFF2-40B4-BE49-F238E27FC236}">
                <a16:creationId xmlns:a16="http://schemas.microsoft.com/office/drawing/2014/main" id="{94259BFD-8C88-3CEC-0E48-843BC0E7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92" name="Espaço Reservado para Número de Slide 3">
            <a:extLst>
              <a:ext uri="{FF2B5EF4-FFF2-40B4-BE49-F238E27FC236}">
                <a16:creationId xmlns:a16="http://schemas.microsoft.com/office/drawing/2014/main" id="{F49C5A87-559D-28F6-1DF5-8A528A9CB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7E96BA-D191-4EC8-8C04-470D1EA3BAB7}" type="slidenum">
              <a:rPr lang="pt-BR" altLang="en-US" sz="1200"/>
              <a:pPr/>
              <a:t>39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45221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>
            <a:extLst>
              <a:ext uri="{FF2B5EF4-FFF2-40B4-BE49-F238E27FC236}">
                <a16:creationId xmlns:a16="http://schemas.microsoft.com/office/drawing/2014/main" id="{CA4FF551-1755-5B73-E9A3-D7D92AA0F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Espaço Reservado para Anotações 2">
            <a:extLst>
              <a:ext uri="{FF2B5EF4-FFF2-40B4-BE49-F238E27FC236}">
                <a16:creationId xmlns:a16="http://schemas.microsoft.com/office/drawing/2014/main" id="{4CC0C067-4B10-EBEB-03F7-EB09DCF5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40" name="Espaço Reservado para Número de Slide 3">
            <a:extLst>
              <a:ext uri="{FF2B5EF4-FFF2-40B4-BE49-F238E27FC236}">
                <a16:creationId xmlns:a16="http://schemas.microsoft.com/office/drawing/2014/main" id="{FD6D6D81-9582-DE09-457F-B0D1AE652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23DD7B-F094-4A46-B83C-9589582A572F}" type="slidenum">
              <a:rPr lang="pt-BR" altLang="en-US" sz="1200"/>
              <a:pPr/>
              <a:t>40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327232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97C7D-A66F-49F5-BA9E-D372A013FBF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1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>
            <a:extLst>
              <a:ext uri="{FF2B5EF4-FFF2-40B4-BE49-F238E27FC236}">
                <a16:creationId xmlns:a16="http://schemas.microsoft.com/office/drawing/2014/main" id="{86B65883-AF8D-19D2-AF69-EE7D929C8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Espaço Reservado para Anotações 2">
            <a:extLst>
              <a:ext uri="{FF2B5EF4-FFF2-40B4-BE49-F238E27FC236}">
                <a16:creationId xmlns:a16="http://schemas.microsoft.com/office/drawing/2014/main" id="{E25435CE-E052-1BC8-7BCA-99209778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88" name="Espaço Reservado para Número de Slide 3">
            <a:extLst>
              <a:ext uri="{FF2B5EF4-FFF2-40B4-BE49-F238E27FC236}">
                <a16:creationId xmlns:a16="http://schemas.microsoft.com/office/drawing/2014/main" id="{35EE59A9-7F11-4492-6993-58DB03076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4E214A-B16D-4D95-97A8-5383EAB2189A}" type="slidenum">
              <a:rPr lang="pt-BR" altLang="en-US" sz="1200"/>
              <a:pPr/>
              <a:t>41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51398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>
            <a:extLst>
              <a:ext uri="{FF2B5EF4-FFF2-40B4-BE49-F238E27FC236}">
                <a16:creationId xmlns:a16="http://schemas.microsoft.com/office/drawing/2014/main" id="{E408355D-E6BD-89B7-453D-7C52ACE87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Espaço Reservado para Anotações 2">
            <a:extLst>
              <a:ext uri="{FF2B5EF4-FFF2-40B4-BE49-F238E27FC236}">
                <a16:creationId xmlns:a16="http://schemas.microsoft.com/office/drawing/2014/main" id="{E040AEE9-D4B1-1EB6-5BDB-D539402F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836" name="Espaço Reservado para Número de Slide 3">
            <a:extLst>
              <a:ext uri="{FF2B5EF4-FFF2-40B4-BE49-F238E27FC236}">
                <a16:creationId xmlns:a16="http://schemas.microsoft.com/office/drawing/2014/main" id="{3FE72FF9-8200-0F46-4700-94ABFAB8A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DEE077-518D-46BC-B0A9-10D859722405}" type="slidenum">
              <a:rPr lang="pt-BR" altLang="en-US" sz="1200"/>
              <a:pPr/>
              <a:t>42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251889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ço Reservado para Imagem de Slide 1">
            <a:extLst>
              <a:ext uri="{FF2B5EF4-FFF2-40B4-BE49-F238E27FC236}">
                <a16:creationId xmlns:a16="http://schemas.microsoft.com/office/drawing/2014/main" id="{B0F58026-1034-A0AD-F5B3-AE67D87CA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Espaço Reservado para Anotações 2">
            <a:extLst>
              <a:ext uri="{FF2B5EF4-FFF2-40B4-BE49-F238E27FC236}">
                <a16:creationId xmlns:a16="http://schemas.microsoft.com/office/drawing/2014/main" id="{595BE192-D57E-92F0-EE04-B5C207B3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884" name="Espaço Reservado para Número de Slide 3">
            <a:extLst>
              <a:ext uri="{FF2B5EF4-FFF2-40B4-BE49-F238E27FC236}">
                <a16:creationId xmlns:a16="http://schemas.microsoft.com/office/drawing/2014/main" id="{968993E5-1ACB-FDEF-E02D-E8B73C865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441E34-5F64-44F6-B881-14B44EAF9F5E}" type="slidenum">
              <a:rPr lang="pt-BR" altLang="en-US" sz="1200"/>
              <a:pPr/>
              <a:t>43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584595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ço Reservado para Imagem de Slide 1">
            <a:extLst>
              <a:ext uri="{FF2B5EF4-FFF2-40B4-BE49-F238E27FC236}">
                <a16:creationId xmlns:a16="http://schemas.microsoft.com/office/drawing/2014/main" id="{F5CB4194-6959-74DD-4B42-91E20A5E1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Espaço Reservado para Anotações 2">
            <a:extLst>
              <a:ext uri="{FF2B5EF4-FFF2-40B4-BE49-F238E27FC236}">
                <a16:creationId xmlns:a16="http://schemas.microsoft.com/office/drawing/2014/main" id="{2E60B699-6E79-FA9F-7867-521AD10C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932" name="Espaço Reservado para Número de Slide 3">
            <a:extLst>
              <a:ext uri="{FF2B5EF4-FFF2-40B4-BE49-F238E27FC236}">
                <a16:creationId xmlns:a16="http://schemas.microsoft.com/office/drawing/2014/main" id="{CE6E97F7-49B1-98CF-7057-9A0E10B66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7EF729-4B13-441B-9FAF-48441CC48646}" type="slidenum">
              <a:rPr lang="pt-BR" altLang="en-US" sz="1200"/>
              <a:pPr/>
              <a:t>44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718134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97C7D-A66F-49F5-BA9E-D372A013FBF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911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>
            <a:extLst>
              <a:ext uri="{FF2B5EF4-FFF2-40B4-BE49-F238E27FC236}">
                <a16:creationId xmlns:a16="http://schemas.microsoft.com/office/drawing/2014/main" id="{20069B40-B647-6280-2F63-2DF6A23FE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Espaço Reservado para Anotações 2">
            <a:extLst>
              <a:ext uri="{FF2B5EF4-FFF2-40B4-BE49-F238E27FC236}">
                <a16:creationId xmlns:a16="http://schemas.microsoft.com/office/drawing/2014/main" id="{AC9E1F13-D622-C27F-59A3-DD2DC883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A007C07E-7DF2-F738-CCC5-2BC2C92C4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CA240B-20AE-4301-8651-10BC93A5F3A9}" type="slidenum">
              <a:rPr lang="pt-BR" altLang="en-US" sz="1200"/>
              <a:pPr/>
              <a:t>56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7255DCC5-31EB-0EC5-518E-F7A55881D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E1E855-9739-4045-BA67-34B5879D0DD1}" type="slidenum">
              <a:rPr lang="pt-BR" altLang="en-US" sz="1200"/>
              <a:pPr/>
              <a:t>57</a:t>
            </a:fld>
            <a:endParaRPr lang="pt-BR" altLang="en-US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6A12B5E1-1578-5037-B439-0E5EBAC9D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6F0498F7-6CB9-1F3D-605F-69C266852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>
            <a:extLst>
              <a:ext uri="{FF2B5EF4-FFF2-40B4-BE49-F238E27FC236}">
                <a16:creationId xmlns:a16="http://schemas.microsoft.com/office/drawing/2014/main" id="{36FF3D5C-E1B4-68FB-088D-01EBA3268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Espaço Reservado para Anotações 2">
            <a:extLst>
              <a:ext uri="{FF2B5EF4-FFF2-40B4-BE49-F238E27FC236}">
                <a16:creationId xmlns:a16="http://schemas.microsoft.com/office/drawing/2014/main" id="{16863DDF-52C7-6BB1-DFB4-FBC66BD9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Espaço Reservado para Número de Slide 3">
            <a:extLst>
              <a:ext uri="{FF2B5EF4-FFF2-40B4-BE49-F238E27FC236}">
                <a16:creationId xmlns:a16="http://schemas.microsoft.com/office/drawing/2014/main" id="{5E76ACDB-2700-4CFA-E30E-D4F8BDBE7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C1483C-1D43-43CA-BC76-D0B917339F80}" type="slidenum">
              <a:rPr lang="pt-BR" altLang="en-US" sz="1200"/>
              <a:pPr/>
              <a:t>24</a:t>
            </a:fld>
            <a:endParaRPr lang="pt-B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854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>
            <a:extLst>
              <a:ext uri="{FF2B5EF4-FFF2-40B4-BE49-F238E27FC236}">
                <a16:creationId xmlns:a16="http://schemas.microsoft.com/office/drawing/2014/main" id="{36FF3D5C-E1B4-68FB-088D-01EBA3268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Espaço Reservado para Anotações 2">
            <a:extLst>
              <a:ext uri="{FF2B5EF4-FFF2-40B4-BE49-F238E27FC236}">
                <a16:creationId xmlns:a16="http://schemas.microsoft.com/office/drawing/2014/main" id="{16863DDF-52C7-6BB1-DFB4-FBC66BD9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Erro-padrão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mede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precisão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estimativa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amostral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estimativa da média da população. </a:t>
            </a:r>
          </a:p>
          <a:p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Depende da variabilidade da população e do tamanho da amostra. Quanto maior o n, menor o EP.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Espaço Reservado para Número de Slide 3">
            <a:extLst>
              <a:ext uri="{FF2B5EF4-FFF2-40B4-BE49-F238E27FC236}">
                <a16:creationId xmlns:a16="http://schemas.microsoft.com/office/drawing/2014/main" id="{5E76ACDB-2700-4CFA-E30E-D4F8BDBE7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C1483C-1D43-43CA-BC76-D0B917339F80}" type="slidenum">
              <a:rPr lang="pt-BR" altLang="en-US" sz="1200"/>
              <a:pPr/>
              <a:t>25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44002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>
            <a:extLst>
              <a:ext uri="{FF2B5EF4-FFF2-40B4-BE49-F238E27FC236}">
                <a16:creationId xmlns:a16="http://schemas.microsoft.com/office/drawing/2014/main" id="{36FF3D5C-E1B4-68FB-088D-01EBA3268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Espaço Reservado para Anotações 2">
            <a:extLst>
              <a:ext uri="{FF2B5EF4-FFF2-40B4-BE49-F238E27FC236}">
                <a16:creationId xmlns:a16="http://schemas.microsoft.com/office/drawing/2014/main" id="{16863DDF-52C7-6BB1-DFB4-FBC66BD9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Erro-padrão: mede a precisão da estimativa da média amostral como estimativa da média da população. </a:t>
            </a:r>
          </a:p>
          <a:p>
            <a:r>
              <a:rPr lang="pt-BR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Depende da variabilidade da população e do tamanho da amostra. Quanto maior o n, menor o EP.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2" name="Espaço Reservado para Número de Slide 3">
            <a:extLst>
              <a:ext uri="{FF2B5EF4-FFF2-40B4-BE49-F238E27FC236}">
                <a16:creationId xmlns:a16="http://schemas.microsoft.com/office/drawing/2014/main" id="{5E76ACDB-2700-4CFA-E30E-D4F8BDBE7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C1483C-1D43-43CA-BC76-D0B917339F80}" type="slidenum">
              <a:rPr lang="pt-BR" altLang="en-US" sz="1200"/>
              <a:pPr/>
              <a:t>26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85252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>
            <a:extLst>
              <a:ext uri="{FF2B5EF4-FFF2-40B4-BE49-F238E27FC236}">
                <a16:creationId xmlns:a16="http://schemas.microsoft.com/office/drawing/2014/main" id="{76732C8D-2E0D-879C-8FF1-3891DCE76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Espaço Reservado para Anotações 2">
            <a:extLst>
              <a:ext uri="{FF2B5EF4-FFF2-40B4-BE49-F238E27FC236}">
                <a16:creationId xmlns:a16="http://schemas.microsoft.com/office/drawing/2014/main" id="{020FA5A6-AD5D-07EE-AF32-50D5247D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Espaço Reservado para Número de Slide 3">
            <a:extLst>
              <a:ext uri="{FF2B5EF4-FFF2-40B4-BE49-F238E27FC236}">
                <a16:creationId xmlns:a16="http://schemas.microsoft.com/office/drawing/2014/main" id="{37DD13C0-A9C8-11D3-E14A-EF136EF1C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BFEBC4-391A-40AB-A61E-B0CCAA73B7DF}" type="slidenum">
              <a:rPr lang="pt-BR" altLang="en-US" sz="1200"/>
              <a:pPr/>
              <a:t>27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70717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>
            <a:extLst>
              <a:ext uri="{FF2B5EF4-FFF2-40B4-BE49-F238E27FC236}">
                <a16:creationId xmlns:a16="http://schemas.microsoft.com/office/drawing/2014/main" id="{498D7BDE-BF9C-9502-3AD1-E71B8D908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Espaço Reservado para Anotações 2">
            <a:extLst>
              <a:ext uri="{FF2B5EF4-FFF2-40B4-BE49-F238E27FC236}">
                <a16:creationId xmlns:a16="http://schemas.microsoft.com/office/drawing/2014/main" id="{2C781F8E-1E4A-0AC4-6939-2E80BFB5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4" name="Espaço Reservado para Número de Slide 3">
            <a:extLst>
              <a:ext uri="{FF2B5EF4-FFF2-40B4-BE49-F238E27FC236}">
                <a16:creationId xmlns:a16="http://schemas.microsoft.com/office/drawing/2014/main" id="{D10C8482-CD88-5944-B88E-562B51AC0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4BB70-4630-4FB6-B378-D7C39DFA6FA1}" type="slidenum">
              <a:rPr lang="pt-BR" altLang="en-US" sz="1200"/>
              <a:pPr/>
              <a:t>28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84634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>
            <a:extLst>
              <a:ext uri="{FF2B5EF4-FFF2-40B4-BE49-F238E27FC236}">
                <a16:creationId xmlns:a16="http://schemas.microsoft.com/office/drawing/2014/main" id="{0767B9C0-A6C9-B6BF-2CC1-A27468C66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Espaço Reservado para Anotações 2">
            <a:extLst>
              <a:ext uri="{FF2B5EF4-FFF2-40B4-BE49-F238E27FC236}">
                <a16:creationId xmlns:a16="http://schemas.microsoft.com/office/drawing/2014/main" id="{DFF14C2B-A86E-07B3-919B-42D8C98C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2" name="Espaço Reservado para Número de Slide 3">
            <a:extLst>
              <a:ext uri="{FF2B5EF4-FFF2-40B4-BE49-F238E27FC236}">
                <a16:creationId xmlns:a16="http://schemas.microsoft.com/office/drawing/2014/main" id="{36CBA508-A19D-80C9-F538-5CD51D9D8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69523E-ECA0-419F-AD04-96CEAA8D9064}" type="slidenum">
              <a:rPr lang="pt-BR" altLang="en-US" sz="1200"/>
              <a:pPr/>
              <a:t>29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99421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>
            <a:extLst>
              <a:ext uri="{FF2B5EF4-FFF2-40B4-BE49-F238E27FC236}">
                <a16:creationId xmlns:a16="http://schemas.microsoft.com/office/drawing/2014/main" id="{64382132-83C3-657B-AD18-AEE89E5EF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Espaço Reservado para Anotações 2">
            <a:extLst>
              <a:ext uri="{FF2B5EF4-FFF2-40B4-BE49-F238E27FC236}">
                <a16:creationId xmlns:a16="http://schemas.microsoft.com/office/drawing/2014/main" id="{D3C342A6-6A5A-0945-8599-9B78C913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Espaço Reservado para Número de Slide 3">
            <a:extLst>
              <a:ext uri="{FF2B5EF4-FFF2-40B4-BE49-F238E27FC236}">
                <a16:creationId xmlns:a16="http://schemas.microsoft.com/office/drawing/2014/main" id="{2560A5D6-4165-B8E6-A4E3-7C2435E59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7605D0-D770-4A7F-B2E5-062AF0F9D67A}" type="slidenum">
              <a:rPr lang="pt-BR" altLang="en-US" sz="1200"/>
              <a:pPr/>
              <a:t>30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16745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58925"/>
            <a:ext cx="6489211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609601" y="3496727"/>
            <a:ext cx="1996017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09600" y="6178550"/>
            <a:ext cx="199626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7345793" y="5181599"/>
            <a:ext cx="1996017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9586384" y="5181599"/>
            <a:ext cx="1996017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7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48101"/>
            <a:ext cx="5638800" cy="1695849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4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6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75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5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5105400" y="685800"/>
            <a:ext cx="647700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853797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993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7342189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9586384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1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853797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5097993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7342189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9586384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1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853797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5097993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7342189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9586384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853797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5097993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7342189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9586384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47235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2359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735017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2727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647895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44237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448" y="685800"/>
            <a:ext cx="3095673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8471877" y="685800"/>
            <a:ext cx="3110523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0340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8471877" y="3429000"/>
            <a:ext cx="311052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7421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8471877" y="3429000"/>
            <a:ext cx="311052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735017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7022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407150"/>
            <a:ext cx="10110465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42410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5437" y="685800"/>
            <a:ext cx="6476963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09600" y="460057"/>
            <a:ext cx="4242736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05437" y="460057"/>
            <a:ext cx="6476963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15688" y="6397716"/>
            <a:ext cx="166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117201" y="6397716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3824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2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2.jpe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4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3437438"/>
            <a:ext cx="9414295" cy="1764298"/>
          </a:xfrm>
          <a:noFill/>
        </p:spPr>
        <p:txBody>
          <a:bodyPr/>
          <a:lstStyle/>
          <a:p>
            <a:r>
              <a:rPr lang="pt-BR" sz="6000" cap="none" dirty="0">
                <a:latin typeface="Candara" panose="020E0502030303020204" pitchFamily="34" charset="0"/>
              </a:rPr>
              <a:t>Análise de correlação –</a:t>
            </a:r>
            <a:br>
              <a:rPr lang="pt-BR" sz="6000" cap="none" dirty="0">
                <a:latin typeface="Candara" panose="020E0502030303020204" pitchFamily="34" charset="0"/>
              </a:rPr>
            </a:br>
            <a:r>
              <a:rPr lang="pt-BR" sz="6000" cap="none" dirty="0">
                <a:latin typeface="Candara" panose="020E0502030303020204" pitchFamily="34" charset="0"/>
              </a:rPr>
              <a:t>Revisão </a:t>
            </a:r>
            <a:endParaRPr lang="pt-BR" sz="6000" cap="none" dirty="0">
              <a:latin typeface="Candara" panose="020E0502030303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509076" y="5181598"/>
            <a:ext cx="3013167" cy="10223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helvetica" panose="020B0604020202020204" pitchFamily="34" charset="0"/>
                <a:cs typeface="helvetica" panose="020B0604020202020204" pitchFamily="34" charset="0"/>
              </a:rPr>
              <a:t>Renata Yokota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helvetica" panose="020B0604020202020204" pitchFamily="34" charset="0"/>
                <a:cs typeface="helvetica" panose="020B0604020202020204" pitchFamily="34" charset="0"/>
              </a:rPr>
              <a:t>Felipe Freitas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133977"/>
            <a:ext cx="85766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b="1" dirty="0">
                <a:solidFill>
                  <a:prstClr val="white"/>
                </a:solidFill>
                <a:latin typeface="Candara" panose="020E0502030303020204" pitchFamily="34" charset="0"/>
              </a:rPr>
              <a:t>Curso</a:t>
            </a:r>
          </a:p>
          <a:p>
            <a:pPr lvl="0">
              <a:defRPr/>
            </a:pPr>
            <a:r>
              <a:rPr lang="pt-BR" sz="2800" b="1" dirty="0">
                <a:solidFill>
                  <a:prstClr val="white"/>
                </a:solidFill>
                <a:latin typeface="Candara" panose="020E0502030303020204" pitchFamily="34" charset="0"/>
              </a:rPr>
              <a:t>Análise de Dados de Saúde e Clima: Estatísticas para Políticas Públicas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26" name="Freeform 6"/>
          <p:cNvSpPr>
            <a:spLocks noChangeAspect="1"/>
          </p:cNvSpPr>
          <p:nvPr/>
        </p:nvSpPr>
        <p:spPr>
          <a:xfrm>
            <a:off x="609601" y="321712"/>
            <a:ext cx="1159041" cy="1109118"/>
          </a:xfrm>
          <a:custGeom>
            <a:avLst/>
            <a:gdLst/>
            <a:ahLst/>
            <a:cxnLst/>
            <a:rect l="l" t="t" r="r" b="b"/>
            <a:pathLst>
              <a:path w="1174229" h="1123652">
                <a:moveTo>
                  <a:pt x="0" y="0"/>
                </a:moveTo>
                <a:lnTo>
                  <a:pt x="1174229" y="0"/>
                </a:lnTo>
                <a:lnTo>
                  <a:pt x="1174229" y="1123652"/>
                </a:lnTo>
                <a:lnTo>
                  <a:pt x="0" y="1123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68" y="442726"/>
            <a:ext cx="7050447" cy="867091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609598" y="5274092"/>
            <a:ext cx="8576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Módulo</a:t>
            </a:r>
            <a:r>
              <a:rPr lang="en-US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2</a:t>
            </a:r>
            <a:r>
              <a:rPr lang="en-US" dirty="0">
                <a:solidFill>
                  <a:srgbClr val="FFFFFF"/>
                </a:solidFill>
                <a:latin typeface="Montserrat Bold"/>
                <a:sym typeface="Montserrat Bold"/>
              </a:rPr>
              <a:t>: </a:t>
            </a:r>
            <a:r>
              <a:rPr lang="pt-BR" dirty="0">
                <a:solidFill>
                  <a:srgbClr val="FFFFFF"/>
                </a:solidFill>
                <a:latin typeface="Montserrat Bold"/>
              </a:rPr>
              <a:t>Análise</a:t>
            </a:r>
            <a:r>
              <a:rPr lang="en-US" dirty="0">
                <a:solidFill>
                  <a:srgbClr val="FFFFFF"/>
                </a:solidFill>
                <a:latin typeface="Montserrat Bold"/>
                <a:sym typeface="Montserrat Bold"/>
              </a:rPr>
              <a:t> </a:t>
            </a:r>
            <a:r>
              <a:rPr lang="pt-BR" dirty="0">
                <a:solidFill>
                  <a:srgbClr val="FFFFFF"/>
                </a:solidFill>
                <a:latin typeface="Montserrat Bold"/>
                <a:sym typeface="Montserrat Bold"/>
              </a:rPr>
              <a:t>descritiva</a:t>
            </a:r>
            <a:r>
              <a:rPr lang="en-US" dirty="0">
                <a:solidFill>
                  <a:srgbClr val="FFFFFF"/>
                </a:solidFill>
                <a:latin typeface="Montserrat Bold"/>
                <a:sym typeface="Montserrat Bold"/>
              </a:rPr>
              <a:t> </a:t>
            </a:r>
            <a:r>
              <a:rPr lang="en-US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  <a:r>
              <a:rPr lang="en-US" dirty="0">
                <a:solidFill>
                  <a:srgbClr val="FFFFFF"/>
                </a:solidFill>
                <a:latin typeface="Montserrat Bold"/>
                <a:sym typeface="Montserrat Bold"/>
              </a:rPr>
              <a:t>de </a:t>
            </a:r>
            <a:r>
              <a:rPr lang="pt-BR" dirty="0">
                <a:solidFill>
                  <a:srgbClr val="FFFFFF"/>
                </a:solidFill>
                <a:latin typeface="Montserrat Bold"/>
              </a:rPr>
              <a:t>correlação</a:t>
            </a:r>
            <a:r>
              <a:rPr lang="en-US" dirty="0">
                <a:solidFill>
                  <a:srgbClr val="FFFFFF"/>
                </a:solidFill>
                <a:latin typeface="Montserrat Bold"/>
                <a:sym typeface="Montserrat Bold"/>
              </a:rPr>
              <a:t>  – 06/08/2024</a:t>
            </a:r>
            <a:endParaRPr lang="en-US" dirty="0">
              <a:solidFill>
                <a:srgbClr val="FFFFFF"/>
              </a:solidFill>
              <a:latin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28090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2. Medidas de tendência central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5104563" y="685800"/>
            <a:ext cx="647783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2.1. 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Média – Exemplo: Idade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6F09A0C-9651-B3DB-F5D2-0C023939E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52661"/>
              </p:ext>
            </p:extLst>
          </p:nvPr>
        </p:nvGraphicFramePr>
        <p:xfrm>
          <a:off x="5104563" y="1410351"/>
          <a:ext cx="2736850" cy="4761849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68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Indivíduo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Idade (x)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∑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2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2. Medidas de tendência central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76F09A0C-9651-B3DB-F5D2-0C023939E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1130"/>
              </p:ext>
            </p:extLst>
          </p:nvPr>
        </p:nvGraphicFramePr>
        <p:xfrm>
          <a:off x="5104563" y="1409700"/>
          <a:ext cx="2736850" cy="47625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Indivíduo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Idade (x)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∑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260</a:t>
                      </a:r>
                    </a:p>
                  </a:txBody>
                  <a:tcPr marL="91457" marR="91457" marT="45712" marB="45712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8FC66FF-189E-F8E1-EC4B-DFAE7BA9B0FA}"/>
              </a:ext>
            </a:extLst>
          </p:cNvPr>
          <p:cNvSpPr txBox="1">
            <a:spLocks/>
          </p:cNvSpPr>
          <p:nvPr/>
        </p:nvSpPr>
        <p:spPr>
          <a:xfrm>
            <a:off x="5104563" y="685800"/>
            <a:ext cx="647783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2.1. 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Média – Exemplo: Idade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BFC7C26-109C-C1A8-D0AF-C02960C3C2B7}"/>
              </a:ext>
            </a:extLst>
          </p:cNvPr>
          <p:cNvSpPr/>
          <p:nvPr/>
        </p:nvSpPr>
        <p:spPr>
          <a:xfrm>
            <a:off x="11033091" y="5815484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67A66C-DAF3-4358-E36A-16F457433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031522"/>
                  </p:ext>
                </p:extLst>
              </p:nvPr>
            </p:nvGraphicFramePr>
            <p:xfrm>
              <a:off x="5104563" y="1409700"/>
              <a:ext cx="6469625" cy="4762500"/>
            </p:xfrm>
            <a:graphic>
              <a:graphicData uri="http://schemas.openxmlformats.org/drawingml/2006/table">
                <a:tbl>
                  <a:tblPr/>
                  <a:tblGrid>
                    <a:gridCol w="1499547">
                      <a:extLst>
                        <a:ext uri="{9D8B030D-6E8A-4147-A177-3AD203B41FA5}">
                          <a16:colId xmlns:a16="http://schemas.microsoft.com/office/drawing/2014/main" val="12050283"/>
                        </a:ext>
                      </a:extLst>
                    </a:gridCol>
                    <a:gridCol w="1497808">
                      <a:extLst>
                        <a:ext uri="{9D8B030D-6E8A-4147-A177-3AD203B41FA5}">
                          <a16:colId xmlns:a16="http://schemas.microsoft.com/office/drawing/2014/main" val="1600212635"/>
                        </a:ext>
                      </a:extLst>
                    </a:gridCol>
                    <a:gridCol w="1816157">
                      <a:extLst>
                        <a:ext uri="{9D8B030D-6E8A-4147-A177-3AD203B41FA5}">
                          <a16:colId xmlns:a16="http://schemas.microsoft.com/office/drawing/2014/main" val="3704255889"/>
                        </a:ext>
                      </a:extLst>
                    </a:gridCol>
                    <a:gridCol w="1656113">
                      <a:extLst>
                        <a:ext uri="{9D8B030D-6E8A-4147-A177-3AD203B41FA5}">
                          <a16:colId xmlns:a16="http://schemas.microsoft.com/office/drawing/2014/main" val="1596425877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Indivíduo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 (x)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pt-BR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Erro 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  <m:t>𝒙</m:t>
                              </m:r>
                              <m:r>
                                <a:rPr kumimoji="0" lang="en-US" altLang="en-US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169090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03413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221883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980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40649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23282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088039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269436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027274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050185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924317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930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67A66C-DAF3-4358-E36A-16F457433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031522"/>
                  </p:ext>
                </p:extLst>
              </p:nvPr>
            </p:nvGraphicFramePr>
            <p:xfrm>
              <a:off x="5104563" y="1409700"/>
              <a:ext cx="6469625" cy="4762500"/>
            </p:xfrm>
            <a:graphic>
              <a:graphicData uri="http://schemas.openxmlformats.org/drawingml/2006/table">
                <a:tbl>
                  <a:tblPr/>
                  <a:tblGrid>
                    <a:gridCol w="1499547">
                      <a:extLst>
                        <a:ext uri="{9D8B030D-6E8A-4147-A177-3AD203B41FA5}">
                          <a16:colId xmlns:a16="http://schemas.microsoft.com/office/drawing/2014/main" val="12050283"/>
                        </a:ext>
                      </a:extLst>
                    </a:gridCol>
                    <a:gridCol w="1497808">
                      <a:extLst>
                        <a:ext uri="{9D8B030D-6E8A-4147-A177-3AD203B41FA5}">
                          <a16:colId xmlns:a16="http://schemas.microsoft.com/office/drawing/2014/main" val="1600212635"/>
                        </a:ext>
                      </a:extLst>
                    </a:gridCol>
                    <a:gridCol w="1816157">
                      <a:extLst>
                        <a:ext uri="{9D8B030D-6E8A-4147-A177-3AD203B41FA5}">
                          <a16:colId xmlns:a16="http://schemas.microsoft.com/office/drawing/2014/main" val="3704255889"/>
                        </a:ext>
                      </a:extLst>
                    </a:gridCol>
                    <a:gridCol w="1656113">
                      <a:extLst>
                        <a:ext uri="{9D8B030D-6E8A-4147-A177-3AD203B41FA5}">
                          <a16:colId xmlns:a16="http://schemas.microsoft.com/office/drawing/2014/main" val="1596425877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Indivíduo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 (x)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65436" t="-6154" r="-103691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0809" t="-6154" r="-13603" b="-1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169090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03413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221883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980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40649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23282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088039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269436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027274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050185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924317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9302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2">
            <a:extLst>
              <a:ext uri="{FF2B5EF4-FFF2-40B4-BE49-F238E27FC236}">
                <a16:creationId xmlns:a16="http://schemas.microsoft.com/office/drawing/2014/main" id="{EEBFBEFC-D38E-FD21-5C72-1297163F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2. Medidas de tendência central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156A668-D1F1-66C1-4049-0D7C6E9E1EB0}"/>
              </a:ext>
            </a:extLst>
          </p:cNvPr>
          <p:cNvSpPr txBox="1">
            <a:spLocks/>
          </p:cNvSpPr>
          <p:nvPr/>
        </p:nvSpPr>
        <p:spPr>
          <a:xfrm>
            <a:off x="5104563" y="685800"/>
            <a:ext cx="647783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2.1. 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Média – Exemplo: Idade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0142B-5ADA-8F17-8213-246280E3D3F6}"/>
              </a:ext>
            </a:extLst>
          </p:cNvPr>
          <p:cNvSpPr/>
          <p:nvPr/>
        </p:nvSpPr>
        <p:spPr>
          <a:xfrm>
            <a:off x="11033091" y="5815484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67A66C-DAF3-4358-E36A-16F457433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667128"/>
                  </p:ext>
                </p:extLst>
              </p:nvPr>
            </p:nvGraphicFramePr>
            <p:xfrm>
              <a:off x="5104563" y="1409700"/>
              <a:ext cx="6469625" cy="4762500"/>
            </p:xfrm>
            <a:graphic>
              <a:graphicData uri="http://schemas.openxmlformats.org/drawingml/2006/table">
                <a:tbl>
                  <a:tblPr/>
                  <a:tblGrid>
                    <a:gridCol w="1499547">
                      <a:extLst>
                        <a:ext uri="{9D8B030D-6E8A-4147-A177-3AD203B41FA5}">
                          <a16:colId xmlns:a16="http://schemas.microsoft.com/office/drawing/2014/main" val="12050283"/>
                        </a:ext>
                      </a:extLst>
                    </a:gridCol>
                    <a:gridCol w="1497808">
                      <a:extLst>
                        <a:ext uri="{9D8B030D-6E8A-4147-A177-3AD203B41FA5}">
                          <a16:colId xmlns:a16="http://schemas.microsoft.com/office/drawing/2014/main" val="1600212635"/>
                        </a:ext>
                      </a:extLst>
                    </a:gridCol>
                    <a:gridCol w="1816157">
                      <a:extLst>
                        <a:ext uri="{9D8B030D-6E8A-4147-A177-3AD203B41FA5}">
                          <a16:colId xmlns:a16="http://schemas.microsoft.com/office/drawing/2014/main" val="3704255889"/>
                        </a:ext>
                      </a:extLst>
                    </a:gridCol>
                    <a:gridCol w="1656113">
                      <a:extLst>
                        <a:ext uri="{9D8B030D-6E8A-4147-A177-3AD203B41FA5}">
                          <a16:colId xmlns:a16="http://schemas.microsoft.com/office/drawing/2014/main" val="1596425877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Indivíduo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 (x)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pt-BR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Erro 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  <m:t>𝒙</m:t>
                              </m:r>
                              <m:r>
                                <a:rPr kumimoji="0" lang="en-US" altLang="en-US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169090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03413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221883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980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40649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23282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088039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269436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027274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050185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924317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930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67A66C-DAF3-4358-E36A-16F457433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667128"/>
                  </p:ext>
                </p:extLst>
              </p:nvPr>
            </p:nvGraphicFramePr>
            <p:xfrm>
              <a:off x="5104563" y="1409700"/>
              <a:ext cx="6469625" cy="4762500"/>
            </p:xfrm>
            <a:graphic>
              <a:graphicData uri="http://schemas.openxmlformats.org/drawingml/2006/table">
                <a:tbl>
                  <a:tblPr/>
                  <a:tblGrid>
                    <a:gridCol w="1499547">
                      <a:extLst>
                        <a:ext uri="{9D8B030D-6E8A-4147-A177-3AD203B41FA5}">
                          <a16:colId xmlns:a16="http://schemas.microsoft.com/office/drawing/2014/main" val="12050283"/>
                        </a:ext>
                      </a:extLst>
                    </a:gridCol>
                    <a:gridCol w="1497808">
                      <a:extLst>
                        <a:ext uri="{9D8B030D-6E8A-4147-A177-3AD203B41FA5}">
                          <a16:colId xmlns:a16="http://schemas.microsoft.com/office/drawing/2014/main" val="1600212635"/>
                        </a:ext>
                      </a:extLst>
                    </a:gridCol>
                    <a:gridCol w="1816157">
                      <a:extLst>
                        <a:ext uri="{9D8B030D-6E8A-4147-A177-3AD203B41FA5}">
                          <a16:colId xmlns:a16="http://schemas.microsoft.com/office/drawing/2014/main" val="3704255889"/>
                        </a:ext>
                      </a:extLst>
                    </a:gridCol>
                    <a:gridCol w="1656113">
                      <a:extLst>
                        <a:ext uri="{9D8B030D-6E8A-4147-A177-3AD203B41FA5}">
                          <a16:colId xmlns:a16="http://schemas.microsoft.com/office/drawing/2014/main" val="1596425877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Indivíduo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 (x)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65436" t="-6154" r="-103691" b="-1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0809" t="-6154" r="-13603" b="-1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169090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03413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221883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980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40649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23282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088039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269436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027274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0501855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924317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9302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2">
            <a:extLst>
              <a:ext uri="{FF2B5EF4-FFF2-40B4-BE49-F238E27FC236}">
                <a16:creationId xmlns:a16="http://schemas.microsoft.com/office/drawing/2014/main" id="{232FB06D-1154-3EBD-A853-E9E937A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2. Medidas de tendência central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6CCFEE26-DFA5-1AAB-05EE-4506838FC3EC}"/>
              </a:ext>
            </a:extLst>
          </p:cNvPr>
          <p:cNvSpPr txBox="1">
            <a:spLocks/>
          </p:cNvSpPr>
          <p:nvPr/>
        </p:nvSpPr>
        <p:spPr>
          <a:xfrm>
            <a:off x="5104563" y="685800"/>
            <a:ext cx="647783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2.1. 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Média – Exemplo: Idade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7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FE2DADB-F0E3-8F29-0EB8-A3BAD85F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2. Medidas de tendência central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BA278D-F360-632D-B1B9-05ED1C8C9B01}"/>
              </a:ext>
            </a:extLst>
          </p:cNvPr>
          <p:cNvGrpSpPr/>
          <p:nvPr/>
        </p:nvGrpSpPr>
        <p:grpSpPr>
          <a:xfrm>
            <a:off x="503950" y="1559912"/>
            <a:ext cx="4755335" cy="2120781"/>
            <a:chOff x="4923503" y="685800"/>
            <a:chExt cx="6786716" cy="2120781"/>
          </a:xfrm>
        </p:grpSpPr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id="{AE22D747-E878-3415-1369-E972A98FAAD1}"/>
                </a:ext>
              </a:extLst>
            </p:cNvPr>
            <p:cNvSpPr txBox="1">
              <a:spLocks/>
            </p:cNvSpPr>
            <p:nvPr/>
          </p:nvSpPr>
          <p:spPr>
            <a:xfrm>
              <a:off x="5102942" y="685800"/>
              <a:ext cx="6607277" cy="47320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Char char="​"/>
                <a:defRPr sz="1500" b="0" i="1" kern="1200">
                  <a:solidFill>
                    <a:schemeClr val="accent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1500" i="1" kern="1200">
                  <a:solidFill>
                    <a:schemeClr val="tx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sz="1100" b="1" kern="1200">
                  <a:solidFill>
                    <a:schemeClr val="accent4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3pPr>
              <a:lvl4pPr marL="0" indent="0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1100" kern="1200">
                  <a:solidFill>
                    <a:schemeClr val="tx2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4pPr>
              <a:lvl5pPr marL="171450" indent="-1714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5pPr>
              <a:lvl6pPr marL="344488" indent="-173038" algn="l" defTabSz="914400" rtl="0" eaLnBrk="1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Font typeface="Arial" panose="020B0604020202020204" pitchFamily="34" charset="0"/>
                <a:buChar char="​"/>
                <a:defRPr sz="1500" i="1" kern="1200" baseline="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7pPr>
              <a:lvl8pPr marL="171450" indent="-17145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8pPr>
              <a:lvl9pPr marL="344488" indent="-173038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9pPr>
            </a:lstStyle>
            <a:p>
              <a:pPr lvl="3">
                <a:buNone/>
                <a:defRPr/>
              </a:pPr>
              <a:r>
                <a:rPr lang="pt-BR" sz="2400" b="1" spc="-150" dirty="0">
                  <a:solidFill>
                    <a:srgbClr val="D94B7B"/>
                  </a:solidFill>
                  <a:latin typeface="Candara" panose="020E0502030303020204" pitchFamily="34" charset="0"/>
                  <a:ea typeface="+mj-ea"/>
                  <a:cs typeface="Segoe UI" panose="020B0502040204020203" pitchFamily="34" charset="0"/>
                </a:rPr>
                <a:t>2.2. Mediana (P50)</a:t>
              </a:r>
              <a:endPara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  <a:p>
              <a:pPr lvl="3">
                <a:buFont typeface="Arial" panose="020B0604020202020204" pitchFamily="34" charset="0"/>
                <a:buNone/>
                <a:defRPr/>
              </a:pPr>
              <a:endPara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A03593-99CC-8F0B-CD2F-67524FB4EE0E}"/>
                </a:ext>
              </a:extLst>
            </p:cNvPr>
            <p:cNvSpPr txBox="1"/>
            <p:nvPr/>
          </p:nvSpPr>
          <p:spPr>
            <a:xfrm>
              <a:off x="4923503" y="1223071"/>
              <a:ext cx="6248400" cy="1583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5738" lvl="1" indent="-185738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altLang="en-US" sz="2000" dirty="0">
                  <a:latin typeface="Candara" panose="020E0502030303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Divide a distribuição na metade</a:t>
              </a:r>
            </a:p>
            <a:p>
              <a:pPr marL="185738" lvl="1" indent="-185738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altLang="en-US" sz="2000" dirty="0">
                  <a:latin typeface="Candara" panose="020E0502030303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Utilizada quando a distribuição possui valores extremos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F4A6B0-83DF-99FD-77C6-E2F521446CAE}"/>
              </a:ext>
            </a:extLst>
          </p:cNvPr>
          <p:cNvGrpSpPr/>
          <p:nvPr/>
        </p:nvGrpSpPr>
        <p:grpSpPr>
          <a:xfrm>
            <a:off x="5764393" y="1559912"/>
            <a:ext cx="5797928" cy="1640689"/>
            <a:chOff x="5000036" y="2420478"/>
            <a:chExt cx="6676103" cy="1640689"/>
          </a:xfrm>
        </p:grpSpPr>
        <p:sp>
          <p:nvSpPr>
            <p:cNvPr id="11" name="Content Placeholder 6">
              <a:extLst>
                <a:ext uri="{FF2B5EF4-FFF2-40B4-BE49-F238E27FC236}">
                  <a16:creationId xmlns:a16="http://schemas.microsoft.com/office/drawing/2014/main" id="{0B4A00FF-F58A-E227-C9DA-DFA490F6024F}"/>
                </a:ext>
              </a:extLst>
            </p:cNvPr>
            <p:cNvSpPr txBox="1">
              <a:spLocks/>
            </p:cNvSpPr>
            <p:nvPr/>
          </p:nvSpPr>
          <p:spPr>
            <a:xfrm>
              <a:off x="5068862" y="2420478"/>
              <a:ext cx="6607277" cy="47320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Char char="​"/>
                <a:defRPr sz="1500" b="0" i="1" kern="1200">
                  <a:solidFill>
                    <a:schemeClr val="accent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1500" i="1" kern="1200">
                  <a:solidFill>
                    <a:schemeClr val="tx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sz="1100" b="1" kern="1200">
                  <a:solidFill>
                    <a:schemeClr val="accent4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3pPr>
              <a:lvl4pPr marL="0" indent="0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1100" kern="1200">
                  <a:solidFill>
                    <a:schemeClr val="tx2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4pPr>
              <a:lvl5pPr marL="171450" indent="-1714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5pPr>
              <a:lvl6pPr marL="344488" indent="-173038" algn="l" defTabSz="914400" rtl="0" eaLnBrk="1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Font typeface="Arial" panose="020B0604020202020204" pitchFamily="34" charset="0"/>
                <a:buChar char="​"/>
                <a:defRPr sz="1500" i="1" kern="1200" baseline="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7pPr>
              <a:lvl8pPr marL="171450" indent="-17145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8pPr>
              <a:lvl9pPr marL="344488" indent="-173038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9pPr>
            </a:lstStyle>
            <a:p>
              <a:pPr lvl="3">
                <a:buNone/>
                <a:defRPr/>
              </a:pPr>
              <a:r>
                <a:rPr lang="pt-BR" sz="2400" b="1" spc="-150" dirty="0">
                  <a:solidFill>
                    <a:srgbClr val="D94B7B"/>
                  </a:solidFill>
                  <a:latin typeface="Candara" panose="020E0502030303020204" pitchFamily="34" charset="0"/>
                  <a:ea typeface="+mj-ea"/>
                  <a:cs typeface="Segoe UI" panose="020B0502040204020203" pitchFamily="34" charset="0"/>
                </a:rPr>
                <a:t>2.3. Moda</a:t>
              </a:r>
              <a:endPara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  <a:p>
              <a:pPr lvl="3">
                <a:buFont typeface="Arial" panose="020B0604020202020204" pitchFamily="34" charset="0"/>
                <a:buNone/>
                <a:defRPr/>
              </a:pPr>
              <a:endParaRPr lang="pt-BR" sz="2400" b="1" spc="-150" dirty="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DE4B84-DE90-A610-7314-7A78BB3443A2}"/>
                </a:ext>
              </a:extLst>
            </p:cNvPr>
            <p:cNvSpPr txBox="1"/>
            <p:nvPr/>
          </p:nvSpPr>
          <p:spPr>
            <a:xfrm>
              <a:off x="5000036" y="2939321"/>
              <a:ext cx="6248400" cy="1121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5738" lvl="1" indent="-185738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altLang="en-US" sz="2000" dirty="0">
                  <a:latin typeface="Candara" panose="020E0502030303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Medida mais frequente</a:t>
              </a:r>
            </a:p>
            <a:p>
              <a:pPr marL="185738" lvl="1" indent="-185738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altLang="en-US" sz="2000" dirty="0">
                  <a:latin typeface="Candara" panose="020E0502030303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Distribuição bimodal</a:t>
              </a: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5399D376-8924-7106-97A4-6C18C039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93" y="4074144"/>
            <a:ext cx="4535487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61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FE2DADB-F0E3-8F29-0EB8-A3BAD85F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3. Medidas de variabilidade e dispersão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623504" y="1841018"/>
            <a:ext cx="4629605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3.1.  Intervalo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03593-99CC-8F0B-CD2F-67524FB4EE0E}"/>
              </a:ext>
            </a:extLst>
          </p:cNvPr>
          <p:cNvSpPr txBox="1"/>
          <p:nvPr/>
        </p:nvSpPr>
        <p:spPr>
          <a:xfrm>
            <a:off x="497774" y="3026196"/>
            <a:ext cx="4755335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</a:rPr>
              <a:t>Baseado apenas em 2 observações</a:t>
            </a:r>
          </a:p>
          <a:p>
            <a:pPr marL="180975" lvl="1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</a:rPr>
              <a:t>Não informa como as demais observações estão dispersas entre esses 2 valores </a:t>
            </a:r>
          </a:p>
          <a:p>
            <a:pPr marL="180975" lvl="1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</a:rPr>
              <a:t>Influenciado por </a:t>
            </a:r>
            <a:r>
              <a:rPr lang="pt-BR" altLang="en-US" sz="2000" i="1" dirty="0">
                <a:latin typeface="Candara" panose="020E0502030303020204" pitchFamily="34" charset="0"/>
                <a:ea typeface="MS PGothic" panose="020B0600070205080204" pitchFamily="34" charset="-128"/>
              </a:rPr>
              <a:t>outliers</a:t>
            </a:r>
            <a:r>
              <a:rPr lang="pt-BR" altLang="en-US" sz="2400" b="1" dirty="0"/>
              <a:t>	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B4A00FF-F58A-E227-C9DA-DFA490F6024F}"/>
              </a:ext>
            </a:extLst>
          </p:cNvPr>
          <p:cNvSpPr txBox="1">
            <a:spLocks/>
          </p:cNvSpPr>
          <p:nvPr/>
        </p:nvSpPr>
        <p:spPr>
          <a:xfrm>
            <a:off x="5889753" y="1841018"/>
            <a:ext cx="592402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3.2. Intervalo interquartil</a:t>
            </a:r>
          </a:p>
          <a:p>
            <a:pPr lvl="3">
              <a:buNone/>
              <a:defRPr/>
            </a:pP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None/>
              <a:defRPr/>
            </a:pP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E4B84-DE90-A610-7314-7A78BB3443A2}"/>
              </a:ext>
            </a:extLst>
          </p:cNvPr>
          <p:cNvSpPr txBox="1"/>
          <p:nvPr/>
        </p:nvSpPr>
        <p:spPr>
          <a:xfrm>
            <a:off x="5770200" y="3026196"/>
            <a:ext cx="5924026" cy="296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Candara" panose="020E0502030303020204" pitchFamily="34" charset="0"/>
              </a:rPr>
              <a:t>Dispersão da distribuição entre P25 e P75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altLang="en-US" sz="2000" b="1" dirty="0">
                <a:solidFill>
                  <a:srgbClr val="FFC000"/>
                </a:solidFill>
                <a:latin typeface="Candara" panose="020E0502030303020204" pitchFamily="34" charset="0"/>
              </a:rPr>
              <a:t>Não</a:t>
            </a:r>
            <a:r>
              <a:rPr lang="pt-BR" altLang="en-US" sz="2000" dirty="0">
                <a:latin typeface="Candara" panose="020E0502030303020204" pitchFamily="34" charset="0"/>
              </a:rPr>
              <a:t> é muito influenciado por valores extremos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Candara" panose="020E0502030303020204" pitchFamily="34" charset="0"/>
              </a:rPr>
              <a:t>Utilizado no box plot</a:t>
            </a:r>
          </a:p>
          <a:p>
            <a:pPr marL="542925" lvl="1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frequente</a:t>
            </a:r>
          </a:p>
          <a:p>
            <a:pPr marL="542925" lvl="1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Distribuição bimodal</a:t>
            </a:r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26C6E21F-CA44-2414-FAA1-50D80B3D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04" y="2495675"/>
            <a:ext cx="4698616" cy="400110"/>
          </a:xfrm>
          <a:prstGeom prst="rect">
            <a:avLst/>
          </a:prstGeom>
          <a:solidFill>
            <a:srgbClr val="65ABF1"/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Intervalo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= valor </a:t>
            </a: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máximo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– valor </a:t>
            </a: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mínimo</a:t>
            </a: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850E6287-2992-C211-AA8D-A1BC227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753" y="2495675"/>
            <a:ext cx="4766582" cy="400110"/>
          </a:xfrm>
          <a:prstGeom prst="rect">
            <a:avLst/>
          </a:prstGeom>
          <a:solidFill>
            <a:srgbClr val="65ABF1"/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pt-BR"/>
            </a:defPPr>
            <a:lvl1pPr algn="ctr">
              <a:spcBef>
                <a:spcPct val="0"/>
              </a:spcBef>
              <a:buFontTx/>
              <a:buNone/>
              <a:defRPr sz="2000" b="1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 dirty="0">
                <a:solidFill>
                  <a:schemeClr val="bg1"/>
                </a:solidFill>
              </a:rPr>
              <a:t>Intervalo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pt-BR" altLang="en-US" dirty="0">
                <a:solidFill>
                  <a:schemeClr val="bg1"/>
                </a:solidFill>
              </a:rPr>
              <a:t>interquartil</a:t>
            </a:r>
            <a:r>
              <a:rPr lang="en-US" altLang="en-US" dirty="0">
                <a:solidFill>
                  <a:schemeClr val="bg1"/>
                </a:solidFill>
              </a:rPr>
              <a:t> = P75-P25</a:t>
            </a:r>
          </a:p>
        </p:txBody>
      </p:sp>
    </p:spTree>
    <p:extLst>
      <p:ext uri="{BB962C8B-B14F-4D97-AF65-F5344CB8AC3E}">
        <p14:creationId xmlns:p14="http://schemas.microsoft.com/office/powerpoint/2010/main" val="40679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ight Brace 6">
            <a:extLst>
              <a:ext uri="{FF2B5EF4-FFF2-40B4-BE49-F238E27FC236}">
                <a16:creationId xmlns:a16="http://schemas.microsoft.com/office/drawing/2014/main" id="{AAEFC1C6-357E-7C66-B97F-98ABDD0E112D}"/>
              </a:ext>
            </a:extLst>
          </p:cNvPr>
          <p:cNvSpPr>
            <a:spLocks/>
          </p:cNvSpPr>
          <p:nvPr/>
        </p:nvSpPr>
        <p:spPr bwMode="auto">
          <a:xfrm>
            <a:off x="7104063" y="2852738"/>
            <a:ext cx="215900" cy="863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0578C-B81F-6146-A21B-F6ABF1BFE3A3}"/>
              </a:ext>
            </a:extLst>
          </p:cNvPr>
          <p:cNvGrpSpPr/>
          <p:nvPr/>
        </p:nvGrpSpPr>
        <p:grpSpPr>
          <a:xfrm>
            <a:off x="5122120" y="1259457"/>
            <a:ext cx="6121400" cy="4895850"/>
            <a:chOff x="3359151" y="1268413"/>
            <a:chExt cx="6121400" cy="4895850"/>
          </a:xfrm>
        </p:grpSpPr>
        <p:pic>
          <p:nvPicPr>
            <p:cNvPr id="50179" name="Picture 1" descr="Box_plots_sex.JPG">
              <a:extLst>
                <a:ext uri="{FF2B5EF4-FFF2-40B4-BE49-F238E27FC236}">
                  <a16:creationId xmlns:a16="http://schemas.microsoft.com/office/drawing/2014/main" id="{944CB8BD-EED5-AB60-1CB3-35FA282D8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151" y="1268413"/>
              <a:ext cx="4537075" cy="489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180" name="Straight Arrow Connector 5">
              <a:extLst>
                <a:ext uri="{FF2B5EF4-FFF2-40B4-BE49-F238E27FC236}">
                  <a16:creationId xmlns:a16="http://schemas.microsoft.com/office/drawing/2014/main" id="{BD88D425-5283-3402-3282-DE1E6123B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4425" y="4076700"/>
              <a:ext cx="7191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CaixaDeTexto 4">
              <a:extLst>
                <a:ext uri="{FF2B5EF4-FFF2-40B4-BE49-F238E27FC236}">
                  <a16:creationId xmlns:a16="http://schemas.microsoft.com/office/drawing/2014/main" id="{B4741E4C-411F-BB55-4E06-7A6BA50FF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688" y="3860800"/>
              <a:ext cx="1439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en-US" sz="2000" dirty="0">
                  <a:solidFill>
                    <a:srgbClr val="003399"/>
                  </a:solidFill>
                </a:rPr>
                <a:t>Mediana</a:t>
              </a:r>
            </a:p>
          </p:txBody>
        </p:sp>
        <p:cxnSp>
          <p:nvCxnSpPr>
            <p:cNvPr id="50182" name="Straight Arrow Connector 11">
              <a:extLst>
                <a:ext uri="{FF2B5EF4-FFF2-40B4-BE49-F238E27FC236}">
                  <a16:creationId xmlns:a16="http://schemas.microsoft.com/office/drawing/2014/main" id="{19206F98-1C1E-5F27-F724-1AFE5FBF38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4425" y="3789363"/>
              <a:ext cx="7191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3" name="Straight Arrow Connector 12">
              <a:extLst>
                <a:ext uri="{FF2B5EF4-FFF2-40B4-BE49-F238E27FC236}">
                  <a16:creationId xmlns:a16="http://schemas.microsoft.com/office/drawing/2014/main" id="{07264129-B2E6-E4DC-BF43-4D4F4D51BE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4425" y="4437063"/>
              <a:ext cx="7191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CaixaDeTexto 4">
              <a:extLst>
                <a:ext uri="{FF2B5EF4-FFF2-40B4-BE49-F238E27FC236}">
                  <a16:creationId xmlns:a16="http://schemas.microsoft.com/office/drawing/2014/main" id="{84F41B67-5D06-5E20-CD5E-761907DCF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3564" y="4221163"/>
              <a:ext cx="6492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3399"/>
                  </a:solidFill>
                </a:rPr>
                <a:t>P25</a:t>
              </a:r>
            </a:p>
          </p:txBody>
        </p:sp>
        <p:sp>
          <p:nvSpPr>
            <p:cNvPr id="15" name="CaixaDeTexto 4">
              <a:extLst>
                <a:ext uri="{FF2B5EF4-FFF2-40B4-BE49-F238E27FC236}">
                  <a16:creationId xmlns:a16="http://schemas.microsoft.com/office/drawing/2014/main" id="{9879679E-F3C7-FC52-F6BF-264E4681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3564" y="3500438"/>
              <a:ext cx="6492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3399"/>
                  </a:solidFill>
                </a:rPr>
                <a:t>P75</a:t>
              </a:r>
            </a:p>
          </p:txBody>
        </p:sp>
        <p:sp>
          <p:nvSpPr>
            <p:cNvPr id="16" name="CaixaDeTexto 4">
              <a:extLst>
                <a:ext uri="{FF2B5EF4-FFF2-40B4-BE49-F238E27FC236}">
                  <a16:creationId xmlns:a16="http://schemas.microsoft.com/office/drawing/2014/main" id="{9D11126B-2A81-5ADF-C495-AC6B9519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8889" y="3068638"/>
              <a:ext cx="1800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3399"/>
                  </a:solidFill>
                </a:rPr>
                <a:t>1.5 *P75-P25 </a:t>
              </a:r>
            </a:p>
          </p:txBody>
        </p:sp>
        <p:sp>
          <p:nvSpPr>
            <p:cNvPr id="17" name="CaixaDeTexto 4">
              <a:extLst>
                <a:ext uri="{FF2B5EF4-FFF2-40B4-BE49-F238E27FC236}">
                  <a16:creationId xmlns:a16="http://schemas.microsoft.com/office/drawing/2014/main" id="{F7C90F9C-4620-A310-F691-4BE33C2B3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6" y="1557338"/>
              <a:ext cx="1800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3399"/>
                  </a:solidFill>
                </a:rPr>
                <a:t>Outlier</a:t>
              </a:r>
            </a:p>
          </p:txBody>
        </p:sp>
        <p:cxnSp>
          <p:nvCxnSpPr>
            <p:cNvPr id="50190" name="Straight Arrow Connector 18">
              <a:extLst>
                <a:ext uri="{FF2B5EF4-FFF2-40B4-BE49-F238E27FC236}">
                  <a16:creationId xmlns:a16="http://schemas.microsoft.com/office/drawing/2014/main" id="{AABD6485-86BF-1384-E073-B879369B90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48525" y="1773238"/>
              <a:ext cx="7191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99D81F38-9946-E85C-6D70-96E8AFA48399}"/>
              </a:ext>
            </a:extLst>
          </p:cNvPr>
          <p:cNvSpPr txBox="1">
            <a:spLocks/>
          </p:cNvSpPr>
          <p:nvPr/>
        </p:nvSpPr>
        <p:spPr>
          <a:xfrm>
            <a:off x="609600" y="685800"/>
            <a:ext cx="4242736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3. Medidas de variabilidade e dispersão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9CEFEE2F-94D1-68FE-7B50-44A7AEFB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102" y="216330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144FAA6-DEDE-6983-5149-4343582B55E7}"/>
              </a:ext>
            </a:extLst>
          </p:cNvPr>
          <p:cNvSpPr txBox="1">
            <a:spLocks/>
          </p:cNvSpPr>
          <p:nvPr/>
        </p:nvSpPr>
        <p:spPr>
          <a:xfrm>
            <a:off x="5104563" y="685800"/>
            <a:ext cx="647783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 algn="ctr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Box Plot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FE2DADB-F0E3-8F29-0EB8-A3BAD85F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3. Medidas de variabilidade e dispersão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609600" y="1778404"/>
            <a:ext cx="4402347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3.3.  Variância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A03593-99CC-8F0B-CD2F-67524FB4EE0E}"/>
                  </a:ext>
                </a:extLst>
              </p:cNvPr>
              <p:cNvSpPr txBox="1"/>
              <p:nvPr/>
            </p:nvSpPr>
            <p:spPr>
              <a:xfrm>
                <a:off x="609600" y="2052301"/>
                <a:ext cx="4367944" cy="3429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pt-BR" altLang="en-US" sz="2000" dirty="0">
                  <a:latin typeface="Candara" panose="020E0502030303020204" pitchFamily="34" charset="0"/>
                  <a:ea typeface="MS PGothic" panose="020B0600070205080204" pitchFamily="34" charset="-128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pt-BR" altLang="en-US" sz="2000" dirty="0">
                  <a:latin typeface="Candara" panose="020E0502030303020204" pitchFamily="34" charset="0"/>
                  <a:ea typeface="MS PGothic" panose="020B0600070205080204" pitchFamily="34" charset="-128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pt-BR" altLang="en-US" sz="1000" dirty="0">
                  <a:latin typeface="Candara" panose="020E0502030303020204" pitchFamily="34" charset="0"/>
                  <a:ea typeface="MS PGothic" panose="020B0600070205080204" pitchFamily="34" charset="-128"/>
                </a:endParaRP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= variância amostral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= tamanho amostral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= variável de interesse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  = média das observações</a:t>
                </a:r>
                <a:r>
                  <a:rPr lang="pt-BR" altLang="en-US" sz="2000" b="1" dirty="0">
                    <a:latin typeface="Candara" panose="020E0502030303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A03593-99CC-8F0B-CD2F-67524FB4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52301"/>
                <a:ext cx="4367944" cy="3429400"/>
              </a:xfrm>
              <a:prstGeom prst="rect">
                <a:avLst/>
              </a:prstGeom>
              <a:blipFill>
                <a:blip r:embed="rId2"/>
                <a:stretch>
                  <a:fillRect l="-1255" b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F4A6B0-83DF-99FD-77C6-E2F521446CAE}"/>
              </a:ext>
            </a:extLst>
          </p:cNvPr>
          <p:cNvGrpSpPr/>
          <p:nvPr/>
        </p:nvGrpSpPr>
        <p:grpSpPr>
          <a:xfrm>
            <a:off x="5613863" y="574438"/>
            <a:ext cx="6321525" cy="584568"/>
            <a:chOff x="5068862" y="2309116"/>
            <a:chExt cx="6607277" cy="584568"/>
          </a:xfrm>
        </p:grpSpPr>
        <p:sp>
          <p:nvSpPr>
            <p:cNvPr id="11" name="Content Placeholder 6">
              <a:extLst>
                <a:ext uri="{FF2B5EF4-FFF2-40B4-BE49-F238E27FC236}">
                  <a16:creationId xmlns:a16="http://schemas.microsoft.com/office/drawing/2014/main" id="{0B4A00FF-F58A-E227-C9DA-DFA490F6024F}"/>
                </a:ext>
              </a:extLst>
            </p:cNvPr>
            <p:cNvSpPr txBox="1">
              <a:spLocks/>
            </p:cNvSpPr>
            <p:nvPr/>
          </p:nvSpPr>
          <p:spPr>
            <a:xfrm>
              <a:off x="5068862" y="2420478"/>
              <a:ext cx="6607277" cy="47320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Char char="​"/>
                <a:defRPr sz="1500" b="0" i="1" kern="1200">
                  <a:solidFill>
                    <a:schemeClr val="accent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1500" i="1" kern="1200">
                  <a:solidFill>
                    <a:schemeClr val="tx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sz="1100" b="1" kern="1200">
                  <a:solidFill>
                    <a:schemeClr val="accent4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3pPr>
              <a:lvl4pPr marL="0" indent="0" algn="l" defTabSz="914400" rtl="0" eaLnBrk="1" latinLnBrk="0" hangingPunct="1"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1100" kern="1200">
                  <a:solidFill>
                    <a:schemeClr val="tx2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4pPr>
              <a:lvl5pPr marL="171450" indent="-171450" algn="l" defTabSz="914400" rtl="0" eaLnBrk="1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Microsoft New Tai Lue" panose="020B0502040204020203" pitchFamily="34" charset="0"/>
                  <a:ea typeface="+mn-ea"/>
                  <a:cs typeface="Microsoft New Tai Lue" panose="020B0502040204020203" pitchFamily="34" charset="0"/>
                </a:defRPr>
              </a:lvl5pPr>
              <a:lvl6pPr marL="344488" indent="-173038" algn="l" defTabSz="914400" rtl="0" eaLnBrk="1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Font typeface="Arial" panose="020B0604020202020204" pitchFamily="34" charset="0"/>
                <a:buChar char="​"/>
                <a:defRPr sz="1500" i="1" kern="1200" baseline="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7pPr>
              <a:lvl8pPr marL="171450" indent="-171450" algn="l" defTabSz="914400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8pPr>
              <a:lvl9pPr marL="344488" indent="-173038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100" kern="1200">
                  <a:solidFill>
                    <a:schemeClr val="bg2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9pPr>
            </a:lstStyle>
            <a:p>
              <a:pPr lvl="3">
                <a:buNone/>
                <a:defRPr/>
              </a:pPr>
              <a:r>
                <a:rPr lang="pt-BR" sz="2400" b="1" spc="-150" dirty="0">
                  <a:solidFill>
                    <a:srgbClr val="D94B7B"/>
                  </a:solidFill>
                  <a:latin typeface="Candara" panose="020E0502030303020204" pitchFamily="34" charset="0"/>
                  <a:ea typeface="+mj-ea"/>
                  <a:cs typeface="Segoe UI" panose="020B0502040204020203" pitchFamily="34" charset="0"/>
                </a:rPr>
                <a:t>Grau de liberdade  (GL) da variância</a:t>
              </a:r>
            </a:p>
            <a:p>
              <a:pPr lvl="3">
                <a:buNone/>
                <a:defRPr/>
              </a:pPr>
              <a:endPara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  <a:p>
              <a:pPr lvl="3">
                <a:buNone/>
                <a:defRPr/>
              </a:pPr>
              <a:endPara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  <a:p>
              <a:pPr lvl="3">
                <a:buFont typeface="Arial" panose="020B0604020202020204" pitchFamily="34" charset="0"/>
                <a:buNone/>
                <a:defRPr/>
              </a:pPr>
              <a:endPara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DE4B84-DE90-A610-7314-7A78BB3443A2}"/>
                    </a:ext>
                  </a:extLst>
                </p:cNvPr>
                <p:cNvSpPr txBox="1"/>
                <p:nvPr/>
              </p:nvSpPr>
              <p:spPr>
                <a:xfrm>
                  <a:off x="9174750" y="2309116"/>
                  <a:ext cx="1420366" cy="515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pt-B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D94B7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D94B7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D94B7B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pt-BR" altLang="en-US" sz="2000" dirty="0">
                      <a:solidFill>
                        <a:srgbClr val="D94B7B"/>
                      </a:solidFill>
                    </a:rPr>
                    <a:t>)</a:t>
                  </a:r>
                  <a:endParaRPr lang="pt-B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DE4B84-DE90-A610-7314-7A78BB344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750" y="2309116"/>
                  <a:ext cx="1420366" cy="515526"/>
                </a:xfrm>
                <a:prstGeom prst="rect">
                  <a:avLst/>
                </a:prstGeom>
                <a:blipFill>
                  <a:blip r:embed="rId3"/>
                  <a:stretch>
                    <a:fillRect b="-211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DC7025-0739-E3B6-4254-945A0E9FD6D6}"/>
                  </a:ext>
                </a:extLst>
              </p:cNvPr>
              <p:cNvSpPr txBox="1"/>
              <p:nvPr/>
            </p:nvSpPr>
            <p:spPr>
              <a:xfrm>
                <a:off x="856276" y="2699474"/>
                <a:ext cx="158940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DC7025-0739-E3B6-4254-945A0E9F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6" y="2699474"/>
                <a:ext cx="1589409" cy="60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B5A4DEB-4B29-4731-351A-B447F0C1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44" y="2550292"/>
            <a:ext cx="237744" cy="576262"/>
          </a:xfrm>
          <a:prstGeom prst="ellipse">
            <a:avLst/>
          </a:prstGeom>
          <a:noFill/>
          <a:ln w="9525">
            <a:solidFill>
              <a:srgbClr val="D94B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9D93FF-8E00-1896-E3D3-BE8E3E55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04" y="2977291"/>
            <a:ext cx="1058881" cy="447945"/>
          </a:xfrm>
          <a:prstGeom prst="ellipse">
            <a:avLst/>
          </a:prstGeom>
          <a:noFill/>
          <a:ln w="9525">
            <a:solidFill>
              <a:srgbClr val="D94B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3" name="CaixaDeTexto 4">
            <a:extLst>
              <a:ext uri="{FF2B5EF4-FFF2-40B4-BE49-F238E27FC236}">
                <a16:creationId xmlns:a16="http://schemas.microsoft.com/office/drawing/2014/main" id="{EBEDE058-CEF5-A35C-217F-BE564D95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58" y="2579910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Média</a:t>
            </a:r>
          </a:p>
        </p:txBody>
      </p:sp>
      <p:sp>
        <p:nvSpPr>
          <p:cNvPr id="16" name="CaixaDeTexto 4">
            <a:extLst>
              <a:ext uri="{FF2B5EF4-FFF2-40B4-BE49-F238E27FC236}">
                <a16:creationId xmlns:a16="http://schemas.microsoft.com/office/drawing/2014/main" id="{DA2132E2-91C1-17D1-22D0-B331193D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773" y="2570532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do </a:t>
            </a:r>
            <a:r>
              <a:rPr lang="pt-BR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quadrado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8F5DB8-823D-74B8-74B8-E0EE9F18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84" y="2587406"/>
            <a:ext cx="199801" cy="400050"/>
          </a:xfrm>
          <a:prstGeom prst="ellipse">
            <a:avLst/>
          </a:prstGeom>
          <a:noFill/>
          <a:ln w="9525">
            <a:solidFill>
              <a:srgbClr val="D94B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8" name="CaixaDeTexto 4">
            <a:extLst>
              <a:ext uri="{FF2B5EF4-FFF2-40B4-BE49-F238E27FC236}">
                <a16:creationId xmlns:a16="http://schemas.microsoft.com/office/drawing/2014/main" id="{9E780170-7492-31CE-127D-885B1B4E4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573" y="2892003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dos </a:t>
            </a:r>
            <a:r>
              <a:rPr lang="pt-BR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desvios</a:t>
            </a:r>
            <a:r>
              <a:rPr lang="en-US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 (</a:t>
            </a:r>
            <a:r>
              <a:rPr lang="pt-BR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erros</a:t>
            </a:r>
            <a:r>
              <a:rPr lang="en-US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6D4810-41C2-C11F-0B19-DD4901A85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88" y="2699474"/>
            <a:ext cx="624527" cy="327157"/>
          </a:xfrm>
          <a:prstGeom prst="ellipse">
            <a:avLst/>
          </a:prstGeom>
          <a:noFill/>
          <a:ln w="9525">
            <a:solidFill>
              <a:srgbClr val="D94B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" name="CaixaDeTexto 6">
            <a:extLst>
              <a:ext uri="{FF2B5EF4-FFF2-40B4-BE49-F238E27FC236}">
                <a16:creationId xmlns:a16="http://schemas.microsoft.com/office/drawing/2014/main" id="{5566D906-14EF-9BC6-35A8-682A124B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76" y="5591662"/>
            <a:ext cx="4842947" cy="958660"/>
          </a:xfrm>
          <a:prstGeom prst="rect">
            <a:avLst/>
          </a:prstGeom>
          <a:solidFill>
            <a:srgbClr val="65ABF1"/>
          </a:solidFill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Por que a </a:t>
            </a:r>
            <a:r>
              <a:rPr lang="pt-BR" altLang="en-US" sz="2000" b="1" dirty="0">
                <a:solidFill>
                  <a:schemeClr val="bg1"/>
                </a:solidFill>
              </a:rPr>
              <a:t>variância</a:t>
            </a:r>
            <a:r>
              <a:rPr lang="en-US" altLang="en-US" sz="2000" b="1" dirty="0">
                <a:solidFill>
                  <a:schemeClr val="bg1"/>
                </a:solidFill>
              </a:rPr>
              <a:t> é </a:t>
            </a:r>
            <a:r>
              <a:rPr lang="pt-BR" altLang="en-US" sz="2000" b="1" dirty="0">
                <a:solidFill>
                  <a:schemeClr val="bg1"/>
                </a:solidFill>
              </a:rPr>
              <a:t>elevada</a:t>
            </a:r>
            <a:r>
              <a:rPr lang="en-US" altLang="en-US" sz="2000" b="1" dirty="0">
                <a:solidFill>
                  <a:schemeClr val="bg1"/>
                </a:solidFill>
              </a:rPr>
              <a:t> </a:t>
            </a:r>
            <a:r>
              <a:rPr lang="pt-BR" altLang="en-US" sz="2000" b="1" dirty="0">
                <a:solidFill>
                  <a:schemeClr val="bg1"/>
                </a:solidFill>
              </a:rPr>
              <a:t>ao</a:t>
            </a:r>
            <a:r>
              <a:rPr lang="en-US" altLang="en-US" sz="2000" b="1" dirty="0">
                <a:solidFill>
                  <a:schemeClr val="bg1"/>
                </a:solidFill>
              </a:rPr>
              <a:t> </a:t>
            </a:r>
            <a:r>
              <a:rPr lang="pt-BR" altLang="en-US" sz="2000" b="1" dirty="0">
                <a:solidFill>
                  <a:schemeClr val="bg1"/>
                </a:solidFill>
              </a:rPr>
              <a:t>quadrado</a:t>
            </a:r>
            <a:r>
              <a:rPr lang="en-US" altLang="en-US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85969-E70E-92DA-B241-9FA1DB83B821}"/>
              </a:ext>
            </a:extLst>
          </p:cNvPr>
          <p:cNvSpPr txBox="1"/>
          <p:nvPr/>
        </p:nvSpPr>
        <p:spPr>
          <a:xfrm>
            <a:off x="5613863" y="1201326"/>
            <a:ext cx="6094476" cy="277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1800" dirty="0">
                <a:latin typeface="Candara" panose="020E0502030303020204" pitchFamily="34" charset="0"/>
              </a:rPr>
              <a:t>n – 1 desvios são independentes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1800" dirty="0">
                <a:latin typeface="Candara" panose="020E0502030303020204" pitchFamily="34" charset="0"/>
              </a:rPr>
              <a:t>1 desvio pode ser calculado por meio dos outros: A soma dos outros “</a:t>
            </a:r>
            <a:r>
              <a:rPr lang="pt-BR" altLang="ja-JP" sz="1800" dirty="0">
                <a:latin typeface="Candara" panose="020E0502030303020204" pitchFamily="34" charset="0"/>
              </a:rPr>
              <a:t>n</a:t>
            </a:r>
            <a:r>
              <a:rPr lang="pt-BR" altLang="en-US" sz="1800" dirty="0">
                <a:latin typeface="Candara" panose="020E0502030303020204" pitchFamily="34" charset="0"/>
              </a:rPr>
              <a:t>”</a:t>
            </a:r>
            <a:r>
              <a:rPr lang="pt-BR" altLang="ja-JP" sz="1800" dirty="0">
                <a:latin typeface="Candara" panose="020E0502030303020204" pitchFamily="34" charset="0"/>
              </a:rPr>
              <a:t> desvios=0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1800" dirty="0">
                <a:latin typeface="Candara" panose="020E0502030303020204" pitchFamily="34" charset="0"/>
              </a:rPr>
              <a:t>Preciso estimar a média para calcular a variância – </a:t>
            </a:r>
            <a:r>
              <a:rPr lang="ja-JP" altLang="pt-BR" sz="1800" dirty="0">
                <a:latin typeface="Candara" panose="020E0502030303020204" pitchFamily="34" charset="0"/>
              </a:rPr>
              <a:t>“</a:t>
            </a:r>
            <a:r>
              <a:rPr lang="pt-BR" altLang="ja-JP" sz="1800" dirty="0">
                <a:latin typeface="Candara" panose="020E0502030303020204" pitchFamily="34" charset="0"/>
              </a:rPr>
              <a:t>gasto de 1 GL</a:t>
            </a:r>
            <a:r>
              <a:rPr lang="ja-JP" altLang="pt-BR" sz="1800" dirty="0">
                <a:latin typeface="Candara" panose="020E0502030303020204" pitchFamily="34" charset="0"/>
              </a:rPr>
              <a:t>”</a:t>
            </a:r>
            <a:endParaRPr lang="en-US" altLang="ja-JP" sz="1800" dirty="0"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ndara" panose="020E0502030303020204" pitchFamily="34" charset="0"/>
              </a:rPr>
              <a:t>Em qual das duas curvas a </a:t>
            </a:r>
            <a:r>
              <a:rPr lang="pt-BR" altLang="en-US" dirty="0">
                <a:latin typeface="Candara" panose="020E0502030303020204" pitchFamily="34" charset="0"/>
              </a:rPr>
              <a:t>média</a:t>
            </a:r>
            <a:r>
              <a:rPr lang="en-US" altLang="ja-JP" dirty="0">
                <a:latin typeface="Candara" panose="020E0502030303020204" pitchFamily="34" charset="0"/>
              </a:rPr>
              <a:t> e </a:t>
            </a:r>
            <a:r>
              <a:rPr lang="pt-BR" altLang="ja-JP" dirty="0">
                <a:latin typeface="Candara" panose="020E0502030303020204" pitchFamily="34" charset="0"/>
              </a:rPr>
              <a:t>mais</a:t>
            </a:r>
            <a:r>
              <a:rPr lang="en-US" altLang="ja-JP" dirty="0">
                <a:latin typeface="Candara" panose="020E0502030303020204" pitchFamily="34" charset="0"/>
              </a:rPr>
              <a:t> </a:t>
            </a:r>
            <a:r>
              <a:rPr lang="pt-BR" altLang="ja-JP" dirty="0">
                <a:latin typeface="Candara" panose="020E0502030303020204" pitchFamily="34" charset="0"/>
              </a:rPr>
              <a:t>informativa</a:t>
            </a:r>
            <a:r>
              <a:rPr lang="en-US" altLang="ja-JP" dirty="0">
                <a:latin typeface="Candara" panose="020E0502030303020204" pitchFamily="34" charset="0"/>
              </a:rPr>
              <a:t>?</a:t>
            </a:r>
            <a:endParaRPr lang="ja-JP" altLang="en-US" sz="1800" dirty="0">
              <a:latin typeface="Candara" panose="020E0502030303020204" pitchFamily="34" charset="0"/>
            </a:endParaRPr>
          </a:p>
        </p:txBody>
      </p:sp>
      <p:pic>
        <p:nvPicPr>
          <p:cNvPr id="23" name="Imagem 1">
            <a:extLst>
              <a:ext uri="{FF2B5EF4-FFF2-40B4-BE49-F238E27FC236}">
                <a16:creationId xmlns:a16="http://schemas.microsoft.com/office/drawing/2014/main" id="{5D0FB111-9F33-EF9B-3CCB-D5EFC5B43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44" y="4197246"/>
            <a:ext cx="3412115" cy="248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9C81359A-733D-0013-940B-025D33E84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413" y="5356590"/>
            <a:ext cx="86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B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016F4F3D-7E03-5210-1481-EDBEF4FC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349" y="4349646"/>
            <a:ext cx="86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43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/>
      <p:bldP spid="13" grpId="1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37D23D-24F5-94CD-9CDC-C7C0AB948D82}"/>
              </a:ext>
            </a:extLst>
          </p:cNvPr>
          <p:cNvSpPr/>
          <p:nvPr/>
        </p:nvSpPr>
        <p:spPr>
          <a:xfrm>
            <a:off x="11033091" y="5815484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FE2DADB-F0E3-8F29-0EB8-A3BAD85F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3. Medidas de variabilidade e dispersão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317956AC-C0D3-55C7-3BF2-1250B10A07C8}"/>
              </a:ext>
            </a:extLst>
          </p:cNvPr>
          <p:cNvSpPr txBox="1">
            <a:spLocks/>
          </p:cNvSpPr>
          <p:nvPr/>
        </p:nvSpPr>
        <p:spPr>
          <a:xfrm>
            <a:off x="5064370" y="685800"/>
            <a:ext cx="4853874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3.3.  Variância – Exemplo: Idade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B653370-FA34-4EDD-B6C0-67574AAE21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554220"/>
                  </p:ext>
                </p:extLst>
              </p:nvPr>
            </p:nvGraphicFramePr>
            <p:xfrm>
              <a:off x="4138279" y="1581184"/>
              <a:ext cx="7809212" cy="4768771"/>
            </p:xfrm>
            <a:graphic>
              <a:graphicData uri="http://schemas.openxmlformats.org/drawingml/2006/table">
                <a:tbl>
                  <a:tblPr/>
                  <a:tblGrid>
                    <a:gridCol w="1441134">
                      <a:extLst>
                        <a:ext uri="{9D8B030D-6E8A-4147-A177-3AD203B41FA5}">
                          <a16:colId xmlns:a16="http://schemas.microsoft.com/office/drawing/2014/main" val="3507680852"/>
                        </a:ext>
                      </a:extLst>
                    </a:gridCol>
                    <a:gridCol w="1439464">
                      <a:extLst>
                        <a:ext uri="{9D8B030D-6E8A-4147-A177-3AD203B41FA5}">
                          <a16:colId xmlns:a16="http://schemas.microsoft.com/office/drawing/2014/main" val="4112773013"/>
                        </a:ext>
                      </a:extLst>
                    </a:gridCol>
                    <a:gridCol w="1745412">
                      <a:extLst>
                        <a:ext uri="{9D8B030D-6E8A-4147-A177-3AD203B41FA5}">
                          <a16:colId xmlns:a16="http://schemas.microsoft.com/office/drawing/2014/main" val="342894418"/>
                        </a:ext>
                      </a:extLst>
                    </a:gridCol>
                    <a:gridCol w="1591601">
                      <a:extLst>
                        <a:ext uri="{9D8B030D-6E8A-4147-A177-3AD203B41FA5}">
                          <a16:colId xmlns:a16="http://schemas.microsoft.com/office/drawing/2014/main" val="350043861"/>
                        </a:ext>
                      </a:extLst>
                    </a:gridCol>
                    <a:gridCol w="1591601">
                      <a:extLst>
                        <a:ext uri="{9D8B030D-6E8A-4147-A177-3AD203B41FA5}">
                          <a16:colId xmlns:a16="http://schemas.microsoft.com/office/drawing/2014/main" val="2159912607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Indivíduo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 (x)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pt-BR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Erro 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  <m:t>𝒙</m:t>
                              </m:r>
                              <m:r>
                                <a:rPr kumimoji="0" lang="en-US" altLang="en-US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20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20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pt-BR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717528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100148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5586090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468237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6487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7330537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667226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21804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196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654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548578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47793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540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3297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B653370-FA34-4EDD-B6C0-67574AAE21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554220"/>
                  </p:ext>
                </p:extLst>
              </p:nvPr>
            </p:nvGraphicFramePr>
            <p:xfrm>
              <a:off x="4138279" y="1581184"/>
              <a:ext cx="7809212" cy="4768771"/>
            </p:xfrm>
            <a:graphic>
              <a:graphicData uri="http://schemas.openxmlformats.org/drawingml/2006/table">
                <a:tbl>
                  <a:tblPr/>
                  <a:tblGrid>
                    <a:gridCol w="1441134">
                      <a:extLst>
                        <a:ext uri="{9D8B030D-6E8A-4147-A177-3AD203B41FA5}">
                          <a16:colId xmlns:a16="http://schemas.microsoft.com/office/drawing/2014/main" val="3507680852"/>
                        </a:ext>
                      </a:extLst>
                    </a:gridCol>
                    <a:gridCol w="1439464">
                      <a:extLst>
                        <a:ext uri="{9D8B030D-6E8A-4147-A177-3AD203B41FA5}">
                          <a16:colId xmlns:a16="http://schemas.microsoft.com/office/drawing/2014/main" val="4112773013"/>
                        </a:ext>
                      </a:extLst>
                    </a:gridCol>
                    <a:gridCol w="1745412">
                      <a:extLst>
                        <a:ext uri="{9D8B030D-6E8A-4147-A177-3AD203B41FA5}">
                          <a16:colId xmlns:a16="http://schemas.microsoft.com/office/drawing/2014/main" val="342894418"/>
                        </a:ext>
                      </a:extLst>
                    </a:gridCol>
                    <a:gridCol w="1591601">
                      <a:extLst>
                        <a:ext uri="{9D8B030D-6E8A-4147-A177-3AD203B41FA5}">
                          <a16:colId xmlns:a16="http://schemas.microsoft.com/office/drawing/2014/main" val="350043861"/>
                        </a:ext>
                      </a:extLst>
                    </a:gridCol>
                    <a:gridCol w="1591601">
                      <a:extLst>
                        <a:ext uri="{9D8B030D-6E8A-4147-A177-3AD203B41FA5}">
                          <a16:colId xmlns:a16="http://schemas.microsoft.com/office/drawing/2014/main" val="2159912607"/>
                        </a:ext>
                      </a:extLst>
                    </a:gridCol>
                  </a:tblGrid>
                  <a:tr h="403146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Indivíduo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 (x)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65734" t="-6061" r="-183566" b="-1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0076" t="-6061" r="-100382" b="-1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91571" t="-6061" r="-766" b="-1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717528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100148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5586090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468237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6487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7330537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-1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667226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218041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196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654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548578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-6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477933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-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1427" marR="91427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540</a:t>
                          </a:r>
                        </a:p>
                      </a:txBody>
                      <a:tcPr marL="91446" marR="91446" marT="45712" marB="45712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32971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724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FE2DADB-F0E3-8F29-0EB8-A3BAD85F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3. Medidas de variabilidade e dispersão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317956AC-C0D3-55C7-3BF2-1250B10A07C8}"/>
              </a:ext>
            </a:extLst>
          </p:cNvPr>
          <p:cNvSpPr txBox="1">
            <a:spLocks/>
          </p:cNvSpPr>
          <p:nvPr/>
        </p:nvSpPr>
        <p:spPr>
          <a:xfrm>
            <a:off x="5288638" y="685800"/>
            <a:ext cx="6067620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3.3. Exemplo: Idade – cálculo da variância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C00000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A05F8D-B16E-B973-4A61-6BC9D654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638" y="3042932"/>
                <a:ext cx="6067620" cy="1846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2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altLang="en-US" sz="2400" b="1" dirty="0"/>
                  <a:t>= 540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2400" b="1" dirty="0"/>
                  <a:t>n=10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400" b="1" dirty="0">
                    <a:solidFill>
                      <a:srgbClr val="FF0000"/>
                    </a:solidFill>
                  </a:rPr>
                  <a:t>= 540/9 = 60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A05F8D-B16E-B973-4A61-6BC9D6543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8638" y="3042932"/>
                <a:ext cx="6067620" cy="1846275"/>
              </a:xfrm>
              <a:prstGeom prst="rect">
                <a:avLst/>
              </a:prstGeom>
              <a:blipFill>
                <a:blip r:embed="rId2"/>
                <a:stretch>
                  <a:fillRect l="-3417" t="-25743" b="-69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6">
            <a:extLst>
              <a:ext uri="{FF2B5EF4-FFF2-40B4-BE49-F238E27FC236}">
                <a16:creationId xmlns:a16="http://schemas.microsoft.com/office/drawing/2014/main" id="{A2633FA0-0675-390B-3033-CE7AFAF3A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11" y="5645425"/>
            <a:ext cx="7056438" cy="494751"/>
          </a:xfrm>
          <a:prstGeom prst="rect">
            <a:avLst/>
          </a:prstGeom>
          <a:solidFill>
            <a:srgbClr val="65ABF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chemeClr val="bg1"/>
                </a:solidFill>
              </a:rPr>
              <a:t>Desvantagem</a:t>
            </a:r>
            <a:r>
              <a:rPr lang="en-US" altLang="en-US" sz="2400" b="1" dirty="0">
                <a:solidFill>
                  <a:schemeClr val="bg1"/>
                </a:solidFill>
              </a:rPr>
              <a:t>: </a:t>
            </a:r>
            <a:r>
              <a:rPr lang="pt-BR" altLang="en-US" sz="2400" b="1" dirty="0">
                <a:solidFill>
                  <a:schemeClr val="bg1"/>
                </a:solidFill>
              </a:rPr>
              <a:t>medida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pt-BR" altLang="en-US" sz="2400" b="1" dirty="0">
                <a:solidFill>
                  <a:schemeClr val="bg1"/>
                </a:solidFill>
              </a:rPr>
              <a:t>elevada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pt-BR" altLang="en-US" sz="2400" b="1" dirty="0">
                <a:solidFill>
                  <a:schemeClr val="bg1"/>
                </a:solidFill>
              </a:rPr>
              <a:t>ao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pt-BR" altLang="en-US" sz="2400" b="1" dirty="0">
                <a:solidFill>
                  <a:schemeClr val="bg1"/>
                </a:solidFill>
              </a:rPr>
              <a:t>quadrado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04A94-56B7-60FB-4F97-38D30C0E7EBB}"/>
                  </a:ext>
                </a:extLst>
              </p:cNvPr>
              <p:cNvSpPr txBox="1"/>
              <p:nvPr/>
            </p:nvSpPr>
            <p:spPr>
              <a:xfrm>
                <a:off x="6359589" y="1883398"/>
                <a:ext cx="211378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04A94-56B7-60FB-4F97-38D30C0E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89" y="1883398"/>
                <a:ext cx="2113784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Conteúdo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6C41DBBE-DBC6-B593-CF07-19E03669D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77122"/>
              </p:ext>
            </p:extLst>
          </p:nvPr>
        </p:nvGraphicFramePr>
        <p:xfrm>
          <a:off x="1115116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Revisão</a:t>
                      </a:r>
                      <a:br>
                        <a:rPr lang="pt-BR" sz="1300" i="1" spc="-5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pt-BR" sz="1300" i="1" spc="-5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Conceitos básicos de estatística descritiva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aixaDeTexto 2">
            <a:extLst>
              <a:ext uri="{FF2B5EF4-FFF2-40B4-BE49-F238E27FC236}">
                <a16:creationId xmlns:a16="http://schemas.microsoft.com/office/drawing/2014/main" id="{9F8B8BF0-BF81-8C8A-F266-43754E3CA2A8}"/>
              </a:ext>
            </a:extLst>
          </p:cNvPr>
          <p:cNvSpPr txBox="1"/>
          <p:nvPr/>
        </p:nvSpPr>
        <p:spPr>
          <a:xfrm>
            <a:off x="1160836" y="2326627"/>
            <a:ext cx="612686" cy="110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1DC65447-BE3C-8989-BDF4-4E197F94CF3E}"/>
              </a:ext>
            </a:extLst>
          </p:cNvPr>
          <p:cNvSpPr txBox="1"/>
          <p:nvPr/>
        </p:nvSpPr>
        <p:spPr>
          <a:xfrm>
            <a:off x="1160836" y="2157351"/>
            <a:ext cx="61610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rPr dirty="0"/>
              <a:t>página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888D3ED0-5EBE-9A6F-0286-6015B60E2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390302"/>
              </p:ext>
            </p:extLst>
          </p:nvPr>
        </p:nvGraphicFramePr>
        <p:xfrm>
          <a:off x="3405418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Correlação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aixaDeTexto 10">
            <a:extLst>
              <a:ext uri="{FF2B5EF4-FFF2-40B4-BE49-F238E27FC236}">
                <a16:creationId xmlns:a16="http://schemas.microsoft.com/office/drawing/2014/main" id="{78885BDE-248F-DB96-ECB7-321CFB44A22F}"/>
              </a:ext>
            </a:extLst>
          </p:cNvPr>
          <p:cNvSpPr txBox="1"/>
          <p:nvPr/>
        </p:nvSpPr>
        <p:spPr>
          <a:xfrm>
            <a:off x="3437136" y="2326627"/>
            <a:ext cx="111825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4</a:t>
            </a:r>
            <a:r>
              <a:rPr lang="pt-BR" dirty="0"/>
              <a:t>1</a:t>
            </a:r>
            <a:endParaRPr dirty="0"/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4EF6D926-9104-8AAA-118A-7B4231845ECD}"/>
              </a:ext>
            </a:extLst>
          </p:cNvPr>
          <p:cNvSpPr txBox="1"/>
          <p:nvPr/>
        </p:nvSpPr>
        <p:spPr>
          <a:xfrm>
            <a:off x="3437136" y="2157351"/>
            <a:ext cx="61611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rPr dirty="0"/>
              <a:t>página</a:t>
            </a:r>
          </a:p>
        </p:txBody>
      </p:sp>
    </p:spTree>
    <p:extLst>
      <p:ext uri="{BB962C8B-B14F-4D97-AF65-F5344CB8AC3E}">
        <p14:creationId xmlns:p14="http://schemas.microsoft.com/office/powerpoint/2010/main" val="34000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FE2DADB-F0E3-8F29-0EB8-A3BAD85F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85800"/>
            <a:ext cx="4773561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3. Medidas de variabilidade e dispersão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317956AC-C0D3-55C7-3BF2-1250B10A07C8}"/>
              </a:ext>
            </a:extLst>
          </p:cNvPr>
          <p:cNvSpPr txBox="1">
            <a:spLocks/>
          </p:cNvSpPr>
          <p:nvPr/>
        </p:nvSpPr>
        <p:spPr>
          <a:xfrm>
            <a:off x="609599" y="1643504"/>
            <a:ext cx="2757950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3.4. Desvio-padrão 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C00000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6">
                <a:extLst>
                  <a:ext uri="{FF2B5EF4-FFF2-40B4-BE49-F238E27FC236}">
                    <a16:creationId xmlns:a16="http://schemas.microsoft.com/office/drawing/2014/main" id="{A2633FA0-0675-390B-3033-CE7AFAF3A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599" y="5435005"/>
                <a:ext cx="4215327" cy="805605"/>
              </a:xfrm>
              <a:prstGeom prst="rect">
                <a:avLst/>
              </a:prstGeom>
              <a:solidFill>
                <a:srgbClr val="65ABF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= </a:t>
                </a:r>
                <a:r>
                  <a:rPr lang="pt-BR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desvio-padrão</a:t>
                </a:r>
                <a:r>
                  <a:rPr lang="en-US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da </a:t>
                </a:r>
                <a:r>
                  <a:rPr lang="pt-BR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amostra</a:t>
                </a:r>
              </a:p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= </a:t>
                </a:r>
                <a:r>
                  <a:rPr lang="pt-BR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desvio</a:t>
                </a:r>
                <a:r>
                  <a:rPr lang="en-US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-</a:t>
                </a:r>
                <a:r>
                  <a:rPr lang="pt-BR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padrão</a:t>
                </a:r>
                <a:r>
                  <a:rPr lang="en-US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da </a:t>
                </a:r>
                <a:r>
                  <a:rPr lang="pt-BR" altLang="en-US" sz="20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população</a:t>
                </a:r>
                <a:endParaRPr lang="en-US" altLang="en-US" sz="20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" name="CaixaDeTexto 6">
                <a:extLst>
                  <a:ext uri="{FF2B5EF4-FFF2-40B4-BE49-F238E27FC236}">
                    <a16:creationId xmlns:a16="http://schemas.microsoft.com/office/drawing/2014/main" id="{A2633FA0-0675-390B-3033-CE7AFAF3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5435005"/>
                <a:ext cx="4215327" cy="805605"/>
              </a:xfrm>
              <a:prstGeom prst="rect">
                <a:avLst/>
              </a:prstGeom>
              <a:blipFill>
                <a:blip r:embed="rId2"/>
                <a:stretch>
                  <a:fillRect b="-12879"/>
                </a:stretch>
              </a:blip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EA0D8D-8569-002A-CAD5-7AA59657B22B}"/>
                  </a:ext>
                </a:extLst>
              </p:cNvPr>
              <p:cNvSpPr txBox="1"/>
              <p:nvPr/>
            </p:nvSpPr>
            <p:spPr>
              <a:xfrm>
                <a:off x="1619350" y="2299403"/>
                <a:ext cx="1832746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EA0D8D-8569-002A-CAD5-7AA59657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50" y="2299403"/>
                <a:ext cx="1832746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386509-B0C1-D5D1-68A8-5DB3C37039B6}"/>
                  </a:ext>
                </a:extLst>
              </p:cNvPr>
              <p:cNvSpPr txBox="1"/>
              <p:nvPr/>
            </p:nvSpPr>
            <p:spPr>
              <a:xfrm>
                <a:off x="609599" y="3462029"/>
                <a:ext cx="4033787" cy="171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altLang="en-US" sz="1800" dirty="0"/>
                  <a:t>= </a:t>
                </a:r>
                <a:r>
                  <a:rPr lang="pt-BR" altLang="en-US" dirty="0"/>
                  <a:t>desvio-padrão</a:t>
                </a:r>
                <a:r>
                  <a:rPr lang="pt-BR" altLang="en-US" sz="1800" dirty="0"/>
                  <a:t> amostral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1800" dirty="0"/>
                  <a:t>= tamanho amostral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1800" dirty="0"/>
                  <a:t>= variável de interesse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altLang="en-US" sz="1800" dirty="0"/>
                  <a:t>  = média das observações</a:t>
                </a:r>
                <a:r>
                  <a:rPr lang="pt-BR" altLang="en-US" sz="1800" b="1" dirty="0"/>
                  <a:t>	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386509-B0C1-D5D1-68A8-5DB3C3703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462029"/>
                <a:ext cx="4033787" cy="1719702"/>
              </a:xfrm>
              <a:prstGeom prst="rect">
                <a:avLst/>
              </a:prstGeom>
              <a:blipFill>
                <a:blip r:embed="rId4"/>
                <a:stretch>
                  <a:fillRect l="-906" b="-49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" descr="desvpad.jpg">
            <a:extLst>
              <a:ext uri="{FF2B5EF4-FFF2-40B4-BE49-F238E27FC236}">
                <a16:creationId xmlns:a16="http://schemas.microsoft.com/office/drawing/2014/main" id="{C6111D7F-4D51-FC49-044F-EEC3EC2F74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60" y="2391480"/>
            <a:ext cx="57261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AAE199-A21B-88BD-41DA-11170C248680}"/>
                  </a:ext>
                </a:extLst>
              </p:cNvPr>
              <p:cNvSpPr txBox="1"/>
              <p:nvPr/>
            </p:nvSpPr>
            <p:spPr>
              <a:xfrm>
                <a:off x="6096000" y="837514"/>
                <a:ext cx="6096000" cy="1034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0488" algn="l"/>
                  </a:tabLst>
                </a:pPr>
                <a:r>
                  <a:rPr lang="pt-BR" altLang="en-US" sz="1800" dirty="0">
                    <a:latin typeface="Candara" panose="020E0502030303020204" pitchFamily="34" charset="0"/>
                  </a:rPr>
                  <a:t>&gt; variação em relação à </a:t>
                </a:r>
                <a:r>
                  <a:rPr lang="pt-BR" altLang="en-US" sz="1800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média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, &gt;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altLang="en-US" sz="1800" dirty="0">
                    <a:latin typeface="Candara" panose="020E0502030303020204" pitchFamily="34" charset="0"/>
                  </a:rPr>
                  <a:t>Muito influenciado por </a:t>
                </a:r>
                <a:r>
                  <a:rPr lang="pt-BR" altLang="en-US" sz="1800" i="1" dirty="0">
                    <a:latin typeface="Candara" panose="020E0502030303020204" pitchFamily="34" charset="0"/>
                  </a:rPr>
                  <a:t>outliers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AAE199-A21B-88BD-41DA-11170C24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7514"/>
                <a:ext cx="6096000" cy="1034257"/>
              </a:xfrm>
              <a:prstGeom prst="rect">
                <a:avLst/>
              </a:prstGeom>
              <a:blipFill>
                <a:blip r:embed="rId6"/>
                <a:stretch>
                  <a:fillRect l="-600" b="-8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988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D3FF457-FD52-FC82-6536-010FEDEE972C}"/>
              </a:ext>
            </a:extLst>
          </p:cNvPr>
          <p:cNvSpPr txBox="1">
            <a:spLocks/>
          </p:cNvSpPr>
          <p:nvPr/>
        </p:nvSpPr>
        <p:spPr>
          <a:xfrm>
            <a:off x="592853" y="481353"/>
            <a:ext cx="10962751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3.4. Exemplo: Idade – cálculo do desvio-padrão, m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édia </a:t>
            </a: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 e mínimo dos quadrados 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37EF79-AE4F-4DAF-1BD6-7B7AFF01B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410323"/>
                  </p:ext>
                </p:extLst>
              </p:nvPr>
            </p:nvGraphicFramePr>
            <p:xfrm>
              <a:off x="592853" y="1096610"/>
              <a:ext cx="8327928" cy="5159375"/>
            </p:xfrm>
            <a:graphic>
              <a:graphicData uri="http://schemas.openxmlformats.org/drawingml/2006/table">
                <a:tbl>
                  <a:tblPr/>
                  <a:tblGrid>
                    <a:gridCol w="650767">
                      <a:extLst>
                        <a:ext uri="{9D8B030D-6E8A-4147-A177-3AD203B41FA5}">
                          <a16:colId xmlns:a16="http://schemas.microsoft.com/office/drawing/2014/main" val="150678632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637445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9938903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204058363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9014245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591696928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42796911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6895260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2538200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70963566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7147433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571329000"/>
                        </a:ext>
                      </a:extLst>
                    </a:gridCol>
                  </a:tblGrid>
                  <a:tr h="396875"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376739"/>
                      </a:ext>
                    </a:extLst>
                  </a:tr>
                  <a:tr h="396875"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45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88647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0755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749031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04620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66329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493833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673920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196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83816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06818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513643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18,6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580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540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280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37EF79-AE4F-4DAF-1BD6-7B7AFF01B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410323"/>
                  </p:ext>
                </p:extLst>
              </p:nvPr>
            </p:nvGraphicFramePr>
            <p:xfrm>
              <a:off x="592853" y="1096610"/>
              <a:ext cx="8327928" cy="5159375"/>
            </p:xfrm>
            <a:graphic>
              <a:graphicData uri="http://schemas.openxmlformats.org/drawingml/2006/table">
                <a:tbl>
                  <a:tblPr/>
                  <a:tblGrid>
                    <a:gridCol w="650767">
                      <a:extLst>
                        <a:ext uri="{9D8B030D-6E8A-4147-A177-3AD203B41FA5}">
                          <a16:colId xmlns:a16="http://schemas.microsoft.com/office/drawing/2014/main" val="150678632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637445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9938903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204058363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9014245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591696928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42796911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6895260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2538200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70963566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7147433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571329000"/>
                        </a:ext>
                      </a:extLst>
                    </a:gridCol>
                  </a:tblGrid>
                  <a:tr h="396875"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376739"/>
                      </a:ext>
                    </a:extLst>
                  </a:tr>
                  <a:tr h="396875"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7018" t="-101538" r="-894737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9735" t="-101538" r="-702655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09735" t="-101538" r="-502655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02632" t="-101538" r="-299123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0619" t="-101538" r="-101770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45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88647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0755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749031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04620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66329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493833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673920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196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83816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06818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513643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18,6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580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540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280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019C1-E120-8928-3918-A4D0BBFA5CD6}"/>
                  </a:ext>
                </a:extLst>
              </p:cNvPr>
              <p:cNvSpPr txBox="1"/>
              <p:nvPr/>
            </p:nvSpPr>
            <p:spPr>
              <a:xfrm>
                <a:off x="9015004" y="2053657"/>
                <a:ext cx="2833340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019C1-E120-8928-3918-A4D0BBFA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04" y="2053657"/>
                <a:ext cx="2833340" cy="60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C9306-BA12-E3AD-D0A0-0F5E5B81C9B6}"/>
                  </a:ext>
                </a:extLst>
              </p:cNvPr>
              <p:cNvSpPr txBox="1"/>
              <p:nvPr/>
            </p:nvSpPr>
            <p:spPr>
              <a:xfrm>
                <a:off x="9307745" y="3256292"/>
                <a:ext cx="2247859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C9306-BA12-E3AD-D0A0-0F5E5B81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45" y="3256292"/>
                <a:ext cx="2247859" cy="345416"/>
              </a:xfrm>
              <a:prstGeom prst="rect">
                <a:avLst/>
              </a:prstGeom>
              <a:blipFill>
                <a:blip r:embed="rId4"/>
                <a:stretch>
                  <a:fillRect l="-813" r="-1626" b="-1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5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D3FF457-FD52-FC82-6536-010FEDEE972C}"/>
              </a:ext>
            </a:extLst>
          </p:cNvPr>
          <p:cNvSpPr txBox="1">
            <a:spLocks/>
          </p:cNvSpPr>
          <p:nvPr/>
        </p:nvSpPr>
        <p:spPr>
          <a:xfrm>
            <a:off x="592853" y="481353"/>
            <a:ext cx="10962751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3.4. Exemplo: Idade – cálculo do desvio-padrão, m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édia </a:t>
            </a: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 e mínimo dos quadrados 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37EF79-AE4F-4DAF-1BD6-7B7AFF01B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409777"/>
                  </p:ext>
                </p:extLst>
              </p:nvPr>
            </p:nvGraphicFramePr>
            <p:xfrm>
              <a:off x="592853" y="1096610"/>
              <a:ext cx="8327928" cy="5159375"/>
            </p:xfrm>
            <a:graphic>
              <a:graphicData uri="http://schemas.openxmlformats.org/drawingml/2006/table">
                <a:tbl>
                  <a:tblPr/>
                  <a:tblGrid>
                    <a:gridCol w="650767">
                      <a:extLst>
                        <a:ext uri="{9D8B030D-6E8A-4147-A177-3AD203B41FA5}">
                          <a16:colId xmlns:a16="http://schemas.microsoft.com/office/drawing/2014/main" val="150678632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637445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9938903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204058363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9014245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591696928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42796911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6895260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2538200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70963566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7147433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571329000"/>
                        </a:ext>
                      </a:extLst>
                    </a:gridCol>
                  </a:tblGrid>
                  <a:tr h="396875"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376739"/>
                      </a:ext>
                    </a:extLst>
                  </a:tr>
                  <a:tr h="396875"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(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𝒙</m:t>
                                    </m:r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en-US" sz="1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en-US" sz="1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45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88647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0755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749031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04620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66329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493833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673920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196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83816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06818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513643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18,6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580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540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280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37EF79-AE4F-4DAF-1BD6-7B7AFF01B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409777"/>
                  </p:ext>
                </p:extLst>
              </p:nvPr>
            </p:nvGraphicFramePr>
            <p:xfrm>
              <a:off x="592853" y="1096610"/>
              <a:ext cx="8327928" cy="5159375"/>
            </p:xfrm>
            <a:graphic>
              <a:graphicData uri="http://schemas.openxmlformats.org/drawingml/2006/table">
                <a:tbl>
                  <a:tblPr/>
                  <a:tblGrid>
                    <a:gridCol w="650767">
                      <a:extLst>
                        <a:ext uri="{9D8B030D-6E8A-4147-A177-3AD203B41FA5}">
                          <a16:colId xmlns:a16="http://schemas.microsoft.com/office/drawing/2014/main" val="150678632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3637445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9938903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204058363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9014245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591696928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427969115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689526034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253820002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709635667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171474331"/>
                        </a:ext>
                      </a:extLst>
                    </a:gridCol>
                    <a:gridCol w="689339">
                      <a:extLst>
                        <a:ext uri="{9D8B030D-6E8A-4147-A177-3AD203B41FA5}">
                          <a16:colId xmlns:a16="http://schemas.microsoft.com/office/drawing/2014/main" val="3571329000"/>
                        </a:ext>
                      </a:extLst>
                    </a:gridCol>
                  </a:tblGrid>
                  <a:tr h="396875"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Idade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Média=26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Média=40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376739"/>
                      </a:ext>
                    </a:extLst>
                  </a:tr>
                  <a:tr h="396875"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1D1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7018" t="-101538" r="-894737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9735" t="-101538" r="-702655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09735" t="-101538" r="-502655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02632" t="-101538" r="-299123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0619" t="-101538" r="-101770" b="-111692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DP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94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45788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88647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0755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749031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046209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663294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4938336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35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625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121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81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673920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196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8381659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9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068188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36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400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endParaRPr kumimoji="0" lang="en-US" alt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5136432"/>
                      </a:ext>
                    </a:extLst>
                  </a:tr>
                  <a:tr h="39687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∑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260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3100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18,6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580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8,0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540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700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8,8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2500</a:t>
                          </a:r>
                        </a:p>
                      </a:txBody>
                      <a:tcPr marL="9525" marR="9525" marT="9526" marB="0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</a:pPr>
                          <a:r>
                            <a:rPr kumimoji="0" lang="pt-BR" alt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16,7</a:t>
                          </a:r>
                        </a:p>
                      </a:txBody>
                      <a:tcPr marL="91445" marR="91445" marT="45723" marB="45723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280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019C1-E120-8928-3918-A4D0BBFA5CD6}"/>
                  </a:ext>
                </a:extLst>
              </p:cNvPr>
              <p:cNvSpPr txBox="1"/>
              <p:nvPr/>
            </p:nvSpPr>
            <p:spPr>
              <a:xfrm>
                <a:off x="9015004" y="2053657"/>
                <a:ext cx="2833340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019C1-E120-8928-3918-A4D0BBFA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04" y="2053657"/>
                <a:ext cx="2833340" cy="60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C9306-BA12-E3AD-D0A0-0F5E5B81C9B6}"/>
                  </a:ext>
                </a:extLst>
              </p:cNvPr>
              <p:cNvSpPr txBox="1"/>
              <p:nvPr/>
            </p:nvSpPr>
            <p:spPr>
              <a:xfrm>
                <a:off x="9307745" y="3256292"/>
                <a:ext cx="2247859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C9306-BA12-E3AD-D0A0-0F5E5B81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45" y="3256292"/>
                <a:ext cx="2247859" cy="345416"/>
              </a:xfrm>
              <a:prstGeom prst="rect">
                <a:avLst/>
              </a:prstGeom>
              <a:blipFill>
                <a:blip r:embed="rId4"/>
                <a:stretch>
                  <a:fillRect l="-813" r="-1626" b="-1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EAC81E8C-DCE0-6865-54D7-BD115DFAB523}"/>
              </a:ext>
            </a:extLst>
          </p:cNvPr>
          <p:cNvSpPr/>
          <p:nvPr/>
        </p:nvSpPr>
        <p:spPr>
          <a:xfrm>
            <a:off x="4778476" y="1096610"/>
            <a:ext cx="1401260" cy="5159375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949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D3FF457-FD52-FC82-6536-010FEDEE972C}"/>
              </a:ext>
            </a:extLst>
          </p:cNvPr>
          <p:cNvSpPr txBox="1">
            <a:spLocks/>
          </p:cNvSpPr>
          <p:nvPr/>
        </p:nvSpPr>
        <p:spPr>
          <a:xfrm>
            <a:off x="663191" y="599340"/>
            <a:ext cx="8662705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3.4. Exemplo: Idade – M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édia </a:t>
            </a: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 e mínimo dos quadrados 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7E99A18-F684-AD25-01A0-60C2AEC7F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311993"/>
              </p:ext>
            </p:extLst>
          </p:nvPr>
        </p:nvGraphicFramePr>
        <p:xfrm>
          <a:off x="2391508" y="1620449"/>
          <a:ext cx="723288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47A1A95-CAB3-1174-DD50-8C534CA9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978" y="2930472"/>
            <a:ext cx="2021206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1800" b="1" dirty="0">
                <a:solidFill>
                  <a:srgbClr val="FF0000"/>
                </a:solidFill>
              </a:rPr>
              <a:t>Menor erro (s)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61B5E8A-E8D4-39BD-C156-602C6CACCABE}"/>
              </a:ext>
            </a:extLst>
          </p:cNvPr>
          <p:cNvSpPr>
            <a:spLocks noChangeAspect="1"/>
          </p:cNvSpPr>
          <p:nvPr/>
        </p:nvSpPr>
        <p:spPr>
          <a:xfrm>
            <a:off x="6088581" y="3482549"/>
            <a:ext cx="468000" cy="46800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46E2AB8-A06D-1202-1A3A-EDA37E61FE4F}"/>
              </a:ext>
            </a:extLst>
          </p:cNvPr>
          <p:cNvSpPr>
            <a:spLocks noChangeAspect="1"/>
          </p:cNvSpPr>
          <p:nvPr/>
        </p:nvSpPr>
        <p:spPr>
          <a:xfrm>
            <a:off x="6088581" y="4961332"/>
            <a:ext cx="468000" cy="468000"/>
          </a:xfrm>
          <a:prstGeom prst="ellipse">
            <a:avLst/>
          </a:prstGeom>
          <a:solidFill>
            <a:srgbClr val="FF0000">
              <a:alpha val="5098"/>
            </a:srgbClr>
          </a:solidFill>
          <a:ln>
            <a:solidFill>
              <a:srgbClr val="FF0000"/>
            </a:solidFill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83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073B1D5-23D2-20A3-1696-F8FB7C1CA383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4. Variação amostral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75DA6B-4BC1-83D1-C5CF-7583CD274BF8}"/>
              </a:ext>
            </a:extLst>
          </p:cNvPr>
          <p:cNvGrpSpPr/>
          <p:nvPr/>
        </p:nvGrpSpPr>
        <p:grpSpPr>
          <a:xfrm>
            <a:off x="3238745" y="1568776"/>
            <a:ext cx="6081714" cy="3595605"/>
            <a:chOff x="3660775" y="1227138"/>
            <a:chExt cx="6081714" cy="35956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13C01E-7588-0FCC-52E4-1D935292409F}"/>
                </a:ext>
              </a:extLst>
            </p:cNvPr>
            <p:cNvGrpSpPr/>
            <p:nvPr/>
          </p:nvGrpSpPr>
          <p:grpSpPr>
            <a:xfrm>
              <a:off x="3660775" y="1227138"/>
              <a:ext cx="3840164" cy="2716933"/>
              <a:chOff x="3660775" y="1227138"/>
              <a:chExt cx="3840164" cy="2716933"/>
            </a:xfrm>
          </p:grpSpPr>
          <p:sp>
            <p:nvSpPr>
              <p:cNvPr id="72707" name="Rectangle 2">
                <a:extLst>
                  <a:ext uri="{FF2B5EF4-FFF2-40B4-BE49-F238E27FC236}">
                    <a16:creationId xmlns:a16="http://schemas.microsoft.com/office/drawing/2014/main" id="{6ABE1FB2-4142-5ECD-79AE-B29953ED5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988" y="1227138"/>
                <a:ext cx="1847850" cy="586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dirty="0">
                    <a:latin typeface="Candara" panose="020E0502030303020204" pitchFamily="34" charset="0"/>
                  </a:rPr>
                  <a:t>População</a:t>
                </a:r>
              </a:p>
            </p:txBody>
          </p:sp>
          <p:sp>
            <p:nvSpPr>
              <p:cNvPr id="72708" name="Rectangle 2">
                <a:extLst>
                  <a:ext uri="{FF2B5EF4-FFF2-40B4-BE49-F238E27FC236}">
                    <a16:creationId xmlns:a16="http://schemas.microsoft.com/office/drawing/2014/main" id="{544BF92F-19B3-26EA-3F02-C8C88CF7A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388" y="3357564"/>
                <a:ext cx="1847850" cy="586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dirty="0">
                    <a:latin typeface="Candara" panose="020E0502030303020204" pitchFamily="34" charset="0"/>
                  </a:rPr>
                  <a:t>Amostra</a:t>
                </a:r>
              </a:p>
            </p:txBody>
          </p:sp>
          <p:sp>
            <p:nvSpPr>
              <p:cNvPr id="72709" name="Seta em curva para a direita 1">
                <a:extLst>
                  <a:ext uri="{FF2B5EF4-FFF2-40B4-BE49-F238E27FC236}">
                    <a16:creationId xmlns:a16="http://schemas.microsoft.com/office/drawing/2014/main" id="{52CE243A-532C-B52D-1D5B-9AFF5BEE1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775" y="1521467"/>
                <a:ext cx="1008063" cy="2232025"/>
              </a:xfrm>
              <a:prstGeom prst="curvedRightArrow">
                <a:avLst>
                  <a:gd name="adj1" fmla="val 25002"/>
                  <a:gd name="adj2" fmla="val 49993"/>
                  <a:gd name="adj3" fmla="val 25000"/>
                </a:avLst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/>
              </a:p>
            </p:txBody>
          </p:sp>
          <p:sp>
            <p:nvSpPr>
              <p:cNvPr id="72710" name="Seta em curva para cima 6">
                <a:extLst>
                  <a:ext uri="{FF2B5EF4-FFF2-40B4-BE49-F238E27FC236}">
                    <a16:creationId xmlns:a16="http://schemas.microsoft.com/office/drawing/2014/main" id="{5C1BFB68-BF5E-4ADE-4AD2-636AB4994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754689" y="2085976"/>
                <a:ext cx="2447925" cy="1044575"/>
              </a:xfrm>
              <a:prstGeom prst="curvedUpArrow">
                <a:avLst>
                  <a:gd name="adj1" fmla="val 24975"/>
                  <a:gd name="adj2" fmla="val 49972"/>
                  <a:gd name="adj3" fmla="val 25000"/>
                </a:avLst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/>
              </a:p>
            </p:txBody>
          </p:sp>
        </p:grpSp>
        <p:cxnSp>
          <p:nvCxnSpPr>
            <p:cNvPr id="72711" name="Conector de seta reta 8">
              <a:extLst>
                <a:ext uri="{FF2B5EF4-FFF2-40B4-BE49-F238E27FC236}">
                  <a16:creationId xmlns:a16="http://schemas.microsoft.com/office/drawing/2014/main" id="{BE580915-323F-FF72-A7DA-A45F139AD4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00939" y="2608263"/>
              <a:ext cx="39528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2" name="Rectangle 2">
              <a:extLst>
                <a:ext uri="{FF2B5EF4-FFF2-40B4-BE49-F238E27FC236}">
                  <a16:creationId xmlns:a16="http://schemas.microsoft.com/office/drawing/2014/main" id="{7EBEB222-D961-57BF-693B-EF5262CF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226" y="2276476"/>
              <a:ext cx="1846263" cy="58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en-US" sz="2400" b="1" dirty="0">
                  <a:latin typeface="Candara" panose="020E0502030303020204" pitchFamily="34" charset="0"/>
                </a:rPr>
                <a:t>Estatística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13" name="Rectangle 2">
                  <a:extLst>
                    <a:ext uri="{FF2B5EF4-FFF2-40B4-BE49-F238E27FC236}">
                      <a16:creationId xmlns:a16="http://schemas.microsoft.com/office/drawing/2014/main" id="{E1B9CA4E-A726-80B9-8962-64C6EA3E2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8" y="3944939"/>
                  <a:ext cx="2538412" cy="8778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just"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800" b="1" dirty="0">
                      <a:latin typeface="Candara" panose="020E0502030303020204" pitchFamily="34" charset="0"/>
                    </a:rPr>
                    <a:t>Média 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pt-BR" altLang="en-US" sz="1800" b="1" dirty="0">
                      <a:latin typeface="Candara" panose="020E0502030303020204" pitchFamily="34" charset="0"/>
                    </a:rPr>
                    <a:t> </a:t>
                  </a:r>
                </a:p>
                <a:p>
                  <a:pPr algn="just"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800" b="1" dirty="0">
                      <a:latin typeface="Candara" panose="020E0502030303020204" pitchFamily="34" charset="0"/>
                    </a:rPr>
                    <a:t>Desvio-padrão = </a:t>
                  </a:r>
                  <a14:m>
                    <m:oMath xmlns:m="http://schemas.openxmlformats.org/officeDocument/2006/math">
                      <m:r>
                        <a:rPr lang="en-US" altLang="en-US" sz="18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pt-BR" altLang="en-US" sz="1800" b="1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72713" name="Rectangle 2">
                  <a:extLst>
                    <a:ext uri="{FF2B5EF4-FFF2-40B4-BE49-F238E27FC236}">
                      <a16:creationId xmlns:a16="http://schemas.microsoft.com/office/drawing/2014/main" id="{E1B9CA4E-A726-80B9-8962-64C6EA3E2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0238" y="3944939"/>
                  <a:ext cx="2538412" cy="877804"/>
                </a:xfrm>
                <a:prstGeom prst="rect">
                  <a:avLst/>
                </a:prstGeom>
                <a:blipFill>
                  <a:blip r:embed="rId3"/>
                  <a:stretch>
                    <a:fillRect l="-1918" b="-1041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714" name="Rectangle 2">
            <a:extLst>
              <a:ext uri="{FF2B5EF4-FFF2-40B4-BE49-F238E27FC236}">
                <a16:creationId xmlns:a16="http://schemas.microsoft.com/office/drawing/2014/main" id="{BA27194D-F503-95D4-1463-0ECCA4B2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658" y="2029152"/>
            <a:ext cx="2538412" cy="8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1800" b="1" dirty="0">
                <a:latin typeface="Candara" panose="020E0502030303020204" pitchFamily="34" charset="0"/>
              </a:rPr>
              <a:t>Média = </a:t>
            </a:r>
            <a:r>
              <a:rPr lang="el-GR" altLang="en-US" sz="1800" b="1" dirty="0">
                <a:latin typeface="Candara" panose="020E0502030303020204" pitchFamily="34" charset="0"/>
              </a:rPr>
              <a:t>μ</a:t>
            </a:r>
            <a:endParaRPr lang="pt-BR" altLang="en-US" sz="1800" b="1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1800" b="1" dirty="0">
                <a:latin typeface="Candara" panose="020E0502030303020204" pitchFamily="34" charset="0"/>
              </a:rPr>
              <a:t>Desvio-padrão = </a:t>
            </a:r>
            <a:r>
              <a:rPr lang="el-GR" altLang="en-US" sz="1800" b="1" dirty="0">
                <a:latin typeface="Candara" panose="020E0502030303020204" pitchFamily="34" charset="0"/>
              </a:rPr>
              <a:t>σ</a:t>
            </a:r>
            <a:endParaRPr lang="pt-BR" altLang="en-US" sz="1800" b="1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16" name="CaixaDeTexto 4">
                <a:extLst>
                  <a:ext uri="{FF2B5EF4-FFF2-40B4-BE49-F238E27FC236}">
                    <a16:creationId xmlns:a16="http://schemas.microsoft.com/office/drawing/2014/main" id="{10D41118-A073-D0A3-09A3-189007660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823" y="5633475"/>
                <a:ext cx="7921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400" dirty="0">
                    <a:latin typeface="Candara" panose="020E0502030303020204" pitchFamily="34" charset="0"/>
                  </a:rPr>
                  <a:t>Diferença entre </a:t>
                </a:r>
                <a:r>
                  <a:rPr lang="el-GR" altLang="en-US" sz="2400" dirty="0">
                    <a:latin typeface="Candara" panose="020E0502030303020204" pitchFamily="34" charset="0"/>
                  </a:rPr>
                  <a:t>μ</a:t>
                </a:r>
                <a:r>
                  <a:rPr lang="pt-BR" altLang="en-US" sz="2400" dirty="0">
                    <a:latin typeface="Candara" panose="020E0502030303020204" pitchFamily="34" charset="0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Candara" panose="020E0502030303020204" pitchFamily="34" charset="0"/>
                  </a:rPr>
                  <a:t>variação amostral</a:t>
                </a:r>
              </a:p>
            </p:txBody>
          </p:sp>
        </mc:Choice>
        <mc:Fallback xmlns="">
          <p:sp>
            <p:nvSpPr>
              <p:cNvPr id="72716" name="CaixaDeTexto 4">
                <a:extLst>
                  <a:ext uri="{FF2B5EF4-FFF2-40B4-BE49-F238E27FC236}">
                    <a16:creationId xmlns:a16="http://schemas.microsoft.com/office/drawing/2014/main" id="{10D41118-A073-D0A3-09A3-189007660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3823" y="5633475"/>
                <a:ext cx="7921625" cy="461665"/>
              </a:xfrm>
              <a:prstGeom prst="rect">
                <a:avLst/>
              </a:prstGeom>
              <a:blipFill>
                <a:blip r:embed="rId4"/>
                <a:stretch>
                  <a:fillRect l="-1232" t="-1184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503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5DB58E7-C164-6515-5674-12F68D248A01}"/>
              </a:ext>
            </a:extLst>
          </p:cNvPr>
          <p:cNvSpPr txBox="1">
            <a:spLocks/>
          </p:cNvSpPr>
          <p:nvPr/>
        </p:nvSpPr>
        <p:spPr>
          <a:xfrm>
            <a:off x="5182932" y="648546"/>
            <a:ext cx="2757950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4.1. Erro-padrão 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C00000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D8B9C4-499A-FBD2-1DCA-4EB514FB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45" y="1121752"/>
            <a:ext cx="6517456" cy="253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5738" indent="-185738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800" dirty="0">
                <a:latin typeface="Candara" panose="020E0502030303020204" pitchFamily="34" charset="0"/>
              </a:rPr>
              <a:t>Amostras independentes de mesmo tamanho, da mesma população – dificilmente apresentarão a mesma média</a:t>
            </a:r>
          </a:p>
          <a:p>
            <a:pPr marL="185738" indent="-185738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800" b="1" dirty="0">
                <a:solidFill>
                  <a:srgbClr val="003399"/>
                </a:solidFill>
                <a:latin typeface="Candara" panose="020E0502030303020204" pitchFamily="34" charset="0"/>
              </a:rPr>
              <a:t>Distribuição amostral </a:t>
            </a:r>
            <a:r>
              <a:rPr lang="pt-BR" altLang="en-US" sz="1800" dirty="0">
                <a:latin typeface="Candara" panose="020E0502030303020204" pitchFamily="34" charset="0"/>
              </a:rPr>
              <a:t>– distribuição das médias dessas amostras da mesma população</a:t>
            </a:r>
          </a:p>
          <a:p>
            <a:pPr marL="542925" lvl="1" indent="-185738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en-US" sz="1800" dirty="0">
                <a:latin typeface="Candara" panose="020E0502030303020204" pitchFamily="34" charset="0"/>
                <a:ea typeface="MS PGothic" panose="020B0600070205080204" pitchFamily="34" charset="-128"/>
              </a:rPr>
              <a:t>A média da distribuição das amostras = média da população</a:t>
            </a:r>
          </a:p>
          <a:p>
            <a:pPr marL="542925" lvl="1" indent="-185738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en-US" sz="1800" b="1" dirty="0">
                <a:solidFill>
                  <a:srgbClr val="003399"/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Erro-padrão da média amostral:</a:t>
            </a:r>
          </a:p>
        </p:txBody>
      </p:sp>
      <p:graphicFrame>
        <p:nvGraphicFramePr>
          <p:cNvPr id="6" name="Objeto 2">
            <a:extLst>
              <a:ext uri="{FF2B5EF4-FFF2-40B4-BE49-F238E27FC236}">
                <a16:creationId xmlns:a16="http://schemas.microsoft.com/office/drawing/2014/main" id="{D6B2FCDC-4995-F816-C807-4C5B631AC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652088"/>
              </p:ext>
            </p:extLst>
          </p:nvPr>
        </p:nvGraphicFramePr>
        <p:xfrm>
          <a:off x="7499126" y="3856708"/>
          <a:ext cx="11842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596900" imgH="419100" progId="Equation.3">
                  <p:embed/>
                </p:oleObj>
              </mc:Choice>
              <mc:Fallback>
                <p:oleObj name="Equação" r:id="rId3" imgW="596900" imgH="419100" progId="Equation.3">
                  <p:embed/>
                  <p:pic>
                    <p:nvPicPr>
                      <p:cNvPr id="74756" name="Objeto 2">
                        <a:extLst>
                          <a:ext uri="{FF2B5EF4-FFF2-40B4-BE49-F238E27FC236}">
                            <a16:creationId xmlns:a16="http://schemas.microsoft.com/office/drawing/2014/main" id="{8AEA223A-9C81-066E-98BD-64E789CB1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126" y="3856708"/>
                        <a:ext cx="11842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E7B9D2A-BCCC-F07B-B421-1AA3F9B2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373689"/>
            <a:ext cx="7434262" cy="965392"/>
          </a:xfrm>
          <a:prstGeom prst="rect">
            <a:avLst/>
          </a:prstGeom>
          <a:solidFill>
            <a:srgbClr val="65ABF1"/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Mede a precisão da média amostral como estimativa da média da população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50417-82EB-0D67-1B16-ABB05D3055F4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4. Variação amostral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2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5DB58E7-C164-6515-5674-12F68D248A01}"/>
              </a:ext>
            </a:extLst>
          </p:cNvPr>
          <p:cNvSpPr txBox="1">
            <a:spLocks/>
          </p:cNvSpPr>
          <p:nvPr/>
        </p:nvSpPr>
        <p:spPr>
          <a:xfrm>
            <a:off x="5136433" y="717889"/>
            <a:ext cx="2757950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4.1. Exemplo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EC6A38-80D4-D43E-3525-0047D5860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1471277"/>
                <a:ext cx="7592506" cy="1244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População (N=4)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idade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EC6A38-80D4-D43E-3525-0047D586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8" y="1471277"/>
                <a:ext cx="7592506" cy="1244600"/>
              </a:xfrm>
              <a:prstGeom prst="rect">
                <a:avLst/>
              </a:prstGeom>
              <a:blipFill>
                <a:blip r:embed="rId3"/>
                <a:stretch>
                  <a:fillRect l="-1284" b="-78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046EA6C-F927-8438-8B28-6C3EE275D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09595"/>
                  </p:ext>
                </p:extLst>
              </p:nvPr>
            </p:nvGraphicFramePr>
            <p:xfrm>
              <a:off x="2566988" y="2929667"/>
              <a:ext cx="7058024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645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45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645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baseline="-25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a:t>=10</a:t>
                          </a:r>
                        </a:p>
                      </a:txBody>
                      <a:tcPr marL="91456" marR="91456"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baseline="-25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a:t>=20</a:t>
                          </a:r>
                        </a:p>
                      </a:txBody>
                      <a:tcPr marL="91456" marR="91456"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baseline="-25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a:t>=30</a:t>
                          </a:r>
                        </a:p>
                      </a:txBody>
                      <a:tcPr marL="91456" marR="91456"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baseline="-250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a:t>=40</a:t>
                          </a:r>
                        </a:p>
                      </a:txBody>
                      <a:tcPr marL="91456" marR="91456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046EA6C-F927-8438-8B28-6C3EE275D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09595"/>
                  </p:ext>
                </p:extLst>
              </p:nvPr>
            </p:nvGraphicFramePr>
            <p:xfrm>
              <a:off x="2566988" y="2929667"/>
              <a:ext cx="7058024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645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45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645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56" marR="91456">
                        <a:blipFill>
                          <a:blip r:embed="rId4"/>
                          <a:stretch>
                            <a:fillRect t="-9211" r="-299310" b="-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56" marR="91456">
                        <a:blipFill>
                          <a:blip r:embed="rId4"/>
                          <a:stretch>
                            <a:fillRect l="-100346" t="-9211" r="-200346" b="-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56" marR="91456">
                        <a:blipFill>
                          <a:blip r:embed="rId4"/>
                          <a:stretch>
                            <a:fillRect l="-199655" t="-9211" r="-99655" b="-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56" marR="91456">
                        <a:blipFill>
                          <a:blip r:embed="rId4"/>
                          <a:stretch>
                            <a:fillRect l="-300692" t="-9211" b="-3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AB2C53F1-2F69-4F6A-5C53-1305F0453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124" y="3620783"/>
                <a:ext cx="1197590" cy="575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en-US" sz="2400" dirty="0"/>
                  <a:t> 25</a:t>
                </a:r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AB2C53F1-2F69-4F6A-5C53-1305F0453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9124" y="3620783"/>
                <a:ext cx="1197590" cy="575286"/>
              </a:xfrm>
              <a:prstGeom prst="rect">
                <a:avLst/>
              </a:prstGeom>
              <a:blipFill>
                <a:blip r:embed="rId5"/>
                <a:stretch>
                  <a:fillRect b="-25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2">
            <a:extLst>
              <a:ext uri="{FF2B5EF4-FFF2-40B4-BE49-F238E27FC236}">
                <a16:creationId xmlns:a16="http://schemas.microsoft.com/office/drawing/2014/main" id="{A085AF08-D6AF-9362-0B8B-41D588B5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4429612"/>
            <a:ext cx="504825" cy="576262"/>
          </a:xfrm>
          <a:prstGeom prst="downArrow">
            <a:avLst>
              <a:gd name="adj1" fmla="val 50000"/>
              <a:gd name="adj2" fmla="val 49941"/>
            </a:avLst>
          </a:prstGeom>
          <a:solidFill>
            <a:srgbClr val="65ABF1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65ABF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C7319E9-1353-0635-7170-6AD363A7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196680"/>
            <a:ext cx="7416800" cy="1166813"/>
          </a:xfrm>
          <a:prstGeom prst="rect">
            <a:avLst/>
          </a:prstGeom>
          <a:noFill/>
          <a:ln w="28575">
            <a:solidFill>
              <a:srgbClr val="65ABF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dirty="0">
                <a:latin typeface="Candara" panose="020E0502030303020204" pitchFamily="34" charset="0"/>
              </a:rPr>
              <a:t>Amostras aleatórias de 2 elementos com reposição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dirty="0">
                <a:latin typeface="Candara" panose="020E0502030303020204" pitchFamily="34" charset="0"/>
              </a:rPr>
              <a:t>2</a:t>
            </a:r>
            <a:r>
              <a:rPr lang="pt-BR" altLang="en-US" sz="2400" baseline="30000" dirty="0">
                <a:latin typeface="Candara" panose="020E0502030303020204" pitchFamily="34" charset="0"/>
              </a:rPr>
              <a:t>n </a:t>
            </a:r>
            <a:r>
              <a:rPr lang="pt-BR" altLang="en-US" sz="2400" dirty="0">
                <a:latin typeface="Candara" panose="020E0502030303020204" pitchFamily="34" charset="0"/>
              </a:rPr>
              <a:t>= 2</a:t>
            </a:r>
            <a:r>
              <a:rPr lang="pt-BR" altLang="en-US" sz="2400" baseline="30000" dirty="0">
                <a:latin typeface="Candara" panose="020E0502030303020204" pitchFamily="34" charset="0"/>
              </a:rPr>
              <a:t>4 </a:t>
            </a:r>
            <a:r>
              <a:rPr lang="pt-BR" altLang="en-US" sz="2400" dirty="0">
                <a:latin typeface="Candara" panose="020E0502030303020204" pitchFamily="34" charset="0"/>
              </a:rPr>
              <a:t>= 16 amostras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4E797E0-765B-2492-240E-E2BBB04D43FA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4. Variação amostral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2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997EAA2-77A9-2699-3B30-2EF13BE10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836613"/>
            <a:ext cx="8786812" cy="66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800" b="1" dirty="0">
                <a:solidFill>
                  <a:srgbClr val="D94B7B"/>
                </a:solidFill>
                <a:latin typeface="Candara" panose="020E0502030303020204" pitchFamily="34" charset="0"/>
              </a:rPr>
              <a:t>Médias amostrais possíveis</a:t>
            </a:r>
            <a:endParaRPr lang="pt-BR" altLang="en-US" sz="2400" b="1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8291434-6906-3B95-A07B-D23F5A008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485459"/>
                  </p:ext>
                </p:extLst>
              </p:nvPr>
            </p:nvGraphicFramePr>
            <p:xfrm>
              <a:off x="2208214" y="1844675"/>
              <a:ext cx="8064501" cy="46085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97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8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77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 marL="91435" marR="91435" anchor="ctr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BR" sz="2400" b="1" noProof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Frequência</a:t>
                          </a:r>
                        </a:p>
                      </a:txBody>
                      <a:tcPr marL="91435" marR="91435" anchor="ctr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BR" sz="2400" b="1" noProof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Frequência</a:t>
                          </a:r>
                          <a:r>
                            <a:rPr lang="pt-BR" sz="2400" b="1" baseline="0" noProof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 relativa</a:t>
                          </a:r>
                          <a:endParaRPr lang="pt-BR" sz="2400" b="1" noProof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 marL="91435" marR="91435" anchor="ctr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10</a:t>
                          </a:r>
                        </a:p>
                      </a:txBody>
                      <a:tcPr marL="91435" marR="91435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 marL="91435" marR="91435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0,0625</a:t>
                          </a:r>
                        </a:p>
                      </a:txBody>
                      <a:tcPr marL="91435" marR="91435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15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0,1250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20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0,1875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25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4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0,2500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30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0,1875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35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0,1250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40</a:t>
                          </a:r>
                        </a:p>
                      </a:txBody>
                      <a:tcPr marL="91435" marR="91435"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 marL="91435" marR="91435"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0,0625</a:t>
                          </a:r>
                        </a:p>
                      </a:txBody>
                      <a:tcPr marL="91435" marR="91435"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8291434-6906-3B95-A07B-D23F5A008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485459"/>
                  </p:ext>
                </p:extLst>
              </p:nvPr>
            </p:nvGraphicFramePr>
            <p:xfrm>
              <a:off x="2208214" y="1844675"/>
              <a:ext cx="8064501" cy="46085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97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8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77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606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35" marR="91435" anchor="ctr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53" r="-303963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BR" sz="2400" b="1" noProof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Frequência</a:t>
                          </a:r>
                        </a:p>
                      </a:txBody>
                      <a:tcPr marL="91435" marR="91435" anchor="ctr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BR" sz="2400" b="1" noProof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Frequência</a:t>
                          </a:r>
                          <a:r>
                            <a:rPr lang="pt-BR" sz="2400" b="1" baseline="0" noProof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 relativa</a:t>
                          </a:r>
                          <a:endParaRPr lang="pt-BR" sz="2400" b="1" noProof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 marL="91435" marR="91435" anchor="ctr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10</a:t>
                          </a:r>
                        </a:p>
                      </a:txBody>
                      <a:tcPr marL="91435" marR="91435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 marL="91435" marR="91435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0,0625</a:t>
                          </a:r>
                        </a:p>
                      </a:txBody>
                      <a:tcPr marL="91435" marR="91435"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15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0,1250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20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0,1875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25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4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0,2500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30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0,1875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35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 marL="91435" marR="9143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0,1250</a:t>
                          </a:r>
                        </a:p>
                      </a:txBody>
                      <a:tcPr marL="91435" marR="91435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/>
                            <a:buNone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40</a:t>
                          </a:r>
                        </a:p>
                      </a:txBody>
                      <a:tcPr marL="91435" marR="91435"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 marL="91435" marR="91435"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000000"/>
                              </a:solidFill>
                              <a:latin typeface="Candara" panose="020E0502030303020204" pitchFamily="34" charset="0"/>
                            </a:rPr>
                            <a:t>0,0625</a:t>
                          </a:r>
                        </a:p>
                      </a:txBody>
                      <a:tcPr marL="91435" marR="91435"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78648E45-831F-FA7B-DD6C-60C9CDB8C28A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4. Variação amostral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70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>
            <a:extLst>
              <a:ext uri="{FF2B5EF4-FFF2-40B4-BE49-F238E27FC236}">
                <a16:creationId xmlns:a16="http://schemas.microsoft.com/office/drawing/2014/main" id="{772C0FC7-F4A9-3608-0BFE-28A92EB3A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77" y="1377444"/>
            <a:ext cx="5943646" cy="32844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4">
            <a:extLst>
              <a:ext uri="{FF2B5EF4-FFF2-40B4-BE49-F238E27FC236}">
                <a16:creationId xmlns:a16="http://schemas.microsoft.com/office/drawing/2014/main" id="{F16C4BBF-25BC-E753-3FBD-B1B85255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43" y="4661875"/>
            <a:ext cx="9304773" cy="151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Teorema do limite central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1800" dirty="0">
                <a:latin typeface="Candara" panose="020E0502030303020204" pitchFamily="34" charset="0"/>
              </a:rPr>
              <a:t>A </a:t>
            </a:r>
            <a:r>
              <a:rPr lang="pt-BR" altLang="en-US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distribuição amostral </a:t>
            </a:r>
            <a:r>
              <a:rPr lang="pt-BR" altLang="en-US" sz="1800" dirty="0">
                <a:latin typeface="Candara" panose="020E0502030303020204" pitchFamily="34" charset="0"/>
              </a:rPr>
              <a:t>das médias é </a:t>
            </a:r>
            <a:r>
              <a:rPr lang="pt-BR" altLang="en-US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normal</a:t>
            </a:r>
            <a:r>
              <a:rPr lang="pt-BR" altLang="en-US" sz="1800" dirty="0">
                <a:latin typeface="Candara" panose="020E0502030303020204" pitchFamily="34" charset="0"/>
              </a:rPr>
              <a:t>, mesmo quando as observações individuais não possuem distribuição normal, desde que o tamanho amostral não seja muito pequeno (n&gt;30?)</a:t>
            </a:r>
            <a:endParaRPr lang="pt-BR" altLang="en-US" sz="18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3B546-4470-DFEC-4680-E9A0A7D70C58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4. Variação amostral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33D6F13-BA8D-1D4F-0B23-2D2B89D8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342" y="672950"/>
            <a:ext cx="6191916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4.1. Desvio-padrão x Erro-padrão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1276EC4-8D56-FF00-71CC-80C236DD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341" y="1409449"/>
            <a:ext cx="6516381" cy="339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pt-BR" altLang="en-US" sz="2200" b="1" dirty="0">
                <a:solidFill>
                  <a:srgbClr val="FF0000"/>
                </a:solidFill>
                <a:latin typeface="Candara" panose="020E0502030303020204" pitchFamily="34" charset="0"/>
              </a:rPr>
              <a:t>Desvio-padrão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dirty="0">
                <a:latin typeface="Candara" panose="020E0502030303020204" pitchFamily="34" charset="0"/>
              </a:rPr>
              <a:t> Variabilidade da população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pt-BR" altLang="en-US" sz="2200" b="1" dirty="0">
                <a:solidFill>
                  <a:srgbClr val="FF0000"/>
                </a:solidFill>
                <a:latin typeface="Candara" panose="020E0502030303020204" pitchFamily="34" charset="0"/>
              </a:rPr>
              <a:t>Erro-padrão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dirty="0">
                <a:latin typeface="Candara" panose="020E0502030303020204" pitchFamily="34" charset="0"/>
              </a:rPr>
              <a:t> Variabilidade da média amostral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dirty="0">
                <a:latin typeface="Candara" panose="020E0502030303020204" pitchFamily="34" charset="0"/>
              </a:rPr>
              <a:t> Indica o quanto a média amostral está próxima da média populacional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6096D-46E5-B6AD-33A0-67DC6B384EC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4. Variação amostral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8927" y="3700617"/>
            <a:ext cx="8620666" cy="1315745"/>
          </a:xfrm>
        </p:spPr>
        <p:txBody>
          <a:bodyPr/>
          <a:lstStyle/>
          <a:p>
            <a:r>
              <a:rPr lang="pt-BR" dirty="0"/>
              <a:t>Revisão</a:t>
            </a:r>
            <a:br>
              <a:rPr lang="pt-BR" dirty="0"/>
            </a:br>
            <a:r>
              <a:rPr lang="pt-BR" sz="3200" b="0" dirty="0"/>
              <a:t>Conceitos básicos de estatística descritiva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18234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Imagem 1">
            <a:extLst>
              <a:ext uri="{FF2B5EF4-FFF2-40B4-BE49-F238E27FC236}">
                <a16:creationId xmlns:a16="http://schemas.microsoft.com/office/drawing/2014/main" id="{46221FC5-C8D6-7268-981A-B32F4A39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0" y="1754494"/>
            <a:ext cx="417671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B6B46D-5C10-8EC7-4920-B5AD9521B819}"/>
              </a:ext>
            </a:extLst>
          </p:cNvPr>
          <p:cNvSpPr txBox="1">
            <a:spLocks/>
          </p:cNvSpPr>
          <p:nvPr/>
        </p:nvSpPr>
        <p:spPr>
          <a:xfrm>
            <a:off x="709919" y="1281288"/>
            <a:ext cx="2657629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5.1. Propriedades</a:t>
            </a:r>
            <a:endParaRPr lang="pt-BR" altLang="en-US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FA2869BF-EF2C-42A0-4B4E-8F2F32F6A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51" y="4022268"/>
                <a:ext cx="4452681" cy="2350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Formato de sino, com caudas assintóticas ao eixo x (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;+</m:t>
                    </m:r>
                    <m:r>
                      <a:rPr lang="pt-B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)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Curva simétrica em relação à média 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Média = Moda = Mediana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Area sob a curva = 1</a:t>
                </a: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FA2869BF-EF2C-42A0-4B4E-8F2F32F6A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951" y="4022268"/>
                <a:ext cx="4452681" cy="2350387"/>
              </a:xfrm>
              <a:prstGeom prst="rect">
                <a:avLst/>
              </a:prstGeom>
              <a:blipFill>
                <a:blip r:embed="rId4"/>
                <a:stretch>
                  <a:fillRect l="-1505" r="-1505" b="-38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4">
                <a:extLst>
                  <a:ext uri="{FF2B5EF4-FFF2-40B4-BE49-F238E27FC236}">
                    <a16:creationId xmlns:a16="http://schemas.microsoft.com/office/drawing/2014/main" id="{43A4F9D9-68BC-AB05-8DE0-CF09ED3ED6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5626" y="4546600"/>
                <a:ext cx="6256775" cy="464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pt-BR" altLang="en-US" sz="1800" dirty="0">
                    <a:latin typeface="Candara" panose="020E0502030303020204" pitchFamily="34" charset="0"/>
                  </a:rPr>
                  <a:t>95% da população apresenta valores de x entre –1,96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e +1,96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altLang="en-US" sz="1800" dirty="0">
                  <a:solidFill>
                    <a:srgbClr val="003399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CaixaDeTexto 4">
                <a:extLst>
                  <a:ext uri="{FF2B5EF4-FFF2-40B4-BE49-F238E27FC236}">
                    <a16:creationId xmlns:a16="http://schemas.microsoft.com/office/drawing/2014/main" id="{43A4F9D9-68BC-AB05-8DE0-CF09ED3E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5626" y="4546600"/>
                <a:ext cx="6256775" cy="464166"/>
              </a:xfrm>
              <a:prstGeom prst="rect">
                <a:avLst/>
              </a:prstGeom>
              <a:blipFill>
                <a:blip r:embed="rId5"/>
                <a:stretch>
                  <a:fillRect l="-292" b="-210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 descr="desvpad.jpg">
            <a:extLst>
              <a:ext uri="{FF2B5EF4-FFF2-40B4-BE49-F238E27FC236}">
                <a16:creationId xmlns:a16="http://schemas.microsoft.com/office/drawing/2014/main" id="{4468AFE3-FC85-6AC3-E80B-CBA53D2D008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56" y="783743"/>
            <a:ext cx="57261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02B0A5CA-B851-F1FE-24F8-56C24CF85B28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5. Distribuição Normal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2">
            <a:extLst>
              <a:ext uri="{FF2B5EF4-FFF2-40B4-BE49-F238E27FC236}">
                <a16:creationId xmlns:a16="http://schemas.microsoft.com/office/drawing/2014/main" id="{8F4C5F10-EE8D-7367-51B8-49B84BEC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29" y="3393330"/>
            <a:ext cx="11342542" cy="245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65ABF1"/>
                </a:solidFill>
                <a:latin typeface="Candara" panose="020E0502030303020204" pitchFamily="34" charset="0"/>
              </a:rPr>
              <a:t>Conclusões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 68% dos dias do mês de julho (“população de estudo”) apresentam temperatura entre (25-3) 22</a:t>
            </a:r>
            <a:r>
              <a:rPr lang="pt-BR" altLang="en-US" sz="1800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o</a:t>
            </a: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 e (25+3) 28</a:t>
            </a:r>
            <a:r>
              <a:rPr lang="pt-BR" altLang="en-US" sz="1800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o</a:t>
            </a: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 95% dos dias do mês de julho (“população de estudo) apresentam temperatura entre (25-6) 19</a:t>
            </a:r>
            <a:r>
              <a:rPr lang="pt-BR" altLang="en-US" sz="1800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o</a:t>
            </a: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  e (25+6) 31</a:t>
            </a:r>
            <a:r>
              <a:rPr lang="pt-BR" altLang="en-US" sz="1800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o</a:t>
            </a: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 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 Praticamente todos os dias do mês de julho apresentam temperatura entre (25-9) 14</a:t>
            </a:r>
            <a:r>
              <a:rPr lang="pt-BR" altLang="en-US" sz="1800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o</a:t>
            </a: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 e (25+9) 34</a:t>
            </a:r>
            <a:r>
              <a:rPr lang="pt-BR" altLang="en-US" sz="1800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o</a:t>
            </a: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 </a:t>
            </a:r>
          </a:p>
          <a:p>
            <a:pPr marL="180975" indent="-180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 Probabilidade que uma pessoa da população tenha glicemia entre 25 e 28 é 34%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62FC6-4463-2FD1-C378-1D7C574C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342" y="535808"/>
            <a:ext cx="6191916" cy="114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Exemplo: Temperatura média diária de Brasília no mês de julho: T~N(25,3</a:t>
            </a:r>
            <a:r>
              <a:rPr lang="pt-BR" altLang="en-US" sz="2400" b="1" baseline="30000" dirty="0">
                <a:solidFill>
                  <a:srgbClr val="D94B7B"/>
                </a:solidFill>
                <a:latin typeface="Candara" panose="020E0502030303020204" pitchFamily="34" charset="0"/>
              </a:rPr>
              <a:t>2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D968F-14E4-4A3F-3342-1DEBF0E3171E}"/>
                  </a:ext>
                </a:extLst>
              </p:cNvPr>
              <p:cNvSpPr txBox="1"/>
              <p:nvPr/>
            </p:nvSpPr>
            <p:spPr>
              <a:xfrm>
                <a:off x="3940545" y="2188126"/>
                <a:ext cx="1223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pt-BR" sz="2400" baseline="30000" dirty="0"/>
                  <a:t>o</a:t>
                </a:r>
                <a:r>
                  <a:rPr lang="pt-BR" sz="2400" dirty="0"/>
                  <a:t>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D968F-14E4-4A3F-3342-1DEBF0E3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45" y="2188126"/>
                <a:ext cx="1223797" cy="369332"/>
              </a:xfrm>
              <a:prstGeom prst="rect">
                <a:avLst/>
              </a:prstGeom>
              <a:blipFill>
                <a:blip r:embed="rId3"/>
                <a:stretch>
                  <a:fillRect l="-5970" t="-22951" r="-13930" b="-50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DBC55A-1A64-82DD-9727-15E1349A1E12}"/>
                  </a:ext>
                </a:extLst>
              </p:cNvPr>
              <p:cNvSpPr txBox="1"/>
              <p:nvPr/>
            </p:nvSpPr>
            <p:spPr>
              <a:xfrm>
                <a:off x="6305923" y="2188126"/>
                <a:ext cx="804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DBC55A-1A64-82DD-9727-15E1349A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23" y="2188126"/>
                <a:ext cx="804003" cy="369332"/>
              </a:xfrm>
              <a:prstGeom prst="rect">
                <a:avLst/>
              </a:prstGeom>
              <a:blipFill>
                <a:blip r:embed="rId4"/>
                <a:stretch>
                  <a:fillRect l="-3788" r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E2AAC8DA-4BE1-4184-A42A-3E87C299E76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5. Distribuição Normal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8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562FC6-4463-2FD1-C378-1D7C574C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17" y="1152087"/>
            <a:ext cx="5449397" cy="10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5.2. Curva Normal Padronizada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D94B7B"/>
                </a:solidFill>
                <a:latin typeface="Candara" panose="020E0502030303020204" pitchFamily="34" charset="0"/>
              </a:rPr>
              <a:t>(Normal reduzida)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142A6-4786-90EE-47C3-918A5D45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17" y="2226249"/>
            <a:ext cx="5379060" cy="416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Se uma variável possui distribuição normal, a mudança da unidade de medida de uma variável não altera sua distribuição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Mudança da média – a curva é movida ao longo do eixo x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Mudança do desvio-padrão – alteração da altura e largura da curva</a:t>
            </a:r>
          </a:p>
          <a:p>
            <a:pPr marL="180975" indent="-180975" algn="just">
              <a:spcBef>
                <a:spcPts val="600"/>
              </a:spcBef>
              <a:spcAft>
                <a:spcPts val="600"/>
              </a:spcAft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Curva normal com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	média = 0 e desvio-padrão = 1 → N(0,1)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63105-9768-FE1C-CBA3-BEE74CCB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10" y="1152087"/>
            <a:ext cx="4951566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5.3. Padronização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2CA1BEB-7337-5D92-24D3-D0C37351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10" y="2209812"/>
            <a:ext cx="4951566" cy="327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Subtração da média e divisão pelo desvio-padrão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altLang="en-US" sz="2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altLang="en-US" sz="2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i="1" dirty="0">
                <a:solidFill>
                  <a:srgbClr val="000000"/>
                </a:solidFill>
                <a:latin typeface="Candara" panose="020E0502030303020204" pitchFamily="34" charset="0"/>
              </a:rPr>
              <a:t>z</a:t>
            </a:r>
            <a:r>
              <a:rPr lang="pt-BR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: diferença, em unidades de desvio-padrão, entre um valor de x e a média.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7EDBF-7228-1E19-D7DE-EFF8713C1519}"/>
                  </a:ext>
                </a:extLst>
              </p:cNvPr>
              <p:cNvSpPr txBox="1"/>
              <p:nvPr/>
            </p:nvSpPr>
            <p:spPr>
              <a:xfrm>
                <a:off x="7869007" y="3562361"/>
                <a:ext cx="2278572" cy="568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𝑒𝑠𝑐𝑜𝑟𝑒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7EDBF-7228-1E19-D7DE-EFF8713C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07" y="3562361"/>
                <a:ext cx="2278572" cy="568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84B60F75-33AC-2EDA-093C-15E161C7ABF3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5. Distribuição Normal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6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8" name="Picture 8" descr="normalpad4.jpg">
            <a:extLst>
              <a:ext uri="{FF2B5EF4-FFF2-40B4-BE49-F238E27FC236}">
                <a16:creationId xmlns:a16="http://schemas.microsoft.com/office/drawing/2014/main" id="{CB3153D6-6A91-35F2-CD67-96E36B38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0" y="2250358"/>
            <a:ext cx="42481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239" name="Straight Connector 10">
            <a:extLst>
              <a:ext uri="{FF2B5EF4-FFF2-40B4-BE49-F238E27FC236}">
                <a16:creationId xmlns:a16="http://schemas.microsoft.com/office/drawing/2014/main" id="{59F9BC52-A44D-7CC0-FDD9-FDD58B8204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5087" y="5532386"/>
            <a:ext cx="3529013" cy="0"/>
          </a:xfrm>
          <a:prstGeom prst="line">
            <a:avLst/>
          </a:prstGeom>
          <a:noFill/>
          <a:ln w="15875">
            <a:solidFill>
              <a:srgbClr val="65ABF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0" name="TextBox 13">
            <a:extLst>
              <a:ext uri="{FF2B5EF4-FFF2-40B4-BE49-F238E27FC236}">
                <a16:creationId xmlns:a16="http://schemas.microsoft.com/office/drawing/2014/main" id="{A08535D5-0C16-3369-9F3A-D9FC5CFA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438" y="5607025"/>
            <a:ext cx="503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0</a:t>
            </a:r>
          </a:p>
        </p:txBody>
      </p:sp>
      <p:sp>
        <p:nvSpPr>
          <p:cNvPr id="95241" name="TextBox 16">
            <a:extLst>
              <a:ext uri="{FF2B5EF4-FFF2-40B4-BE49-F238E27FC236}">
                <a16:creationId xmlns:a16="http://schemas.microsoft.com/office/drawing/2014/main" id="{AE7F41CF-FE2D-60B9-CFEF-9155C370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024" y="5615039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0,83</a:t>
            </a:r>
          </a:p>
        </p:txBody>
      </p:sp>
      <p:sp>
        <p:nvSpPr>
          <p:cNvPr id="95242" name="TextBox 17">
            <a:extLst>
              <a:ext uri="{FF2B5EF4-FFF2-40B4-BE49-F238E27FC236}">
                <a16:creationId xmlns:a16="http://schemas.microsoft.com/office/drawing/2014/main" id="{BCAD5CD5-BC78-EBD0-0394-49EFDBE3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100" y="5379167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z</a:t>
            </a:r>
          </a:p>
        </p:txBody>
      </p:sp>
      <p:sp>
        <p:nvSpPr>
          <p:cNvPr id="95243" name="TextBox 18">
            <a:extLst>
              <a:ext uri="{FF2B5EF4-FFF2-40B4-BE49-F238E27FC236}">
                <a16:creationId xmlns:a16="http://schemas.microsoft.com/office/drawing/2014/main" id="{10005865-4268-1732-EFBE-7733B4922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806" y="5745137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600" b="1" dirty="0">
                <a:latin typeface="Candara" panose="020E0502030303020204" pitchFamily="34" charset="0"/>
              </a:rPr>
              <a:t>Variável padronizada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16964-8D1C-524B-BB18-E5048F0F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94" y="471920"/>
            <a:ext cx="4022800" cy="96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Exemplo: Seleção de jovens com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no mínimo 180cm de altura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6DFA0C-BEF2-8CEC-C81D-6FDDB85C6E83}"/>
                  </a:ext>
                </a:extLst>
              </p:cNvPr>
              <p:cNvSpPr txBox="1"/>
              <p:nvPr/>
            </p:nvSpPr>
            <p:spPr>
              <a:xfrm>
                <a:off x="608194" y="1784405"/>
                <a:ext cx="1315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=175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6DFA0C-BEF2-8CEC-C81D-6FDDB85C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94" y="1784405"/>
                <a:ext cx="1315167" cy="307777"/>
              </a:xfrm>
              <a:prstGeom prst="rect">
                <a:avLst/>
              </a:prstGeom>
              <a:blipFill>
                <a:blip r:embed="rId4"/>
                <a:stretch>
                  <a:fillRect l="-1852" r="-3241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FC6EE-88AB-573B-7F35-DAB9251C116D}"/>
                  </a:ext>
                </a:extLst>
              </p:cNvPr>
              <p:cNvSpPr txBox="1"/>
              <p:nvPr/>
            </p:nvSpPr>
            <p:spPr>
              <a:xfrm>
                <a:off x="2299484" y="1784405"/>
                <a:ext cx="5253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000" dirty="0"/>
                  <a:t>6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FC6EE-88AB-573B-7F35-DAB9251C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84" y="1784405"/>
                <a:ext cx="525337" cy="307777"/>
              </a:xfrm>
              <a:prstGeom prst="rect">
                <a:avLst/>
              </a:prstGeom>
              <a:blipFill>
                <a:blip r:embed="rId5"/>
                <a:stretch>
                  <a:fillRect l="-11628" t="-22000" r="-30233" b="-5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602A5-32F8-6383-3414-85E981710D32}"/>
                  </a:ext>
                </a:extLst>
              </p:cNvPr>
              <p:cNvSpPr txBox="1"/>
              <p:nvPr/>
            </p:nvSpPr>
            <p:spPr>
              <a:xfrm>
                <a:off x="3405613" y="1783844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=140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602A5-32F8-6383-3414-85E98171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13" y="1783844"/>
                <a:ext cx="1027204" cy="307777"/>
              </a:xfrm>
              <a:prstGeom prst="rect">
                <a:avLst/>
              </a:prstGeom>
              <a:blipFill>
                <a:blip r:embed="rId6"/>
                <a:stretch>
                  <a:fillRect l="-4762" r="-4167"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C60571AC-DEC9-3592-AE31-5AC807E6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992" y="2455837"/>
            <a:ext cx="6840394" cy="280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Área entre z=0 e z=0,83 (Tabela) = 0,2967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Área além de 0,83 (0,5 – 0,2967) = 0,2033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2000" b="1" dirty="0">
                <a:solidFill>
                  <a:srgbClr val="65ABF1"/>
                </a:solidFill>
                <a:latin typeface="Candara" panose="020E0502030303020204" pitchFamily="34" charset="0"/>
              </a:rPr>
              <a:t>Conclusão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20,33% (28 indivíduos) da população tem altura maior que 180cm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C40937-2C6B-6FC7-434C-2745B9A42598}"/>
                  </a:ext>
                </a:extLst>
              </p:cNvPr>
              <p:cNvSpPr txBox="1"/>
              <p:nvPr/>
            </p:nvSpPr>
            <p:spPr>
              <a:xfrm>
                <a:off x="5464394" y="717929"/>
                <a:ext cx="4951292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𝑒𝑠𝑐𝑜𝑟𝑒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(175−175)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C40937-2C6B-6FC7-434C-2745B9A4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94" y="717929"/>
                <a:ext cx="4951292" cy="527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9A3921-B398-A3B9-25A5-BC06A5C1F6C1}"/>
                  </a:ext>
                </a:extLst>
              </p:cNvPr>
              <p:cNvSpPr txBox="1"/>
              <p:nvPr/>
            </p:nvSpPr>
            <p:spPr>
              <a:xfrm>
                <a:off x="5464394" y="1335240"/>
                <a:ext cx="5255862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𝑒𝑠𝑐𝑜𝑟𝑒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(180−175)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=0,83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9A3921-B398-A3B9-25A5-BC06A5C1F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94" y="1335240"/>
                <a:ext cx="5255862" cy="5276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987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562FC6-4463-2FD1-C378-1D7C574C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172601"/>
            <a:ext cx="4268122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6.1. IC</a:t>
            </a:r>
            <a:r>
              <a:rPr lang="pt-BR" altLang="en-US" sz="2400" b="1" baseline="-25000" dirty="0">
                <a:solidFill>
                  <a:srgbClr val="D94B7B"/>
                </a:solidFill>
                <a:latin typeface="Candara" panose="020E0502030303020204" pitchFamily="34" charset="0"/>
              </a:rPr>
              <a:t>95% 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da média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63105-9768-FE1C-CBA3-BEE74CCB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787" y="1172601"/>
            <a:ext cx="5932773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6.2. IC</a:t>
            </a:r>
            <a:r>
              <a:rPr lang="pt-BR" altLang="en-US" sz="2400" b="1" baseline="-25000" dirty="0">
                <a:solidFill>
                  <a:srgbClr val="D94B7B"/>
                </a:solidFill>
                <a:latin typeface="Candara" panose="020E0502030303020204" pitchFamily="34" charset="0"/>
              </a:rPr>
              <a:t>95% 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da diferença de duas médias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2C83C0-F7FF-6763-9F05-EDB9E39E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3429000"/>
            <a:ext cx="4631454" cy="3155351"/>
          </a:xfrm>
          <a:prstGeom prst="rect">
            <a:avLst/>
          </a:prstGeom>
          <a:noFill/>
          <a:ln w="19050">
            <a:solidFill>
              <a:srgbClr val="65AB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2000" b="1" dirty="0">
                <a:solidFill>
                  <a:srgbClr val="65ABF1"/>
                </a:solidFill>
                <a:latin typeface="Candara" panose="020E0502030303020204" pitchFamily="34" charset="0"/>
              </a:rPr>
              <a:t>Interpretação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1800" dirty="0">
                <a:solidFill>
                  <a:srgbClr val="000000"/>
                </a:solidFill>
                <a:latin typeface="Candara" panose="020E0502030303020204" pitchFamily="34" charset="0"/>
              </a:rPr>
              <a:t>Se fossem selecionadas várias amostras independentes e aleatórias da mesma população e, para cada população, o IC95% fosse calculado, 95% dos IC conteriam a verdadeira média populacional e 5% dos IC não conteriam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6D959-0B8A-B71B-51C0-0B96FC64EC39}"/>
                  </a:ext>
                </a:extLst>
              </p:cNvPr>
              <p:cNvSpPr txBox="1"/>
              <p:nvPr/>
            </p:nvSpPr>
            <p:spPr>
              <a:xfrm>
                <a:off x="1052053" y="1910775"/>
                <a:ext cx="2609561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95%=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±1,96(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6D959-0B8A-B71B-51C0-0B96FC64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53" y="1910775"/>
                <a:ext cx="2609561" cy="584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DDE8A-6167-8A67-5F22-DCC0653488CF}"/>
              </a:ext>
            </a:extLst>
          </p:cNvPr>
          <p:cNvCxnSpPr/>
          <p:nvPr/>
        </p:nvCxnSpPr>
        <p:spPr>
          <a:xfrm>
            <a:off x="2959510" y="2313737"/>
            <a:ext cx="0" cy="412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to 10">
            <a:extLst>
              <a:ext uri="{FF2B5EF4-FFF2-40B4-BE49-F238E27FC236}">
                <a16:creationId xmlns:a16="http://schemas.microsoft.com/office/drawing/2014/main" id="{9B929431-0476-925B-5079-8B3DA6289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37852"/>
              </p:ext>
            </p:extLst>
          </p:nvPr>
        </p:nvGraphicFramePr>
        <p:xfrm>
          <a:off x="2423370" y="2783157"/>
          <a:ext cx="1067469" cy="41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291973" progId="Equation.3">
                  <p:embed/>
                </p:oleObj>
              </mc:Choice>
              <mc:Fallback>
                <p:oleObj name="Equation" r:id="rId4" imgW="748975" imgH="291973" progId="Equation.3">
                  <p:embed/>
                  <p:pic>
                    <p:nvPicPr>
                      <p:cNvPr id="9" name="Objeto 10">
                        <a:extLst>
                          <a:ext uri="{FF2B5EF4-FFF2-40B4-BE49-F238E27FC236}">
                            <a16:creationId xmlns:a16="http://schemas.microsoft.com/office/drawing/2014/main" id="{D5759248-1A25-D894-C82F-28EAAA7BB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70" y="2783157"/>
                        <a:ext cx="1067469" cy="415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25E1A-E0FA-0CFB-4613-897C5D47E768}"/>
                  </a:ext>
                </a:extLst>
              </p:cNvPr>
              <p:cNvSpPr txBox="1"/>
              <p:nvPr/>
            </p:nvSpPr>
            <p:spPr>
              <a:xfrm>
                <a:off x="5932506" y="1859807"/>
                <a:ext cx="4420120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95%=(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±1,96(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25E1A-E0FA-0CFB-4613-897C5D47E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06" y="1859807"/>
                <a:ext cx="4420120" cy="5969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9A1C2F75-36B5-B3BB-0FC5-DBDC5F467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307" y="2783157"/>
                <a:ext cx="5130729" cy="965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alt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Erro-padrão da diferença entre médias – combinação dos erros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altLang="en-US" sz="2000" dirty="0">
                  <a:solidFill>
                    <a:srgbClr val="00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9A1C2F75-36B5-B3BB-0FC5-DBDC5F467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7307" y="2783157"/>
                <a:ext cx="5130729" cy="965392"/>
              </a:xfrm>
              <a:prstGeom prst="rect">
                <a:avLst/>
              </a:prstGeom>
              <a:blipFill>
                <a:blip r:embed="rId7"/>
                <a:stretch>
                  <a:fillRect l="-1427" r="-1308" b="-101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D5847374-A1E1-7A10-23AD-CE1AD8AF6604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6. Intervalo de Confiança (IC)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5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CFEE997D-2817-D473-D771-F5B1D5ED309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1143EE7-E02D-B841-C8A8-5B3A0440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969971"/>
            <a:ext cx="4576817" cy="465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4625" indent="-17462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latin typeface="Candara" panose="020E0502030303020204" pitchFamily="34" charset="0"/>
              </a:rPr>
              <a:t>Sempre comparam 2 ou mais parâmetros</a:t>
            </a:r>
          </a:p>
          <a:p>
            <a:pPr marL="174625" indent="-17462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latin typeface="Candara" panose="020E0502030303020204" pitchFamily="34" charset="0"/>
              </a:rPr>
              <a:t>Tipos de hipóteses estatísticas:</a:t>
            </a:r>
          </a:p>
          <a:p>
            <a:pPr marL="534988" lvl="1" indent="-185738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b="1" dirty="0">
                <a:latin typeface="Candara" panose="020E0502030303020204" pitchFamily="34" charset="0"/>
                <a:ea typeface="MS PGothic" panose="020B0600070205080204" pitchFamily="34" charset="-128"/>
              </a:rPr>
              <a:t>Hipótese nula (H</a:t>
            </a:r>
            <a:r>
              <a:rPr lang="pt-BR" altLang="en-US" sz="2000" b="1" baseline="-25000" dirty="0">
                <a:latin typeface="Candara" panose="020E0502030303020204" pitchFamily="34" charset="0"/>
                <a:ea typeface="MS PGothic" panose="020B0600070205080204" pitchFamily="34" charset="-128"/>
              </a:rPr>
              <a:t>0</a:t>
            </a:r>
            <a:r>
              <a:rPr lang="pt-BR" altLang="en-US" sz="2000" b="1" dirty="0">
                <a:latin typeface="Candara" panose="020E0502030303020204" pitchFamily="34" charset="0"/>
                <a:ea typeface="MS PGothic" panose="020B0600070205080204" pitchFamily="34" charset="-128"/>
              </a:rPr>
              <a:t>): </a:t>
            </a: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</a:rPr>
              <a:t>ausência de diferença entre os parâmetros (exemplo: média)</a:t>
            </a:r>
          </a:p>
          <a:p>
            <a:pPr marL="534988" lvl="1" indent="-185738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b="1" dirty="0">
                <a:latin typeface="Candara" panose="020E0502030303020204" pitchFamily="34" charset="0"/>
                <a:ea typeface="MS PGothic" panose="020B0600070205080204" pitchFamily="34" charset="-128"/>
              </a:rPr>
              <a:t>Hipótese alternativa (H</a:t>
            </a:r>
            <a:r>
              <a:rPr lang="pt-BR" altLang="en-US" sz="2000" b="1" baseline="-25000" dirty="0">
                <a:latin typeface="Candara" panose="020E0502030303020204" pitchFamily="34" charset="0"/>
                <a:ea typeface="MS PGothic" panose="020B0600070205080204" pitchFamily="34" charset="-128"/>
              </a:rPr>
              <a:t>1</a:t>
            </a:r>
            <a:r>
              <a:rPr lang="pt-BR" altLang="en-US" sz="2000" b="1" dirty="0">
                <a:latin typeface="Candara" panose="020E0502030303020204" pitchFamily="34" charset="0"/>
                <a:ea typeface="MS PGothic" panose="020B0600070205080204" pitchFamily="34" charset="-128"/>
              </a:rPr>
              <a:t>): </a:t>
            </a:r>
            <a:r>
              <a:rPr lang="pt-BR" altLang="en-US" sz="2000" dirty="0">
                <a:latin typeface="Candara" panose="020E0502030303020204" pitchFamily="34" charset="0"/>
                <a:ea typeface="MS PGothic" panose="020B0600070205080204" pitchFamily="34" charset="-128"/>
              </a:rPr>
              <a:t>hipótese contrária à hipótese nula. Hipótese que o pesquisador quer confirmar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5E46177-CD15-35EF-90D5-CABD3975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269289"/>
            <a:ext cx="4132430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7.1 Definição das hipóteses</a:t>
            </a:r>
          </a:p>
        </p:txBody>
      </p:sp>
    </p:spTree>
    <p:extLst>
      <p:ext uri="{BB962C8B-B14F-4D97-AF65-F5344CB8AC3E}">
        <p14:creationId xmlns:p14="http://schemas.microsoft.com/office/powerpoint/2010/main" val="667399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D63105-9768-FE1C-CBA3-BEE74CCB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705" y="565580"/>
            <a:ext cx="5726371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7.2. Teste de hipóteses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F4D058-532C-9970-9BC0-0A8D41C1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969971"/>
            <a:ext cx="4576817" cy="465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4625" indent="-17462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Sempre comparam 2 ou mais parâmetros</a:t>
            </a:r>
          </a:p>
          <a:p>
            <a:pPr marL="174625" indent="-17462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Tipos de hipóteses estatísticas:</a:t>
            </a:r>
          </a:p>
          <a:p>
            <a:pPr marL="534988" lvl="1" indent="-185738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Hipótese nula (H</a:t>
            </a:r>
            <a:r>
              <a:rPr lang="pt-BR" altLang="en-US" sz="2000" b="1" baseline="-25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0</a:t>
            </a:r>
            <a:r>
              <a:rPr lang="pt-BR" altLang="en-US" sz="20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): </a:t>
            </a:r>
            <a:r>
              <a:rPr lang="pt-BR" altLang="en-US" sz="2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ausência de diferença entre os parâmetros (exemplo: média)</a:t>
            </a:r>
          </a:p>
          <a:p>
            <a:pPr marL="534988" lvl="1" indent="-185738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0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Hipótese alternativa (H</a:t>
            </a:r>
            <a:r>
              <a:rPr lang="pt-BR" altLang="en-US" sz="2000" b="1" baseline="-25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1</a:t>
            </a:r>
            <a:r>
              <a:rPr lang="pt-BR" altLang="en-US" sz="20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): </a:t>
            </a:r>
            <a:r>
              <a:rPr lang="pt-BR" altLang="en-US" sz="20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ea typeface="MS PGothic" panose="020B0600070205080204" pitchFamily="34" charset="-128"/>
              </a:rPr>
              <a:t>hipótese contrária à hipótese nula. Hipótese que o pesquisador quer confirmar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BD32ED-722D-0565-0666-B5C726BE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705" y="1309165"/>
            <a:ext cx="5726371" cy="50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Z-escore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9BA7B4-4830-C629-DCE9-D335600E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705" y="1969971"/>
            <a:ext cx="5903464" cy="478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7.3. Definição do nível de significância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l-GR" altLang="en-US" sz="2000" dirty="0">
                <a:latin typeface="Candara" panose="020E0502030303020204" pitchFamily="34" charset="0"/>
              </a:rPr>
              <a:t> α</a:t>
            </a:r>
            <a:r>
              <a:rPr lang="pt-BR" altLang="en-US" sz="2000" dirty="0">
                <a:latin typeface="Candara" panose="020E0502030303020204" pitchFamily="34" charset="0"/>
              </a:rPr>
              <a:t>=0,05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7.4. Determinação do valor crítico do teste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 z</a:t>
            </a:r>
            <a:r>
              <a:rPr lang="pt-BR" altLang="en-US" sz="2000" baseline="-25000" dirty="0">
                <a:latin typeface="Candara" panose="020E0502030303020204" pitchFamily="34" charset="0"/>
              </a:rPr>
              <a:t>0,05</a:t>
            </a:r>
            <a:r>
              <a:rPr lang="pt-BR" altLang="en-US" sz="2000" dirty="0">
                <a:latin typeface="Candara" panose="020E0502030303020204" pitchFamily="34" charset="0"/>
              </a:rPr>
              <a:t>=1,96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7.5. Decisão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/>
              <a:t> </a:t>
            </a:r>
            <a:r>
              <a:rPr lang="pt-BR" altLang="en-US" sz="2000" dirty="0">
                <a:latin typeface="Candara" panose="020E0502030303020204" pitchFamily="34" charset="0"/>
              </a:rPr>
              <a:t>Se |z| &lt; z</a:t>
            </a:r>
            <a:r>
              <a:rPr lang="el-GR" altLang="en-US" sz="2000" baseline="-25000" dirty="0">
                <a:latin typeface="Candara" panose="020E0502030303020204" pitchFamily="34" charset="0"/>
              </a:rPr>
              <a:t>α</a:t>
            </a:r>
            <a:r>
              <a:rPr lang="pt-BR" altLang="en-US" sz="2000" dirty="0">
                <a:latin typeface="Candara" panose="020E0502030303020204" pitchFamily="34" charset="0"/>
              </a:rPr>
              <a:t>, não rejeita H</a:t>
            </a:r>
            <a:r>
              <a:rPr lang="pt-BR" altLang="en-US" sz="2000" baseline="-25000" dirty="0">
                <a:latin typeface="Candara" panose="020E0502030303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000" dirty="0">
                <a:latin typeface="Candara" panose="020E0502030303020204" pitchFamily="34" charset="0"/>
              </a:rPr>
              <a:t> Se |z| ≥ z</a:t>
            </a:r>
            <a:r>
              <a:rPr lang="el-GR" altLang="en-US" sz="2000" baseline="-25000" dirty="0">
                <a:latin typeface="Candara" panose="020E0502030303020204" pitchFamily="34" charset="0"/>
              </a:rPr>
              <a:t>α</a:t>
            </a:r>
            <a:r>
              <a:rPr lang="pt-BR" altLang="en-US" sz="2000" dirty="0">
                <a:latin typeface="Candara" panose="020E0502030303020204" pitchFamily="34" charset="0"/>
              </a:rPr>
              <a:t>, rejeita-se H</a:t>
            </a:r>
            <a:r>
              <a:rPr lang="pt-BR" altLang="en-US" sz="2000" baseline="-25000" dirty="0">
                <a:latin typeface="Candara" panose="020E0502030303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7.5. Conclusão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99505-CC40-893B-BF8F-5EFD793EA529}"/>
                  </a:ext>
                </a:extLst>
              </p:cNvPr>
              <p:cNvSpPr txBox="1"/>
              <p:nvPr/>
            </p:nvSpPr>
            <p:spPr>
              <a:xfrm>
                <a:off x="8063536" y="1216688"/>
                <a:ext cx="2778196" cy="75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𝐸𝑝</m:t>
                        </m:r>
                      </m:den>
                    </m:f>
                  </m:oMath>
                </a14:m>
                <a:r>
                  <a:rPr lang="pt-BR" sz="2400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99505-CC40-893B-BF8F-5EFD793EA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36" y="1216688"/>
                <a:ext cx="2778196" cy="753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>
            <a:extLst>
              <a:ext uri="{FF2B5EF4-FFF2-40B4-BE49-F238E27FC236}">
                <a16:creationId xmlns:a16="http://schemas.microsoft.com/office/drawing/2014/main" id="{7CD2CA99-CDEA-2906-02A3-DF02BB2A3D6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62FC6-4463-2FD1-C378-1D7C574C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269289"/>
            <a:ext cx="4132430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7.1 Definição das hipóteses</a:t>
            </a:r>
          </a:p>
        </p:txBody>
      </p:sp>
    </p:spTree>
    <p:extLst>
      <p:ext uri="{BB962C8B-B14F-4D97-AF65-F5344CB8AC3E}">
        <p14:creationId xmlns:p14="http://schemas.microsoft.com/office/powerpoint/2010/main" val="2226969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B0F3145-CC31-C54D-85E9-A4CA8E67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301759"/>
            <a:ext cx="10779222" cy="100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Exemplo: Diferença do IMC médio entre homens e mulheres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1800" dirty="0">
                <a:latin typeface="Candara" panose="020E0502030303020204" pitchFamily="34" charset="0"/>
              </a:rPr>
              <a:t> IMC aferido em 100 adultos com idade de 30-40 anos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E35B6F6B-161B-F3F0-0DC8-E524C2421D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638543"/>
                  </p:ext>
                </p:extLst>
              </p:nvPr>
            </p:nvGraphicFramePr>
            <p:xfrm>
              <a:off x="2371411" y="2528443"/>
              <a:ext cx="6732396" cy="1389871"/>
            </p:xfrm>
            <a:graphic>
              <a:graphicData uri="http://schemas.openxmlformats.org/drawingml/2006/table">
                <a:tbl>
                  <a:tblPr/>
                  <a:tblGrid>
                    <a:gridCol w="10962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27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72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38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8236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9888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Grupo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N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 de IMC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s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Ep</a:t>
                          </a: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 da média do IMC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Homens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n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=45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kumimoji="0" lang="en-US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 = 31,5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s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=3,6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𝐸𝑝</m:t>
                                    </m:r>
                                  </m:e>
                                  <m:sub>
                                    <m: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3,6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en-US" alt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en-US" alt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45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kumimoji="0" lang="en-US" alt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</a:rPr>
                                  <m:t>=0,53</m:t>
                                </m:r>
                              </m:oMath>
                            </m:oMathPara>
                          </a14:m>
                          <a:endParaRPr kumimoji="0" lang="en-US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Mulheres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n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=55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kumimoji="0" lang="en-US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 = 28,7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s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=5,7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𝐸𝑝</m:t>
                                    </m:r>
                                  </m:e>
                                  <m:sub>
                                    <m: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PGothic" panose="020B0600070205080204" pitchFamily="34" charset="-128"/>
                                      </a:rPr>
                                      <m:t>5,7 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en-US" alt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en-US" alt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PGothic" panose="020B0600070205080204" pitchFamily="34" charset="-128"/>
                                          </a:rPr>
                                          <m:t>55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kumimoji="0" lang="en-US" alt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PGothic" panose="020B0600070205080204" pitchFamily="34" charset="-128"/>
                                  </a:rPr>
                                  <m:t>=0,76</m:t>
                                </m:r>
                              </m:oMath>
                            </m:oMathPara>
                          </a14:m>
                          <a:endParaRPr kumimoji="0" lang="en-US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MS PGothic" panose="020B0600070205080204" pitchFamily="34" charset="-128"/>
                          </a:endParaRP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E35B6F6B-161B-F3F0-0DC8-E524C2421D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638543"/>
                  </p:ext>
                </p:extLst>
              </p:nvPr>
            </p:nvGraphicFramePr>
            <p:xfrm>
              <a:off x="2371411" y="2528443"/>
              <a:ext cx="6732396" cy="1389871"/>
            </p:xfrm>
            <a:graphic>
              <a:graphicData uri="http://schemas.openxmlformats.org/drawingml/2006/table">
                <a:tbl>
                  <a:tblPr/>
                  <a:tblGrid>
                    <a:gridCol w="10962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27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72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38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8236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9888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Grupo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N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Média de IMC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s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Ep</a:t>
                          </a:r>
                          <a:r>
                            <a:rPr kumimoji="0" lang="pt-BR" altLang="en-US" sz="1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D94B7B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 da média do IMC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7515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Homens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n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=45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6357" t="-80952" r="-197770" b="-35476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s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1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=3,6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3887" t="-80952" r="-1023" b="-35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468"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l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Mulheres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n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=55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6357" t="-180952" r="-197770" b="-25476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defTabSz="4572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defTabSz="45720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 defTabSz="4572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 defTabSz="4572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4572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s</a:t>
                          </a:r>
                          <a:r>
                            <a:rPr kumimoji="0" lang="pt-BR" altLang="en-US" sz="16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2</a:t>
                          </a:r>
                          <a:r>
                            <a:rPr kumimoji="0" lang="pt-B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MS PGothic" panose="020B0600070205080204" pitchFamily="34" charset="-128"/>
                            </a:rPr>
                            <a:t>=5,7</a:t>
                          </a:r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1434" marR="91434" marT="45668" marB="45668" anchor="ctr" horzOverflow="overflow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3887" t="-180952" r="-1023" b="-25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B9187EC-2A6A-252B-17AB-05C50DB07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599" y="4249600"/>
                <a:ext cx="11011663" cy="1492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pt-BR" altLang="en-US" sz="2000" b="1" dirty="0">
                    <a:solidFill>
                      <a:srgbClr val="D94B7B"/>
                    </a:solidFill>
                    <a:latin typeface="Candara" panose="020E0502030303020204" pitchFamily="34" charset="0"/>
                  </a:rPr>
                  <a:t>1. Definição das hipóteses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1800" b="1" dirty="0">
                    <a:latin typeface="Candara" panose="020E0502030303020204" pitchFamily="34" charset="0"/>
                  </a:rPr>
                  <a:t> H</a:t>
                </a:r>
                <a:r>
                  <a:rPr lang="pt-BR" altLang="en-US" sz="1800" b="1" baseline="-25000" dirty="0">
                    <a:latin typeface="Candara" panose="020E0502030303020204" pitchFamily="34" charset="0"/>
                  </a:rPr>
                  <a:t>0</a:t>
                </a:r>
                <a:r>
                  <a:rPr lang="pt-BR" altLang="en-US" sz="1800" b="1" dirty="0">
                    <a:latin typeface="Candara" panose="020E0502030303020204" pitchFamily="34" charset="0"/>
                  </a:rPr>
                  <a:t>: 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O IMC médio dos homens </a:t>
                </a:r>
                <a:r>
                  <a:rPr lang="pt-BR" altLang="en-US" sz="1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é igual 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ao IMC médio das mulheres; H</a:t>
                </a:r>
                <a:r>
                  <a:rPr lang="pt-BR" altLang="en-US" sz="1800" baseline="-25000" dirty="0">
                    <a:latin typeface="Candara" panose="020E0502030303020204" pitchFamily="34" charset="0"/>
                  </a:rPr>
                  <a:t>0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 ou H</a:t>
                </a:r>
                <a:r>
                  <a:rPr lang="pt-BR" altLang="en-US" sz="1800" baseline="-25000" dirty="0">
                    <a:latin typeface="Candara" panose="020E0502030303020204" pitchFamily="34" charset="0"/>
                  </a:rPr>
                  <a:t>0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1800" dirty="0">
                    <a:latin typeface="Candara" panose="020E0502030303020204" pitchFamily="34" charset="0"/>
                  </a:rPr>
                  <a:t> </a:t>
                </a:r>
                <a:r>
                  <a:rPr lang="pt-BR" altLang="en-US" sz="1800" b="1" dirty="0">
                    <a:latin typeface="Candara" panose="020E0502030303020204" pitchFamily="34" charset="0"/>
                  </a:rPr>
                  <a:t>H</a:t>
                </a:r>
                <a:r>
                  <a:rPr lang="pt-BR" altLang="en-US" sz="1800" b="1" baseline="-25000" dirty="0">
                    <a:latin typeface="Candara" panose="020E0502030303020204" pitchFamily="34" charset="0"/>
                  </a:rPr>
                  <a:t>1</a:t>
                </a:r>
                <a:r>
                  <a:rPr lang="pt-BR" altLang="en-US" sz="1800" b="1" dirty="0">
                    <a:latin typeface="Candara" panose="020E0502030303020204" pitchFamily="34" charset="0"/>
                  </a:rPr>
                  <a:t>: 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O IMC médio dos homens </a:t>
                </a:r>
                <a:r>
                  <a:rPr lang="pt-BR" altLang="en-US" sz="1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é diferente 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ao IMC médio das mulheres; H</a:t>
                </a:r>
                <a:r>
                  <a:rPr lang="pt-BR" altLang="en-US" sz="1800" baseline="-25000" dirty="0">
                    <a:latin typeface="Candara" panose="020E0502030303020204" pitchFamily="34" charset="0"/>
                  </a:rPr>
                  <a:t>1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   ou H</a:t>
                </a:r>
                <a:r>
                  <a:rPr lang="pt-BR" altLang="en-US" sz="1800" baseline="-25000" dirty="0">
                    <a:latin typeface="Candara" panose="020E0502030303020204" pitchFamily="34" charset="0"/>
                  </a:rPr>
                  <a:t>1</a:t>
                </a:r>
                <a:r>
                  <a:rPr lang="pt-BR" altLang="en-US" sz="1800" dirty="0"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B9187EC-2A6A-252B-17AB-05C50DB07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4249600"/>
                <a:ext cx="11011663" cy="1492653"/>
              </a:xfrm>
              <a:prstGeom prst="rect">
                <a:avLst/>
              </a:prstGeom>
              <a:blipFill>
                <a:blip r:embed="rId4"/>
                <a:stretch>
                  <a:fillRect l="-609" b="-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D3B36E44-AC99-E370-8B7E-F21B3B56FDC5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2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B0F3145-CC31-C54D-85E9-A4CA8E67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2356056"/>
            <a:ext cx="4448760" cy="79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0975" indent="-180975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16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IMC aferido em 100 adultos com idade de 30-40 anos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B9187EC-2A6A-252B-17AB-05C50DB07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599" y="4269696"/>
                <a:ext cx="4554134" cy="1963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pt-BR" altLang="en-US" sz="2000" b="1" dirty="0">
                    <a:solidFill>
                      <a:schemeClr val="bg1">
                        <a:lumMod val="65000"/>
                      </a:schemeClr>
                    </a:solidFill>
                    <a:latin typeface="Candara" panose="020E0502030303020204" pitchFamily="34" charset="0"/>
                  </a:rPr>
                  <a:t>1. Definição das hipóteses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1400" b="1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H</a:t>
                </a:r>
                <a:r>
                  <a:rPr lang="pt-BR" altLang="en-US" sz="1400" b="1" baseline="-250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0</a:t>
                </a:r>
                <a:r>
                  <a:rPr lang="pt-BR" altLang="en-US" sz="1400" b="1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: 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O IMC médio dos homens </a:t>
                </a:r>
                <a:r>
                  <a:rPr lang="pt-BR" altLang="en-US" sz="1400" b="1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é igual 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ao IMC médio das mulheres; H</a:t>
                </a:r>
                <a:r>
                  <a:rPr lang="pt-BR" altLang="en-US" sz="1400" baseline="-250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0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0" lang="en-US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sz="1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 ou H</a:t>
                </a:r>
                <a:r>
                  <a:rPr lang="pt-BR" altLang="en-US" sz="1400" baseline="-250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0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en-US" sz="1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marL="180975" indent="-180975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pt-BR" altLang="en-US" sz="1400" b="1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H</a:t>
                </a:r>
                <a:r>
                  <a:rPr lang="pt-BR" altLang="en-US" sz="1400" b="1" baseline="-250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pt-BR" altLang="en-US" sz="1400" b="1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: 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O IMC médio dos homens </a:t>
                </a:r>
                <a:r>
                  <a:rPr lang="pt-BR" altLang="en-US" sz="1400" b="1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é diferente 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ao IMC médio das mulheres; H</a:t>
                </a:r>
                <a:r>
                  <a:rPr lang="pt-BR" altLang="en-US" sz="1400" baseline="-250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0" lang="en-US" alt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altLang="en-US" sz="1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   ou H</a:t>
                </a:r>
                <a:r>
                  <a:rPr lang="pt-BR" altLang="en-US" sz="1400" baseline="-250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en-US" sz="1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en-US" sz="14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altLang="en-US" sz="1400" dirty="0">
                    <a:solidFill>
                      <a:schemeClr val="bg1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B9187EC-2A6A-252B-17AB-05C50DB07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4269696"/>
                <a:ext cx="4554134" cy="1963999"/>
              </a:xfrm>
              <a:prstGeom prst="rect">
                <a:avLst/>
              </a:prstGeom>
              <a:blipFill>
                <a:blip r:embed="rId3"/>
                <a:stretch>
                  <a:fillRect l="-1473" r="-402" b="-2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D4813414-95CF-EF83-45D2-62EE404EB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21"/>
          <a:stretch/>
        </p:blipFill>
        <p:spPr>
          <a:xfrm>
            <a:off x="677088" y="3243315"/>
            <a:ext cx="4448760" cy="95985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186CDDD3-2141-E8E6-FFD3-959B1041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436" y="813817"/>
            <a:ext cx="6341331" cy="149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2. Teste de hipóteses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pt-BR" altLang="en-US" sz="1800" b="1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1800" dirty="0">
                <a:latin typeface="Candara" panose="020E0502030303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97BA80CD-A7CC-F96B-0F1B-90F9BD4B5321}"/>
                  </a:ext>
                </a:extLst>
              </p:cNvPr>
              <p:cNvSpPr txBox="1"/>
              <p:nvPr/>
            </p:nvSpPr>
            <p:spPr>
              <a:xfrm>
                <a:off x="5546033" y="1569664"/>
                <a:ext cx="6226320" cy="63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𝐸𝑝</m:t>
                        </m:r>
                      </m:den>
                    </m:f>
                  </m:oMath>
                </a14:m>
                <a:r>
                  <a:rPr lang="pt-BR" sz="2000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31,5−28,7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5,7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0,53+0,76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1,29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=2,17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97BA80CD-A7CC-F96B-0F1B-90F9BD4B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33" y="1569664"/>
                <a:ext cx="6226320" cy="630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9">
            <a:extLst>
              <a:ext uri="{FF2B5EF4-FFF2-40B4-BE49-F238E27FC236}">
                <a16:creationId xmlns:a16="http://schemas.microsoft.com/office/drawing/2014/main" id="{2E617F2C-0AAB-A1E2-EDCE-2F85D058EF0A}"/>
              </a:ext>
            </a:extLst>
          </p:cNvPr>
          <p:cNvSpPr txBox="1"/>
          <p:nvPr/>
        </p:nvSpPr>
        <p:spPr>
          <a:xfrm>
            <a:off x="5420436" y="3027511"/>
            <a:ext cx="6094476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3. Definição do nível de significância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n-US" dirty="0">
                <a:latin typeface="Candara" panose="020E0502030303020204" pitchFamily="34" charset="0"/>
              </a:rPr>
              <a:t> α</a:t>
            </a:r>
            <a:r>
              <a:rPr lang="pt-BR" altLang="en-US" dirty="0">
                <a:latin typeface="Candara" panose="020E0502030303020204" pitchFamily="34" charset="0"/>
              </a:rPr>
              <a:t>=0,05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84C330A-DE58-714B-075E-04C2C51DBDBB}"/>
              </a:ext>
            </a:extLst>
          </p:cNvPr>
          <p:cNvSpPr txBox="1"/>
          <p:nvPr/>
        </p:nvSpPr>
        <p:spPr>
          <a:xfrm>
            <a:off x="5420436" y="4759661"/>
            <a:ext cx="6094476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4. Determinação do valor crítico do teste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1800" dirty="0">
                <a:latin typeface="Candara" panose="020E0502030303020204" pitchFamily="34" charset="0"/>
              </a:rPr>
              <a:t>z</a:t>
            </a:r>
            <a:r>
              <a:rPr lang="pt-BR" altLang="en-US" sz="1800" baseline="-25000" dirty="0">
                <a:latin typeface="Candara" panose="020E0502030303020204" pitchFamily="34" charset="0"/>
              </a:rPr>
              <a:t>0,05</a:t>
            </a:r>
            <a:r>
              <a:rPr lang="pt-BR" altLang="en-US" sz="1800" dirty="0">
                <a:latin typeface="Candara" panose="020E0502030303020204" pitchFamily="34" charset="0"/>
              </a:rPr>
              <a:t>=1,96</a:t>
            </a:r>
            <a:endParaRPr lang="pt-BR" altLang="en-US" dirty="0">
              <a:latin typeface="Candara" panose="020E0502030303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4047C14-E3C8-EAB8-6161-10D5DD6B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346375"/>
            <a:ext cx="4448760" cy="96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Exemplo: Diferença do IMC médio entre homens e mulheres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EDC8ED3-FC7D-E4E3-8A4B-24EA7DD11D21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88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0528A2D-4C8A-0784-5646-E547A701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301759"/>
            <a:ext cx="10779222" cy="50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Exemplo: Diferença do IMC médio entre homens e mulheres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2BE0DC7-BD9C-6888-A427-9542DFAD9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55" y="2044450"/>
            <a:ext cx="8265662" cy="18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rgbClr val="D94B7B"/>
                </a:solidFill>
                <a:latin typeface="Candara" panose="020E0502030303020204" pitchFamily="34" charset="0"/>
              </a:rPr>
              <a:t>5. Decisão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 Se |z| &lt; z</a:t>
            </a:r>
            <a:r>
              <a:rPr lang="el-GR" altLang="en-US" sz="2000" baseline="-25000" dirty="0">
                <a:latin typeface="Candara" panose="020E0502030303020204" pitchFamily="34" charset="0"/>
              </a:rPr>
              <a:t>α</a:t>
            </a:r>
            <a:r>
              <a:rPr lang="pt-BR" altLang="en-US" sz="2000" dirty="0">
                <a:latin typeface="Candara" panose="020E0502030303020204" pitchFamily="34" charset="0"/>
              </a:rPr>
              <a:t>, não rejeita H</a:t>
            </a:r>
            <a:r>
              <a:rPr lang="pt-BR" altLang="en-US" sz="2000" baseline="-25000" dirty="0">
                <a:latin typeface="Candara" panose="020E0502030303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 Se |z| ≥ z</a:t>
            </a:r>
            <a:r>
              <a:rPr lang="el-GR" altLang="en-US" sz="2000" baseline="-25000" dirty="0">
                <a:latin typeface="Candara" panose="020E0502030303020204" pitchFamily="34" charset="0"/>
              </a:rPr>
              <a:t>α</a:t>
            </a:r>
            <a:r>
              <a:rPr lang="pt-BR" altLang="en-US" sz="2000" dirty="0">
                <a:latin typeface="Candara" panose="020E0502030303020204" pitchFamily="34" charset="0"/>
              </a:rPr>
              <a:t>, rejeita-se H</a:t>
            </a:r>
            <a:r>
              <a:rPr lang="pt-BR" altLang="en-US" sz="2000" baseline="-25000" dirty="0">
                <a:latin typeface="Candara" panose="020E0502030303020204" pitchFamily="34" charset="0"/>
              </a:rPr>
              <a:t>0</a:t>
            </a:r>
            <a:endParaRPr lang="pt-BR" altLang="en-US" sz="20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b="1" dirty="0">
                <a:latin typeface="Candara" panose="020E0502030303020204" pitchFamily="34" charset="0"/>
              </a:rPr>
              <a:t> Como |2,17| &gt; 1,96, rejeita-se H</a:t>
            </a:r>
            <a:r>
              <a:rPr lang="pt-BR" altLang="en-US" sz="2000" b="1" baseline="-25000" dirty="0"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C7808-2054-6E12-3126-CC6A77931BD0}"/>
              </a:ext>
            </a:extLst>
          </p:cNvPr>
          <p:cNvSpPr txBox="1"/>
          <p:nvPr/>
        </p:nvSpPr>
        <p:spPr>
          <a:xfrm>
            <a:off x="645754" y="4138884"/>
            <a:ext cx="1047038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1800" b="1" dirty="0">
                <a:solidFill>
                  <a:srgbClr val="D94B7B"/>
                </a:solidFill>
                <a:latin typeface="Candara" panose="020E0502030303020204" pitchFamily="34" charset="0"/>
              </a:rPr>
              <a:t>6. Conclusão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1800" dirty="0">
                <a:solidFill>
                  <a:srgbClr val="003399"/>
                </a:solidFill>
                <a:latin typeface="Candara" panose="020E0502030303020204" pitchFamily="34" charset="0"/>
              </a:rPr>
              <a:t>	</a:t>
            </a:r>
            <a:r>
              <a:rPr lang="pt-BR" altLang="en-US" sz="1800" dirty="0">
                <a:latin typeface="Candara" panose="020E0502030303020204" pitchFamily="34" charset="0"/>
              </a:rPr>
              <a:t>O </a:t>
            </a:r>
            <a:r>
              <a:rPr lang="pt-BR" altLang="en-US" sz="1800" b="1" dirty="0">
                <a:latin typeface="Candara" panose="020E0502030303020204" pitchFamily="34" charset="0"/>
              </a:rPr>
              <a:t>IMC médio de homens difere significativamente do IMC médio das mulheres</a:t>
            </a:r>
            <a:r>
              <a:rPr lang="pt-BR" altLang="en-US" sz="1800" dirty="0">
                <a:latin typeface="Candara" panose="020E0502030303020204" pitchFamily="34" charset="0"/>
              </a:rPr>
              <a:t>, portanto a média de IMC dos dois grupos não são iguais. O IMC médio dos homens é maior do que o IMC médio de mulheres, para um nível de significância de 0,05.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339E38B-117D-BE88-0152-CEA5548E278B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Tipos de variáveis</a:t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Importante para escolha do melhor método de como apresentar e analisar os dados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5094514" y="685800"/>
            <a:ext cx="6487886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Font typeface="Arial" panose="020B0604020202020204" pitchFamily="34" charset="0"/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1.1. Variáveis quantitativas (numéricas)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DD35A-A651-0D4E-1455-EBA396F13867}"/>
              </a:ext>
            </a:extLst>
          </p:cNvPr>
          <p:cNvSpPr/>
          <p:nvPr/>
        </p:nvSpPr>
        <p:spPr>
          <a:xfrm>
            <a:off x="4852336" y="1483744"/>
            <a:ext cx="3459192" cy="34591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rgbClr val="D94B7B"/>
                </a:solidFill>
                <a:latin typeface="+mj-lt"/>
              </a:rPr>
              <a:t>Contínua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edida em escala contínua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Número </a:t>
            </a:r>
            <a:r>
              <a:rPr lang="pt-BR" altLang="en-US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infinito 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 valores 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Exemplo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s: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temperatura (</a:t>
            </a:r>
            <a:r>
              <a:rPr lang="pt-BR" altLang="en-US" baseline="30000" dirty="0" err="1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o</a:t>
            </a:r>
            <a:r>
              <a:rPr lang="pt-BR" altLang="en-US" dirty="0" err="1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), umidade relativa (%), pluviosidade (mm)</a:t>
            </a:r>
          </a:p>
          <a:p>
            <a:pPr>
              <a:lnSpc>
                <a:spcPct val="95000"/>
              </a:lnSpc>
            </a:pPr>
            <a:endParaRPr lang="pt-B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3884B4-B81C-97EF-7C64-AE0BBAD474A5}"/>
              </a:ext>
            </a:extLst>
          </p:cNvPr>
          <p:cNvSpPr/>
          <p:nvPr/>
        </p:nvSpPr>
        <p:spPr>
          <a:xfrm>
            <a:off x="8482863" y="1483744"/>
            <a:ext cx="3459192" cy="34591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D94B7B"/>
                </a:solidFill>
                <a:latin typeface="+mj-lt"/>
              </a:rPr>
              <a:t>Discreta</a:t>
            </a:r>
            <a:endParaRPr lang="en-US" b="1" dirty="0">
              <a:solidFill>
                <a:srgbClr val="D94B7B"/>
              </a:solidFill>
              <a:latin typeface="+mj-lt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Número </a:t>
            </a:r>
            <a:r>
              <a:rPr lang="pt-BR" altLang="en-US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finito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de valores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eralmente números inteiros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Não podem assumir valores intermediários entre dois valores consecutivos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Exemplos: número de moradores no domicílio, número de filhos</a:t>
            </a:r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95000"/>
              </a:lnSpc>
            </a:pPr>
            <a:endParaRPr lang="pt-B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149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ED822B6-E19B-9DB6-240E-8C2B31BA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2035028"/>
            <a:ext cx="10900490" cy="235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 Baseado na distribuição t</a:t>
            </a:r>
            <a:endParaRPr lang="pt-BR" altLang="en-US" sz="2000" baseline="-25000" dirty="0"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 Robusto à violação do pressuposto de normalidade para amostras pequenas</a:t>
            </a:r>
          </a:p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dirty="0">
                <a:latin typeface="Candara" panose="020E0502030303020204" pitchFamily="34" charset="0"/>
              </a:rPr>
              <a:t> Também utilizado quando as duas populações comparadas possuem o mesmo desvio-padrão</a:t>
            </a:r>
          </a:p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endParaRPr lang="pt-BR" altLang="en-US" sz="20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rgbClr val="003399"/>
                </a:solidFill>
                <a:latin typeface="Candara" panose="020E0502030303020204" pitchFamily="34" charset="0"/>
              </a:rPr>
              <a:t>Desvio-padrão “comum”</a:t>
            </a:r>
          </a:p>
        </p:txBody>
      </p:sp>
      <p:graphicFrame>
        <p:nvGraphicFramePr>
          <p:cNvPr id="115717" name="Objeto 1">
            <a:extLst>
              <a:ext uri="{FF2B5EF4-FFF2-40B4-BE49-F238E27FC236}">
                <a16:creationId xmlns:a16="http://schemas.microsoft.com/office/drawing/2014/main" id="{F77185B8-A6AA-FF05-8217-973B01391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35285"/>
              </p:ext>
            </p:extLst>
          </p:nvPr>
        </p:nvGraphicFramePr>
        <p:xfrm>
          <a:off x="3557067" y="4931445"/>
          <a:ext cx="4213710" cy="120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726451" imgH="495085" progId="Equation.3">
                  <p:embed/>
                </p:oleObj>
              </mc:Choice>
              <mc:Fallback>
                <p:oleObj name="Equação" r:id="rId3" imgW="1726451" imgH="495085" progId="Equation.3">
                  <p:embed/>
                  <p:pic>
                    <p:nvPicPr>
                      <p:cNvPr id="115717" name="Objeto 1">
                        <a:extLst>
                          <a:ext uri="{FF2B5EF4-FFF2-40B4-BE49-F238E27FC236}">
                            <a16:creationId xmlns:a16="http://schemas.microsoft.com/office/drawing/2014/main" id="{F77185B8-A6AA-FF05-8217-973B01391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067" y="4931445"/>
                        <a:ext cx="4213710" cy="1207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5FCDC248-4AEC-7D0A-C2DB-7F7F28DB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301759"/>
            <a:ext cx="10779222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94B7B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7.5. 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Teste de hipóteses para amostras pequenas (n&lt;30)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F799FEC-F74D-AD19-3E35-B293F976CC96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60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67AC224A-4D9E-D200-18E8-7818396D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160" y="1386515"/>
            <a:ext cx="5212434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7.8. IC</a:t>
            </a:r>
            <a:r>
              <a:rPr lang="pt-BR" altLang="en-US" sz="2400" b="1" baseline="-25000" dirty="0">
                <a:solidFill>
                  <a:srgbClr val="D94B7B"/>
                </a:solidFill>
                <a:latin typeface="Candara" panose="020E0502030303020204" pitchFamily="34" charset="0"/>
              </a:rPr>
              <a:t>95% 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– baseado na distribuição t</a:t>
            </a:r>
          </a:p>
        </p:txBody>
      </p:sp>
      <p:graphicFrame>
        <p:nvGraphicFramePr>
          <p:cNvPr id="117765" name="Objeto 2">
            <a:extLst>
              <a:ext uri="{FF2B5EF4-FFF2-40B4-BE49-F238E27FC236}">
                <a16:creationId xmlns:a16="http://schemas.microsoft.com/office/drawing/2014/main" id="{A4F0134D-6E7D-C704-C8F5-6167D57C9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73966"/>
              </p:ext>
            </p:extLst>
          </p:nvPr>
        </p:nvGraphicFramePr>
        <p:xfrm>
          <a:off x="645755" y="2265469"/>
          <a:ext cx="2660521" cy="114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482391" progId="Equation.3">
                  <p:embed/>
                </p:oleObj>
              </mc:Choice>
              <mc:Fallback>
                <p:oleObj name="Equation" r:id="rId3" imgW="1117115" imgH="482391" progId="Equation.3">
                  <p:embed/>
                  <p:pic>
                    <p:nvPicPr>
                      <p:cNvPr id="117765" name="Objeto 2">
                        <a:extLst>
                          <a:ext uri="{FF2B5EF4-FFF2-40B4-BE49-F238E27FC236}">
                            <a16:creationId xmlns:a16="http://schemas.microsoft.com/office/drawing/2014/main" id="{A4F0134D-6E7D-C704-C8F5-6167D57C9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55" y="2265469"/>
                        <a:ext cx="2660521" cy="1148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Rectangle 2">
            <a:extLst>
              <a:ext uri="{FF2B5EF4-FFF2-40B4-BE49-F238E27FC236}">
                <a16:creationId xmlns:a16="http://schemas.microsoft.com/office/drawing/2014/main" id="{6BEF5850-1B9A-D9EB-0C9F-90DE72E7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55" y="1386515"/>
            <a:ext cx="4210669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  <a:ea typeface="+mn-ea"/>
                <a:cs typeface="+mn-cs"/>
              </a:rPr>
              <a:t>7.6. Erro-padrão</a:t>
            </a:r>
          </a:p>
        </p:txBody>
      </p:sp>
      <p:sp>
        <p:nvSpPr>
          <p:cNvPr id="117767" name="Rectangle 2">
            <a:extLst>
              <a:ext uri="{FF2B5EF4-FFF2-40B4-BE49-F238E27FC236}">
                <a16:creationId xmlns:a16="http://schemas.microsoft.com/office/drawing/2014/main" id="{78C0A06C-9BC0-F17D-5CD6-9653AD41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099451"/>
            <a:ext cx="4784725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7.7. Teste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to 11">
                <a:extLst>
                  <a:ext uri="{FF2B5EF4-FFF2-40B4-BE49-F238E27FC236}">
                    <a16:creationId xmlns:a16="http://schemas.microsoft.com/office/drawing/2014/main" id="{47844B86-C09D-644E-6DD6-973DB625B60C}"/>
                  </a:ext>
                </a:extLst>
              </p:cNvPr>
              <p:cNvSpPr txBox="1"/>
              <p:nvPr/>
            </p:nvSpPr>
            <p:spPr bwMode="auto">
              <a:xfrm>
                <a:off x="609599" y="4879563"/>
                <a:ext cx="5673213" cy="1522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𝐸𝑝</m:t>
                          </m:r>
                        </m:den>
                      </m:f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7768" name="Objeto 11">
                <a:extLst>
                  <a:ext uri="{FF2B5EF4-FFF2-40B4-BE49-F238E27FC236}">
                    <a16:creationId xmlns:a16="http://schemas.microsoft.com/office/drawing/2014/main" id="{47844B86-C09D-644E-6DD6-973DB625B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4879563"/>
                <a:ext cx="5673213" cy="15224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AAB22-05FB-7589-FA9F-E53670AAEF95}"/>
                  </a:ext>
                </a:extLst>
              </p:cNvPr>
              <p:cNvSpPr txBox="1"/>
              <p:nvPr/>
            </p:nvSpPr>
            <p:spPr>
              <a:xfrm>
                <a:off x="5383160" y="2508202"/>
                <a:ext cx="4880119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AAB22-05FB-7589-FA9F-E53670AA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60" y="2508202"/>
                <a:ext cx="4880119" cy="401072"/>
              </a:xfrm>
              <a:prstGeom prst="rect">
                <a:avLst/>
              </a:prstGeom>
              <a:blipFill>
                <a:blip r:embed="rId6"/>
                <a:stretch>
                  <a:fillRect l="-749" r="-1623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B79A07E-C55B-B1AB-6F06-CC6F8CC8482D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79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876E39C-92A0-6F7A-58CC-38BF6EAE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37" y="2318494"/>
            <a:ext cx="8656638" cy="129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Baseado na distribuição F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Grau de liberdade (numerador e denominador): n-1</a:t>
            </a:r>
            <a:endParaRPr lang="pt-BR" altLang="en-US" sz="2400" baseline="-25000" dirty="0">
              <a:latin typeface="Candara" panose="020E0502030303020204" pitchFamily="34" charset="0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971D1EB2-C19A-AC35-6F02-01012DFC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2" y="1393155"/>
            <a:ext cx="8656637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7.9. Comparação de duas variâncias – estatística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3" name="Objeto 1">
                <a:extLst>
                  <a:ext uri="{FF2B5EF4-FFF2-40B4-BE49-F238E27FC236}">
                    <a16:creationId xmlns:a16="http://schemas.microsoft.com/office/drawing/2014/main" id="{52323B3A-4C2F-8BFD-FB89-889520F418F4}"/>
                  </a:ext>
                </a:extLst>
              </p:cNvPr>
              <p:cNvSpPr txBox="1"/>
              <p:nvPr/>
            </p:nvSpPr>
            <p:spPr bwMode="auto">
              <a:xfrm>
                <a:off x="2967038" y="4149463"/>
                <a:ext cx="2844800" cy="1293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𝑔𝑙𝑁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𝑔𝑙𝐷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𝑚𝑎𝑖𝑜𝑟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𝑚𝑒𝑛𝑜𝑟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9813" name="Objeto 1">
                <a:extLst>
                  <a:ext uri="{FF2B5EF4-FFF2-40B4-BE49-F238E27FC236}">
                    <a16:creationId xmlns:a16="http://schemas.microsoft.com/office/drawing/2014/main" id="{52323B3A-4C2F-8BFD-FB89-889520F4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7038" y="4149463"/>
                <a:ext cx="2844800" cy="1293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47AC41-C0D7-C710-1A21-A8FCEDA0C19A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7. Teste de hipótese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53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>
            <a:extLst>
              <a:ext uri="{FF2B5EF4-FFF2-40B4-BE49-F238E27FC236}">
                <a16:creationId xmlns:a16="http://schemas.microsoft.com/office/drawing/2014/main" id="{49A25801-E71C-93C4-FDFE-B37CC302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51" y="1395949"/>
            <a:ext cx="10919898" cy="46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8.1. Definição</a:t>
            </a:r>
            <a:r>
              <a:rPr lang="pt-BR" altLang="en-US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000" dirty="0">
                <a:latin typeface="Candara" panose="020E0502030303020204" pitchFamily="34" charset="0"/>
              </a:rPr>
              <a:t>Considerando que a hipótese nula é verdadeira, o valor de p é a </a:t>
            </a:r>
            <a:r>
              <a:rPr lang="pt-BR" altLang="en-US" sz="2000" b="1" dirty="0">
                <a:latin typeface="Candara" panose="020E0502030303020204" pitchFamily="34" charset="0"/>
              </a:rPr>
              <a:t>probabilidade</a:t>
            </a:r>
            <a:r>
              <a:rPr lang="pt-BR" altLang="en-US" sz="2000" dirty="0">
                <a:latin typeface="Candara" panose="020E0502030303020204" pitchFamily="34" charset="0"/>
              </a:rPr>
              <a:t> de se obter uma diferença da média de dois grupos tão grande ou maior que a diferença observada</a:t>
            </a:r>
          </a:p>
          <a:p>
            <a:pPr algn="just">
              <a:spcBef>
                <a:spcPts val="600"/>
              </a:spcBef>
              <a:buNone/>
            </a:pPr>
            <a:endParaRPr lang="pt-BR" altLang="en-US" sz="12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8.2. Interpretação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000" b="1" dirty="0">
                <a:latin typeface="Candara" panose="020E0502030303020204" pitchFamily="34" charset="0"/>
                <a:sym typeface="Wingdings" panose="05000000000000000000" pitchFamily="2" charset="2"/>
              </a:rPr>
              <a:t> </a:t>
            </a:r>
            <a:r>
              <a:rPr lang="pt-BR" altLang="en-US" sz="2000" dirty="0">
                <a:latin typeface="Candara" panose="020E0502030303020204" pitchFamily="34" charset="0"/>
              </a:rPr>
              <a:t> </a:t>
            </a:r>
            <a:r>
              <a:rPr lang="pt-BR" altLang="en-US" sz="2000" b="1" dirty="0">
                <a:latin typeface="Candara" panose="020E0502030303020204" pitchFamily="34" charset="0"/>
              </a:rPr>
              <a:t>valor de p (≥0,05): </a:t>
            </a:r>
            <a:r>
              <a:rPr lang="pt-BR" altLang="en-US" sz="2000" dirty="0">
                <a:latin typeface="Candara" panose="020E0502030303020204" pitchFamily="34" charset="0"/>
              </a:rPr>
              <a:t>os dados não fornecem evidência contrária à hipótese nula: existe probabilidade de que a diferença observada foi devido à variação amostral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  </a:t>
            </a:r>
            <a:r>
              <a:rPr lang="pt-BR" altLang="en-US" sz="2000" b="1" dirty="0">
                <a:latin typeface="Candara" panose="020E0502030303020204" pitchFamily="34" charset="0"/>
                <a:sym typeface="Wingdings" panose="05000000000000000000" pitchFamily="2" charset="2"/>
              </a:rPr>
              <a:t>valor de p (&lt;0,05): </a:t>
            </a:r>
            <a:r>
              <a:rPr lang="pt-BR" altLang="en-US" sz="2000" dirty="0">
                <a:latin typeface="Candara" panose="020E0502030303020204" pitchFamily="34" charset="0"/>
                <a:sym typeface="Wingdings" panose="05000000000000000000" pitchFamily="2" charset="2"/>
              </a:rPr>
              <a:t>uma diferença tão grande quanto a observada é pouco provável de ocorrer se a hipótese nula for verdadeira; logo, existe forte evidência contrária à hipótese nula</a:t>
            </a:r>
            <a:endParaRPr lang="pt-BR" altLang="en-US" sz="2000" dirty="0">
              <a:latin typeface="Candara" panose="020E0502030303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60E6C3-C936-D62C-AE91-F17B601C63A4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8. Valor de p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5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>
            <a:extLst>
              <a:ext uri="{FF2B5EF4-FFF2-40B4-BE49-F238E27FC236}">
                <a16:creationId xmlns:a16="http://schemas.microsoft.com/office/drawing/2014/main" id="{71CD08FC-3D28-FF2B-83A2-CF7E91C0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8" y="1434217"/>
            <a:ext cx="10943303" cy="429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8.3. IC</a:t>
            </a:r>
            <a:r>
              <a:rPr lang="pt-BR" altLang="en-US" sz="2400" b="1" baseline="-25000" dirty="0">
                <a:solidFill>
                  <a:srgbClr val="D94B7B"/>
                </a:solidFill>
                <a:latin typeface="Candara" panose="020E0502030303020204" pitchFamily="34" charset="0"/>
              </a:rPr>
              <a:t>95%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400" dirty="0">
                <a:latin typeface="Candara" panose="020E0502030303020204" pitchFamily="34" charset="0"/>
              </a:rPr>
              <a:t> Intervalo de valores no qual apresentamos confiança razoável de que o parâmetro da população se encontra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400" dirty="0">
                <a:latin typeface="Candara" panose="020E0502030303020204" pitchFamily="34" charset="0"/>
              </a:rPr>
              <a:t> Se o IC</a:t>
            </a:r>
            <a:r>
              <a:rPr lang="pt-BR" altLang="en-US" sz="2400" baseline="-25000" dirty="0">
                <a:latin typeface="Candara" panose="020E0502030303020204" pitchFamily="34" charset="0"/>
              </a:rPr>
              <a:t>95% </a:t>
            </a:r>
            <a:r>
              <a:rPr lang="pt-BR" altLang="en-US" sz="2400" dirty="0">
                <a:latin typeface="Candara" panose="020E0502030303020204" pitchFamily="34" charset="0"/>
              </a:rPr>
              <a:t>não contem a nulidade – o valor de p </a:t>
            </a:r>
            <a:r>
              <a:rPr lang="pt-BR" altLang="en-US" sz="2400" b="1" dirty="0">
                <a:latin typeface="Candara" panose="020E0502030303020204" pitchFamily="34" charset="0"/>
              </a:rPr>
              <a:t>provavelmente</a:t>
            </a:r>
            <a:r>
              <a:rPr lang="pt-BR" altLang="en-US" sz="2400" dirty="0">
                <a:latin typeface="Candara" panose="020E0502030303020204" pitchFamily="34" charset="0"/>
              </a:rPr>
              <a:t> é &lt;0,05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400" dirty="0">
                <a:latin typeface="Candara" panose="020E0502030303020204" pitchFamily="34" charset="0"/>
              </a:rPr>
              <a:t> Depende do tamanho amostral – quanto </a:t>
            </a:r>
            <a:r>
              <a:rPr lang="pt-BR" altLang="en-US" sz="2400" dirty="0">
                <a:latin typeface="Candara" panose="020E0502030303020204" pitchFamily="34" charset="0"/>
                <a:sym typeface="Wingdings" panose="05000000000000000000" pitchFamily="2" charset="2"/>
              </a:rPr>
              <a:t> </a:t>
            </a:r>
            <a:r>
              <a:rPr lang="pt-BR" altLang="en-US" sz="2400" dirty="0">
                <a:latin typeface="Candara" panose="020E0502030303020204" pitchFamily="34" charset="0"/>
              </a:rPr>
              <a:t>amostra,</a:t>
            </a:r>
            <a:r>
              <a:rPr lang="pt-BR" altLang="en-US" sz="2400" b="1" dirty="0">
                <a:latin typeface="Candara" panose="020E0502030303020204" pitchFamily="34" charset="0"/>
                <a:sym typeface="Wingdings" panose="05000000000000000000" pitchFamily="2" charset="2"/>
              </a:rPr>
              <a:t> </a:t>
            </a:r>
            <a:r>
              <a:rPr lang="pt-BR" altLang="en-US" sz="2400" dirty="0">
                <a:latin typeface="Candara" panose="020E0502030303020204" pitchFamily="34" charset="0"/>
              </a:rPr>
              <a:t> o IC</a:t>
            </a:r>
            <a:r>
              <a:rPr lang="pt-BR" altLang="en-US" sz="2400" baseline="-25000" dirty="0">
                <a:latin typeface="Candara" panose="020E0502030303020204" pitchFamily="34" charset="0"/>
              </a:rPr>
              <a:t>95%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8.4. Valor de p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400" dirty="0">
                <a:latin typeface="Candara" panose="020E0502030303020204" pitchFamily="34" charset="0"/>
                <a:sym typeface="Wingdings" panose="05000000000000000000" pitchFamily="2" charset="2"/>
              </a:rPr>
              <a:t> Força de evidência contrária à hipótese nula que o parâmetro na população é =0</a:t>
            </a:r>
            <a:endParaRPr lang="pt-BR" altLang="en-US" sz="2400" dirty="0">
              <a:latin typeface="Candara" panose="020E0502030303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F919BB-7D4E-EC3D-02B7-B9D94D293C4F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8. Valor de p x IC95%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2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8" y="3848101"/>
            <a:ext cx="8620666" cy="1315745"/>
          </a:xfrm>
        </p:spPr>
        <p:txBody>
          <a:bodyPr/>
          <a:lstStyle/>
          <a:p>
            <a:r>
              <a:rPr lang="pt-BR" dirty="0"/>
              <a:t>Correlação </a:t>
            </a:r>
            <a:br>
              <a:rPr lang="pt-BR" dirty="0"/>
            </a:b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570319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FF5B1957-7CD0-1697-54EB-D3C1820C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58" y="1378375"/>
            <a:ext cx="11120284" cy="427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dirty="0">
                <a:latin typeface="Candara" panose="020E0502030303020204" pitchFamily="34" charset="0"/>
              </a:rPr>
              <a:t>Mede a força da associação </a:t>
            </a:r>
            <a:r>
              <a:rPr lang="pt-BR" altLang="en-US" sz="2400" b="1" dirty="0">
                <a:latin typeface="Candara" panose="020E0502030303020204" pitchFamily="34" charset="0"/>
              </a:rPr>
              <a:t>linear</a:t>
            </a:r>
            <a:r>
              <a:rPr lang="pt-BR" altLang="en-US" sz="2400" dirty="0">
                <a:latin typeface="Candara" panose="020E0502030303020204" pitchFamily="34" charset="0"/>
              </a:rPr>
              <a:t> entre duas variáveis contínuas X e Y</a:t>
            </a:r>
          </a:p>
          <a:p>
            <a:pPr marL="180975" indent="-18097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Não possui unidade de medida</a:t>
            </a:r>
          </a:p>
          <a:p>
            <a:pPr marL="180975" indent="-18097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Fornece a direção (positiva ou negativa) da relação linear </a:t>
            </a:r>
          </a:p>
          <a:p>
            <a:pPr marL="180975" indent="-18097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-1 ≤ r ≤ +1</a:t>
            </a:r>
          </a:p>
          <a:p>
            <a:pPr marL="180975" indent="-18097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Antes de avaliar o valor do coeficiente de regressão (r), é importante observar o </a:t>
            </a:r>
            <a:r>
              <a:rPr lang="pt-BR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diagrama de dispersão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C86AF3F-39A7-B5F1-79E6-64D1DFB79728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7F5D2-B54C-F154-30B9-21613DB4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" r="3541" b="2945"/>
          <a:stretch/>
        </p:blipFill>
        <p:spPr>
          <a:xfrm>
            <a:off x="844062" y="1601101"/>
            <a:ext cx="6099349" cy="431737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04D5DD6-F460-1303-7638-B1BC2F5A756B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26EC07EF-0DD8-AAFA-A877-5CFC8FB1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417" y="4046433"/>
            <a:ext cx="6819181" cy="1425070"/>
          </a:xfrm>
          <a:prstGeom prst="rect">
            <a:avLst/>
          </a:prstGeom>
          <a:solidFill>
            <a:srgbClr val="65ABF1"/>
          </a:solidFill>
          <a:ln>
            <a:noFill/>
          </a:ln>
        </p:spPr>
        <p:txBody>
          <a:bodyPr wrap="square"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Relação linear perfeita: se conheço x, estimo y e vice-versa</a:t>
            </a:r>
          </a:p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Relação Positiva: X↑ quando Y↑ ou X↓ quando Y↓</a:t>
            </a:r>
          </a:p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Relação negativa: X↑ quando Y ↓ ou X ↑  quando Y↓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6C06F50B-628C-1F2C-93CE-D2015F07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171943"/>
            <a:ext cx="6560317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Coeficiente de correlação= 0, sem relação linear</a:t>
            </a: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F46217B9-BF8B-AFFD-B9BB-B7C604A5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039" y="2636913"/>
            <a:ext cx="4535153" cy="2791277"/>
          </a:xfrm>
          <a:prstGeom prst="rect">
            <a:avLst/>
          </a:prstGeom>
          <a:solidFill>
            <a:srgbClr val="65ABF1"/>
          </a:solidFill>
          <a:ln>
            <a:noFill/>
          </a:ln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chemeClr val="bg1"/>
                </a:solidFill>
              </a:rPr>
              <a:t>Atenção: r = 0 não significa que x e y não estão relacionados, mas que a linha reta não é útil para descrever a relação de x e 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0B108-C7A6-EA84-91D7-3041CB3C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22" y="1836906"/>
            <a:ext cx="6496788" cy="4704571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A20F254-1720-2CCC-C17D-18C002253B9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1" name="Imagem 5" descr="grafico_cor_1.JPG">
            <a:extLst>
              <a:ext uri="{FF2B5EF4-FFF2-40B4-BE49-F238E27FC236}">
                <a16:creationId xmlns:a16="http://schemas.microsoft.com/office/drawing/2014/main" id="{1E1CC34A-6853-89D7-284F-9578F3CA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81" y="1420495"/>
            <a:ext cx="6913562" cy="502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D07824C-187A-728E-A30F-1E1AB0CCCDFC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648059" y="668548"/>
            <a:ext cx="4286251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 algn="ctr">
              <a:buFont typeface="Arial" panose="020B0604020202020204" pitchFamily="34" charset="0"/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1.2. Variáveis qualitativas (categóricas)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DD35A-A651-0D4E-1455-EBA396F13867}"/>
              </a:ext>
            </a:extLst>
          </p:cNvPr>
          <p:cNvSpPr/>
          <p:nvPr/>
        </p:nvSpPr>
        <p:spPr>
          <a:xfrm>
            <a:off x="648059" y="2805646"/>
            <a:ext cx="4089756" cy="18232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D94B7B"/>
                </a:solidFill>
                <a:latin typeface="+mj-lt"/>
              </a:rPr>
              <a:t>Ordinal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Categorias naturalmente ordenadas. 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Exemplos: faixa etária; grau de escolaridade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3884B4-B81C-97EF-7C64-AE0BBAD474A5}"/>
              </a:ext>
            </a:extLst>
          </p:cNvPr>
          <p:cNvSpPr/>
          <p:nvPr/>
        </p:nvSpPr>
        <p:spPr>
          <a:xfrm>
            <a:off x="648059" y="4734461"/>
            <a:ext cx="4089756" cy="18232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D94B7B"/>
                </a:solidFill>
                <a:latin typeface="+mj-lt"/>
              </a:rPr>
              <a:t>Nominal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Categorias não ordenadas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 raça/cor (branca, preta, parda, amarela, indígena); sexo</a:t>
            </a:r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869679-82BD-0A79-0A48-9D301235B67B}"/>
              </a:ext>
            </a:extLst>
          </p:cNvPr>
          <p:cNvSpPr/>
          <p:nvPr/>
        </p:nvSpPr>
        <p:spPr>
          <a:xfrm>
            <a:off x="648059" y="1354349"/>
            <a:ext cx="4089756" cy="13457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rgbClr val="D94B7B"/>
                </a:solidFill>
                <a:latin typeface="+mj-lt"/>
              </a:rPr>
              <a:t>Binárias</a:t>
            </a:r>
            <a:r>
              <a:rPr lang="en-US" b="1" dirty="0">
                <a:solidFill>
                  <a:srgbClr val="D94B7B"/>
                </a:solidFill>
                <a:latin typeface="+mj-lt"/>
              </a:rPr>
              <a:t> </a:t>
            </a:r>
            <a:r>
              <a:rPr lang="pt-BR" b="1" dirty="0">
                <a:solidFill>
                  <a:srgbClr val="D94B7B"/>
                </a:solidFill>
                <a:latin typeface="+mj-lt"/>
              </a:rPr>
              <a:t>ou</a:t>
            </a:r>
            <a:r>
              <a:rPr lang="en-US" b="1" dirty="0">
                <a:solidFill>
                  <a:srgbClr val="D94B7B"/>
                </a:solidFill>
                <a:latin typeface="+mj-lt"/>
              </a:rPr>
              <a:t> </a:t>
            </a:r>
            <a:r>
              <a:rPr lang="pt-BR" b="1" dirty="0">
                <a:solidFill>
                  <a:srgbClr val="D94B7B"/>
                </a:solidFill>
                <a:latin typeface="+mj-lt"/>
              </a:rPr>
              <a:t>dicotômicas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Duas categorias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Sim/Não</a:t>
            </a:r>
          </a:p>
          <a:p>
            <a:pPr>
              <a:lnSpc>
                <a:spcPct val="95000"/>
              </a:lnSpc>
            </a:pPr>
            <a:endParaRPr lang="pt-B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77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Imagem 4" descr="grafico_cor_2.JPG">
            <a:extLst>
              <a:ext uri="{FF2B5EF4-FFF2-40B4-BE49-F238E27FC236}">
                <a16:creationId xmlns:a16="http://schemas.microsoft.com/office/drawing/2014/main" id="{FFCA9A41-C88D-FB21-8316-B8917E7BF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506935"/>
            <a:ext cx="67691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1D7952-81FB-28BD-2F45-D62EBEB6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9" y="3206532"/>
            <a:ext cx="206467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Associação +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A9894B7-1CD9-DB1F-9AC8-D8174FFE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503" y="5423298"/>
            <a:ext cx="2357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</a:rPr>
              <a:t>Associação</a:t>
            </a:r>
            <a:r>
              <a:rPr lang="en-US" altLang="en-US" sz="1800" b="1" dirty="0">
                <a:solidFill>
                  <a:srgbClr val="FF0000"/>
                </a:solidFill>
              </a:rPr>
              <a:t> -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9AEC12-A846-3EDA-91FD-5036B124E05C}"/>
              </a:ext>
            </a:extLst>
          </p:cNvPr>
          <p:cNvSpPr txBox="1"/>
          <p:nvPr/>
        </p:nvSpPr>
        <p:spPr>
          <a:xfrm>
            <a:off x="7849002" y="2006998"/>
            <a:ext cx="3571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I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29FA94-A060-71D1-C175-C7281D8F2893}"/>
              </a:ext>
            </a:extLst>
          </p:cNvPr>
          <p:cNvSpPr txBox="1"/>
          <p:nvPr/>
        </p:nvSpPr>
        <p:spPr>
          <a:xfrm>
            <a:off x="7849001" y="4364435"/>
            <a:ext cx="357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II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1D49EA3-F4A3-16D9-6222-1CD8546C6B30}"/>
              </a:ext>
            </a:extLst>
          </p:cNvPr>
          <p:cNvSpPr txBox="1"/>
          <p:nvPr/>
        </p:nvSpPr>
        <p:spPr>
          <a:xfrm>
            <a:off x="4631532" y="4364435"/>
            <a:ext cx="5000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III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A4078F-2718-EAFE-D747-DB87D96B9783}"/>
              </a:ext>
            </a:extLst>
          </p:cNvPr>
          <p:cNvSpPr txBox="1"/>
          <p:nvPr/>
        </p:nvSpPr>
        <p:spPr>
          <a:xfrm>
            <a:off x="4560094" y="2006998"/>
            <a:ext cx="64293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11" name="CaixaDeTexto 41">
                <a:extLst>
                  <a:ext uri="{FF2B5EF4-FFF2-40B4-BE49-F238E27FC236}">
                    <a16:creationId xmlns:a16="http://schemas.microsoft.com/office/drawing/2014/main" id="{B23CEC5A-7EB0-ACFE-0F53-7B13356B4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199" y="2003191"/>
                <a:ext cx="1106483" cy="9060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ES&lt;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BW&gt;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6211" name="CaixaDeTexto 41">
                <a:extLst>
                  <a:ext uri="{FF2B5EF4-FFF2-40B4-BE49-F238E27FC236}">
                    <a16:creationId xmlns:a16="http://schemas.microsoft.com/office/drawing/2014/main" id="{B23CEC5A-7EB0-ACFE-0F53-7B13356B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1199" y="2003191"/>
                <a:ext cx="1106483" cy="906017"/>
              </a:xfrm>
              <a:prstGeom prst="rect">
                <a:avLst/>
              </a:prstGeom>
              <a:blipFill>
                <a:blip r:embed="rId4"/>
                <a:stretch>
                  <a:fillRect r="-543" b="-6667"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ixaDeTexto 48">
            <a:extLst>
              <a:ext uri="{FF2B5EF4-FFF2-40B4-BE49-F238E27FC236}">
                <a16:creationId xmlns:a16="http://schemas.microsoft.com/office/drawing/2014/main" id="{B3ED2FC5-1B8B-7AB9-4DC4-2C6DEC1D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206532"/>
            <a:ext cx="235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</a:rPr>
              <a:t>Associação</a:t>
            </a:r>
            <a:r>
              <a:rPr lang="en-US" altLang="en-US" sz="1800" b="1" dirty="0">
                <a:solidFill>
                  <a:srgbClr val="FF0000"/>
                </a:solidFill>
              </a:rPr>
              <a:t> -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76495B6-CC23-758D-956C-145DF7E6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214" y="5423298"/>
            <a:ext cx="2357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</a:rPr>
              <a:t>Associação</a:t>
            </a:r>
            <a:r>
              <a:rPr lang="en-US" altLang="en-US" sz="1800" b="1" dirty="0">
                <a:solidFill>
                  <a:srgbClr val="FF0000"/>
                </a:solidFill>
              </a:rPr>
              <a:t>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41">
                <a:extLst>
                  <a:ext uri="{FF2B5EF4-FFF2-40B4-BE49-F238E27FC236}">
                    <a16:creationId xmlns:a16="http://schemas.microsoft.com/office/drawing/2014/main" id="{F090789E-8E08-F34B-4797-0AE41663E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3761" y="2003191"/>
                <a:ext cx="1106483" cy="9060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ES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BW&gt;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CaixaDeTexto 41">
                <a:extLst>
                  <a:ext uri="{FF2B5EF4-FFF2-40B4-BE49-F238E27FC236}">
                    <a16:creationId xmlns:a16="http://schemas.microsoft.com/office/drawing/2014/main" id="{F090789E-8E08-F34B-4797-0AE41663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761" y="2003191"/>
                <a:ext cx="1106483" cy="906017"/>
              </a:xfrm>
              <a:prstGeom prst="rect">
                <a:avLst/>
              </a:prstGeom>
              <a:blipFill>
                <a:blip r:embed="rId5"/>
                <a:stretch>
                  <a:fillRect r="-2732" b="-6667"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41">
                <a:extLst>
                  <a:ext uri="{FF2B5EF4-FFF2-40B4-BE49-F238E27FC236}">
                    <a16:creationId xmlns:a16="http://schemas.microsoft.com/office/drawing/2014/main" id="{9EAF8BF2-8A46-2D43-91AA-64E711785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199" y="4714925"/>
                <a:ext cx="1106483" cy="9060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ES&lt;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BW&lt;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CaixaDeTexto 41">
                <a:extLst>
                  <a:ext uri="{FF2B5EF4-FFF2-40B4-BE49-F238E27FC236}">
                    <a16:creationId xmlns:a16="http://schemas.microsoft.com/office/drawing/2014/main" id="{9EAF8BF2-8A46-2D43-91AA-64E71178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1199" y="4714925"/>
                <a:ext cx="1106483" cy="906017"/>
              </a:xfrm>
              <a:prstGeom prst="rect">
                <a:avLst/>
              </a:prstGeom>
              <a:blipFill>
                <a:blip r:embed="rId6"/>
                <a:stretch>
                  <a:fillRect r="-543" b="-5960"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41">
                <a:extLst>
                  <a:ext uri="{FF2B5EF4-FFF2-40B4-BE49-F238E27FC236}">
                    <a16:creationId xmlns:a16="http://schemas.microsoft.com/office/drawing/2014/main" id="{78A707BA-1923-182E-58C5-8237A5731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3761" y="4714925"/>
                <a:ext cx="1106483" cy="9060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ES&gt;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Candara" panose="020E0502030303020204" pitchFamily="34" charset="0"/>
                  </a:rPr>
                  <a:t>  BW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en-US" sz="1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4" name="CaixaDeTexto 41">
                <a:extLst>
                  <a:ext uri="{FF2B5EF4-FFF2-40B4-BE49-F238E27FC236}">
                    <a16:creationId xmlns:a16="http://schemas.microsoft.com/office/drawing/2014/main" id="{78A707BA-1923-182E-58C5-8237A573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761" y="4714925"/>
                <a:ext cx="1106483" cy="906017"/>
              </a:xfrm>
              <a:prstGeom prst="rect">
                <a:avLst/>
              </a:prstGeom>
              <a:blipFill>
                <a:blip r:embed="rId7"/>
                <a:stretch>
                  <a:fillRect r="-11475" b="-5960"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282F18-87F2-CF21-FDBD-D3133408BF1D}"/>
                  </a:ext>
                </a:extLst>
              </p:cNvPr>
              <p:cNvSpPr txBox="1"/>
              <p:nvPr/>
            </p:nvSpPr>
            <p:spPr>
              <a:xfrm>
                <a:off x="9561513" y="4087436"/>
                <a:ext cx="47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b="1" dirty="0">
                    <a:latin typeface="Candara" panose="020E0502030303020204" pitchFamily="34" charset="0"/>
                  </a:rPr>
                  <a:t>=32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282F18-87F2-CF21-FDBD-D3133408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513" y="4087436"/>
                <a:ext cx="470450" cy="276999"/>
              </a:xfrm>
              <a:prstGeom prst="rect">
                <a:avLst/>
              </a:prstGeom>
              <a:blipFill>
                <a:blip r:embed="rId8"/>
                <a:stretch>
                  <a:fillRect l="-17949" t="-28889" r="-29487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A32DC4-285F-8302-5187-64F355AF296F}"/>
                  </a:ext>
                </a:extLst>
              </p:cNvPr>
              <p:cNvSpPr txBox="1"/>
              <p:nvPr/>
            </p:nvSpPr>
            <p:spPr>
              <a:xfrm>
                <a:off x="6790556" y="2053164"/>
                <a:ext cx="607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b="1" dirty="0">
                    <a:latin typeface="Candara" panose="020E0502030303020204" pitchFamily="34" charset="0"/>
                  </a:rPr>
                  <a:t>=17.2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A32DC4-285F-8302-5187-64F355A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56" y="2053164"/>
                <a:ext cx="607539" cy="276999"/>
              </a:xfrm>
              <a:prstGeom prst="rect">
                <a:avLst/>
              </a:prstGeom>
              <a:blipFill>
                <a:blip r:embed="rId9"/>
                <a:stretch>
                  <a:fillRect l="-14000" t="-28889" r="-23000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0B4245-EE00-ABF5-BC57-F57D8C3085F9}"/>
              </a:ext>
            </a:extLst>
          </p:cNvPr>
          <p:cNvSpPr/>
          <p:nvPr/>
        </p:nvSpPr>
        <p:spPr>
          <a:xfrm>
            <a:off x="3790946" y="3679707"/>
            <a:ext cx="13573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C03A6D-CFE0-A7E9-582F-C8693447E0EC}"/>
              </a:ext>
            </a:extLst>
          </p:cNvPr>
          <p:cNvSpPr/>
          <p:nvPr/>
        </p:nvSpPr>
        <p:spPr>
          <a:xfrm>
            <a:off x="5303980" y="2530078"/>
            <a:ext cx="13573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321BA-9B56-4B8F-C0ED-CEF03E6CA4C1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49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7218" name="Rectangle 2">
                <a:extLst>
                  <a:ext uri="{FF2B5EF4-FFF2-40B4-BE49-F238E27FC236}">
                    <a16:creationId xmlns:a16="http://schemas.microsoft.com/office/drawing/2014/main" id="{800ADE0A-FF14-AD33-E85D-E7183928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339" y="3224267"/>
                <a:ext cx="5293335" cy="280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Candara" panose="020E0502030303020204" pitchFamily="34" charset="0"/>
                  </a:rPr>
                  <a:t>r </a:t>
                </a:r>
                <a:r>
                  <a:rPr lang="pt-BR" altLang="en-US" sz="2400" dirty="0">
                    <a:latin typeface="Candara" panose="020E0502030303020204" pitchFamily="34" charset="0"/>
                  </a:rPr>
                  <a:t>= coeficiente de correlação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=exposição</a:t>
                </a:r>
                <a:endParaRPr lang="pt-BR" altLang="en-US" sz="2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 = média da variável de exposição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= desfecho</a:t>
                </a:r>
                <a:endParaRPr lang="pt-BR" altLang="en-US" sz="2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= média da variável de desfecho</a:t>
                </a:r>
              </a:p>
            </p:txBody>
          </p:sp>
        </mc:Choice>
        <mc:Fallback xmlns="">
          <p:sp>
            <p:nvSpPr>
              <p:cNvPr id="137218" name="Rectangle 2">
                <a:extLst>
                  <a:ext uri="{FF2B5EF4-FFF2-40B4-BE49-F238E27FC236}">
                    <a16:creationId xmlns:a16="http://schemas.microsoft.com/office/drawing/2014/main" id="{800ADE0A-FF14-AD33-E85D-E71839282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2339" y="3224267"/>
                <a:ext cx="5293335" cy="2801536"/>
              </a:xfrm>
              <a:prstGeom prst="rect">
                <a:avLst/>
              </a:prstGeom>
              <a:blipFill>
                <a:blip r:embed="rId2"/>
                <a:stretch>
                  <a:fillRect l="-1726" b="-43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219" name="Object 4">
                <a:extLst>
                  <a:ext uri="{FF2B5EF4-FFF2-40B4-BE49-F238E27FC236}">
                    <a16:creationId xmlns:a16="http://schemas.microsoft.com/office/drawing/2014/main" id="{9484B2A8-4378-77DE-BD62-A37F195C4FD8}"/>
                  </a:ext>
                </a:extLst>
              </p:cNvPr>
              <p:cNvSpPr txBox="1"/>
              <p:nvPr/>
            </p:nvSpPr>
            <p:spPr bwMode="auto">
              <a:xfrm>
                <a:off x="4025029" y="1782916"/>
                <a:ext cx="4562475" cy="1192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sSup>
                                    <m:sSupPr>
                                      <m:ctrlP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pt-BR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7219" name="Object 4">
                <a:extLst>
                  <a:ext uri="{FF2B5EF4-FFF2-40B4-BE49-F238E27FC236}">
                    <a16:creationId xmlns:a16="http://schemas.microsoft.com/office/drawing/2014/main" id="{9484B2A8-4378-77DE-BD62-A37F195C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5029" y="1782916"/>
                <a:ext cx="4562475" cy="119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97615D-4617-2FA6-0412-62C9E3E9DA6D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D13B43E5-B8E9-C1DF-57AC-1AF263670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165319"/>
            <a:ext cx="4460618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1.1 Valores de referência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7716971-8AFF-9664-0CD9-A4A3820C9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93318"/>
              </p:ext>
            </p:extLst>
          </p:nvPr>
        </p:nvGraphicFramePr>
        <p:xfrm>
          <a:off x="2629005" y="2370940"/>
          <a:ext cx="7215188" cy="2760660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13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Valor de</a:t>
                      </a:r>
                      <a:r>
                        <a:rPr kumimoji="0" lang="pt-BR" altLang="en-US" sz="2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 r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Classificação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13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0 – 0,25</a:t>
                      </a:r>
                      <a:endParaRPr kumimoji="0" lang="pt-BR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Correlação baixa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13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0,26 – 0,50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Correlação moderada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13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0,51 – 0,75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Correlação Boa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13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&gt; 0,75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3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MS PGothic" panose="020B0600070205080204" pitchFamily="34" charset="-128"/>
                        </a:rPr>
                        <a:t>Correlação excelente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A67E54FF-C6B2-802A-4E24-0DD60577B240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9266" name="Rectangle 2">
                <a:extLst>
                  <a:ext uri="{FF2B5EF4-FFF2-40B4-BE49-F238E27FC236}">
                    <a16:creationId xmlns:a16="http://schemas.microsoft.com/office/drawing/2014/main" id="{F64F9F3D-BC13-8B44-AA5A-7A8AA6805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288" y="2037174"/>
                <a:ext cx="10812781" cy="3494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Se a relação entre as variáveis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não forem linear, não fornece uma medida válida de relação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Sensível a </a:t>
                </a:r>
                <a:r>
                  <a:rPr lang="pt-BR" altLang="en-US" sz="2400" i="1" dirty="0">
                    <a:latin typeface="Candara" panose="020E0502030303020204" pitchFamily="34" charset="0"/>
                  </a:rPr>
                  <a:t>outliers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Necessidade de distribuição simétrica entre as duas variáveis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Forte correlação não necessariamente significa uma relação causal</a:t>
                </a:r>
              </a:p>
            </p:txBody>
          </p:sp>
        </mc:Choice>
        <mc:Fallback xmlns="">
          <p:sp>
            <p:nvSpPr>
              <p:cNvPr id="139266" name="Rectangle 2">
                <a:extLst>
                  <a:ext uri="{FF2B5EF4-FFF2-40B4-BE49-F238E27FC236}">
                    <a16:creationId xmlns:a16="http://schemas.microsoft.com/office/drawing/2014/main" id="{F64F9F3D-BC13-8B44-AA5A-7A8AA6805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288" y="2037174"/>
                <a:ext cx="10812781" cy="3494996"/>
              </a:xfrm>
              <a:prstGeom prst="rect">
                <a:avLst/>
              </a:prstGeom>
              <a:blipFill>
                <a:blip r:embed="rId2"/>
                <a:stretch>
                  <a:fillRect l="-902" r="-846" b="-2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198C609-1280-8584-D66A-3A4D486F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165319"/>
            <a:ext cx="4460618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1.2. limitações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5EE82FD-7114-6E50-826C-6B54419BC41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0290" name="Rectangle 2">
                <a:extLst>
                  <a:ext uri="{FF2B5EF4-FFF2-40B4-BE49-F238E27FC236}">
                    <a16:creationId xmlns:a16="http://schemas.microsoft.com/office/drawing/2014/main" id="{5C8ABC8A-10CA-9301-8C47-15B42263B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384" y="1938572"/>
                <a:ext cx="8390840" cy="585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possuem distribuição normal</a:t>
                </a:r>
              </a:p>
            </p:txBody>
          </p:sp>
        </mc:Choice>
        <mc:Fallback xmlns="">
          <p:sp>
            <p:nvSpPr>
              <p:cNvPr id="140290" name="Rectangle 2">
                <a:extLst>
                  <a:ext uri="{FF2B5EF4-FFF2-40B4-BE49-F238E27FC236}">
                    <a16:creationId xmlns:a16="http://schemas.microsoft.com/office/drawing/2014/main" id="{5C8ABC8A-10CA-9301-8C47-15B42263B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384" y="1938572"/>
                <a:ext cx="8390840" cy="585545"/>
              </a:xfrm>
              <a:prstGeom prst="rect">
                <a:avLst/>
              </a:prstGeom>
              <a:blipFill>
                <a:blip r:embed="rId2"/>
                <a:stretch>
                  <a:fillRect l="-1089" b="-239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291" name="Imagem 4" descr="corr_pearson.JPG">
            <a:extLst>
              <a:ext uri="{FF2B5EF4-FFF2-40B4-BE49-F238E27FC236}">
                <a16:creationId xmlns:a16="http://schemas.microsoft.com/office/drawing/2014/main" id="{63EB7850-413A-D11E-32B6-DA6FE6019A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8" y="2789380"/>
            <a:ext cx="5478718" cy="140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0292" name="Rectangle 2">
                <a:extLst>
                  <a:ext uri="{FF2B5EF4-FFF2-40B4-BE49-F238E27FC236}">
                    <a16:creationId xmlns:a16="http://schemas.microsoft.com/office/drawing/2014/main" id="{11AA1A0C-76CF-34DD-3115-77F7A6D0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035" y="4437751"/>
                <a:ext cx="4429125" cy="1734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= coeficiente de correlação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= tamanho amostral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en-US" sz="1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= valor de x para cada observação 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altLang="en-US" sz="18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= média das observações 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altLang="en-US" sz="1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40292" name="Rectangle 2">
                <a:extLst>
                  <a:ext uri="{FF2B5EF4-FFF2-40B4-BE49-F238E27FC236}">
                    <a16:creationId xmlns:a16="http://schemas.microsoft.com/office/drawing/2014/main" id="{11AA1A0C-76CF-34DD-3115-77F7A6D04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35" y="4437751"/>
                <a:ext cx="4429125" cy="1734449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293" name="Rectangle 2">
                <a:extLst>
                  <a:ext uri="{FF2B5EF4-FFF2-40B4-BE49-F238E27FC236}">
                    <a16:creationId xmlns:a16="http://schemas.microsoft.com/office/drawing/2014/main" id="{9175CB88-83BB-3784-E09A-9E7C8E528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9850" y="4419600"/>
                <a:ext cx="4786312" cy="175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en-US" sz="18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= valor de y para cada i observação de 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BR" altLang="en-US" sz="18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 = média das i observações de 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	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en-US" sz="1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= desvio-padrão de 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altLang="en-US" sz="18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en-US" sz="1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1800" dirty="0">
                    <a:latin typeface="Candara" panose="020E0502030303020204" pitchFamily="34" charset="0"/>
                  </a:rPr>
                  <a:t> = desvio-padrão de</a:t>
                </a:r>
                <a14:m>
                  <m:oMath xmlns:m="http://schemas.openxmlformats.org/officeDocument/2006/math"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BR" altLang="en-US" sz="1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40293" name="Rectangle 2">
                <a:extLst>
                  <a:ext uri="{FF2B5EF4-FFF2-40B4-BE49-F238E27FC236}">
                    <a16:creationId xmlns:a16="http://schemas.microsoft.com/office/drawing/2014/main" id="{9175CB88-83BB-3784-E09A-9E7C8E52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9850" y="4419600"/>
                <a:ext cx="4786312" cy="1752600"/>
              </a:xfrm>
              <a:prstGeom prst="rect">
                <a:avLst/>
              </a:prstGeom>
              <a:blipFill>
                <a:blip r:embed="rId5"/>
                <a:stretch>
                  <a:fillRect b="-20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6DB5E9DC-C17D-7D23-AACB-9C189915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8" y="1165319"/>
            <a:ext cx="5911781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1.3. Coeficiente de correlação de Pearson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7D1A7-82DF-C70C-206E-81CFF45BCC47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1314" name="Rectangle 2">
                <a:extLst>
                  <a:ext uri="{FF2B5EF4-FFF2-40B4-BE49-F238E27FC236}">
                    <a16:creationId xmlns:a16="http://schemas.microsoft.com/office/drawing/2014/main" id="{B2751624-F7B3-98A8-46D0-7BFB359A5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598" y="1792224"/>
                <a:ext cx="8501062" cy="1693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400" b="1" dirty="0">
                    <a:latin typeface="Candara" panose="020E0502030303020204" pitchFamily="34" charset="0"/>
                  </a:rPr>
                  <a:t>não</a:t>
                </a:r>
                <a:r>
                  <a:rPr lang="pt-BR" altLang="en-US" sz="2400" dirty="0">
                    <a:latin typeface="Candara" panose="020E0502030303020204" pitchFamily="34" charset="0"/>
                  </a:rPr>
                  <a:t> possuem distribuição normal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Técnica não-paramétrica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Ordenação de 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e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por valores (rank)</a:t>
                </a:r>
              </a:p>
            </p:txBody>
          </p:sp>
        </mc:Choice>
        <mc:Fallback xmlns="">
          <p:sp>
            <p:nvSpPr>
              <p:cNvPr id="141314" name="Rectangle 2">
                <a:extLst>
                  <a:ext uri="{FF2B5EF4-FFF2-40B4-BE49-F238E27FC236}">
                    <a16:creationId xmlns:a16="http://schemas.microsoft.com/office/drawing/2014/main" id="{B2751624-F7B3-98A8-46D0-7BFB359A5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8" y="1792224"/>
                <a:ext cx="8501062" cy="1693541"/>
              </a:xfrm>
              <a:prstGeom prst="rect">
                <a:avLst/>
              </a:prstGeom>
              <a:blipFill>
                <a:blip r:embed="rId2"/>
                <a:stretch>
                  <a:fillRect l="-1147" b="-75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315" name="Rectangle 2">
                <a:extLst>
                  <a:ext uri="{FF2B5EF4-FFF2-40B4-BE49-F238E27FC236}">
                    <a16:creationId xmlns:a16="http://schemas.microsoft.com/office/drawing/2014/main" id="{E0EC61AD-495D-437A-AFD4-06E3398D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925" y="5042512"/>
                <a:ext cx="4429125" cy="1551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en-US" sz="1600" i="1" baseline="-25000" dirty="0" err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= coeficiente de correlação de </a:t>
                </a:r>
                <a:r>
                  <a:rPr lang="pt-BR" altLang="en-US" sz="1600" dirty="0" err="1">
                    <a:latin typeface="Candara" panose="020E0502030303020204" pitchFamily="34" charset="0"/>
                  </a:rPr>
                  <a:t>Spearman</a:t>
                </a:r>
                <a:endParaRPr lang="pt-BR" altLang="en-US" sz="16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= tamanho amostral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en-US" sz="1600" i="1" baseline="-25000" dirty="0" err="1">
                        <a:latin typeface="Cambria Math" panose="02040503050406030204" pitchFamily="18" charset="0"/>
                      </a:rPr>
                      <m:t>𝑟𝑖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= valor de rank de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para cada observação</a:t>
                </a:r>
                <a14:m>
                  <m:oMath xmlns:m="http://schemas.openxmlformats.org/officeDocument/2006/math">
                    <m:r>
                      <a:rPr lang="en-US" alt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16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altLang="en-US" sz="16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  = média das i observações de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altLang="en-US" sz="16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41315" name="Rectangle 2">
                <a:extLst>
                  <a:ext uri="{FF2B5EF4-FFF2-40B4-BE49-F238E27FC236}">
                    <a16:creationId xmlns:a16="http://schemas.microsoft.com/office/drawing/2014/main" id="{E0EC61AD-495D-437A-AFD4-06E3398D0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925" y="5042512"/>
                <a:ext cx="4429125" cy="1551771"/>
              </a:xfrm>
              <a:prstGeom prst="rect">
                <a:avLst/>
              </a:prstGeom>
              <a:blipFill>
                <a:blip r:embed="rId3"/>
                <a:stretch>
                  <a:fillRect b="-27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316" name="Rectangle 2">
                <a:extLst>
                  <a:ext uri="{FF2B5EF4-FFF2-40B4-BE49-F238E27FC236}">
                    <a16:creationId xmlns:a16="http://schemas.microsoft.com/office/drawing/2014/main" id="{E2F55F25-180C-86B1-D642-381D501D0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5042512"/>
                <a:ext cx="4714618" cy="1560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en-US" sz="1600" i="1" baseline="-25000" dirty="0" err="1">
                        <a:latin typeface="Cambria Math" panose="02040503050406030204" pitchFamily="18" charset="0"/>
                      </a:rPr>
                      <m:t>𝑟𝑖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= valor de rank de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para cada observação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BR" altLang="en-US" sz="16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en-US" sz="16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= média das observações </a:t>
                </a:r>
                <a14:m>
                  <m:oMath xmlns:m="http://schemas.openxmlformats.org/officeDocument/2006/math">
                    <m:r>
                      <a:rPr lang="pt-BR" altLang="en-US" sz="16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	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en-US" sz="1600" i="1" baseline="-25000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 = desvio-padrão de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altLang="en-US" sz="16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en-US" sz="16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1600" dirty="0">
                    <a:latin typeface="Candara" panose="020E0502030303020204" pitchFamily="34" charset="0"/>
                  </a:rPr>
                  <a:t>= desvio-padrão de </a:t>
                </a:r>
                <a14:m>
                  <m:oMath xmlns:m="http://schemas.openxmlformats.org/officeDocument/2006/math">
                    <m:r>
                      <a:rPr lang="pt-BR" alt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BR" altLang="en-US" sz="16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41316" name="Rectangle 2">
                <a:extLst>
                  <a:ext uri="{FF2B5EF4-FFF2-40B4-BE49-F238E27FC236}">
                    <a16:creationId xmlns:a16="http://schemas.microsoft.com/office/drawing/2014/main" id="{E2F55F25-180C-86B1-D642-381D501D0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042512"/>
                <a:ext cx="4714618" cy="1560940"/>
              </a:xfrm>
              <a:prstGeom prst="rect">
                <a:avLst/>
              </a:prstGeom>
              <a:blipFill>
                <a:blip r:embed="rId4"/>
                <a:stretch>
                  <a:fillRect b="-23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1319" name="Imagem 9" descr="corr_spearman.JPG">
            <a:extLst>
              <a:ext uri="{FF2B5EF4-FFF2-40B4-BE49-F238E27FC236}">
                <a16:creationId xmlns:a16="http://schemas.microsoft.com/office/drawing/2014/main" id="{D0899F5C-4709-E500-2F3C-242E7D3BFC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63" y="3662974"/>
            <a:ext cx="65944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53024E6-607F-BF33-FD59-DC76E599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8" y="1165319"/>
            <a:ext cx="5911781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1.4. Coeficiente de correlação de </a:t>
            </a:r>
            <a:r>
              <a:rPr lang="pt-BR" altLang="en-US" sz="2400" b="1" dirty="0" err="1">
                <a:solidFill>
                  <a:srgbClr val="D94B7B"/>
                </a:solidFill>
                <a:latin typeface="Candara" panose="020E0502030303020204" pitchFamily="34" charset="0"/>
              </a:rPr>
              <a:t>Spearman</a:t>
            </a:r>
            <a:endParaRPr lang="pt-BR" altLang="en-US" sz="2400" b="1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F9CE0A-6881-E953-2ED0-976C312F3D7B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773561" cy="573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 Coeficiente de correlação (r)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4785619-3C4F-6A41-2E72-C51C6491D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394439"/>
            <a:ext cx="11031793" cy="281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pt-BR" altLang="en-US" sz="2000" dirty="0" err="1">
                <a:latin typeface="Candara" panose="020E0502030303020204" pitchFamily="34" charset="0"/>
              </a:rPr>
              <a:t>Kirkwood</a:t>
            </a:r>
            <a:r>
              <a:rPr lang="pt-BR" altLang="en-US" sz="2000" dirty="0">
                <a:latin typeface="Candara" panose="020E0502030303020204" pitchFamily="34" charset="0"/>
              </a:rPr>
              <a:t> BR, </a:t>
            </a:r>
            <a:r>
              <a:rPr lang="pt-BR" altLang="en-US" sz="2000" dirty="0" err="1">
                <a:latin typeface="Candara" panose="020E0502030303020204" pitchFamily="34" charset="0"/>
              </a:rPr>
              <a:t>Sterne</a:t>
            </a:r>
            <a:r>
              <a:rPr lang="pt-BR" altLang="en-US" sz="2000" dirty="0">
                <a:latin typeface="Candara" panose="020E0502030303020204" pitchFamily="34" charset="0"/>
              </a:rPr>
              <a:t> JAC. </a:t>
            </a:r>
            <a:r>
              <a:rPr lang="pt-BR" altLang="en-US" sz="2000" dirty="0" err="1">
                <a:latin typeface="Candara" panose="020E0502030303020204" pitchFamily="34" charset="0"/>
              </a:rPr>
              <a:t>Essential</a:t>
            </a:r>
            <a:r>
              <a:rPr lang="pt-BR" altLang="en-US" sz="2000" dirty="0">
                <a:latin typeface="Candara" panose="020E0502030303020204" pitchFamily="34" charset="0"/>
              </a:rPr>
              <a:t> Medical </a:t>
            </a:r>
            <a:r>
              <a:rPr lang="pt-BR" altLang="en-US" sz="2000" dirty="0" err="1">
                <a:latin typeface="Candara" panose="020E0502030303020204" pitchFamily="34" charset="0"/>
              </a:rPr>
              <a:t>Statistics</a:t>
            </a:r>
            <a:r>
              <a:rPr lang="pt-BR" altLang="en-US" sz="2000" dirty="0">
                <a:latin typeface="Candara" panose="020E0502030303020204" pitchFamily="34" charset="0"/>
              </a:rPr>
              <a:t>, 2</a:t>
            </a:r>
            <a:r>
              <a:rPr lang="pt-BR" altLang="en-US" sz="2000" baseline="30000" dirty="0">
                <a:latin typeface="Candara" panose="020E0502030303020204" pitchFamily="34" charset="0"/>
              </a:rPr>
              <a:t>nd </a:t>
            </a:r>
            <a:r>
              <a:rPr lang="pt-BR" altLang="en-US" sz="2000" dirty="0" err="1">
                <a:latin typeface="Candara" panose="020E0502030303020204" pitchFamily="34" charset="0"/>
              </a:rPr>
              <a:t>Edition</a:t>
            </a:r>
            <a:r>
              <a:rPr lang="pt-BR" altLang="en-US" sz="2000" dirty="0">
                <a:latin typeface="Candara" panose="020E0502030303020204" pitchFamily="34" charset="0"/>
              </a:rPr>
              <a:t>. Blackwell Science.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pt-BR" altLang="en-US" sz="2000" dirty="0">
                <a:latin typeface="Candara" panose="020E0502030303020204" pitchFamily="34" charset="0"/>
              </a:rPr>
              <a:t>Callegari-Jacques SM. Bioestatística – Princípios e Aplicações. Artmed, 2003.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000" dirty="0" err="1">
                <a:latin typeface="Candara" panose="020E0502030303020204" pitchFamily="34" charset="0"/>
              </a:rPr>
              <a:t>Vittinghoff</a:t>
            </a:r>
            <a:r>
              <a:rPr lang="en-US" altLang="en-US" sz="2000" dirty="0">
                <a:latin typeface="Candara" panose="020E0502030303020204" pitchFamily="34" charset="0"/>
              </a:rPr>
              <a:t> E, Glidden DV, </a:t>
            </a:r>
            <a:r>
              <a:rPr lang="en-US" altLang="en-US" sz="2000" dirty="0" err="1">
                <a:latin typeface="Candara" panose="020E0502030303020204" pitchFamily="34" charset="0"/>
              </a:rPr>
              <a:t>Shiboski</a:t>
            </a:r>
            <a:r>
              <a:rPr lang="en-US" altLang="en-US" sz="2000" dirty="0">
                <a:latin typeface="Candara" panose="020E0502030303020204" pitchFamily="34" charset="0"/>
              </a:rPr>
              <a:t> SC, McCulloch CE. Data Regression methods in biostatistics : linear, logistic, survival, and repeated measures models. Springer, 2005.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Kutner MH, </a:t>
            </a:r>
            <a:r>
              <a:rPr lang="en-US" altLang="en-US" sz="2000" dirty="0" err="1">
                <a:latin typeface="Candara" panose="020E0502030303020204" pitchFamily="34" charset="0"/>
              </a:rPr>
              <a:t>Nachtsheim</a:t>
            </a:r>
            <a:r>
              <a:rPr lang="en-US" altLang="en-US" sz="2000" dirty="0">
                <a:latin typeface="Candara" panose="020E0502030303020204" pitchFamily="34" charset="0"/>
              </a:rPr>
              <a:t> CJ, </a:t>
            </a:r>
            <a:r>
              <a:rPr lang="en-US" altLang="en-US" sz="2000" dirty="0" err="1">
                <a:latin typeface="Candara" panose="020E0502030303020204" pitchFamily="34" charset="0"/>
              </a:rPr>
              <a:t>Neter</a:t>
            </a:r>
            <a:r>
              <a:rPr lang="en-US" altLang="en-US" sz="2000" dirty="0">
                <a:latin typeface="Candara" panose="020E0502030303020204" pitchFamily="34" charset="0"/>
              </a:rPr>
              <a:t> J, Li W. Applied Linear Statistical Models. McGraw-Hill, 2005.</a:t>
            </a:r>
            <a:endParaRPr lang="pt-BR" altLang="en-US" sz="20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pt-BR" altLang="en-US" sz="2000" dirty="0" err="1">
                <a:latin typeface="Candara" panose="020E0502030303020204" pitchFamily="34" charset="0"/>
              </a:rPr>
              <a:t>Rosner</a:t>
            </a:r>
            <a:r>
              <a:rPr lang="pt-BR" altLang="en-US" sz="2000" dirty="0">
                <a:latin typeface="Candara" panose="020E0502030303020204" pitchFamily="34" charset="0"/>
              </a:rPr>
              <a:t> B. Fundamentals in </a:t>
            </a:r>
            <a:r>
              <a:rPr lang="pt-BR" altLang="en-US" sz="2000" dirty="0" err="1">
                <a:latin typeface="Candara" panose="020E0502030303020204" pitchFamily="34" charset="0"/>
              </a:rPr>
              <a:t>Biostatistics</a:t>
            </a:r>
            <a:r>
              <a:rPr lang="pt-BR" altLang="en-US" sz="2000" dirty="0">
                <a:latin typeface="Candara" panose="020E0502030303020204" pitchFamily="34" charset="0"/>
              </a:rPr>
              <a:t>. Brooks/Cole, 2011.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458BC46-F57C-E77A-0767-D1712F1BA37A}"/>
              </a:ext>
            </a:extLst>
          </p:cNvPr>
          <p:cNvSpPr txBox="1">
            <a:spLocks/>
          </p:cNvSpPr>
          <p:nvPr/>
        </p:nvSpPr>
        <p:spPr>
          <a:xfrm>
            <a:off x="704749" y="742261"/>
            <a:ext cx="4345346" cy="410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Referências </a:t>
            </a:r>
            <a:br>
              <a:rPr lang="pt-BR" altLang="en-US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9">
            <a:extLst>
              <a:ext uri="{FF2B5EF4-FFF2-40B4-BE49-F238E27FC236}">
                <a16:creationId xmlns:a16="http://schemas.microsoft.com/office/drawing/2014/main" id="{FDF5B6F1-F8BB-53F1-A357-81182AF0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133600"/>
            <a:ext cx="9144000" cy="15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4000" b="1" dirty="0">
                <a:solidFill>
                  <a:srgbClr val="003399"/>
                </a:solidFill>
              </a:rPr>
              <a:t>Obrigado!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3399"/>
                </a:solidFill>
              </a:rPr>
              <a:t>felipetmf@gmail.com</a:t>
            </a:r>
            <a:endParaRPr lang="pt-BR" altLang="en-US" sz="24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/>
          <p:cNvGrpSpPr/>
          <p:nvPr/>
        </p:nvGrpSpPr>
        <p:grpSpPr>
          <a:xfrm>
            <a:off x="3029969" y="437654"/>
            <a:ext cx="6048000" cy="1215677"/>
            <a:chOff x="0" y="0"/>
            <a:chExt cx="8064000" cy="1620903"/>
          </a:xfrm>
        </p:grpSpPr>
        <p:sp>
          <p:nvSpPr>
            <p:cNvPr id="10" name="Freeform 7"/>
            <p:cNvSpPr/>
            <p:nvPr/>
          </p:nvSpPr>
          <p:spPr>
            <a:xfrm>
              <a:off x="0" y="339694"/>
              <a:ext cx="3056606" cy="941514"/>
            </a:xfrm>
            <a:custGeom>
              <a:avLst/>
              <a:gdLst/>
              <a:ahLst/>
              <a:cxnLst/>
              <a:rect l="l" t="t" r="r" b="b"/>
              <a:pathLst>
                <a:path w="3056606" h="941514">
                  <a:moveTo>
                    <a:pt x="0" y="0"/>
                  </a:moveTo>
                  <a:lnTo>
                    <a:pt x="3056606" y="0"/>
                  </a:lnTo>
                  <a:lnTo>
                    <a:pt x="3056606" y="941515"/>
                  </a:lnTo>
                  <a:lnTo>
                    <a:pt x="0" y="941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/>
            <p:nvPr/>
          </p:nvSpPr>
          <p:spPr>
            <a:xfrm>
              <a:off x="5783262" y="203753"/>
              <a:ext cx="2280738" cy="1213398"/>
            </a:xfrm>
            <a:custGeom>
              <a:avLst/>
              <a:gdLst/>
              <a:ahLst/>
              <a:cxnLst/>
              <a:rect l="l" t="t" r="r" b="b"/>
              <a:pathLst>
                <a:path w="2280738" h="1213398">
                  <a:moveTo>
                    <a:pt x="0" y="0"/>
                  </a:moveTo>
                  <a:lnTo>
                    <a:pt x="2280738" y="0"/>
                  </a:lnTo>
                  <a:lnTo>
                    <a:pt x="2280738" y="1213397"/>
                  </a:lnTo>
                  <a:lnTo>
                    <a:pt x="0" y="1213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/>
            <p:nvPr/>
          </p:nvSpPr>
          <p:spPr>
            <a:xfrm>
              <a:off x="3518106" y="0"/>
              <a:ext cx="1803657" cy="1620903"/>
            </a:xfrm>
            <a:custGeom>
              <a:avLst/>
              <a:gdLst/>
              <a:ahLst/>
              <a:cxnLst/>
              <a:rect l="l" t="t" r="r" b="b"/>
              <a:pathLst>
                <a:path w="1803657" h="1620903">
                  <a:moveTo>
                    <a:pt x="0" y="0"/>
                  </a:moveTo>
                  <a:lnTo>
                    <a:pt x="1803656" y="0"/>
                  </a:lnTo>
                  <a:lnTo>
                    <a:pt x="1803656" y="1620903"/>
                  </a:lnTo>
                  <a:lnTo>
                    <a:pt x="0" y="1620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0"/>
          <p:cNvSpPr/>
          <p:nvPr/>
        </p:nvSpPr>
        <p:spPr>
          <a:xfrm>
            <a:off x="3632017" y="1892235"/>
            <a:ext cx="4819841" cy="1580666"/>
          </a:xfrm>
          <a:custGeom>
            <a:avLst/>
            <a:gdLst/>
            <a:ahLst/>
            <a:cxnLst/>
            <a:rect l="l" t="t" r="r" b="b"/>
            <a:pathLst>
              <a:path w="4819841" h="1580666">
                <a:moveTo>
                  <a:pt x="0" y="0"/>
                </a:moveTo>
                <a:lnTo>
                  <a:pt x="4819842" y="0"/>
                </a:lnTo>
                <a:lnTo>
                  <a:pt x="4819842" y="1580666"/>
                </a:lnTo>
                <a:lnTo>
                  <a:pt x="0" y="1580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05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1"/>
          <p:cNvSpPr/>
          <p:nvPr/>
        </p:nvSpPr>
        <p:spPr>
          <a:xfrm>
            <a:off x="4691692" y="3577350"/>
            <a:ext cx="2700490" cy="2584175"/>
          </a:xfrm>
          <a:custGeom>
            <a:avLst/>
            <a:gdLst/>
            <a:ahLst/>
            <a:cxnLst/>
            <a:rect l="l" t="t" r="r" b="b"/>
            <a:pathLst>
              <a:path w="2700490" h="2584175">
                <a:moveTo>
                  <a:pt x="0" y="0"/>
                </a:moveTo>
                <a:lnTo>
                  <a:pt x="2700490" y="0"/>
                </a:lnTo>
                <a:lnTo>
                  <a:pt x="2700490" y="2584174"/>
                </a:lnTo>
                <a:lnTo>
                  <a:pt x="0" y="25841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648059" y="668548"/>
            <a:ext cx="4286251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 algn="ctr">
              <a:buFont typeface="Arial" panose="020B0604020202020204" pitchFamily="34" charset="0"/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1.2. Variáveis qualitativas (categóricas)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DD35A-A651-0D4E-1455-EBA396F13867}"/>
              </a:ext>
            </a:extLst>
          </p:cNvPr>
          <p:cNvSpPr/>
          <p:nvPr/>
        </p:nvSpPr>
        <p:spPr>
          <a:xfrm>
            <a:off x="648059" y="2805646"/>
            <a:ext cx="4089756" cy="18232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D94B7B"/>
                </a:solidFill>
                <a:latin typeface="+mj-lt"/>
              </a:rPr>
              <a:t>Ordinal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Categorias naturalmente ordenadas. 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Exemplos: faixa etária; grau de escolaridade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3884B4-B81C-97EF-7C64-AE0BBAD474A5}"/>
              </a:ext>
            </a:extLst>
          </p:cNvPr>
          <p:cNvSpPr/>
          <p:nvPr/>
        </p:nvSpPr>
        <p:spPr>
          <a:xfrm>
            <a:off x="648059" y="4734461"/>
            <a:ext cx="4089756" cy="18232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D94B7B"/>
                </a:solidFill>
                <a:latin typeface="+mj-lt"/>
              </a:rPr>
              <a:t>Nominal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Categorias não ordenadas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 raça/cor (branca, preta, parda, amarela, indígena); sexo</a:t>
            </a:r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869679-82BD-0A79-0A48-9D301235B67B}"/>
              </a:ext>
            </a:extLst>
          </p:cNvPr>
          <p:cNvSpPr/>
          <p:nvPr/>
        </p:nvSpPr>
        <p:spPr>
          <a:xfrm>
            <a:off x="648059" y="1354349"/>
            <a:ext cx="4089756" cy="13457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rgbClr val="D94B7B"/>
                </a:solidFill>
                <a:latin typeface="+mj-lt"/>
              </a:rPr>
              <a:t>Binárias</a:t>
            </a:r>
            <a:r>
              <a:rPr lang="en-US" b="1" dirty="0">
                <a:solidFill>
                  <a:srgbClr val="D94B7B"/>
                </a:solidFill>
                <a:latin typeface="+mj-lt"/>
              </a:rPr>
              <a:t> </a:t>
            </a:r>
            <a:r>
              <a:rPr lang="pt-BR" b="1" dirty="0">
                <a:solidFill>
                  <a:srgbClr val="D94B7B"/>
                </a:solidFill>
                <a:latin typeface="+mj-lt"/>
              </a:rPr>
              <a:t>ou</a:t>
            </a:r>
            <a:r>
              <a:rPr lang="en-US" b="1" dirty="0">
                <a:solidFill>
                  <a:srgbClr val="D94B7B"/>
                </a:solidFill>
                <a:latin typeface="+mj-lt"/>
              </a:rPr>
              <a:t> </a:t>
            </a:r>
            <a:r>
              <a:rPr lang="pt-BR" b="1" dirty="0">
                <a:solidFill>
                  <a:srgbClr val="D94B7B"/>
                </a:solidFill>
                <a:latin typeface="+mj-lt"/>
              </a:rPr>
              <a:t>dicotômicas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Duas categorias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Sim/Não</a:t>
            </a:r>
          </a:p>
          <a:p>
            <a:pPr>
              <a:lnSpc>
                <a:spcPct val="95000"/>
              </a:lnSpc>
            </a:pPr>
            <a:endParaRPr lang="pt-BR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A0620DD-96BB-FF5E-3C6C-7A5165B0F67A}"/>
              </a:ext>
            </a:extLst>
          </p:cNvPr>
          <p:cNvGrpSpPr/>
          <p:nvPr/>
        </p:nvGrpSpPr>
        <p:grpSpPr>
          <a:xfrm>
            <a:off x="4794415" y="619235"/>
            <a:ext cx="6923796" cy="4919455"/>
            <a:chOff x="4794415" y="619235"/>
            <a:chExt cx="6923796" cy="491945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D02BD48-9C1E-52B6-75FF-8F53D1B4CA91}"/>
                </a:ext>
              </a:extLst>
            </p:cNvPr>
            <p:cNvGrpSpPr/>
            <p:nvPr/>
          </p:nvGrpSpPr>
          <p:grpSpPr>
            <a:xfrm>
              <a:off x="4794415" y="1641333"/>
              <a:ext cx="6923796" cy="3897357"/>
              <a:chOff x="4794415" y="1641333"/>
              <a:chExt cx="6923796" cy="3897357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FF14FEF5-97DC-9115-56D0-77093F5D9FF2}"/>
                  </a:ext>
                </a:extLst>
              </p:cNvPr>
              <p:cNvGrpSpPr/>
              <p:nvPr/>
            </p:nvGrpSpPr>
            <p:grpSpPr>
              <a:xfrm>
                <a:off x="4794415" y="2132583"/>
                <a:ext cx="2566194" cy="2828925"/>
                <a:chOff x="4794415" y="2132583"/>
                <a:chExt cx="2566194" cy="2828925"/>
              </a:xfrm>
            </p:grpSpPr>
            <p:sp>
              <p:nvSpPr>
                <p:cNvPr id="25" name="Seta para cima 19">
                  <a:extLst>
                    <a:ext uri="{FF2B5EF4-FFF2-40B4-BE49-F238E27FC236}">
                      <a16:creationId xmlns:a16="http://schemas.microsoft.com/office/drawing/2014/main" id="{C4865DB3-CE71-96F7-F3E0-E6EBBBE87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5572" y="2132583"/>
                  <a:ext cx="935037" cy="2828925"/>
                </a:xfrm>
                <a:prstGeom prst="upArrow">
                  <a:avLst>
                    <a:gd name="adj1" fmla="val 50000"/>
                    <a:gd name="adj2" fmla="val 50018"/>
                  </a:avLst>
                </a:prstGeom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 dirty="0"/>
                </a:p>
              </p:txBody>
            </p:sp>
            <p:sp>
              <p:nvSpPr>
                <p:cNvPr id="26" name="Rectangle 2">
                  <a:extLst>
                    <a:ext uri="{FF2B5EF4-FFF2-40B4-BE49-F238E27FC236}">
                      <a16:creationId xmlns:a16="http://schemas.microsoft.com/office/drawing/2014/main" id="{79DA10AA-D6FB-FA02-3B7A-625DAF406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4415" y="3064872"/>
                  <a:ext cx="2098675" cy="828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2400" b="1" spc="-150" dirty="0">
                      <a:solidFill>
                        <a:schemeClr val="accent6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j-ea"/>
                      <a:cs typeface="Segoe UI" panose="020B0502040204020203" pitchFamily="34" charset="0"/>
                    </a:rPr>
                    <a:t>Mais 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2400" b="1" spc="-150" dirty="0">
                      <a:solidFill>
                        <a:schemeClr val="accent6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j-ea"/>
                      <a:cs typeface="Segoe UI" panose="020B0502040204020203" pitchFamily="34" charset="0"/>
                    </a:rPr>
                    <a:t>informação</a:t>
                  </a:r>
                </a:p>
              </p:txBody>
            </p:sp>
          </p:grpSp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D8D415A3-DD5D-C841-3381-CE2AB3A70820}"/>
                  </a:ext>
                </a:extLst>
              </p:cNvPr>
              <p:cNvGrpSpPr/>
              <p:nvPr/>
            </p:nvGrpSpPr>
            <p:grpSpPr>
              <a:xfrm>
                <a:off x="7489371" y="1641333"/>
                <a:ext cx="2492630" cy="3897357"/>
                <a:chOff x="7489371" y="1641333"/>
                <a:chExt cx="2492630" cy="3897357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844A55C2-A25C-882B-C6B0-C8BE33FF8C4A}"/>
                    </a:ext>
                  </a:extLst>
                </p:cNvPr>
                <p:cNvSpPr/>
                <p:nvPr/>
              </p:nvSpPr>
              <p:spPr>
                <a:xfrm>
                  <a:off x="7522033" y="4156752"/>
                  <a:ext cx="2459967" cy="54346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t" rotWithShape="0">
                    <a:schemeClr val="bg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r>
                    <a:rPr lang="en-US" b="1" dirty="0">
                      <a:solidFill>
                        <a:schemeClr val="bg1"/>
                      </a:solidFill>
                      <a:latin typeface="+mj-lt"/>
                    </a:rPr>
                    <a:t>Nominal </a:t>
                  </a:r>
                  <a:endParaRPr lang="pt-BR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1061362-845D-1C11-0EFA-CDD6A37666EC}"/>
                    </a:ext>
                  </a:extLst>
                </p:cNvPr>
                <p:cNvSpPr/>
                <p:nvPr/>
              </p:nvSpPr>
              <p:spPr>
                <a:xfrm>
                  <a:off x="7522034" y="4995226"/>
                  <a:ext cx="2459967" cy="54346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t" rotWithShape="0">
                    <a:schemeClr val="bg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r>
                    <a:rPr lang="pt-BR" b="1" dirty="0">
                      <a:solidFill>
                        <a:schemeClr val="bg1"/>
                      </a:solidFill>
                      <a:latin typeface="+mj-lt"/>
                    </a:rPr>
                    <a:t>Binária</a:t>
                  </a:r>
                  <a:r>
                    <a:rPr lang="en-US" b="1" dirty="0">
                      <a:solidFill>
                        <a:schemeClr val="bg1"/>
                      </a:solidFill>
                      <a:latin typeface="+mj-lt"/>
                    </a:rPr>
                    <a:t>/</a:t>
                  </a:r>
                  <a:r>
                    <a:rPr lang="pt-BR" b="1" dirty="0">
                      <a:solidFill>
                        <a:schemeClr val="bg1"/>
                      </a:solidFill>
                      <a:latin typeface="+mj-lt"/>
                    </a:rPr>
                    <a:t>dicotômica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5A1E1A8C-F640-3658-D8A9-0F1865110F65}"/>
                    </a:ext>
                  </a:extLst>
                </p:cNvPr>
                <p:cNvSpPr/>
                <p:nvPr/>
              </p:nvSpPr>
              <p:spPr>
                <a:xfrm>
                  <a:off x="7489372" y="1641333"/>
                  <a:ext cx="2459964" cy="54346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t" rotWithShape="0">
                    <a:schemeClr val="bg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r>
                    <a:rPr lang="en-US" b="1" dirty="0">
                      <a:solidFill>
                        <a:schemeClr val="bg1"/>
                      </a:solidFill>
                      <a:latin typeface="+mj-lt"/>
                    </a:rPr>
                    <a:t>Continua</a:t>
                  </a:r>
                  <a:endParaRPr lang="pt-BR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FE4EF5AE-3D4C-56D1-3ED8-6949CC9AE307}"/>
                    </a:ext>
                  </a:extLst>
                </p:cNvPr>
                <p:cNvSpPr/>
                <p:nvPr/>
              </p:nvSpPr>
              <p:spPr>
                <a:xfrm>
                  <a:off x="7489371" y="2479806"/>
                  <a:ext cx="2459965" cy="54346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t" rotWithShape="0">
                    <a:schemeClr val="bg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r>
                    <a:rPr lang="pt-BR" b="1" dirty="0">
                      <a:solidFill>
                        <a:schemeClr val="bg1"/>
                      </a:solidFill>
                      <a:latin typeface="+mj-lt"/>
                    </a:rPr>
                    <a:t>Discreta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B95F9F46-F35D-AB20-4CB6-65D1C5A618F7}"/>
                    </a:ext>
                  </a:extLst>
                </p:cNvPr>
                <p:cNvSpPr/>
                <p:nvPr/>
              </p:nvSpPr>
              <p:spPr>
                <a:xfrm>
                  <a:off x="7489372" y="3318279"/>
                  <a:ext cx="2459966" cy="54346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t" rotWithShape="0">
                    <a:schemeClr val="bg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5000"/>
                    </a:lnSpc>
                  </a:pPr>
                  <a:r>
                    <a:rPr lang="en-US" b="1" dirty="0">
                      <a:solidFill>
                        <a:schemeClr val="bg1"/>
                      </a:solidFill>
                      <a:latin typeface="+mj-lt"/>
                    </a:rPr>
                    <a:t>Ordinal</a:t>
                  </a:r>
                  <a:endParaRPr lang="pt-BR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7B4C77CE-5F04-FE9A-9F6A-4C0D38280691}"/>
                  </a:ext>
                </a:extLst>
              </p:cNvPr>
              <p:cNvGrpSpPr/>
              <p:nvPr/>
            </p:nvGrpSpPr>
            <p:grpSpPr>
              <a:xfrm>
                <a:off x="9954211" y="1746833"/>
                <a:ext cx="1764000" cy="3672731"/>
                <a:chOff x="9954211" y="1746833"/>
                <a:chExt cx="1764000" cy="3672731"/>
              </a:xfrm>
            </p:grpSpPr>
            <p:sp>
              <p:nvSpPr>
                <p:cNvPr id="27" name="Rectangle 2">
                  <a:extLst>
                    <a:ext uri="{FF2B5EF4-FFF2-40B4-BE49-F238E27FC236}">
                      <a16:creationId xmlns:a16="http://schemas.microsoft.com/office/drawing/2014/main" id="{2A80FD5C-C4B9-78AD-9489-B6C2732F6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211" y="1746833"/>
                  <a:ext cx="1764000" cy="305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400" dirty="0">
                      <a:solidFill>
                        <a:srgbClr val="003399"/>
                      </a:solidFill>
                    </a:rPr>
                    <a:t>Valores únicos</a:t>
                  </a:r>
                </a:p>
              </p:txBody>
            </p:sp>
            <p:sp>
              <p:nvSpPr>
                <p:cNvPr id="28" name="Rectangle 2">
                  <a:extLst>
                    <a:ext uri="{FF2B5EF4-FFF2-40B4-BE49-F238E27FC236}">
                      <a16:creationId xmlns:a16="http://schemas.microsoft.com/office/drawing/2014/main" id="{135025BC-D47C-8C88-CE69-30B09C884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211" y="2588713"/>
                  <a:ext cx="1764000" cy="305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400" dirty="0">
                      <a:solidFill>
                        <a:srgbClr val="003399"/>
                      </a:solidFill>
                    </a:rPr>
                    <a:t>Magnitude</a:t>
                  </a:r>
                </a:p>
              </p:txBody>
            </p:sp>
            <p:sp>
              <p:nvSpPr>
                <p:cNvPr id="29" name="Rectangle 2">
                  <a:extLst>
                    <a:ext uri="{FF2B5EF4-FFF2-40B4-BE49-F238E27FC236}">
                      <a16:creationId xmlns:a16="http://schemas.microsoft.com/office/drawing/2014/main" id="{FF385A2B-AA36-5A2C-EB78-4EA350005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211" y="3430593"/>
                  <a:ext cx="1764000" cy="305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400" dirty="0">
                      <a:solidFill>
                        <a:srgbClr val="003399"/>
                      </a:solidFill>
                    </a:rPr>
                    <a:t>Ordenação lógica</a:t>
                  </a:r>
                </a:p>
              </p:txBody>
            </p:sp>
            <p:sp>
              <p:nvSpPr>
                <p:cNvPr id="30" name="Rectangle 2">
                  <a:extLst>
                    <a:ext uri="{FF2B5EF4-FFF2-40B4-BE49-F238E27FC236}">
                      <a16:creationId xmlns:a16="http://schemas.microsoft.com/office/drawing/2014/main" id="{BEEA76AA-04EE-2166-220C-36E315583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211" y="4272473"/>
                  <a:ext cx="1764000" cy="305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400" dirty="0">
                      <a:solidFill>
                        <a:srgbClr val="003399"/>
                      </a:solidFill>
                    </a:rPr>
                    <a:t>Múltiplas categorias</a:t>
                  </a:r>
                </a:p>
              </p:txBody>
            </p:sp>
            <p:sp>
              <p:nvSpPr>
                <p:cNvPr id="35" name="Rectangle 2">
                  <a:extLst>
                    <a:ext uri="{FF2B5EF4-FFF2-40B4-BE49-F238E27FC236}">
                      <a16:creationId xmlns:a16="http://schemas.microsoft.com/office/drawing/2014/main" id="{93C07802-B057-35B2-0A65-148B7DAFA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211" y="5114352"/>
                  <a:ext cx="1764000" cy="305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marL="457200" indent="-4572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1400" dirty="0">
                      <a:solidFill>
                        <a:srgbClr val="003399"/>
                      </a:solidFill>
                    </a:rPr>
                    <a:t>Duas categorias</a:t>
                  </a:r>
                </a:p>
              </p:txBody>
            </p:sp>
          </p:grp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C9C8D7-D5E8-A855-982D-33F47223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6737" y="619235"/>
              <a:ext cx="4999153" cy="64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1.Tipos de variáveis</a:t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DD35A-A651-0D4E-1455-EBA396F13867}"/>
              </a:ext>
            </a:extLst>
          </p:cNvPr>
          <p:cNvSpPr/>
          <p:nvPr/>
        </p:nvSpPr>
        <p:spPr>
          <a:xfrm>
            <a:off x="4852336" y="1359179"/>
            <a:ext cx="3459192" cy="22428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Desfecho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Foco do estudo</a:t>
            </a:r>
            <a:endParaRPr lang="pt-BR" altLang="en-US" dirty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Variável que buscamos maior conhecimento com o estudo</a:t>
            </a:r>
          </a:p>
          <a:p>
            <a:pPr>
              <a:lnSpc>
                <a:spcPct val="95000"/>
              </a:lnSpc>
            </a:pPr>
            <a:endParaRPr lang="pt-B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3884B4-B81C-97EF-7C64-AE0BBAD474A5}"/>
              </a:ext>
            </a:extLst>
          </p:cNvPr>
          <p:cNvSpPr/>
          <p:nvPr/>
        </p:nvSpPr>
        <p:spPr>
          <a:xfrm>
            <a:off x="8623540" y="1359178"/>
            <a:ext cx="3459192" cy="2242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Exposição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Fatores que podem influenciar a ocorrência ou magnitude do desfecho</a:t>
            </a:r>
            <a:endParaRPr lang="pt-BR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9A6554-60D2-D131-6F76-E041BA56243E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581932" y="3602047"/>
            <a:ext cx="0" cy="71189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558933C1-0DCF-E551-1DA7-65D89EE3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91" y="4313946"/>
            <a:ext cx="294128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resposta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dependente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F44B2E-C857-72CB-9957-9D30BBA7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95" y="4313946"/>
            <a:ext cx="294128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explanatória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independente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A902-F134-296A-6518-E8FEFD56C670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10353136" y="3602047"/>
            <a:ext cx="0" cy="7118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35F57-5AC8-BAB3-DBA8-C78AC23C4156}"/>
              </a:ext>
            </a:extLst>
          </p:cNvPr>
          <p:cNvSpPr/>
          <p:nvPr/>
        </p:nvSpPr>
        <p:spPr>
          <a:xfrm>
            <a:off x="3956059" y="5935384"/>
            <a:ext cx="2310464" cy="498207"/>
          </a:xfrm>
          <a:prstGeom prst="roundRect">
            <a:avLst/>
          </a:prstGeom>
          <a:noFill/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Tipo de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desfecho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4058DB-B6B9-A6C8-918E-F67D5FC5110A}"/>
              </a:ext>
            </a:extLst>
          </p:cNvPr>
          <p:cNvSpPr/>
          <p:nvPr/>
        </p:nvSpPr>
        <p:spPr>
          <a:xfrm>
            <a:off x="7468308" y="5935384"/>
            <a:ext cx="2310464" cy="498207"/>
          </a:xfrm>
          <a:prstGeom prst="roundRect">
            <a:avLst/>
          </a:prstGeom>
          <a:noFill/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Analise 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estatística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294824-0B7D-1CF7-1845-F2181DF45D2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266523" y="6184488"/>
            <a:ext cx="120178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1.Tipos de variáveis</a:t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DD35A-A651-0D4E-1455-EBA396F13867}"/>
              </a:ext>
            </a:extLst>
          </p:cNvPr>
          <p:cNvSpPr/>
          <p:nvPr/>
        </p:nvSpPr>
        <p:spPr>
          <a:xfrm>
            <a:off x="4852336" y="1359179"/>
            <a:ext cx="3459192" cy="22428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Desfecho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Foco do estudo</a:t>
            </a:r>
          </a:p>
          <a:p>
            <a:pPr marL="185738" indent="-1857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Variável que buscamos maior conhecimento com o estudo</a:t>
            </a:r>
          </a:p>
          <a:p>
            <a:pPr>
              <a:lnSpc>
                <a:spcPct val="95000"/>
              </a:lnSpc>
            </a:pPr>
            <a:endParaRPr lang="pt-BR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3884B4-B81C-97EF-7C64-AE0BBAD474A5}"/>
              </a:ext>
            </a:extLst>
          </p:cNvPr>
          <p:cNvSpPr/>
          <p:nvPr/>
        </p:nvSpPr>
        <p:spPr>
          <a:xfrm>
            <a:off x="8623540" y="1359178"/>
            <a:ext cx="3459192" cy="22428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Exposição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Fatores </a:t>
            </a:r>
            <a:r>
              <a:rPr lang="pt-BR" altLang="en-US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 podem influenciar a ocorrência ou magnitude do desfecho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9A6554-60D2-D131-6F76-E041BA56243E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581932" y="3602047"/>
            <a:ext cx="0" cy="7118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558933C1-0DCF-E551-1DA7-65D89EE3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91" y="4313946"/>
            <a:ext cx="294128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resposta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dependente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F44B2E-C857-72CB-9957-9D30BBA7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95" y="4313946"/>
            <a:ext cx="294128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explanatória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400" b="1" spc="-15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Variável independente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A902-F134-296A-6518-E8FEFD56C670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10353136" y="3602047"/>
            <a:ext cx="0" cy="7118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35F57-5AC8-BAB3-DBA8-C78AC23C4156}"/>
              </a:ext>
            </a:extLst>
          </p:cNvPr>
          <p:cNvSpPr/>
          <p:nvPr/>
        </p:nvSpPr>
        <p:spPr>
          <a:xfrm>
            <a:off x="3956059" y="5935384"/>
            <a:ext cx="2310464" cy="498207"/>
          </a:xfrm>
          <a:prstGeom prst="roundRect">
            <a:avLst/>
          </a:prstGeom>
          <a:noFill/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Tipo de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desfecho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4058DB-B6B9-A6C8-918E-F67D5FC5110A}"/>
              </a:ext>
            </a:extLst>
          </p:cNvPr>
          <p:cNvSpPr/>
          <p:nvPr/>
        </p:nvSpPr>
        <p:spPr>
          <a:xfrm>
            <a:off x="7468308" y="5935384"/>
            <a:ext cx="2310464" cy="498207"/>
          </a:xfrm>
          <a:prstGeom prst="roundRect">
            <a:avLst/>
          </a:prstGeom>
          <a:noFill/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Analise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estatística</a:t>
            </a:r>
          </a:p>
        </p:txBody>
      </p:sp>
      <p:sp>
        <p:nvSpPr>
          <p:cNvPr id="17" name="CaixaDeTexto 6">
            <a:extLst>
              <a:ext uri="{FF2B5EF4-FFF2-40B4-BE49-F238E27FC236}">
                <a16:creationId xmlns:a16="http://schemas.microsoft.com/office/drawing/2014/main" id="{65DA7B5F-F565-ABF8-C7CF-2217E810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45" y="1659285"/>
            <a:ext cx="3726426" cy="3539430"/>
          </a:xfrm>
          <a:prstGeom prst="rect">
            <a:avLst/>
          </a:prstGeom>
          <a:solidFill>
            <a:srgbClr val="D94B7B"/>
          </a:solidFill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Qual a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influência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das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variáveis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climáticas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na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incidência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bronquiolite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em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crianças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menores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de 5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anos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no </a:t>
            </a: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Brasil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Desfecho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Exposições</a:t>
            </a:r>
            <a:r>
              <a:rPr lang="en-US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294824-0B7D-1CF7-1845-F2181DF45D2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266523" y="6184488"/>
            <a:ext cx="1201785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9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E22D747-E878-3415-1369-E972A98FAAD1}"/>
              </a:ext>
            </a:extLst>
          </p:cNvPr>
          <p:cNvSpPr txBox="1">
            <a:spLocks/>
          </p:cNvSpPr>
          <p:nvPr/>
        </p:nvSpPr>
        <p:spPr>
          <a:xfrm>
            <a:off x="5144756" y="685800"/>
            <a:ext cx="6437644" cy="473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  <a:defRPr/>
            </a:pPr>
            <a:r>
              <a:rPr lang="pt-BR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2.1. </a:t>
            </a:r>
            <a:r>
              <a:rPr lang="pt-BR" altLang="en-US" sz="2400" b="1" spc="-150" dirty="0">
                <a:solidFill>
                  <a:srgbClr val="D94B7B"/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  <a:t>Média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pt-BR" sz="2400" b="1" spc="-150" dirty="0">
              <a:solidFill>
                <a:srgbClr val="D94B7B"/>
              </a:solidFill>
              <a:latin typeface="Candara" panose="020E0502030303020204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60230F-6DE7-0654-B9CD-89581117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01" y="2867064"/>
            <a:ext cx="6281899" cy="129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5738" lvl="1" indent="-185738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400" dirty="0">
                <a:latin typeface="Candara" panose="020E0502030303020204" pitchFamily="34" charset="0"/>
                <a:ea typeface="MS PGothic" panose="020B0600070205080204" pitchFamily="34" charset="-128"/>
              </a:rPr>
              <a:t>Influenciada por valores extremos (</a:t>
            </a:r>
            <a:r>
              <a:rPr lang="pt-BR" altLang="en-US" sz="2400" i="1" dirty="0">
                <a:latin typeface="Candara" panose="020E0502030303020204" pitchFamily="34" charset="0"/>
                <a:ea typeface="MS PGothic" panose="020B0600070205080204" pitchFamily="34" charset="-128"/>
              </a:rPr>
              <a:t>outliers</a:t>
            </a:r>
            <a:r>
              <a:rPr lang="pt-BR" altLang="en-US" sz="2400" dirty="0">
                <a:latin typeface="Candara" panose="020E0502030303020204" pitchFamily="34" charset="0"/>
                <a:ea typeface="MS PGothic" panose="020B0600070205080204" pitchFamily="34" charset="-128"/>
              </a:rPr>
              <a:t>)</a:t>
            </a:r>
          </a:p>
          <a:p>
            <a:pPr marL="185738" lvl="1" indent="-185738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en-US" sz="2400" dirty="0">
                <a:latin typeface="Candara" panose="020E0502030303020204" pitchFamily="34" charset="0"/>
                <a:ea typeface="MS PGothic" panose="020B0600070205080204" pitchFamily="34" charset="-128"/>
              </a:rPr>
              <a:t>Apropriada para variáveis quantitativas</a:t>
            </a:r>
          </a:p>
        </p:txBody>
      </p:sp>
      <p:sp>
        <p:nvSpPr>
          <p:cNvPr id="4" name="CaixaDeTexto 6">
            <a:extLst>
              <a:ext uri="{FF2B5EF4-FFF2-40B4-BE49-F238E27FC236}">
                <a16:creationId xmlns:a16="http://schemas.microsoft.com/office/drawing/2014/main" id="{7F6E7336-5C92-4226-8855-9FDEDE687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7" y="5405212"/>
            <a:ext cx="6715125" cy="510778"/>
          </a:xfrm>
          <a:prstGeom prst="roundRect">
            <a:avLst/>
          </a:prstGeom>
          <a:solidFill>
            <a:srgbClr val="65ABF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A </a:t>
            </a:r>
            <a:r>
              <a:rPr lang="pt-BR" altLang="en-US" sz="2400" b="1" dirty="0">
                <a:solidFill>
                  <a:schemeClr val="bg1"/>
                </a:solidFill>
              </a:rPr>
              <a:t>regressão</a:t>
            </a:r>
            <a:r>
              <a:rPr lang="en-US" altLang="en-US" sz="2400" b="1" dirty="0">
                <a:solidFill>
                  <a:schemeClr val="bg1"/>
                </a:solidFill>
              </a:rPr>
              <a:t> linear é </a:t>
            </a:r>
            <a:r>
              <a:rPr lang="pt-BR" altLang="en-US" sz="2400" b="1" dirty="0">
                <a:solidFill>
                  <a:schemeClr val="bg1"/>
                </a:solidFill>
              </a:rPr>
              <a:t>baseada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pt-BR" altLang="en-US" sz="2400" b="1" dirty="0">
                <a:solidFill>
                  <a:schemeClr val="bg1"/>
                </a:solidFill>
              </a:rPr>
              <a:t>na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pt-BR" altLang="en-US" sz="2400" b="1" dirty="0">
                <a:solidFill>
                  <a:schemeClr val="bg1"/>
                </a:solidFill>
              </a:rPr>
              <a:t>média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31D2470-310B-A1AE-E00B-159F7EDA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573657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2. Medidas de tendência central</a:t>
            </a:r>
            <a:br>
              <a:rPr lang="pt-BR" altLang="en-US" sz="2000" b="1" spc="-15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+mj-ea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D1DD4B-9D12-DAAA-B7A6-ACD997E8EBD8}"/>
                  </a:ext>
                </a:extLst>
              </p:cNvPr>
              <p:cNvSpPr txBox="1"/>
              <p:nvPr/>
            </p:nvSpPr>
            <p:spPr>
              <a:xfrm>
                <a:off x="7703227" y="1536975"/>
                <a:ext cx="1601781" cy="952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D1DD4B-9D12-DAAA-B7A6-ACD997E8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27" y="1536975"/>
                <a:ext cx="1601781" cy="952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94477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5683</TotalTime>
  <Words>3746</Words>
  <Application>Microsoft Office PowerPoint</Application>
  <PresentationFormat>Widescreen</PresentationFormat>
  <Paragraphs>915</Paragraphs>
  <Slides>58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58</vt:i4>
      </vt:variant>
    </vt:vector>
  </HeadingPairs>
  <TitlesOfParts>
    <vt:vector size="69" baseType="lpstr">
      <vt:lpstr>Aptos</vt:lpstr>
      <vt:lpstr>Arial</vt:lpstr>
      <vt:lpstr>Cambria Math</vt:lpstr>
      <vt:lpstr>Candara</vt:lpstr>
      <vt:lpstr>Corbel</vt:lpstr>
      <vt:lpstr>helvetica</vt:lpstr>
      <vt:lpstr>Microsoft New Tai Lue</vt:lpstr>
      <vt:lpstr>Montserrat Bold</vt:lpstr>
      <vt:lpstr>Modern Swiss</vt:lpstr>
      <vt:lpstr>Equação</vt:lpstr>
      <vt:lpstr>Equation</vt:lpstr>
      <vt:lpstr>Análise de correlação – Revisão </vt:lpstr>
      <vt:lpstr>Conteúdo</vt:lpstr>
      <vt:lpstr>Revisão Conceitos básicos de estatística descritiva</vt:lpstr>
      <vt:lpstr>1. Tipos de variáveis  Importante para escolha do melhor método de como apresentar e analisar os dados      </vt:lpstr>
      <vt:lpstr>Apresentação do PowerPoint</vt:lpstr>
      <vt:lpstr>Apresentação do PowerPoint</vt:lpstr>
      <vt:lpstr>1.Tipos de variáveis     </vt:lpstr>
      <vt:lpstr>1.Tipos de variáveis     </vt:lpstr>
      <vt:lpstr>2. Medidas de tendência central      </vt:lpstr>
      <vt:lpstr>2. Medidas de tendência central      </vt:lpstr>
      <vt:lpstr>2. Medidas de tendência central      </vt:lpstr>
      <vt:lpstr>2. Medidas de tendência central      </vt:lpstr>
      <vt:lpstr>2. Medidas de tendência central      </vt:lpstr>
      <vt:lpstr>2. Medidas de tendência central      </vt:lpstr>
      <vt:lpstr>3. Medidas de variabilidade e dispersão      </vt:lpstr>
      <vt:lpstr>Apresentação do PowerPoint</vt:lpstr>
      <vt:lpstr>3. Medidas de variabilidade e dispersão      </vt:lpstr>
      <vt:lpstr>3. Medidas de variabilidade e dispersão      </vt:lpstr>
      <vt:lpstr>3. Medidas de variabilidade e dispersão      </vt:lpstr>
      <vt:lpstr>3. Medidas de variabilidade e dispersão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Correlação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Peres Barbosa de Castro</dc:creator>
  <cp:lastModifiedBy>André Peres Barbosa de Castro</cp:lastModifiedBy>
  <cp:revision>375</cp:revision>
  <dcterms:created xsi:type="dcterms:W3CDTF">2020-08-02T14:47:24Z</dcterms:created>
  <dcterms:modified xsi:type="dcterms:W3CDTF">2024-08-04T15:13:03Z</dcterms:modified>
</cp:coreProperties>
</file>