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  <p:sldMasterId id="2147483705" r:id="rId2"/>
  </p:sldMasterIdLst>
  <p:notesMasterIdLst>
    <p:notesMasterId r:id="rId63"/>
  </p:notesMasterIdLst>
  <p:sldIdLst>
    <p:sldId id="532" r:id="rId3"/>
    <p:sldId id="261" r:id="rId4"/>
    <p:sldId id="538" r:id="rId5"/>
    <p:sldId id="257" r:id="rId6"/>
    <p:sldId id="258" r:id="rId7"/>
    <p:sldId id="530" r:id="rId8"/>
    <p:sldId id="387" r:id="rId9"/>
    <p:sldId id="569" r:id="rId10"/>
    <p:sldId id="570" r:id="rId11"/>
    <p:sldId id="561" r:id="rId12"/>
    <p:sldId id="533" r:id="rId13"/>
    <p:sldId id="562" r:id="rId14"/>
    <p:sldId id="571" r:id="rId15"/>
    <p:sldId id="454" r:id="rId16"/>
    <p:sldId id="402" r:id="rId17"/>
    <p:sldId id="534" r:id="rId18"/>
    <p:sldId id="390" r:id="rId19"/>
    <p:sldId id="535" r:id="rId20"/>
    <p:sldId id="536" r:id="rId21"/>
    <p:sldId id="403" r:id="rId22"/>
    <p:sldId id="425" r:id="rId23"/>
    <p:sldId id="423" r:id="rId24"/>
    <p:sldId id="424" r:id="rId25"/>
    <p:sldId id="426" r:id="rId26"/>
    <p:sldId id="422" r:id="rId27"/>
    <p:sldId id="455" r:id="rId28"/>
    <p:sldId id="456" r:id="rId29"/>
    <p:sldId id="427" r:id="rId30"/>
    <p:sldId id="457" r:id="rId31"/>
    <p:sldId id="435" r:id="rId32"/>
    <p:sldId id="428" r:id="rId33"/>
    <p:sldId id="537" r:id="rId34"/>
    <p:sldId id="436" r:id="rId35"/>
    <p:sldId id="431" r:id="rId36"/>
    <p:sldId id="563" r:id="rId37"/>
    <p:sldId id="434" r:id="rId38"/>
    <p:sldId id="564" r:id="rId39"/>
    <p:sldId id="572" r:id="rId40"/>
    <p:sldId id="573" r:id="rId41"/>
    <p:sldId id="574" r:id="rId42"/>
    <p:sldId id="437" r:id="rId43"/>
    <p:sldId id="439" r:id="rId44"/>
    <p:sldId id="440" r:id="rId45"/>
    <p:sldId id="441" r:id="rId46"/>
    <p:sldId id="442" r:id="rId47"/>
    <p:sldId id="445" r:id="rId48"/>
    <p:sldId id="443" r:id="rId49"/>
    <p:sldId id="444" r:id="rId50"/>
    <p:sldId id="446" r:id="rId51"/>
    <p:sldId id="447" r:id="rId52"/>
    <p:sldId id="448" r:id="rId53"/>
    <p:sldId id="449" r:id="rId54"/>
    <p:sldId id="450" r:id="rId55"/>
    <p:sldId id="462" r:id="rId56"/>
    <p:sldId id="459" r:id="rId57"/>
    <p:sldId id="460" r:id="rId58"/>
    <p:sldId id="461" r:id="rId59"/>
    <p:sldId id="351" r:id="rId60"/>
    <p:sldId id="568" r:id="rId61"/>
    <p:sldId id="549" r:id="rId6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B7B"/>
    <a:srgbClr val="65ABF1"/>
    <a:srgbClr val="FFFFFF"/>
    <a:srgbClr val="8FA9CA"/>
    <a:srgbClr val="00B050"/>
    <a:srgbClr val="F3A447"/>
    <a:srgbClr val="B55475"/>
    <a:srgbClr val="D2D8DF"/>
    <a:srgbClr val="6A548D"/>
    <a:srgbClr val="65C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6283" autoAdjust="0"/>
  </p:normalViewPr>
  <p:slideViewPr>
    <p:cSldViewPr snapToGrid="0">
      <p:cViewPr varScale="1">
        <p:scale>
          <a:sx n="104" d="100"/>
          <a:sy n="104" d="100"/>
        </p:scale>
        <p:origin x="96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FACFB-1149-42BD-9247-C59D42FA5136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8E52B-A720-4E16-9443-F46DA7637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32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2F750EE-3684-B782-3A43-9130BFA1C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245AB8-9635-4E5B-B167-468CE44DEE09}" type="slidenum">
              <a:rPr lang="pt-BR" altLang="en-US" sz="1200"/>
              <a:pPr/>
              <a:t>2</a:t>
            </a:fld>
            <a:endParaRPr lang="pt-BR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DC6B25D-8638-3DF0-6EF1-BE0B16B01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D4496A5-08B4-52E4-CA07-B82E9BA09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Imagem de Slide 1">
            <a:extLst>
              <a:ext uri="{FF2B5EF4-FFF2-40B4-BE49-F238E27FC236}">
                <a16:creationId xmlns:a16="http://schemas.microsoft.com/office/drawing/2014/main" id="{6126CC6F-D656-DFE6-801C-9900EAFD1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Espaço Reservado para Anotações 2">
            <a:extLst>
              <a:ext uri="{FF2B5EF4-FFF2-40B4-BE49-F238E27FC236}">
                <a16:creationId xmlns:a16="http://schemas.microsoft.com/office/drawing/2014/main" id="{B7CB2D11-6566-7CAA-31E8-EA2FD1E2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B1 e B2 são escolhidos de forma a minimizar SQR</a:t>
            </a:r>
          </a:p>
        </p:txBody>
      </p:sp>
      <p:sp>
        <p:nvSpPr>
          <p:cNvPr id="167940" name="Espaço Reservado para Número de Slide 3">
            <a:extLst>
              <a:ext uri="{FF2B5EF4-FFF2-40B4-BE49-F238E27FC236}">
                <a16:creationId xmlns:a16="http://schemas.microsoft.com/office/drawing/2014/main" id="{E5F762A8-5024-148A-0D7E-C90D92084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1DF1C5-81D6-409A-A8B7-AA0228A09EBE}" type="slidenum">
              <a:rPr lang="pt-BR" altLang="en-US" sz="1200"/>
              <a:pPr/>
              <a:t>23</a:t>
            </a:fld>
            <a:endParaRPr lang="pt-BR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Imagem de Slide 1">
            <a:extLst>
              <a:ext uri="{FF2B5EF4-FFF2-40B4-BE49-F238E27FC236}">
                <a16:creationId xmlns:a16="http://schemas.microsoft.com/office/drawing/2014/main" id="{EF11EC14-C0C7-E4C9-A731-DDB81FD05D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Espaço Reservado para Anotações 2">
            <a:extLst>
              <a:ext uri="{FF2B5EF4-FFF2-40B4-BE49-F238E27FC236}">
                <a16:creationId xmlns:a16="http://schemas.microsoft.com/office/drawing/2014/main" id="{C4A94132-EDC5-D61E-0BAE-E9BD3B43D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 SQM=0 – X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explicada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nada da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variabildade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de y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 SQM=SQT –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explicação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perfeita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pontos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linha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reta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estimada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SQR=0.</a:t>
            </a:r>
          </a:p>
        </p:txBody>
      </p:sp>
      <p:sp>
        <p:nvSpPr>
          <p:cNvPr id="169988" name="Espaço Reservado para Número de Slide 3">
            <a:extLst>
              <a:ext uri="{FF2B5EF4-FFF2-40B4-BE49-F238E27FC236}">
                <a16:creationId xmlns:a16="http://schemas.microsoft.com/office/drawing/2014/main" id="{AE6F935E-BD3A-6132-25BC-00A898854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CE321C-66D9-4958-ACE7-4286744E67C2}" type="slidenum">
              <a:rPr lang="pt-BR" altLang="en-US" sz="1200"/>
              <a:pPr/>
              <a:t>24</a:t>
            </a:fld>
            <a:endParaRPr lang="pt-BR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Espaço Reservado para Imagem de Slide 1">
            <a:extLst>
              <a:ext uri="{FF2B5EF4-FFF2-40B4-BE49-F238E27FC236}">
                <a16:creationId xmlns:a16="http://schemas.microsoft.com/office/drawing/2014/main" id="{BDDE6830-62CD-EF30-7EA6-85D74C8B18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Espaço Reservado para Anotações 2">
            <a:extLst>
              <a:ext uri="{FF2B5EF4-FFF2-40B4-BE49-F238E27FC236}">
                <a16:creationId xmlns:a16="http://schemas.microsoft.com/office/drawing/2014/main" id="{3AC6AAD4-0107-4975-35FB-C7F903834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156" name="Espaço Reservado para Número de Slide 3">
            <a:extLst>
              <a:ext uri="{FF2B5EF4-FFF2-40B4-BE49-F238E27FC236}">
                <a16:creationId xmlns:a16="http://schemas.microsoft.com/office/drawing/2014/main" id="{02F43891-205D-0526-ED2E-3866168C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0320AB-FEB8-4A1B-82F9-1027CF7F1390}" type="slidenum">
              <a:rPr lang="pt-BR" altLang="en-US" sz="1200"/>
              <a:pPr/>
              <a:t>30</a:t>
            </a:fld>
            <a:endParaRPr lang="pt-BR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Espaço Reservado para Imagem de Slide 1">
            <a:extLst>
              <a:ext uri="{FF2B5EF4-FFF2-40B4-BE49-F238E27FC236}">
                <a16:creationId xmlns:a16="http://schemas.microsoft.com/office/drawing/2014/main" id="{7D3A3383-23A6-D29F-76B5-CB24B5A006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Espaço Reservado para Anotações 2">
            <a:extLst>
              <a:ext uri="{FF2B5EF4-FFF2-40B4-BE49-F238E27FC236}">
                <a16:creationId xmlns:a16="http://schemas.microsoft.com/office/drawing/2014/main" id="{6CD3E623-AD9E-E142-639C-C73B79A90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Estatística F: Se não houver associação entre as variáveis: MQM ~= MQR; Se as variáveis estiverem associadas: MQM&gt;MQR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F(1,n-2): 1: GL do numerador; n-2: GL do denominador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T(alfa, n-2): erro tipo I, GL </a:t>
            </a:r>
          </a:p>
        </p:txBody>
      </p:sp>
      <p:sp>
        <p:nvSpPr>
          <p:cNvPr id="179204" name="Espaço Reservado para Número de Slide 3">
            <a:extLst>
              <a:ext uri="{FF2B5EF4-FFF2-40B4-BE49-F238E27FC236}">
                <a16:creationId xmlns:a16="http://schemas.microsoft.com/office/drawing/2014/main" id="{F243FA15-AB1A-9896-D0ED-591C47530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060927-6D88-47EE-B6FE-FB9539CDB252}" type="slidenum">
              <a:rPr lang="pt-BR" altLang="en-US" sz="1200"/>
              <a:pPr/>
              <a:t>31</a:t>
            </a:fld>
            <a:endParaRPr lang="pt-BR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Espaço Reservado para Imagem de Slide 1">
            <a:extLst>
              <a:ext uri="{FF2B5EF4-FFF2-40B4-BE49-F238E27FC236}">
                <a16:creationId xmlns:a16="http://schemas.microsoft.com/office/drawing/2014/main" id="{E097D66A-BB62-2094-45FE-261B6916E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Espaço Reservado para Anotações 2">
            <a:extLst>
              <a:ext uri="{FF2B5EF4-FFF2-40B4-BE49-F238E27FC236}">
                <a16:creationId xmlns:a16="http://schemas.microsoft.com/office/drawing/2014/main" id="{4BA4EF7E-4B22-76AE-BC1B-DAA8377E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Estatística F: Se não houver associação entre as variáveis: MQM ~= MQR; Se as variáveis estiverem associadas: MQM&gt;MQR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F(1,n-2): 1: GL do numerador; n-2: GL do denominador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T(alfa, n-2): erro tipo I, GL </a:t>
            </a:r>
          </a:p>
        </p:txBody>
      </p:sp>
      <p:sp>
        <p:nvSpPr>
          <p:cNvPr id="181252" name="Espaço Reservado para Número de Slide 3">
            <a:extLst>
              <a:ext uri="{FF2B5EF4-FFF2-40B4-BE49-F238E27FC236}">
                <a16:creationId xmlns:a16="http://schemas.microsoft.com/office/drawing/2014/main" id="{444F5A4A-C801-FF7B-B50F-E2FD0097D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665AE1-7E79-4234-98AC-81E23CB0C6D5}" type="slidenum">
              <a:rPr lang="pt-BR" altLang="en-US" sz="1200"/>
              <a:pPr/>
              <a:t>32</a:t>
            </a:fld>
            <a:endParaRPr lang="pt-BR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Espaço Reservado para Imagem de Slide 1">
            <a:extLst>
              <a:ext uri="{FF2B5EF4-FFF2-40B4-BE49-F238E27FC236}">
                <a16:creationId xmlns:a16="http://schemas.microsoft.com/office/drawing/2014/main" id="{9258A2EC-6EEE-EFBE-4311-6EA49F1BFE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Espaço Reservado para Anotações 2">
            <a:extLst>
              <a:ext uri="{FF2B5EF4-FFF2-40B4-BE49-F238E27FC236}">
                <a16:creationId xmlns:a16="http://schemas.microsoft.com/office/drawing/2014/main" id="{E4E67133-9753-FF06-9B20-C2A8926F8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possível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plotar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resíduos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em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valores de x,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que o y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estimado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linear de x. A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única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diferença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escala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do eixo x. O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padrão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distribuição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resíduos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mesmo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348" name="Espaço Reservado para Número de Slide 3">
            <a:extLst>
              <a:ext uri="{FF2B5EF4-FFF2-40B4-BE49-F238E27FC236}">
                <a16:creationId xmlns:a16="http://schemas.microsoft.com/office/drawing/2014/main" id="{ED1453B3-AB01-AC17-49E5-40FE6CCD6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833D15-6485-41F1-9E5A-57402C3457DF}" type="slidenum">
              <a:rPr lang="pt-BR" altLang="en-US" sz="1200"/>
              <a:pPr/>
              <a:t>33</a:t>
            </a:fld>
            <a:endParaRPr lang="pt-BR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Espaço Reservado para Imagem de Slide 1">
            <a:extLst>
              <a:ext uri="{FF2B5EF4-FFF2-40B4-BE49-F238E27FC236}">
                <a16:creationId xmlns:a16="http://schemas.microsoft.com/office/drawing/2014/main" id="{4682ECC6-8874-E54F-1534-1B5AC6235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Espaço Reservado para Anotações 2">
            <a:extLst>
              <a:ext uri="{FF2B5EF4-FFF2-40B4-BE49-F238E27FC236}">
                <a16:creationId xmlns:a16="http://schemas.microsoft.com/office/drawing/2014/main" id="{BB3CD39B-FD50-A7E1-F951-E1499FF6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444" name="Espaço Reservado para Número de Slide 3">
            <a:extLst>
              <a:ext uri="{FF2B5EF4-FFF2-40B4-BE49-F238E27FC236}">
                <a16:creationId xmlns:a16="http://schemas.microsoft.com/office/drawing/2014/main" id="{E8311978-4EA3-8F1D-DBA8-63931A8FF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7B1D67-53FC-4014-8D7E-1F46CBA89D47}" type="slidenum">
              <a:rPr lang="pt-BR" altLang="en-US" sz="1200"/>
              <a:pPr/>
              <a:t>34</a:t>
            </a:fld>
            <a:endParaRPr lang="pt-BR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Espaço Reservado para Imagem de Slide 1">
            <a:extLst>
              <a:ext uri="{FF2B5EF4-FFF2-40B4-BE49-F238E27FC236}">
                <a16:creationId xmlns:a16="http://schemas.microsoft.com/office/drawing/2014/main" id="{EFF9199D-85E1-F14A-B486-582324672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Espaço Reservado para Anotações 2">
            <a:extLst>
              <a:ext uri="{FF2B5EF4-FFF2-40B4-BE49-F238E27FC236}">
                <a16:creationId xmlns:a16="http://schemas.microsoft.com/office/drawing/2014/main" id="{7C865259-9965-A6B0-B6F9-401578D3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540" name="Espaço Reservado para Número de Slide 3">
            <a:extLst>
              <a:ext uri="{FF2B5EF4-FFF2-40B4-BE49-F238E27FC236}">
                <a16:creationId xmlns:a16="http://schemas.microsoft.com/office/drawing/2014/main" id="{70247BD4-E76E-A57A-4251-B708EEA8C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B8510D-1B3C-4B96-BAB0-B9C2F3CB2295}" type="slidenum">
              <a:rPr lang="pt-BR" altLang="en-US" sz="1200"/>
              <a:pPr/>
              <a:t>35</a:t>
            </a:fld>
            <a:endParaRPr lang="pt-BR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Espaço Reservado para Imagem de Slide 1">
            <a:extLst>
              <a:ext uri="{FF2B5EF4-FFF2-40B4-BE49-F238E27FC236}">
                <a16:creationId xmlns:a16="http://schemas.microsoft.com/office/drawing/2014/main" id="{266951B5-70EF-7F4B-DACB-815BEF8611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Espaço Reservado para Anotações 2">
            <a:extLst>
              <a:ext uri="{FF2B5EF4-FFF2-40B4-BE49-F238E27FC236}">
                <a16:creationId xmlns:a16="http://schemas.microsoft.com/office/drawing/2014/main" id="{D3D2B6B2-0C77-C064-202E-D6642B53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588" name="Espaço Reservado para Número de Slide 3">
            <a:extLst>
              <a:ext uri="{FF2B5EF4-FFF2-40B4-BE49-F238E27FC236}">
                <a16:creationId xmlns:a16="http://schemas.microsoft.com/office/drawing/2014/main" id="{27314331-D0C6-0320-C088-3C403293A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28007FC-55DB-4DF1-B32E-525F3A7EA904}" type="slidenum">
              <a:rPr lang="pt-BR" altLang="en-US" sz="1200"/>
              <a:pPr/>
              <a:t>36</a:t>
            </a:fld>
            <a:endParaRPr lang="pt-BR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Espaço Reservado para Imagem de Slide 1">
            <a:extLst>
              <a:ext uri="{FF2B5EF4-FFF2-40B4-BE49-F238E27FC236}">
                <a16:creationId xmlns:a16="http://schemas.microsoft.com/office/drawing/2014/main" id="{5A30C0F8-A138-F62E-E175-EA4198E77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Espaço Reservado para Anotações 2">
            <a:extLst>
              <a:ext uri="{FF2B5EF4-FFF2-40B4-BE49-F238E27FC236}">
                <a16:creationId xmlns:a16="http://schemas.microsoft.com/office/drawing/2014/main" id="{37E5190B-D612-ED3F-E0BD-964942315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636" name="Espaço Reservado para Número de Slide 3">
            <a:extLst>
              <a:ext uri="{FF2B5EF4-FFF2-40B4-BE49-F238E27FC236}">
                <a16:creationId xmlns:a16="http://schemas.microsoft.com/office/drawing/2014/main" id="{045FCF56-51EA-5218-B948-71B4CB15D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ACFA14-8402-46F9-9342-33015D9E7017}" type="slidenum">
              <a:rPr lang="pt-BR" altLang="en-US" sz="1200"/>
              <a:pPr/>
              <a:t>37</a:t>
            </a:fld>
            <a:endParaRPr lang="pt-BR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>
            <a:extLst>
              <a:ext uri="{FF2B5EF4-FFF2-40B4-BE49-F238E27FC236}">
                <a16:creationId xmlns:a16="http://schemas.microsoft.com/office/drawing/2014/main" id="{3CFD5EA5-D830-91B0-B7C2-381C90A7E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Espaço Reservado para Anotações 2">
            <a:extLst>
              <a:ext uri="{FF2B5EF4-FFF2-40B4-BE49-F238E27FC236}">
                <a16:creationId xmlns:a16="http://schemas.microsoft.com/office/drawing/2014/main" id="{D727CC10-BEA2-341A-0C7D-68C765C3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35EB0ABC-F8A0-5DD2-2AAB-E3BEB1D9C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613A11-3AE2-4E5F-980E-84CDE2E6912A}" type="slidenum">
              <a:rPr lang="pt-BR" altLang="en-US" sz="1200"/>
              <a:pPr/>
              <a:t>3</a:t>
            </a:fld>
            <a:endParaRPr lang="pt-BR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Espaço Reservado para Imagem de Slide 1">
            <a:extLst>
              <a:ext uri="{FF2B5EF4-FFF2-40B4-BE49-F238E27FC236}">
                <a16:creationId xmlns:a16="http://schemas.microsoft.com/office/drawing/2014/main" id="{5A30C0F8-A138-F62E-E175-EA4198E77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Espaço Reservado para Anotações 2">
            <a:extLst>
              <a:ext uri="{FF2B5EF4-FFF2-40B4-BE49-F238E27FC236}">
                <a16:creationId xmlns:a16="http://schemas.microsoft.com/office/drawing/2014/main" id="{37E5190B-D612-ED3F-E0BD-964942315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636" name="Espaço Reservado para Número de Slide 3">
            <a:extLst>
              <a:ext uri="{FF2B5EF4-FFF2-40B4-BE49-F238E27FC236}">
                <a16:creationId xmlns:a16="http://schemas.microsoft.com/office/drawing/2014/main" id="{045FCF56-51EA-5218-B948-71B4CB15D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ACFA14-8402-46F9-9342-33015D9E7017}" type="slidenum">
              <a:rPr lang="pt-BR" altLang="en-US" sz="1200"/>
              <a:pPr/>
              <a:t>38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2051283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Espaço Reservado para Imagem de Slide 1">
            <a:extLst>
              <a:ext uri="{FF2B5EF4-FFF2-40B4-BE49-F238E27FC236}">
                <a16:creationId xmlns:a16="http://schemas.microsoft.com/office/drawing/2014/main" id="{F81514C6-74C0-59C4-D0E2-9C403A536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Espaço Reservado para Anotações 2">
            <a:extLst>
              <a:ext uri="{FF2B5EF4-FFF2-40B4-BE49-F238E27FC236}">
                <a16:creationId xmlns:a16="http://schemas.microsoft.com/office/drawing/2014/main" id="{80027986-A546-991A-1B54-856AF9431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780" name="Espaço Reservado para Número de Slide 3">
            <a:extLst>
              <a:ext uri="{FF2B5EF4-FFF2-40B4-BE49-F238E27FC236}">
                <a16:creationId xmlns:a16="http://schemas.microsoft.com/office/drawing/2014/main" id="{4A1148F1-BD26-974B-90CF-4952DB357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BE963BA-D449-4063-8230-A36A55E4DDA2}" type="slidenum">
              <a:rPr lang="pt-BR" altLang="en-US" sz="1200"/>
              <a:pPr/>
              <a:t>39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1179682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Espaço Reservado para Imagem de Slide 1">
            <a:extLst>
              <a:ext uri="{FF2B5EF4-FFF2-40B4-BE49-F238E27FC236}">
                <a16:creationId xmlns:a16="http://schemas.microsoft.com/office/drawing/2014/main" id="{F81514C6-74C0-59C4-D0E2-9C403A536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Espaço Reservado para Anotações 2">
            <a:extLst>
              <a:ext uri="{FF2B5EF4-FFF2-40B4-BE49-F238E27FC236}">
                <a16:creationId xmlns:a16="http://schemas.microsoft.com/office/drawing/2014/main" id="{80027986-A546-991A-1B54-856AF9431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780" name="Espaço Reservado para Número de Slide 3">
            <a:extLst>
              <a:ext uri="{FF2B5EF4-FFF2-40B4-BE49-F238E27FC236}">
                <a16:creationId xmlns:a16="http://schemas.microsoft.com/office/drawing/2014/main" id="{4A1148F1-BD26-974B-90CF-4952DB357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BE963BA-D449-4063-8230-A36A55E4DDA2}" type="slidenum">
              <a:rPr lang="pt-BR" altLang="en-US" sz="1200"/>
              <a:pPr/>
              <a:t>40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3210867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>
            <a:extLst>
              <a:ext uri="{FF2B5EF4-FFF2-40B4-BE49-F238E27FC236}">
                <a16:creationId xmlns:a16="http://schemas.microsoft.com/office/drawing/2014/main" id="{CD33B883-C30A-3CBD-B3BF-7ED7E6969C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Espaço Reservado para Anotações 2">
            <a:extLst>
              <a:ext uri="{FF2B5EF4-FFF2-40B4-BE49-F238E27FC236}">
                <a16:creationId xmlns:a16="http://schemas.microsoft.com/office/drawing/2014/main" id="{44F2881F-E1BD-C059-6BFA-6BF36D342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possível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plotar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resíduos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em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valores de x,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que o y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estimado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linear de x. A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única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diferença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escala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do eixo x. O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padrão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distribuição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resíduos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mesmo</a:t>
            </a:r>
            <a:endParaRPr lang="en-US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412" name="Espaço Reservado para Número de Slide 3">
            <a:extLst>
              <a:ext uri="{FF2B5EF4-FFF2-40B4-BE49-F238E27FC236}">
                <a16:creationId xmlns:a16="http://schemas.microsoft.com/office/drawing/2014/main" id="{089290FF-2071-AD2D-A052-B9D721B3E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E5EDF99-A0A3-4142-86DE-3531BDF259D7}" type="slidenum">
              <a:rPr lang="pt-BR" altLang="pt-BR" sz="1200"/>
              <a:pPr/>
              <a:t>41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>
            <a:extLst>
              <a:ext uri="{FF2B5EF4-FFF2-40B4-BE49-F238E27FC236}">
                <a16:creationId xmlns:a16="http://schemas.microsoft.com/office/drawing/2014/main" id="{78BD667A-E221-3E8A-8E23-E75F5728F5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Espaço Reservado para Anotações 2">
            <a:extLst>
              <a:ext uri="{FF2B5EF4-FFF2-40B4-BE49-F238E27FC236}">
                <a16:creationId xmlns:a16="http://schemas.microsoft.com/office/drawing/2014/main" id="{5B8C384B-7673-2648-AA30-79FC90148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tenho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de um VD, agora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defino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reta</a:t>
            </a:r>
          </a:p>
        </p:txBody>
      </p:sp>
      <p:sp>
        <p:nvSpPr>
          <p:cNvPr id="147460" name="Espaço Reservado para Número de Slide 3">
            <a:extLst>
              <a:ext uri="{FF2B5EF4-FFF2-40B4-BE49-F238E27FC236}">
                <a16:creationId xmlns:a16="http://schemas.microsoft.com/office/drawing/2014/main" id="{3D9D9B08-237B-6362-C6D8-4BD3BEE91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E73A1F2-5359-4262-8C1A-D74D68A99A8D}" type="slidenum">
              <a:rPr lang="pt-BR" altLang="pt-BR" sz="1200"/>
              <a:pPr/>
              <a:t>42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>
            <a:extLst>
              <a:ext uri="{FF2B5EF4-FFF2-40B4-BE49-F238E27FC236}">
                <a16:creationId xmlns:a16="http://schemas.microsoft.com/office/drawing/2014/main" id="{65064837-EDD9-1D66-8967-E9D68D9614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Espaço Reservado para Anotações 2">
            <a:extLst>
              <a:ext uri="{FF2B5EF4-FFF2-40B4-BE49-F238E27FC236}">
                <a16:creationId xmlns:a16="http://schemas.microsoft.com/office/drawing/2014/main" id="{08A7DEE0-F48E-CD6C-0362-328B60448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484" name="Espaço Reservado para Número de Slide 3">
            <a:extLst>
              <a:ext uri="{FF2B5EF4-FFF2-40B4-BE49-F238E27FC236}">
                <a16:creationId xmlns:a16="http://schemas.microsoft.com/office/drawing/2014/main" id="{0ACC62DE-D26C-9E3E-C2A8-B6CFEF880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3825E15-06E6-416B-B4D7-06D0EA39E1D2}" type="slidenum">
              <a:rPr lang="pt-BR" altLang="pt-BR" sz="1200"/>
              <a:pPr/>
              <a:t>43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>
            <a:extLst>
              <a:ext uri="{FF2B5EF4-FFF2-40B4-BE49-F238E27FC236}">
                <a16:creationId xmlns:a16="http://schemas.microsoft.com/office/drawing/2014/main" id="{441671A9-5D2A-0B47-263A-70B842A007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Espaço Reservado para Anotações 2">
            <a:extLst>
              <a:ext uri="{FF2B5EF4-FFF2-40B4-BE49-F238E27FC236}">
                <a16:creationId xmlns:a16="http://schemas.microsoft.com/office/drawing/2014/main" id="{4D17DC12-D48E-47D2-1AFE-55A07F92E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508" name="Espaço Reservado para Número de Slide 3">
            <a:extLst>
              <a:ext uri="{FF2B5EF4-FFF2-40B4-BE49-F238E27FC236}">
                <a16:creationId xmlns:a16="http://schemas.microsoft.com/office/drawing/2014/main" id="{54621DC5-6796-E943-23D4-057B97787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32DE8A-E35B-4383-86A9-6126F31AFEDF}" type="slidenum">
              <a:rPr lang="pt-BR" altLang="pt-BR" sz="1200"/>
              <a:pPr/>
              <a:t>44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>
            <a:extLst>
              <a:ext uri="{FF2B5EF4-FFF2-40B4-BE49-F238E27FC236}">
                <a16:creationId xmlns:a16="http://schemas.microsoft.com/office/drawing/2014/main" id="{59BFFCF3-742E-25BF-0141-46A56F960C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Espaço Reservado para Anotações 2">
            <a:extLst>
              <a:ext uri="{FF2B5EF4-FFF2-40B4-BE49-F238E27FC236}">
                <a16:creationId xmlns:a16="http://schemas.microsoft.com/office/drawing/2014/main" id="{EDF10B5A-5865-890C-25A9-19524425B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532" name="Espaço Reservado para Número de Slide 3">
            <a:extLst>
              <a:ext uri="{FF2B5EF4-FFF2-40B4-BE49-F238E27FC236}">
                <a16:creationId xmlns:a16="http://schemas.microsoft.com/office/drawing/2014/main" id="{57A717FF-3ED0-28B4-6657-93CDBFFCC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7C3B6A-0B5F-4D31-A96B-FE2774709A25}" type="slidenum">
              <a:rPr lang="pt-BR" altLang="pt-BR" sz="1200"/>
              <a:pPr/>
              <a:t>45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>
            <a:extLst>
              <a:ext uri="{FF2B5EF4-FFF2-40B4-BE49-F238E27FC236}">
                <a16:creationId xmlns:a16="http://schemas.microsoft.com/office/drawing/2014/main" id="{7301E1B7-F325-B22D-C337-D86E45B54D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Espaço Reservado para Anotações 2">
            <a:extLst>
              <a:ext uri="{FF2B5EF4-FFF2-40B4-BE49-F238E27FC236}">
                <a16:creationId xmlns:a16="http://schemas.microsoft.com/office/drawing/2014/main" id="{4C70DE29-E91E-30E3-F30B-347B1C0E2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556" name="Espaço Reservado para Número de Slide 3">
            <a:extLst>
              <a:ext uri="{FF2B5EF4-FFF2-40B4-BE49-F238E27FC236}">
                <a16:creationId xmlns:a16="http://schemas.microsoft.com/office/drawing/2014/main" id="{94705A46-4FB2-0DFF-7899-72E5D61B3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E2B8BB-10CF-4595-ACD5-E2960410264E}" type="slidenum">
              <a:rPr lang="pt-BR" altLang="pt-BR" sz="1200"/>
              <a:pPr/>
              <a:t>46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>
            <a:extLst>
              <a:ext uri="{FF2B5EF4-FFF2-40B4-BE49-F238E27FC236}">
                <a16:creationId xmlns:a16="http://schemas.microsoft.com/office/drawing/2014/main" id="{829EE15F-6F12-9929-56D4-E4FF1B5C77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Espaço Reservado para Anotações 2">
            <a:extLst>
              <a:ext uri="{FF2B5EF4-FFF2-40B4-BE49-F238E27FC236}">
                <a16:creationId xmlns:a16="http://schemas.microsoft.com/office/drawing/2014/main" id="{2511FA3A-2531-DA54-D147-AE21D7EA1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Interpretação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: O peso ao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nascer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aumenta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, em média, 195g com aumento de 1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semana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gestacional</a:t>
            </a:r>
            <a:endParaRPr lang="en-US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gestacional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explica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50% da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variabilidade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do peso ao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nascer</a:t>
            </a:r>
            <a:endParaRPr lang="en-US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580" name="Espaço Reservado para Número de Slide 3">
            <a:extLst>
              <a:ext uri="{FF2B5EF4-FFF2-40B4-BE49-F238E27FC236}">
                <a16:creationId xmlns:a16="http://schemas.microsoft.com/office/drawing/2014/main" id="{042F23DC-16D4-951D-1F08-708804A34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A52480-D4CE-4C36-8EC8-3A18792D6EAC}" type="slidenum">
              <a:rPr lang="pt-BR" altLang="pt-BR" sz="1200"/>
              <a:pPr/>
              <a:t>47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Função que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corta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o eixo y no 0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 que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significa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y=2x?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entre y e x.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Independente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do valor de x, y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2.</a:t>
            </a:r>
          </a:p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Associação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Positiva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negativa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Positiva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do b.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mede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dependência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de y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 x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8E52B-A720-4E16-9443-F46DA7637DD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750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>
            <a:extLst>
              <a:ext uri="{FF2B5EF4-FFF2-40B4-BE49-F238E27FC236}">
                <a16:creationId xmlns:a16="http://schemas.microsoft.com/office/drawing/2014/main" id="{5C2B45CC-F807-9955-FC02-2A9C77BED4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Espaço Reservado para Anotações 2">
            <a:extLst>
              <a:ext uri="{FF2B5EF4-FFF2-40B4-BE49-F238E27FC236}">
                <a16:creationId xmlns:a16="http://schemas.microsoft.com/office/drawing/2014/main" id="{FEDCAABE-C44F-7691-53FC-9A405A48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Interpretação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: O peso ao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nascer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aumenta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, em média 240g com o aumento de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ano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escolaridade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materna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escolaridade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materna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explica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67% da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variabilidade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do peso ao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nascer</a:t>
            </a:r>
            <a:endParaRPr lang="en-US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04" name="Espaço Reservado para Número de Slide 3">
            <a:extLst>
              <a:ext uri="{FF2B5EF4-FFF2-40B4-BE49-F238E27FC236}">
                <a16:creationId xmlns:a16="http://schemas.microsoft.com/office/drawing/2014/main" id="{2EB255EF-0837-633D-B8E7-E9942B79C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D25FD1-8DFC-46EF-B171-E9DD206367E4}" type="slidenum">
              <a:rPr lang="pt-BR" altLang="pt-BR" sz="1200"/>
              <a:pPr/>
              <a:t>48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>
            <a:extLst>
              <a:ext uri="{FF2B5EF4-FFF2-40B4-BE49-F238E27FC236}">
                <a16:creationId xmlns:a16="http://schemas.microsoft.com/office/drawing/2014/main" id="{6C511685-D5AF-FF03-E1E6-45842D2B2C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Espaço Reservado para Anotações 2">
            <a:extLst>
              <a:ext uri="{FF2B5EF4-FFF2-40B4-BE49-F238E27FC236}">
                <a16:creationId xmlns:a16="http://schemas.microsoft.com/office/drawing/2014/main" id="{35183E62-E24E-2E5B-AF65-580B595D7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28" name="Espaço Reservado para Número de Slide 3">
            <a:extLst>
              <a:ext uri="{FF2B5EF4-FFF2-40B4-BE49-F238E27FC236}">
                <a16:creationId xmlns:a16="http://schemas.microsoft.com/office/drawing/2014/main" id="{BCFB4BDD-5D11-D001-FC20-7CB0DC770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779CEB-9E6A-4C03-83AF-E89E06061FFC}" type="slidenum">
              <a:rPr lang="pt-BR" altLang="pt-BR" sz="1200"/>
              <a:pPr/>
              <a:t>49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>
            <a:extLst>
              <a:ext uri="{FF2B5EF4-FFF2-40B4-BE49-F238E27FC236}">
                <a16:creationId xmlns:a16="http://schemas.microsoft.com/office/drawing/2014/main" id="{A6095115-5261-8AD6-2DF8-17E79A3529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Espaço Reservado para Anotações 2">
            <a:extLst>
              <a:ext uri="{FF2B5EF4-FFF2-40B4-BE49-F238E27FC236}">
                <a16:creationId xmlns:a16="http://schemas.microsoft.com/office/drawing/2014/main" id="{B3E38627-8DE6-E772-2A90-22D2C067C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B1 e B2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dos valores da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regressão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linear simples: as duas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independentes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correlacionadas</a:t>
            </a:r>
            <a:endParaRPr lang="en-US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Coeficiente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correlação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sempre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positivo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, pois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há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direção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existem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VI.</a:t>
            </a:r>
          </a:p>
        </p:txBody>
      </p:sp>
      <p:sp>
        <p:nvSpPr>
          <p:cNvPr id="155652" name="Espaço Reservado para Número de Slide 3">
            <a:extLst>
              <a:ext uri="{FF2B5EF4-FFF2-40B4-BE49-F238E27FC236}">
                <a16:creationId xmlns:a16="http://schemas.microsoft.com/office/drawing/2014/main" id="{A1F79401-47FA-8AF2-6A24-334FEAA68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D1EB075-C6CE-4970-870B-01878BBD9A62}" type="slidenum">
              <a:rPr lang="pt-BR" altLang="pt-BR" sz="1200"/>
              <a:pPr/>
              <a:t>50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>
            <a:extLst>
              <a:ext uri="{FF2B5EF4-FFF2-40B4-BE49-F238E27FC236}">
                <a16:creationId xmlns:a16="http://schemas.microsoft.com/office/drawing/2014/main" id="{D9F8F26B-5434-64EB-B81C-CB07C3F055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Espaço Reservado para Anotações 2">
            <a:extLst>
              <a:ext uri="{FF2B5EF4-FFF2-40B4-BE49-F238E27FC236}">
                <a16:creationId xmlns:a16="http://schemas.microsoft.com/office/drawing/2014/main" id="{3116FAAE-6C1B-ED4F-4DCD-FAD4DBEE9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HO: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associação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entre peso ao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nascer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gestacional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controlando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associação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escolaridade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associação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entre peso ao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nascer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escolaridade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controlando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associação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gestacional</a:t>
            </a:r>
            <a:endParaRPr lang="en-US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676" name="Espaço Reservado para Número de Slide 3">
            <a:extLst>
              <a:ext uri="{FF2B5EF4-FFF2-40B4-BE49-F238E27FC236}">
                <a16:creationId xmlns:a16="http://schemas.microsoft.com/office/drawing/2014/main" id="{B84195DC-A5D4-B84B-5F9F-760BBB1FF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ECD6E8-1438-4D22-8EC8-049B4076C73C}" type="slidenum">
              <a:rPr lang="pt-BR" altLang="pt-BR" sz="1200"/>
              <a:pPr/>
              <a:t>51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>
            <a:extLst>
              <a:ext uri="{FF2B5EF4-FFF2-40B4-BE49-F238E27FC236}">
                <a16:creationId xmlns:a16="http://schemas.microsoft.com/office/drawing/2014/main" id="{58B40033-4C51-3C7C-7156-1C49B1E57C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>
            <a:extLst>
              <a:ext uri="{FF2B5EF4-FFF2-40B4-BE49-F238E27FC236}">
                <a16:creationId xmlns:a16="http://schemas.microsoft.com/office/drawing/2014/main" id="{EAA0CFB4-63A7-957D-603D-4199EE706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700" name="Espaço Reservado para Número de Slide 3">
            <a:extLst>
              <a:ext uri="{FF2B5EF4-FFF2-40B4-BE49-F238E27FC236}">
                <a16:creationId xmlns:a16="http://schemas.microsoft.com/office/drawing/2014/main" id="{573082B9-A8C4-AA9C-41D1-F8B0CF049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ED2496-0A3B-46A6-8301-94857D1AC2C3}" type="slidenum">
              <a:rPr lang="pt-BR" altLang="pt-BR" sz="1200"/>
              <a:pPr/>
              <a:t>52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Imagem de Slide 1">
            <a:extLst>
              <a:ext uri="{FF2B5EF4-FFF2-40B4-BE49-F238E27FC236}">
                <a16:creationId xmlns:a16="http://schemas.microsoft.com/office/drawing/2014/main" id="{9BC09A70-FC28-5FD3-A52C-719716F15B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Espaço Reservado para Anotações 2">
            <a:extLst>
              <a:ext uri="{FF2B5EF4-FFF2-40B4-BE49-F238E27FC236}">
                <a16:creationId xmlns:a16="http://schemas.microsoft.com/office/drawing/2014/main" id="{EF2F813E-90C1-6C63-0B3C-C84025C5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</a:rPr>
              <a:t>Substituir o exemplo por hipertensão: 1 sim, 2 não</a:t>
            </a:r>
          </a:p>
        </p:txBody>
      </p:sp>
      <p:sp>
        <p:nvSpPr>
          <p:cNvPr id="158724" name="Espaço Reservado para Número de Slide 3">
            <a:extLst>
              <a:ext uri="{FF2B5EF4-FFF2-40B4-BE49-F238E27FC236}">
                <a16:creationId xmlns:a16="http://schemas.microsoft.com/office/drawing/2014/main" id="{4C6652F0-B51F-7BB0-4C0E-4C7E924F5D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BA99F2-0B75-4DD2-81F2-D99380D0DC49}" type="slidenum">
              <a:rPr lang="pt-BR" altLang="pt-BR" sz="1200"/>
              <a:pPr/>
              <a:t>53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Imagem de Slide 1">
            <a:extLst>
              <a:ext uri="{FF2B5EF4-FFF2-40B4-BE49-F238E27FC236}">
                <a16:creationId xmlns:a16="http://schemas.microsoft.com/office/drawing/2014/main" id="{7D34E300-DBF7-7D32-54CC-67025B1422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Espaço Reservado para Anotações 2">
            <a:extLst>
              <a:ext uri="{FF2B5EF4-FFF2-40B4-BE49-F238E27FC236}">
                <a16:creationId xmlns:a16="http://schemas.microsoft.com/office/drawing/2014/main" id="{019F36B7-4D74-AFAC-A581-546A2E72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meninos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apresentam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, em média, 79g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gramas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menos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ao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nascer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do que as meninas,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após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ajuste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escolaridade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mãe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gestacional</a:t>
            </a:r>
            <a:r>
              <a:rPr lang="en-US" alt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9748" name="Espaço Reservado para Número de Slide 3">
            <a:extLst>
              <a:ext uri="{FF2B5EF4-FFF2-40B4-BE49-F238E27FC236}">
                <a16:creationId xmlns:a16="http://schemas.microsoft.com/office/drawing/2014/main" id="{ABC59CDE-F073-0DD1-5ED6-921D0AD47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A58941-7F02-41A3-A5EC-65B4503777A9}" type="slidenum">
              <a:rPr lang="pt-BR" altLang="pt-BR" sz="1200"/>
              <a:pPr/>
              <a:t>54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Imagem de Slide 1">
            <a:extLst>
              <a:ext uri="{FF2B5EF4-FFF2-40B4-BE49-F238E27FC236}">
                <a16:creationId xmlns:a16="http://schemas.microsoft.com/office/drawing/2014/main" id="{17255DB7-3862-C735-66F3-C1962B08C4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Espaço Reservado para Anotações 2">
            <a:extLst>
              <a:ext uri="{FF2B5EF4-FFF2-40B4-BE49-F238E27FC236}">
                <a16:creationId xmlns:a16="http://schemas.microsoft.com/office/drawing/2014/main" id="{BBD6C918-AEA2-CE72-5510-874DB03D6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</a:rPr>
              <a:t>Substituir o exemplo por hipertensão: 1 sim, 2 não</a:t>
            </a:r>
          </a:p>
        </p:txBody>
      </p:sp>
      <p:sp>
        <p:nvSpPr>
          <p:cNvPr id="160772" name="Espaço Reservado para Número de Slide 3">
            <a:extLst>
              <a:ext uri="{FF2B5EF4-FFF2-40B4-BE49-F238E27FC236}">
                <a16:creationId xmlns:a16="http://schemas.microsoft.com/office/drawing/2014/main" id="{4980C182-5A9B-1459-D799-0093C249BE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3ECC98-1DED-4237-9B84-24A4DCB68EBB}" type="slidenum">
              <a:rPr lang="pt-BR" altLang="pt-BR" sz="1200"/>
              <a:pPr/>
              <a:t>55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>
            <a:extLst>
              <a:ext uri="{FF2B5EF4-FFF2-40B4-BE49-F238E27FC236}">
                <a16:creationId xmlns:a16="http://schemas.microsoft.com/office/drawing/2014/main" id="{2B13B6EC-07A6-D06F-E7EF-9AB47306A8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Espaço Reservado para Anotações 2">
            <a:extLst>
              <a:ext uri="{FF2B5EF4-FFF2-40B4-BE49-F238E27FC236}">
                <a16:creationId xmlns:a16="http://schemas.microsoft.com/office/drawing/2014/main" id="{B4EC5FFE-8E07-A5F0-DF2A-C0100BC5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</a:rPr>
              <a:t>Substituir o exemplo por hipertensão: 1 sim, 2 não</a:t>
            </a:r>
          </a:p>
        </p:txBody>
      </p:sp>
      <p:sp>
        <p:nvSpPr>
          <p:cNvPr id="161796" name="Espaço Reservado para Número de Slide 3">
            <a:extLst>
              <a:ext uri="{FF2B5EF4-FFF2-40B4-BE49-F238E27FC236}">
                <a16:creationId xmlns:a16="http://schemas.microsoft.com/office/drawing/2014/main" id="{3E0A6332-043E-BCC8-E3B2-0DBD0946A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CE7296-4CA5-4A6A-8176-058636311630}" type="slidenum">
              <a:rPr lang="pt-BR" altLang="pt-BR" sz="1200"/>
              <a:pPr/>
              <a:t>56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Imagem de Slide 1">
            <a:extLst>
              <a:ext uri="{FF2B5EF4-FFF2-40B4-BE49-F238E27FC236}">
                <a16:creationId xmlns:a16="http://schemas.microsoft.com/office/drawing/2014/main" id="{4B4D4591-8A21-AB31-D8FA-196DB0D37D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Espaço Reservado para Anotações 2">
            <a:extLst>
              <a:ext uri="{FF2B5EF4-FFF2-40B4-BE49-F238E27FC236}">
                <a16:creationId xmlns:a16="http://schemas.microsoft.com/office/drawing/2014/main" id="{03364034-0F09-563F-DC8E-B20853331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</a:rPr>
              <a:t>Substituir o exemplo por hipertensão: 1 sim, 2 não</a:t>
            </a:r>
          </a:p>
        </p:txBody>
      </p:sp>
      <p:sp>
        <p:nvSpPr>
          <p:cNvPr id="162820" name="Espaço Reservado para Número de Slide 3">
            <a:extLst>
              <a:ext uri="{FF2B5EF4-FFF2-40B4-BE49-F238E27FC236}">
                <a16:creationId xmlns:a16="http://schemas.microsoft.com/office/drawing/2014/main" id="{81C4EF98-DFD8-FCDE-0639-288B69E03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724563-9CCB-4979-B9AA-8F14EC4AAFD5}" type="slidenum">
              <a:rPr lang="pt-BR" altLang="pt-BR" sz="1200"/>
              <a:pPr/>
              <a:t>57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Falar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resíduo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erro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8E52B-A720-4E16-9443-F46DA7637DD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4661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>
            <a:extLst>
              <a:ext uri="{FF2B5EF4-FFF2-40B4-BE49-F238E27FC236}">
                <a16:creationId xmlns:a16="http://schemas.microsoft.com/office/drawing/2014/main" id="{51012017-4B50-710E-F100-FA577E5BA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Espaço Reservado para Anotações 2">
            <a:extLst>
              <a:ext uri="{FF2B5EF4-FFF2-40B4-BE49-F238E27FC236}">
                <a16:creationId xmlns:a16="http://schemas.microsoft.com/office/drawing/2014/main" id="{64B059E7-A890-553A-924A-AEE534A1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Espaço Reservado para Número de Slide 3">
            <a:extLst>
              <a:ext uri="{FF2B5EF4-FFF2-40B4-BE49-F238E27FC236}">
                <a16:creationId xmlns:a16="http://schemas.microsoft.com/office/drawing/2014/main" id="{899C5B50-973E-891B-C61E-B1DCDCB01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3E7A69-7AE9-4C3F-A44B-885B12A0AE87}" type="slidenum">
              <a:rPr lang="pt-BR" altLang="en-US" sz="1200"/>
              <a:pPr/>
              <a:t>58</a:t>
            </a:fld>
            <a:endParaRPr lang="pt-BR" altLang="en-US" sz="1200"/>
          </a:p>
        </p:txBody>
      </p:sp>
    </p:spTree>
    <p:extLst>
      <p:ext uri="{BB962C8B-B14F-4D97-AF65-F5344CB8AC3E}">
        <p14:creationId xmlns:p14="http://schemas.microsoft.com/office/powerpoint/2010/main" val="285107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7255DCC5-31EB-0EC5-518E-F7A55881D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E1E855-9739-4045-BA67-34B5879D0DD1}" type="slidenum">
              <a:rPr lang="pt-BR" altLang="en-US" sz="1200"/>
              <a:pPr/>
              <a:t>59</a:t>
            </a:fld>
            <a:endParaRPr lang="pt-BR" altLang="en-US" sz="12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6A12B5E1-1578-5037-B439-0E5EBAC9D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6F0498F7-6CB9-1F3D-605F-69C266852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Falar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resíduo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erro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8E52B-A720-4E16-9443-F46DA7637DD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3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8E52B-A720-4E16-9443-F46DA7637DD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89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>
            <a:extLst>
              <a:ext uri="{FF2B5EF4-FFF2-40B4-BE49-F238E27FC236}">
                <a16:creationId xmlns:a16="http://schemas.microsoft.com/office/drawing/2014/main" id="{DBA3CE6E-0362-2819-89F2-D922C46577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Espaço Reservado para Anotações 2">
            <a:extLst>
              <a:ext uri="{FF2B5EF4-FFF2-40B4-BE49-F238E27FC236}">
                <a16:creationId xmlns:a16="http://schemas.microsoft.com/office/drawing/2014/main" id="{245B7405-CB66-0458-748F-DFEBB1CE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676" name="Espaço Reservado para Número de Slide 3">
            <a:extLst>
              <a:ext uri="{FF2B5EF4-FFF2-40B4-BE49-F238E27FC236}">
                <a16:creationId xmlns:a16="http://schemas.microsoft.com/office/drawing/2014/main" id="{7F7C3AF1-DA48-2E89-3790-7A5F68310B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7BF34-79AB-449B-8708-78359DE5E150}" type="slidenum">
              <a:rPr lang="pt-BR" altLang="en-US" sz="1200"/>
              <a:pPr/>
              <a:t>15</a:t>
            </a:fld>
            <a:endParaRPr lang="pt-BR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Imagem de Slide 1">
            <a:extLst>
              <a:ext uri="{FF2B5EF4-FFF2-40B4-BE49-F238E27FC236}">
                <a16:creationId xmlns:a16="http://schemas.microsoft.com/office/drawing/2014/main" id="{F81ADF18-6D83-9B0A-6C3C-7D6B2EE6F2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Espaço Reservado para Anotações 2">
            <a:extLst>
              <a:ext uri="{FF2B5EF4-FFF2-40B4-BE49-F238E27FC236}">
                <a16:creationId xmlns:a16="http://schemas.microsoft.com/office/drawing/2014/main" id="{2D1E011E-F9A4-E11D-55BD-29DBF3877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724" name="Espaço Reservado para Número de Slide 3">
            <a:extLst>
              <a:ext uri="{FF2B5EF4-FFF2-40B4-BE49-F238E27FC236}">
                <a16:creationId xmlns:a16="http://schemas.microsoft.com/office/drawing/2014/main" id="{2F935843-12F0-B2A1-6BC8-346A8F14D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9A50D3-8C3E-454F-BACC-9EE59112AC87}" type="slidenum">
              <a:rPr lang="pt-BR" altLang="en-US" sz="1200"/>
              <a:pPr/>
              <a:t>16</a:t>
            </a:fld>
            <a:endParaRPr lang="pt-BR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Imagem de Slide 1">
            <a:extLst>
              <a:ext uri="{FF2B5EF4-FFF2-40B4-BE49-F238E27FC236}">
                <a16:creationId xmlns:a16="http://schemas.microsoft.com/office/drawing/2014/main" id="{3A08ACE3-3E0D-A799-9E2D-8FE83CBCA8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Espaço Reservado para Anotações 2">
            <a:extLst>
              <a:ext uri="{FF2B5EF4-FFF2-40B4-BE49-F238E27FC236}">
                <a16:creationId xmlns:a16="http://schemas.microsoft.com/office/drawing/2014/main" id="{EE994392-00FD-7FBF-609E-03863C654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Explicar qual é a SQT, SQR, SQM</a:t>
            </a:r>
          </a:p>
        </p:txBody>
      </p:sp>
      <p:sp>
        <p:nvSpPr>
          <p:cNvPr id="165892" name="Espaço Reservado para Número de Slide 3">
            <a:extLst>
              <a:ext uri="{FF2B5EF4-FFF2-40B4-BE49-F238E27FC236}">
                <a16:creationId xmlns:a16="http://schemas.microsoft.com/office/drawing/2014/main" id="{262088BE-FC30-BBEB-D9A7-8277E2A46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DD5392-6EAC-4DF2-B7D4-EFF5505CC527}" type="slidenum">
              <a:rPr lang="pt-BR" altLang="en-US" sz="1200"/>
              <a:pPr/>
              <a:t>22</a:t>
            </a:fld>
            <a:endParaRPr lang="pt-BR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58925"/>
            <a:ext cx="6489211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slidedoc</a:t>
            </a:r>
            <a:r>
              <a:rPr lang="en-US" dirty="0"/>
              <a:t> title</a:t>
            </a: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609601" y="3496727"/>
            <a:ext cx="1996017" cy="2512484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609600" y="6178550"/>
            <a:ext cx="199626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7345793" y="5181599"/>
            <a:ext cx="1996017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9586384" y="5181599"/>
            <a:ext cx="1996017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7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48101"/>
            <a:ext cx="5638800" cy="1695849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947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56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10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430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196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43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44" name="add slidedoc title"/>
          <p:cNvSpPr txBox="1">
            <a:spLocks noGrp="1"/>
          </p:cNvSpPr>
          <p:nvPr>
            <p:ph type="title" hasCustomPrompt="1"/>
          </p:nvPr>
        </p:nvSpPr>
        <p:spPr>
          <a:xfrm>
            <a:off x="609600" y="358924"/>
            <a:ext cx="6489211" cy="27422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6600" cap="all" spc="-200">
                <a:solidFill>
                  <a:srgbClr val="FFFFFF"/>
                </a:solidFill>
              </a:defRPr>
            </a:lvl1pPr>
          </a:lstStyle>
          <a:p>
            <a:r>
              <a:t>add slidedoc title</a:t>
            </a:r>
          </a:p>
        </p:txBody>
      </p:sp>
      <p:sp>
        <p:nvSpPr>
          <p:cNvPr id="45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09601" y="3496726"/>
            <a:ext cx="1996017" cy="251248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300">
                <a:solidFill>
                  <a:srgbClr val="444D26"/>
                </a:solidFill>
              </a:defRPr>
            </a:lvl1pPr>
            <a:lvl2pPr>
              <a:lnSpc>
                <a:spcPct val="100000"/>
              </a:lnSpc>
              <a:defRPr sz="1300">
                <a:solidFill>
                  <a:srgbClr val="444D26"/>
                </a:solidFill>
              </a:defRPr>
            </a:lvl2pPr>
            <a:lvl3pPr>
              <a:lnSpc>
                <a:spcPct val="100000"/>
              </a:lnSpc>
              <a:defRPr sz="1300">
                <a:solidFill>
                  <a:srgbClr val="444D26"/>
                </a:solidFill>
              </a:defRPr>
            </a:lvl3pPr>
            <a:lvl4pPr>
              <a:lnSpc>
                <a:spcPct val="100000"/>
              </a:lnSpc>
              <a:defRPr sz="1300">
                <a:solidFill>
                  <a:srgbClr val="444D26"/>
                </a:solidFill>
              </a:defRPr>
            </a:lvl4pPr>
            <a:lvl5pPr marL="202622" indent="-202622">
              <a:lnSpc>
                <a:spcPct val="100000"/>
              </a:lnSpc>
              <a:defRPr sz="1300">
                <a:solidFill>
                  <a:srgbClr val="444D26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6" name="Straight Connector 61"/>
          <p:cNvSpPr/>
          <p:nvPr/>
        </p:nvSpPr>
        <p:spPr>
          <a:xfrm>
            <a:off x="609599" y="6178550"/>
            <a:ext cx="1996263" cy="0"/>
          </a:xfrm>
          <a:prstGeom prst="line">
            <a:avLst/>
          </a:prstGeom>
          <a:ln>
            <a:solidFill>
              <a:srgbClr val="444D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" name="Text Placeholder 59"/>
          <p:cNvSpPr>
            <a:spLocks noGrp="1"/>
          </p:cNvSpPr>
          <p:nvPr>
            <p:ph type="body" sz="quarter" idx="21"/>
          </p:nvPr>
        </p:nvSpPr>
        <p:spPr>
          <a:xfrm>
            <a:off x="7345792" y="5181598"/>
            <a:ext cx="1996017" cy="102235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Text Placeholder 59"/>
          <p:cNvSpPr>
            <a:spLocks noGrp="1"/>
          </p:cNvSpPr>
          <p:nvPr>
            <p:ph type="body" sz="quarter" idx="22"/>
          </p:nvPr>
        </p:nvSpPr>
        <p:spPr>
          <a:xfrm>
            <a:off x="9586383" y="5181598"/>
            <a:ext cx="1996017" cy="102235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defRPr sz="13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37134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Page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dd slidedoc title"/>
          <p:cNvSpPr txBox="1">
            <a:spLocks noGrp="1"/>
          </p:cNvSpPr>
          <p:nvPr>
            <p:ph type="title" hasCustomPrompt="1"/>
          </p:nvPr>
        </p:nvSpPr>
        <p:spPr>
          <a:xfrm>
            <a:off x="609600" y="358924"/>
            <a:ext cx="6489211" cy="27422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6600" cap="all" spc="-200">
                <a:solidFill>
                  <a:srgbClr val="FFFFFF"/>
                </a:solidFill>
              </a:defRPr>
            </a:lvl1pPr>
          </a:lstStyle>
          <a:p>
            <a:r>
              <a:t>add slidedoc title</a:t>
            </a:r>
          </a:p>
        </p:txBody>
      </p:sp>
      <p:sp>
        <p:nvSpPr>
          <p:cNvPr id="56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09601" y="3496726"/>
            <a:ext cx="1996017" cy="251248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300">
                <a:solidFill>
                  <a:srgbClr val="444D26"/>
                </a:solidFill>
              </a:defRPr>
            </a:lvl1pPr>
            <a:lvl2pPr>
              <a:lnSpc>
                <a:spcPct val="100000"/>
              </a:lnSpc>
              <a:defRPr sz="1300">
                <a:solidFill>
                  <a:srgbClr val="444D26"/>
                </a:solidFill>
              </a:defRPr>
            </a:lvl2pPr>
            <a:lvl3pPr>
              <a:lnSpc>
                <a:spcPct val="100000"/>
              </a:lnSpc>
              <a:defRPr sz="1300">
                <a:solidFill>
                  <a:srgbClr val="444D26"/>
                </a:solidFill>
              </a:defRPr>
            </a:lvl3pPr>
            <a:lvl4pPr>
              <a:lnSpc>
                <a:spcPct val="100000"/>
              </a:lnSpc>
              <a:defRPr sz="1300">
                <a:solidFill>
                  <a:srgbClr val="444D26"/>
                </a:solidFill>
              </a:defRPr>
            </a:lvl4pPr>
            <a:lvl5pPr marL="202622" indent="-202622">
              <a:lnSpc>
                <a:spcPct val="100000"/>
              </a:lnSpc>
              <a:defRPr sz="1300">
                <a:solidFill>
                  <a:srgbClr val="444D26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7" name="Text Placeholder 59"/>
          <p:cNvSpPr>
            <a:spLocks noGrp="1"/>
          </p:cNvSpPr>
          <p:nvPr>
            <p:ph type="body" sz="quarter" idx="21"/>
          </p:nvPr>
        </p:nvSpPr>
        <p:spPr>
          <a:xfrm>
            <a:off x="7345792" y="5181598"/>
            <a:ext cx="1996017" cy="102235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Text Placeholder 59"/>
          <p:cNvSpPr>
            <a:spLocks noGrp="1"/>
          </p:cNvSpPr>
          <p:nvPr>
            <p:ph type="body" sz="quarter" idx="22"/>
          </p:nvPr>
        </p:nvSpPr>
        <p:spPr>
          <a:xfrm>
            <a:off x="9586383" y="5181598"/>
            <a:ext cx="1996017" cy="102235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99829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69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70" name="Texto do Título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242736" cy="12280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71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1" y="23198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71450"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##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2" name="Text Placeholder 36"/>
          <p:cNvSpPr>
            <a:spLocks noGrp="1"/>
          </p:cNvSpPr>
          <p:nvPr>
            <p:ph type="body" sz="quarter" idx="21"/>
          </p:nvPr>
        </p:nvSpPr>
        <p:spPr>
          <a:xfrm>
            <a:off x="5105400" y="685800"/>
            <a:ext cx="6477000" cy="122802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853796" y="23198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5097993" y="23198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7342189" y="23198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9586383" y="23198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26" hasCustomPrompt="1"/>
          </p:nvPr>
        </p:nvSpPr>
        <p:spPr>
          <a:xfrm>
            <a:off x="609601" y="2228136"/>
            <a:ext cx="1996016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27" hasCustomPrompt="1"/>
          </p:nvPr>
        </p:nvSpPr>
        <p:spPr>
          <a:xfrm>
            <a:off x="2853796" y="2228136"/>
            <a:ext cx="1996017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28" hasCustomPrompt="1"/>
          </p:nvPr>
        </p:nvSpPr>
        <p:spPr>
          <a:xfrm>
            <a:off x="5097993" y="2228136"/>
            <a:ext cx="1996017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29" hasCustomPrompt="1"/>
          </p:nvPr>
        </p:nvSpPr>
        <p:spPr>
          <a:xfrm>
            <a:off x="7342189" y="2228136"/>
            <a:ext cx="1996017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81" name="Text Placeholder 33"/>
          <p:cNvSpPr>
            <a:spLocks noGrp="1"/>
          </p:cNvSpPr>
          <p:nvPr>
            <p:ph type="body" sz="quarter" idx="30" hasCustomPrompt="1"/>
          </p:nvPr>
        </p:nvSpPr>
        <p:spPr>
          <a:xfrm>
            <a:off x="9586383" y="2228136"/>
            <a:ext cx="1996017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82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1" y="4428070"/>
            <a:ext cx="1996016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83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853796" y="44280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84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5097993" y="44280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85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7342189" y="44280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86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9586383" y="44280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87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1" y="4336334"/>
            <a:ext cx="1996016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88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853796" y="4336334"/>
            <a:ext cx="1996017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89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5097993" y="4336334"/>
            <a:ext cx="1996017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90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7342189" y="4336334"/>
            <a:ext cx="1996017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91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9586383" y="4336334"/>
            <a:ext cx="1996017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2369392566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le of Content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9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01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102" name="Texto do Título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242736" cy="12280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0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1" y="23198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71450"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##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4" name="Text Placeholder 36"/>
          <p:cNvSpPr>
            <a:spLocks noGrp="1"/>
          </p:cNvSpPr>
          <p:nvPr>
            <p:ph type="body" sz="quarter" idx="21"/>
          </p:nvPr>
        </p:nvSpPr>
        <p:spPr>
          <a:xfrm>
            <a:off x="5105400" y="685800"/>
            <a:ext cx="6477000" cy="122802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05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853796" y="23198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106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5097993" y="23198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107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7342189" y="23198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108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9586383" y="23198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109" name="Text Placeholder 33"/>
          <p:cNvSpPr>
            <a:spLocks noGrp="1"/>
          </p:cNvSpPr>
          <p:nvPr>
            <p:ph type="body" sz="quarter" idx="26" hasCustomPrompt="1"/>
          </p:nvPr>
        </p:nvSpPr>
        <p:spPr>
          <a:xfrm>
            <a:off x="609601" y="2228136"/>
            <a:ext cx="1996016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110" name="Text Placeholder 33"/>
          <p:cNvSpPr>
            <a:spLocks noGrp="1"/>
          </p:cNvSpPr>
          <p:nvPr>
            <p:ph type="body" sz="quarter" idx="27" hasCustomPrompt="1"/>
          </p:nvPr>
        </p:nvSpPr>
        <p:spPr>
          <a:xfrm>
            <a:off x="2853796" y="2228136"/>
            <a:ext cx="1996017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111" name="Text Placeholder 33"/>
          <p:cNvSpPr>
            <a:spLocks noGrp="1"/>
          </p:cNvSpPr>
          <p:nvPr>
            <p:ph type="body" sz="quarter" idx="28" hasCustomPrompt="1"/>
          </p:nvPr>
        </p:nvSpPr>
        <p:spPr>
          <a:xfrm>
            <a:off x="5097993" y="2228136"/>
            <a:ext cx="1996017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112" name="Text Placeholder 33"/>
          <p:cNvSpPr>
            <a:spLocks noGrp="1"/>
          </p:cNvSpPr>
          <p:nvPr>
            <p:ph type="body" sz="quarter" idx="29" hasCustomPrompt="1"/>
          </p:nvPr>
        </p:nvSpPr>
        <p:spPr>
          <a:xfrm>
            <a:off x="7342189" y="2228136"/>
            <a:ext cx="1996017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113" name="Text Placeholder 33"/>
          <p:cNvSpPr>
            <a:spLocks noGrp="1"/>
          </p:cNvSpPr>
          <p:nvPr>
            <p:ph type="body" sz="quarter" idx="30" hasCustomPrompt="1"/>
          </p:nvPr>
        </p:nvSpPr>
        <p:spPr>
          <a:xfrm>
            <a:off x="9586383" y="2228136"/>
            <a:ext cx="1996017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114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1" y="4428070"/>
            <a:ext cx="1996016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115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853796" y="44280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116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5097993" y="44280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117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7342189" y="44280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118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9586383" y="4428070"/>
            <a:ext cx="1996017" cy="10837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6600" b="1" i="0" spc="-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##</a:t>
            </a:r>
          </a:p>
        </p:txBody>
      </p:sp>
      <p:sp>
        <p:nvSpPr>
          <p:cNvPr id="119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1" y="4336334"/>
            <a:ext cx="1996016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120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853796" y="4336334"/>
            <a:ext cx="1996017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121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5097993" y="4336334"/>
            <a:ext cx="1996017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122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7342189" y="4336334"/>
            <a:ext cx="1996017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  <p:sp>
        <p:nvSpPr>
          <p:cNvPr id="123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9586383" y="4336334"/>
            <a:ext cx="1996017" cy="295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sz="1600">
                <a:solidFill>
                  <a:srgbClr val="FEFAC9"/>
                </a:solidFill>
              </a:defRPr>
            </a:lvl1pPr>
          </a:lstStyle>
          <a:p>
            <a: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98875758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33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134" name="Texto do Título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242736" cy="12280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3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5105436" y="685800"/>
            <a:ext cx="6476964" cy="54927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735016" y="6407150"/>
            <a:ext cx="8985051" cy="450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SzTx/>
              <a:buFontTx/>
              <a:buNone/>
              <a:defRPr sz="800" i="0">
                <a:solidFill>
                  <a:srgbClr val="FEFAC9"/>
                </a:solidFill>
                <a:latin typeface="+mn-lt"/>
                <a:ea typeface="+mn-ea"/>
                <a:cs typeface="+mn-cs"/>
                <a:sym typeface="Microsoft New Tai Lue"/>
              </a:defRPr>
            </a:lvl1pPr>
          </a:lstStyle>
          <a:p>
            <a:r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8907111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4242736" cy="1228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2319871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5105400" y="685800"/>
            <a:ext cx="6477000" cy="122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853797" y="2319871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5097993" y="2319871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7342189" y="2319871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9586384" y="2319871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1" y="2228136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853797" y="2228136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5097993" y="2228136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7342189" y="2228136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9586384" y="2228136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1" y="4428070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853797" y="4428070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5097993" y="4428070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7342189" y="4428070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9586384" y="4428070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1" y="4336335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853797" y="4336335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5097993" y="4336335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7342189" y="4336335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9586384" y="4336335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3472352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46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147" name="Texto do Título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242736" cy="12280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48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5105436" y="685800"/>
            <a:ext cx="6476964" cy="54927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4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735016" y="6407150"/>
            <a:ext cx="8985051" cy="450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SzTx/>
              <a:buFontTx/>
              <a:buNone/>
              <a:defRPr sz="800" i="0">
                <a:solidFill>
                  <a:srgbClr val="FEFAC9"/>
                </a:solidFill>
                <a:latin typeface="+mn-lt"/>
                <a:ea typeface="+mn-ea"/>
                <a:cs typeface="+mn-cs"/>
                <a:sym typeface="Microsoft New Tai Lue"/>
              </a:defRPr>
            </a:lvl1pPr>
          </a:lstStyle>
          <a:p>
            <a:r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00255813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59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160" name="Texto do Título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242736" cy="12280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61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5103448" y="3429000"/>
            <a:ext cx="6478954" cy="2749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6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735016" y="6407150"/>
            <a:ext cx="8985051" cy="450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SzTx/>
              <a:buFontTx/>
              <a:buNone/>
              <a:defRPr sz="800" i="0">
                <a:solidFill>
                  <a:srgbClr val="FEFAC9"/>
                </a:solidFill>
                <a:latin typeface="+mn-lt"/>
                <a:ea typeface="+mn-ea"/>
                <a:cs typeface="+mn-cs"/>
                <a:sym typeface="Microsoft New Tai Lue"/>
              </a:defRPr>
            </a:lvl1pPr>
          </a:lstStyle>
          <a:p>
            <a:r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636387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0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72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173" name="Texto do Título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242736" cy="12280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74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5103448" y="685800"/>
            <a:ext cx="3095674" cy="54927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735016" y="6407150"/>
            <a:ext cx="8985051" cy="450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SzTx/>
              <a:buFontTx/>
              <a:buNone/>
              <a:defRPr sz="800" i="0">
                <a:solidFill>
                  <a:srgbClr val="FEFAC9"/>
                </a:solidFill>
                <a:latin typeface="+mn-lt"/>
                <a:ea typeface="+mn-ea"/>
                <a:cs typeface="+mn-cs"/>
                <a:sym typeface="Microsoft New Tai Lue"/>
              </a:defRPr>
            </a:lvl1pPr>
          </a:lstStyle>
          <a:p>
            <a:r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54312021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85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186" name="Texto do Título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242736" cy="12280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87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5103448" y="685800"/>
            <a:ext cx="3095674" cy="54927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735016" y="6407150"/>
            <a:ext cx="8985051" cy="450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SzTx/>
              <a:buFontTx/>
              <a:buNone/>
              <a:defRPr sz="800" i="0">
                <a:solidFill>
                  <a:srgbClr val="FEFAC9"/>
                </a:solidFill>
                <a:latin typeface="+mn-lt"/>
                <a:ea typeface="+mn-ea"/>
                <a:cs typeface="+mn-cs"/>
                <a:sym typeface="Microsoft New Tai Lue"/>
              </a:defRPr>
            </a:lvl1pPr>
          </a:lstStyle>
          <a:p>
            <a:r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415033354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o do Título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242736" cy="12280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96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5103448" y="685800"/>
            <a:ext cx="3095674" cy="54927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735016" y="6407150"/>
            <a:ext cx="8985051" cy="450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SzTx/>
              <a:buFontTx/>
              <a:buNone/>
              <a:defRPr sz="800" i="0">
                <a:solidFill>
                  <a:srgbClr val="FEFAC9"/>
                </a:solidFill>
                <a:latin typeface="+mn-lt"/>
                <a:ea typeface="+mn-ea"/>
                <a:cs typeface="+mn-cs"/>
                <a:sym typeface="Microsoft New Tai Lue"/>
              </a:defRPr>
            </a:lvl1pPr>
          </a:lstStyle>
          <a:p>
            <a:r>
              <a:t>Click to insert attribution</a:t>
            </a:r>
          </a:p>
        </p:txBody>
      </p:sp>
      <p:sp>
        <p:nvSpPr>
          <p:cNvPr id="19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298196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208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209" name="Texto do Título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242736" cy="12280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21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103448" y="3429000"/>
            <a:ext cx="3095674" cy="2749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1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735016" y="6407150"/>
            <a:ext cx="8985051" cy="450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SzTx/>
              <a:buFontTx/>
              <a:buNone/>
              <a:defRPr sz="800" i="0">
                <a:solidFill>
                  <a:srgbClr val="FEFAC9"/>
                </a:solidFill>
                <a:latin typeface="+mn-lt"/>
                <a:ea typeface="+mn-ea"/>
                <a:cs typeface="+mn-cs"/>
                <a:sym typeface="Microsoft New Tai Lue"/>
              </a:defRPr>
            </a:lvl1pPr>
          </a:lstStyle>
          <a:p>
            <a:r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70110291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221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222" name="Texto do Título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242736" cy="12280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223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103448" y="3429000"/>
            <a:ext cx="3095674" cy="2749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735016" y="6407150"/>
            <a:ext cx="8985051" cy="450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SzTx/>
              <a:buFontTx/>
              <a:buNone/>
              <a:defRPr sz="800" i="0">
                <a:solidFill>
                  <a:srgbClr val="FEFAC9"/>
                </a:solidFill>
                <a:latin typeface="+mn-lt"/>
                <a:ea typeface="+mn-ea"/>
                <a:cs typeface="+mn-cs"/>
                <a:sym typeface="Microsoft New Tai Lue"/>
              </a:defRPr>
            </a:lvl1pPr>
          </a:lstStyle>
          <a:p>
            <a:r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03501219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2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234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235" name="Texto do Título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242736" cy="12280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236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1" y="6407150"/>
            <a:ext cx="10110466" cy="450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buSzTx/>
              <a:buFontTx/>
              <a:buNone/>
              <a:defRPr sz="800" i="0">
                <a:solidFill>
                  <a:srgbClr val="FEFAC9"/>
                </a:solidFill>
                <a:latin typeface="+mn-lt"/>
                <a:ea typeface="+mn-ea"/>
                <a:cs typeface="+mn-cs"/>
                <a:sym typeface="Microsoft New Tai Lue"/>
              </a:defRPr>
            </a:lvl1pPr>
            <a:lvl2pPr>
              <a:lnSpc>
                <a:spcPct val="85000"/>
              </a:lnSpc>
              <a:buSzTx/>
              <a:buFontTx/>
              <a:buNone/>
              <a:defRPr sz="800" i="0">
                <a:solidFill>
                  <a:srgbClr val="FEFAC9"/>
                </a:solidFill>
                <a:latin typeface="+mn-lt"/>
                <a:ea typeface="+mn-ea"/>
                <a:cs typeface="+mn-cs"/>
                <a:sym typeface="Microsoft New Tai Lue"/>
              </a:defRPr>
            </a:lvl2pPr>
            <a:lvl3pPr>
              <a:lnSpc>
                <a:spcPct val="85000"/>
              </a:lnSpc>
              <a:buSzTx/>
              <a:buFontTx/>
              <a:buNone/>
              <a:defRPr sz="800" i="0">
                <a:solidFill>
                  <a:srgbClr val="FEFAC9"/>
                </a:solidFill>
                <a:latin typeface="+mn-lt"/>
                <a:ea typeface="+mn-ea"/>
                <a:cs typeface="+mn-cs"/>
                <a:sym typeface="Microsoft New Tai Lue"/>
              </a:defRPr>
            </a:lvl3pPr>
            <a:lvl4pPr>
              <a:lnSpc>
                <a:spcPct val="85000"/>
              </a:lnSpc>
              <a:buSzTx/>
              <a:buFontTx/>
              <a:buNone/>
              <a:defRPr sz="800" i="0">
                <a:solidFill>
                  <a:srgbClr val="FEFAC9"/>
                </a:solidFill>
                <a:latin typeface="+mn-lt"/>
                <a:ea typeface="+mn-ea"/>
                <a:cs typeface="+mn-cs"/>
                <a:sym typeface="Microsoft New Tai Lue"/>
              </a:defRPr>
            </a:lvl4pPr>
            <a:lvl5pPr marL="0" indent="0">
              <a:lnSpc>
                <a:spcPct val="85000"/>
              </a:lnSpc>
              <a:buSzTx/>
              <a:buFontTx/>
              <a:buNone/>
              <a:defRPr sz="800" i="0">
                <a:solidFill>
                  <a:srgbClr val="FEFAC9"/>
                </a:solidFill>
                <a:latin typeface="+mn-lt"/>
                <a:ea typeface="+mn-ea"/>
                <a:cs typeface="+mn-cs"/>
                <a:sym typeface="Microsoft New Tai Lue"/>
              </a:defRPr>
            </a:lvl5pPr>
          </a:lstStyle>
          <a:p>
            <a:r>
              <a:t>Click to insert 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  <p:extLst>
      <p:ext uri="{BB962C8B-B14F-4D97-AF65-F5344CB8AC3E}">
        <p14:creationId xmlns:p14="http://schemas.microsoft.com/office/powerpoint/2010/main" val="330729432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246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247" name="Texto do Título"/>
          <p:cNvSpPr txBox="1">
            <a:spLocks noGrp="1"/>
          </p:cNvSpPr>
          <p:nvPr>
            <p:ph type="title"/>
          </p:nvPr>
        </p:nvSpPr>
        <p:spPr>
          <a:xfrm>
            <a:off x="609600" y="3848101"/>
            <a:ext cx="5638800" cy="1695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800" spc="-200">
                <a:solidFill>
                  <a:srgbClr val="FFFFFF"/>
                </a:solidFill>
              </a:defRPr>
            </a:lvl1pPr>
          </a:lstStyle>
          <a:p>
            <a:r>
              <a:t>Texto do Título</a:t>
            </a:r>
          </a:p>
        </p:txBody>
      </p:sp>
    </p:spTree>
    <p:extLst>
      <p:ext uri="{BB962C8B-B14F-4D97-AF65-F5344CB8AC3E}">
        <p14:creationId xmlns:p14="http://schemas.microsoft.com/office/powerpoint/2010/main" val="1004806069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er Header 0">
    <p:bg>
      <p:bgPr>
        <a:solidFill>
          <a:srgbClr val="D94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o do Título"/>
          <p:cNvSpPr txBox="1">
            <a:spLocks noGrp="1"/>
          </p:cNvSpPr>
          <p:nvPr>
            <p:ph type="title"/>
          </p:nvPr>
        </p:nvSpPr>
        <p:spPr>
          <a:xfrm>
            <a:off x="609600" y="3848101"/>
            <a:ext cx="5638800" cy="1695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800" spc="-200">
                <a:solidFill>
                  <a:srgbClr val="FFFFFF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5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317613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2359784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299314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272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273" name="Texto do Título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Texto do Título</a:t>
            </a:r>
          </a:p>
        </p:txBody>
      </p:sp>
      <p:sp>
        <p:nvSpPr>
          <p:cNvPr id="27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SzTx/>
              <a:buFontTx/>
              <a:buNone/>
              <a:defRPr sz="2400"/>
            </a:lvl1pPr>
            <a:lvl2pPr indent="457200" algn="ctr">
              <a:buSzTx/>
              <a:buFontTx/>
              <a:buNone/>
              <a:defRPr sz="2400"/>
            </a:lvl2pPr>
            <a:lvl3pPr indent="914400" algn="ctr">
              <a:buSzTx/>
              <a:buFontTx/>
              <a:buNone/>
              <a:defRPr sz="2400"/>
            </a:lvl3pPr>
            <a:lvl4pPr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</p:spTree>
    <p:extLst>
      <p:ext uri="{BB962C8B-B14F-4D97-AF65-F5344CB8AC3E}">
        <p14:creationId xmlns:p14="http://schemas.microsoft.com/office/powerpoint/2010/main" val="160183730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 de Título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o do Título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Texto do Título</a:t>
            </a:r>
          </a:p>
        </p:txBody>
      </p:sp>
      <p:sp>
        <p:nvSpPr>
          <p:cNvPr id="28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SzTx/>
              <a:buFontTx/>
              <a:buNone/>
              <a:defRPr sz="2400"/>
            </a:lvl1pPr>
            <a:lvl2pPr indent="457200" algn="ctr">
              <a:buSzTx/>
              <a:buFontTx/>
              <a:buNone/>
              <a:defRPr sz="2400"/>
            </a:lvl2pPr>
            <a:lvl3pPr indent="914400" algn="ctr">
              <a:buSzTx/>
              <a:buFontTx/>
              <a:buNone/>
              <a:defRPr sz="2400"/>
            </a:lvl3pPr>
            <a:lvl4pPr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8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0" y="0"/>
            <a:ext cx="358413" cy="370840"/>
          </a:xfrm>
          <a:prstGeom prst="rect">
            <a:avLst/>
          </a:prstGeom>
        </p:spPr>
        <p:txBody>
          <a:bodyPr lIns="45719" tIns="45719" rIns="45719" bIns="45719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98755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293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294" name="Texto do Título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242736" cy="12280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Texto do Título</a:t>
            </a:r>
          </a:p>
        </p:txBody>
      </p:sp>
    </p:spTree>
    <p:extLst>
      <p:ext uri="{BB962C8B-B14F-4D97-AF65-F5344CB8AC3E}">
        <p14:creationId xmlns:p14="http://schemas.microsoft.com/office/powerpoint/2010/main" val="524077311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2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304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305" name="Texto do Título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242736" cy="12280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Texto do Título</a:t>
            </a:r>
          </a:p>
        </p:txBody>
      </p:sp>
    </p:spTree>
    <p:extLst>
      <p:ext uri="{BB962C8B-B14F-4D97-AF65-F5344CB8AC3E}">
        <p14:creationId xmlns:p14="http://schemas.microsoft.com/office/powerpoint/2010/main" val="237246365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315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316" name="SlideModel.com"/>
          <p:cNvSpPr txBox="1">
            <a:spLocks noGrp="1"/>
          </p:cNvSpPr>
          <p:nvPr>
            <p:ph type="title" hasCustomPrompt="1"/>
          </p:nvPr>
        </p:nvSpPr>
        <p:spPr>
          <a:xfrm>
            <a:off x="3218671" y="2870634"/>
            <a:ext cx="5932225" cy="71108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SlideModel.com</a:t>
            </a:r>
          </a:p>
        </p:txBody>
      </p:sp>
    </p:spTree>
    <p:extLst>
      <p:ext uri="{BB962C8B-B14F-4D97-AF65-F5344CB8AC3E}">
        <p14:creationId xmlns:p14="http://schemas.microsoft.com/office/powerpoint/2010/main" val="19014523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735017" y="3429000"/>
            <a:ext cx="309567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27275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448" y="3429000"/>
            <a:ext cx="647895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44237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448" y="685800"/>
            <a:ext cx="3095673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8471877" y="685800"/>
            <a:ext cx="3110523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03403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03448" y="3429000"/>
            <a:ext cx="309567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8471877" y="3429000"/>
            <a:ext cx="311052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74215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103448" y="3429000"/>
            <a:ext cx="309567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8471877" y="3429000"/>
            <a:ext cx="311052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735017" y="3429000"/>
            <a:ext cx="309567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70221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6407150"/>
            <a:ext cx="10110465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424101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4242736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All 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5437" y="685800"/>
            <a:ext cx="6476963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More</a:t>
            </a:r>
          </a:p>
          <a:p>
            <a:pPr lvl="8"/>
            <a:r>
              <a:rPr lang="en-US" dirty="0"/>
              <a:t>More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09600" y="460057"/>
            <a:ext cx="4242736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05437" y="460057"/>
            <a:ext cx="6476963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415688" y="6397716"/>
            <a:ext cx="1667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‹nº›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117201" y="6397716"/>
            <a:ext cx="24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bg2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63824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02" r:id="rId12"/>
    <p:sldLayoutId id="2147483703" r:id="rId13"/>
    <p:sldLayoutId id="2147483704" r:id="rId14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68"/>
          <p:cNvSpPr/>
          <p:nvPr/>
        </p:nvSpPr>
        <p:spPr>
          <a:xfrm>
            <a:off x="609600" y="460056"/>
            <a:ext cx="4242736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traight Connector 73"/>
          <p:cNvSpPr/>
          <p:nvPr/>
        </p:nvSpPr>
        <p:spPr>
          <a:xfrm>
            <a:off x="5105436" y="460056"/>
            <a:ext cx="6476964" cy="1"/>
          </a:xfrm>
          <a:prstGeom prst="line">
            <a:avLst/>
          </a:prstGeom>
          <a:ln w="12700">
            <a:solidFill>
              <a:srgbClr val="444D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455399" y="6397716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5" name="TextBox 116"/>
          <p:cNvSpPr txBox="1"/>
          <p:nvPr/>
        </p:nvSpPr>
        <p:spPr>
          <a:xfrm>
            <a:off x="11014246" y="6397716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800">
                <a:solidFill>
                  <a:srgbClr val="FEFAC9"/>
                </a:solidFill>
              </a:defRPr>
            </a:lvl1pPr>
          </a:lstStyle>
          <a:p>
            <a:r>
              <a:t>|</a:t>
            </a:r>
          </a:p>
        </p:txBody>
      </p:sp>
      <p:grpSp>
        <p:nvGrpSpPr>
          <p:cNvPr id="31" name="Group 3"/>
          <p:cNvGrpSpPr/>
          <p:nvPr/>
        </p:nvGrpSpPr>
        <p:grpSpPr>
          <a:xfrm>
            <a:off x="-1" y="0"/>
            <a:ext cx="12192001" cy="6858000"/>
            <a:chOff x="0" y="0"/>
            <a:chExt cx="12192000" cy="6858000"/>
          </a:xfrm>
        </p:grpSpPr>
        <p:sp>
          <p:nvSpPr>
            <p:cNvPr id="6" name="Straight Connector 48"/>
            <p:cNvSpPr/>
            <p:nvPr/>
          </p:nvSpPr>
          <p:spPr>
            <a:xfrm flipH="1">
              <a:off x="609600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Straight Connector 49"/>
            <p:cNvSpPr/>
            <p:nvPr/>
          </p:nvSpPr>
          <p:spPr>
            <a:xfrm flipH="1">
              <a:off x="11582399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Straight Connector 80"/>
            <p:cNvSpPr/>
            <p:nvPr/>
          </p:nvSpPr>
          <p:spPr>
            <a:xfrm flipH="1">
              <a:off x="1484968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Straight Connector 81"/>
            <p:cNvSpPr/>
            <p:nvPr/>
          </p:nvSpPr>
          <p:spPr>
            <a:xfrm flipH="1">
              <a:off x="1734162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Straight Connector 78"/>
            <p:cNvSpPr/>
            <p:nvPr/>
          </p:nvSpPr>
          <p:spPr>
            <a:xfrm flipH="1">
              <a:off x="2605861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Straight Connector 79"/>
            <p:cNvSpPr/>
            <p:nvPr/>
          </p:nvSpPr>
          <p:spPr>
            <a:xfrm flipH="1">
              <a:off x="2857400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Straight Connector 76"/>
            <p:cNvSpPr/>
            <p:nvPr/>
          </p:nvSpPr>
          <p:spPr>
            <a:xfrm flipH="1">
              <a:off x="3729098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Straight Connector 77"/>
            <p:cNvSpPr/>
            <p:nvPr/>
          </p:nvSpPr>
          <p:spPr>
            <a:xfrm flipH="1">
              <a:off x="3987670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Straight Connector 74"/>
            <p:cNvSpPr/>
            <p:nvPr/>
          </p:nvSpPr>
          <p:spPr>
            <a:xfrm flipH="1">
              <a:off x="4852335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Straight Connector 75"/>
            <p:cNvSpPr/>
            <p:nvPr/>
          </p:nvSpPr>
          <p:spPr>
            <a:xfrm flipH="1">
              <a:off x="5105437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Straight Connector 72"/>
            <p:cNvSpPr/>
            <p:nvPr/>
          </p:nvSpPr>
          <p:spPr>
            <a:xfrm flipH="1">
              <a:off x="5971665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Straight Connector 73"/>
            <p:cNvSpPr/>
            <p:nvPr/>
          </p:nvSpPr>
          <p:spPr>
            <a:xfrm flipH="1">
              <a:off x="6227111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Straight Connector 70"/>
            <p:cNvSpPr/>
            <p:nvPr/>
          </p:nvSpPr>
          <p:spPr>
            <a:xfrm flipH="1">
              <a:off x="7098810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Straight Connector 71"/>
            <p:cNvSpPr/>
            <p:nvPr/>
          </p:nvSpPr>
          <p:spPr>
            <a:xfrm flipH="1">
              <a:off x="7350349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Straight Connector 68"/>
            <p:cNvSpPr/>
            <p:nvPr/>
          </p:nvSpPr>
          <p:spPr>
            <a:xfrm flipH="1">
              <a:off x="8222047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Straight Connector 69"/>
            <p:cNvSpPr/>
            <p:nvPr/>
          </p:nvSpPr>
          <p:spPr>
            <a:xfrm flipH="1">
              <a:off x="8473586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Straight Connector 66"/>
            <p:cNvSpPr/>
            <p:nvPr/>
          </p:nvSpPr>
          <p:spPr>
            <a:xfrm flipH="1">
              <a:off x="9345285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traight Connector 67"/>
            <p:cNvSpPr/>
            <p:nvPr/>
          </p:nvSpPr>
          <p:spPr>
            <a:xfrm flipH="1">
              <a:off x="9596823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Straight Connector 64"/>
            <p:cNvSpPr/>
            <p:nvPr/>
          </p:nvSpPr>
          <p:spPr>
            <a:xfrm flipH="1">
              <a:off x="10468522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Straight Connector 65"/>
            <p:cNvSpPr/>
            <p:nvPr/>
          </p:nvSpPr>
          <p:spPr>
            <a:xfrm flipH="1">
              <a:off x="10720065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Straight Connector 59"/>
            <p:cNvSpPr/>
            <p:nvPr/>
          </p:nvSpPr>
          <p:spPr>
            <a:xfrm>
              <a:off x="0" y="457199"/>
              <a:ext cx="12192000" cy="1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Straight Connector 60"/>
            <p:cNvSpPr/>
            <p:nvPr/>
          </p:nvSpPr>
          <p:spPr>
            <a:xfrm>
              <a:off x="0" y="685799"/>
              <a:ext cx="12192000" cy="1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Straight Connector 62"/>
            <p:cNvSpPr/>
            <p:nvPr/>
          </p:nvSpPr>
          <p:spPr>
            <a:xfrm>
              <a:off x="0" y="6178550"/>
              <a:ext cx="12192000" cy="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Straight Connector 63"/>
            <p:cNvSpPr/>
            <p:nvPr/>
          </p:nvSpPr>
          <p:spPr>
            <a:xfrm>
              <a:off x="0" y="6407150"/>
              <a:ext cx="12192000" cy="0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Straight Connector 82"/>
            <p:cNvSpPr/>
            <p:nvPr/>
          </p:nvSpPr>
          <p:spPr>
            <a:xfrm flipH="1" flipV="1">
              <a:off x="-1" y="3428999"/>
              <a:ext cx="12192001" cy="2"/>
            </a:xfrm>
            <a:prstGeom prst="line">
              <a:avLst/>
            </a:prstGeom>
            <a:noFill/>
            <a:ln w="9525" cap="flat">
              <a:solidFill>
                <a:srgbClr val="FF006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" name="Texto do Título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Texto do Título</a:t>
            </a:r>
          </a:p>
        </p:txBody>
      </p:sp>
      <p:sp>
        <p:nvSpPr>
          <p:cNvPr id="3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</p:spTree>
    <p:extLst>
      <p:ext uri="{BB962C8B-B14F-4D97-AF65-F5344CB8AC3E}">
        <p14:creationId xmlns:p14="http://schemas.microsoft.com/office/powerpoint/2010/main" val="260121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</p:sldLayoutIdLst>
  <p:transition spd="med"/>
  <p:txStyles>
    <p:titleStyle>
      <a:lvl1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50" baseline="0">
          <a:solidFill>
            <a:srgbClr val="444D2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50" baseline="0">
          <a:solidFill>
            <a:srgbClr val="444D2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50" baseline="0">
          <a:solidFill>
            <a:srgbClr val="444D2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50" baseline="0">
          <a:solidFill>
            <a:srgbClr val="444D2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50" baseline="0">
          <a:solidFill>
            <a:srgbClr val="444D26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50" baseline="0">
          <a:solidFill>
            <a:srgbClr val="444D26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50" baseline="0">
          <a:solidFill>
            <a:srgbClr val="444D26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50" baseline="0">
          <a:solidFill>
            <a:srgbClr val="444D26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50" baseline="0">
          <a:solidFill>
            <a:srgbClr val="444D2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​"/>
        <a:tabLst/>
        <a:defRPr sz="1500" b="0" i="1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1pPr>
      <a:lvl2pPr marL="0" marR="0" indent="0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​"/>
        <a:tabLst/>
        <a:defRPr sz="1500" b="0" i="1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2pPr>
      <a:lvl3pPr marL="0" marR="0" indent="0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​"/>
        <a:tabLst/>
        <a:defRPr sz="1500" b="0" i="1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3pPr>
      <a:lvl4pPr marL="0" marR="0" indent="0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​"/>
        <a:tabLst/>
        <a:defRPr sz="1500" b="0" i="1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4pPr>
      <a:lvl5pPr marL="233795" marR="0" indent="-233795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1500" b="0" i="1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5pPr>
      <a:lvl6pPr marL="407410" marR="0" indent="-235960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1500" b="0" i="1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6pPr>
      <a:lvl7pPr marL="0" marR="0" indent="0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​"/>
        <a:tabLst/>
        <a:defRPr sz="1500" b="0" i="1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7pPr>
      <a:lvl8pPr marL="233795" marR="0" indent="-233795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1500" b="0" i="1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8pPr>
      <a:lvl9pPr marL="407410" marR="0" indent="-235960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1500" b="0" i="1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New Tai Lue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New Tai Lue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New Tai Lue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New Tai Lue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New Tai Lue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New Tai Lue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New Tai Lue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New Tai Lue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New Tai L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599" y="3437438"/>
            <a:ext cx="8576603" cy="1764298"/>
          </a:xfrm>
          <a:noFill/>
        </p:spPr>
        <p:txBody>
          <a:bodyPr/>
          <a:lstStyle/>
          <a:p>
            <a:br>
              <a:rPr lang="pt-BR" sz="6000" cap="none" dirty="0">
                <a:latin typeface="Candara" panose="020E0502030303020204" pitchFamily="34" charset="0"/>
              </a:rPr>
            </a:br>
            <a:r>
              <a:rPr lang="pt-BR" sz="6000" cap="none" dirty="0">
                <a:latin typeface="Candara" panose="020E0502030303020204" pitchFamily="34" charset="0"/>
              </a:rPr>
              <a:t>Regressão linear</a:t>
            </a:r>
            <a:endParaRPr lang="pt-BR" sz="6000" cap="none" dirty="0">
              <a:latin typeface="Candara" panose="020E0502030303020204" pitchFamily="34" charset="0"/>
              <a:ea typeface="Cambria Math" panose="020405030504060302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483197" y="5201736"/>
            <a:ext cx="3013167" cy="102235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pt-BR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helvetica" panose="020B0604020202020204" pitchFamily="34" charset="0"/>
                <a:cs typeface="helvetica" panose="020B0604020202020204" pitchFamily="34" charset="0"/>
              </a:rPr>
              <a:t>Renata Yokota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helvetica" panose="020B0604020202020204" pitchFamily="34" charset="0"/>
                <a:cs typeface="helvetica" panose="020B0604020202020204" pitchFamily="34" charset="0"/>
              </a:rPr>
              <a:t>André Castro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helvetica" panose="020B0604020202020204" pitchFamily="34" charset="0"/>
                <a:cs typeface="helvetica" panose="020B0604020202020204" pitchFamily="34" charset="0"/>
              </a:rPr>
              <a:t>Felipe Freitas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helvetica" panose="020B0604020202020204" pitchFamily="34" charset="0"/>
                <a:cs typeface="helvetica" panose="020B0604020202020204" pitchFamily="34" charset="0"/>
              </a:rPr>
              <a:t>Silvania Caribe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133977"/>
            <a:ext cx="857660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b="1" dirty="0">
                <a:solidFill>
                  <a:prstClr val="white"/>
                </a:solidFill>
                <a:latin typeface="Candara" panose="020E0502030303020204" pitchFamily="34" charset="0"/>
              </a:rPr>
              <a:t>Curso</a:t>
            </a:r>
          </a:p>
          <a:p>
            <a:pPr lvl="0">
              <a:defRPr/>
            </a:pPr>
            <a:r>
              <a:rPr lang="pt-BR" sz="2800" b="1" dirty="0">
                <a:solidFill>
                  <a:prstClr val="white"/>
                </a:solidFill>
                <a:latin typeface="Candara" panose="020E0502030303020204" pitchFamily="34" charset="0"/>
              </a:rPr>
              <a:t>Análise de Dados de Saúde e Clima: Estatísticas para Políticas Públicas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26" name="Freeform 6"/>
          <p:cNvSpPr>
            <a:spLocks noChangeAspect="1"/>
          </p:cNvSpPr>
          <p:nvPr/>
        </p:nvSpPr>
        <p:spPr>
          <a:xfrm>
            <a:off x="609601" y="321712"/>
            <a:ext cx="1159041" cy="1109118"/>
          </a:xfrm>
          <a:custGeom>
            <a:avLst/>
            <a:gdLst/>
            <a:ahLst/>
            <a:cxnLst/>
            <a:rect l="l" t="t" r="r" b="b"/>
            <a:pathLst>
              <a:path w="1174229" h="1123652">
                <a:moveTo>
                  <a:pt x="0" y="0"/>
                </a:moveTo>
                <a:lnTo>
                  <a:pt x="1174229" y="0"/>
                </a:lnTo>
                <a:lnTo>
                  <a:pt x="1174229" y="1123652"/>
                </a:lnTo>
                <a:lnTo>
                  <a:pt x="0" y="1123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568" y="442726"/>
            <a:ext cx="7050447" cy="867091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609599" y="5274092"/>
            <a:ext cx="4831772" cy="325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79"/>
              </a:lnSpc>
              <a:defRPr/>
            </a:pPr>
            <a:r>
              <a:rPr lang="en-US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Módulo</a:t>
            </a:r>
            <a:r>
              <a:rPr lang="en-US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3: </a:t>
            </a:r>
            <a:r>
              <a:rPr lang="pt-BR" dirty="0">
                <a:solidFill>
                  <a:srgbClr val="FFFFFF"/>
                </a:solidFill>
                <a:latin typeface="Montserrat Bold"/>
              </a:rPr>
              <a:t>Regressão </a:t>
            </a:r>
            <a:r>
              <a:rPr lang="en-US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linear – 07/08/2024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090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E4D42E23-6490-1653-25FC-292257D34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546" y="623888"/>
            <a:ext cx="6420855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chemeClr val="accent2"/>
                </a:solidFill>
              </a:rPr>
              <a:t>Diagrama de Dispersão no Epi Info</a:t>
            </a:r>
          </a:p>
        </p:txBody>
      </p:sp>
      <p:pic>
        <p:nvPicPr>
          <p:cNvPr id="150531" name="Imagem 1">
            <a:extLst>
              <a:ext uri="{FF2B5EF4-FFF2-40B4-BE49-F238E27FC236}">
                <a16:creationId xmlns:a16="http://schemas.microsoft.com/office/drawing/2014/main" id="{3509E150-F5F6-FE47-E388-A912EE069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1" y="1386891"/>
            <a:ext cx="6335713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532" name="Conector de seta reta 3">
            <a:extLst>
              <a:ext uri="{FF2B5EF4-FFF2-40B4-BE49-F238E27FC236}">
                <a16:creationId xmlns:a16="http://schemas.microsoft.com/office/drawing/2014/main" id="{E5B01056-FC72-BB48-6348-3356FA4BA1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51110" y="1916865"/>
            <a:ext cx="72072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533" name="CaixaDeTexto 16">
            <a:extLst>
              <a:ext uri="{FF2B5EF4-FFF2-40B4-BE49-F238E27FC236}">
                <a16:creationId xmlns:a16="http://schemas.microsoft.com/office/drawing/2014/main" id="{19FE858D-AC0E-6044-7CE3-29345F916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378201"/>
            <a:ext cx="122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14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0534" name="CaixaDeTexto 16">
            <a:extLst>
              <a:ext uri="{FF2B5EF4-FFF2-40B4-BE49-F238E27FC236}">
                <a16:creationId xmlns:a16="http://schemas.microsoft.com/office/drawing/2014/main" id="{399AD2F8-558D-20DD-94CF-C3B50FFE7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3070226"/>
            <a:ext cx="122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1400" b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153F5-CFCD-38E2-329D-04C1C3D0CC98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551947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035E7DA4-17BC-D35F-5B27-2D2A0EA33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20701"/>
            <a:ext cx="91440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>
                <a:solidFill>
                  <a:schemeClr val="accent2"/>
                </a:solidFill>
              </a:rPr>
              <a:t>Relação entre peso ao nascer e níveis de estriol na gestação</a:t>
            </a:r>
          </a:p>
        </p:txBody>
      </p:sp>
      <p:grpSp>
        <p:nvGrpSpPr>
          <p:cNvPr id="151555" name="Grupo 52">
            <a:extLst>
              <a:ext uri="{FF2B5EF4-FFF2-40B4-BE49-F238E27FC236}">
                <a16:creationId xmlns:a16="http://schemas.microsoft.com/office/drawing/2014/main" id="{6FDB5651-1943-CE75-1971-90C30539D2BD}"/>
              </a:ext>
            </a:extLst>
          </p:cNvPr>
          <p:cNvGrpSpPr>
            <a:grpSpLocks/>
          </p:cNvGrpSpPr>
          <p:nvPr/>
        </p:nvGrpSpPr>
        <p:grpSpPr bwMode="auto">
          <a:xfrm>
            <a:off x="2257425" y="1287463"/>
            <a:ext cx="7786688" cy="3924300"/>
            <a:chOff x="785786" y="2143116"/>
            <a:chExt cx="7786710" cy="3924502"/>
          </a:xfrm>
        </p:grpSpPr>
        <p:grpSp>
          <p:nvGrpSpPr>
            <p:cNvPr id="151558" name="Grupo 50">
              <a:extLst>
                <a:ext uri="{FF2B5EF4-FFF2-40B4-BE49-F238E27FC236}">
                  <a16:creationId xmlns:a16="http://schemas.microsoft.com/office/drawing/2014/main" id="{A41AEAC1-D1D7-9B96-44BF-8CDDB7BA91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786" y="2143116"/>
              <a:ext cx="7786710" cy="3924502"/>
              <a:chOff x="642910" y="2214554"/>
              <a:chExt cx="7786710" cy="3924502"/>
            </a:xfrm>
          </p:grpSpPr>
          <p:grpSp>
            <p:nvGrpSpPr>
              <p:cNvPr id="151560" name="Grupo 48">
                <a:extLst>
                  <a:ext uri="{FF2B5EF4-FFF2-40B4-BE49-F238E27FC236}">
                    <a16:creationId xmlns:a16="http://schemas.microsoft.com/office/drawing/2014/main" id="{6E72A3D4-B70A-9A1B-5DCC-803D8D0E5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910" y="2214554"/>
                <a:ext cx="7786710" cy="3924502"/>
                <a:chOff x="714348" y="2214554"/>
                <a:chExt cx="7786710" cy="3924502"/>
              </a:xfrm>
            </p:grpSpPr>
            <p:grpSp>
              <p:nvGrpSpPr>
                <p:cNvPr id="151562" name="Grupo 29">
                  <a:extLst>
                    <a:ext uri="{FF2B5EF4-FFF2-40B4-BE49-F238E27FC236}">
                      <a16:creationId xmlns:a16="http://schemas.microsoft.com/office/drawing/2014/main" id="{863E71AF-A99B-CFCE-A6EE-250CE4AAD9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4348" y="2214554"/>
                  <a:ext cx="7786710" cy="3924502"/>
                  <a:chOff x="714348" y="2214554"/>
                  <a:chExt cx="7786710" cy="3924502"/>
                </a:xfrm>
              </p:grpSpPr>
              <p:pic>
                <p:nvPicPr>
                  <p:cNvPr id="151571" name="Imagem 4" descr="formula_correlacao.JPG">
                    <a:extLst>
                      <a:ext uri="{FF2B5EF4-FFF2-40B4-BE49-F238E27FC236}">
                        <a16:creationId xmlns:a16="http://schemas.microsoft.com/office/drawing/2014/main" id="{7B029D47-9D6F-5C0F-517B-476770093B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4348" y="2214554"/>
                    <a:ext cx="7786710" cy="392450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51572" name="Conector reto 7">
                    <a:extLst>
                      <a:ext uri="{FF2B5EF4-FFF2-40B4-BE49-F238E27FC236}">
                        <a16:creationId xmlns:a16="http://schemas.microsoft.com/office/drawing/2014/main" id="{92C25C49-40E9-A3BF-44F2-7DA3641445B0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357290" y="5286388"/>
                    <a:ext cx="142876" cy="1588"/>
                  </a:xfrm>
                  <a:prstGeom prst="line">
                    <a:avLst/>
                  </a:prstGeom>
                  <a:noFill/>
                  <a:ln w="19050">
                    <a:solidFill>
                      <a:srgbClr val="00B05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1573" name="Conector reto 8">
                    <a:extLst>
                      <a:ext uri="{FF2B5EF4-FFF2-40B4-BE49-F238E27FC236}">
                        <a16:creationId xmlns:a16="http://schemas.microsoft.com/office/drawing/2014/main" id="{FEA8A421-8997-F464-3E17-1431B3C82B7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928000" y="5214156"/>
                    <a:ext cx="285752" cy="1588"/>
                  </a:xfrm>
                  <a:prstGeom prst="line">
                    <a:avLst/>
                  </a:prstGeom>
                  <a:noFill/>
                  <a:ln w="19050">
                    <a:solidFill>
                      <a:srgbClr val="00B05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1574" name="Conector reto 10">
                    <a:extLst>
                      <a:ext uri="{FF2B5EF4-FFF2-40B4-BE49-F238E27FC236}">
                        <a16:creationId xmlns:a16="http://schemas.microsoft.com/office/drawing/2014/main" id="{BF9984D1-0251-1562-6432-1A39F2F60C18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822827" y="3963991"/>
                    <a:ext cx="357190" cy="1588"/>
                  </a:xfrm>
                  <a:prstGeom prst="line">
                    <a:avLst/>
                  </a:prstGeom>
                  <a:noFill/>
                  <a:ln w="19050">
                    <a:solidFill>
                      <a:srgbClr val="00B05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1575" name="Conector reto 12">
                    <a:extLst>
                      <a:ext uri="{FF2B5EF4-FFF2-40B4-BE49-F238E27FC236}">
                        <a16:creationId xmlns:a16="http://schemas.microsoft.com/office/drawing/2014/main" id="{43B054EC-2933-D053-F584-619EA58C4CD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286380" y="3571876"/>
                    <a:ext cx="714380" cy="1588"/>
                  </a:xfrm>
                  <a:prstGeom prst="line">
                    <a:avLst/>
                  </a:prstGeom>
                  <a:noFill/>
                  <a:ln w="19050">
                    <a:solidFill>
                      <a:srgbClr val="00B05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1576" name="Conector reto 14">
                    <a:extLst>
                      <a:ext uri="{FF2B5EF4-FFF2-40B4-BE49-F238E27FC236}">
                        <a16:creationId xmlns:a16="http://schemas.microsoft.com/office/drawing/2014/main" id="{219873B4-8304-A55E-9766-E5F55C73FBC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858678" y="3356768"/>
                    <a:ext cx="857256" cy="1588"/>
                  </a:xfrm>
                  <a:prstGeom prst="line">
                    <a:avLst/>
                  </a:prstGeom>
                  <a:noFill/>
                  <a:ln w="19050">
                    <a:solidFill>
                      <a:srgbClr val="00B05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1577" name="Conector reto 16">
                    <a:extLst>
                      <a:ext uri="{FF2B5EF4-FFF2-40B4-BE49-F238E27FC236}">
                        <a16:creationId xmlns:a16="http://schemas.microsoft.com/office/drawing/2014/main" id="{1B8F7DF9-B538-066E-2C7E-5007772A55E3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571338" y="4214024"/>
                    <a:ext cx="714380" cy="1588"/>
                  </a:xfrm>
                  <a:prstGeom prst="line">
                    <a:avLst/>
                  </a:prstGeom>
                  <a:noFill/>
                  <a:ln w="19050">
                    <a:solidFill>
                      <a:srgbClr val="00B05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1578" name="Conector reto 17">
                    <a:extLst>
                      <a:ext uri="{FF2B5EF4-FFF2-40B4-BE49-F238E27FC236}">
                        <a16:creationId xmlns:a16="http://schemas.microsoft.com/office/drawing/2014/main" id="{790FA80B-FCE1-BBDF-5AFB-A9C8F1B60BA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286512" y="4214818"/>
                    <a:ext cx="1285884" cy="1588"/>
                  </a:xfrm>
                  <a:prstGeom prst="line">
                    <a:avLst/>
                  </a:prstGeom>
                  <a:noFill/>
                  <a:ln w="19050">
                    <a:solidFill>
                      <a:srgbClr val="00B05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1579" name="Conector reto 20">
                    <a:extLst>
                      <a:ext uri="{FF2B5EF4-FFF2-40B4-BE49-F238E27FC236}">
                        <a16:creationId xmlns:a16="http://schemas.microsoft.com/office/drawing/2014/main" id="{D96CDC5A-5E89-2310-063A-352DDEDEBE76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894529" y="3821115"/>
                    <a:ext cx="785818" cy="1588"/>
                  </a:xfrm>
                  <a:prstGeom prst="line">
                    <a:avLst/>
                  </a:prstGeom>
                  <a:noFill/>
                  <a:ln w="19050">
                    <a:solidFill>
                      <a:srgbClr val="00B05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51563" name="CaixaDeTexto 30">
                  <a:extLst>
                    <a:ext uri="{FF2B5EF4-FFF2-40B4-BE49-F238E27FC236}">
                      <a16:creationId xmlns:a16="http://schemas.microsoft.com/office/drawing/2014/main" id="{C2F1F6B2-09F9-A2CD-E3E0-1B26BC4DD2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28728" y="5143512"/>
                  <a:ext cx="50006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l-GR" altLang="en-US" sz="2000" b="1"/>
                    <a:t>ε</a:t>
                  </a:r>
                  <a:r>
                    <a:rPr lang="en-US" altLang="en-US" sz="1200" b="1"/>
                    <a:t>1</a:t>
                  </a:r>
                  <a:endParaRPr lang="en-US" altLang="en-US" sz="2000" b="1"/>
                </a:p>
              </p:txBody>
            </p:sp>
            <p:sp>
              <p:nvSpPr>
                <p:cNvPr id="151564" name="CaixaDeTexto 31">
                  <a:extLst>
                    <a:ext uri="{FF2B5EF4-FFF2-40B4-BE49-F238E27FC236}">
                      <a16:creationId xmlns:a16="http://schemas.microsoft.com/office/drawing/2014/main" id="{D991A56B-8AC7-74B8-6761-980C871E5C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71670" y="5072074"/>
                  <a:ext cx="50006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l-GR" altLang="en-US" sz="2000" b="1"/>
                    <a:t>ε</a:t>
                  </a:r>
                  <a:r>
                    <a:rPr lang="en-US" altLang="en-US" sz="1200" b="1"/>
                    <a:t>2</a:t>
                  </a:r>
                  <a:endParaRPr lang="en-US" altLang="en-US" sz="2000" b="1"/>
                </a:p>
              </p:txBody>
            </p:sp>
            <p:sp>
              <p:nvSpPr>
                <p:cNvPr id="151565" name="CaixaDeTexto 32">
                  <a:extLst>
                    <a:ext uri="{FF2B5EF4-FFF2-40B4-BE49-F238E27FC236}">
                      <a16:creationId xmlns:a16="http://schemas.microsoft.com/office/drawing/2014/main" id="{E9E64D8D-3E6D-CB21-CFD7-9DDD01E931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3438" y="3714752"/>
                  <a:ext cx="50006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l-GR" altLang="en-US" sz="2000" b="1"/>
                    <a:t>ε</a:t>
                  </a:r>
                  <a:r>
                    <a:rPr lang="en-US" altLang="en-US" sz="1200" b="1"/>
                    <a:t>3</a:t>
                  </a:r>
                  <a:endParaRPr lang="en-US" altLang="en-US" sz="2000" b="1"/>
                </a:p>
              </p:txBody>
            </p:sp>
            <p:sp>
              <p:nvSpPr>
                <p:cNvPr id="151566" name="CaixaDeTexto 33">
                  <a:extLst>
                    <a:ext uri="{FF2B5EF4-FFF2-40B4-BE49-F238E27FC236}">
                      <a16:creationId xmlns:a16="http://schemas.microsoft.com/office/drawing/2014/main" id="{54991A1F-B294-0DA2-9A77-BBD85D9AE8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43570" y="3429000"/>
                  <a:ext cx="50006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l-GR" altLang="en-US" sz="2000" b="1"/>
                    <a:t>ε</a:t>
                  </a:r>
                  <a:r>
                    <a:rPr lang="en-US" altLang="en-US" sz="1200" b="1"/>
                    <a:t>4</a:t>
                  </a:r>
                  <a:endParaRPr lang="en-US" altLang="en-US" sz="2000" b="1"/>
                </a:p>
              </p:txBody>
            </p:sp>
            <p:sp>
              <p:nvSpPr>
                <p:cNvPr id="151567" name="CaixaDeTexto 34">
                  <a:extLst>
                    <a:ext uri="{FF2B5EF4-FFF2-40B4-BE49-F238E27FC236}">
                      <a16:creationId xmlns:a16="http://schemas.microsoft.com/office/drawing/2014/main" id="{8668DBB5-6537-C603-5C51-37E8FE9924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29322" y="4000504"/>
                  <a:ext cx="50006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l-GR" altLang="en-US" sz="2000" b="1"/>
                    <a:t>ε</a:t>
                  </a:r>
                  <a:r>
                    <a:rPr lang="en-US" altLang="en-US" sz="1200" b="1"/>
                    <a:t>5</a:t>
                  </a:r>
                  <a:endParaRPr lang="en-US" altLang="en-US" sz="2000" b="1"/>
                </a:p>
              </p:txBody>
            </p:sp>
            <p:sp>
              <p:nvSpPr>
                <p:cNvPr id="151568" name="CaixaDeTexto 35">
                  <a:extLst>
                    <a:ext uri="{FF2B5EF4-FFF2-40B4-BE49-F238E27FC236}">
                      <a16:creationId xmlns:a16="http://schemas.microsoft.com/office/drawing/2014/main" id="{C30E1888-895B-AF40-5E23-A0F5D36F49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86512" y="3143248"/>
                  <a:ext cx="50006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l-GR" altLang="en-US" sz="2000" b="1"/>
                    <a:t>ε</a:t>
                  </a:r>
                  <a:r>
                    <a:rPr lang="en-US" altLang="en-US" sz="1200" b="1"/>
                    <a:t>6</a:t>
                  </a:r>
                  <a:endParaRPr lang="en-US" altLang="en-US" sz="2000" b="1"/>
                </a:p>
              </p:txBody>
            </p:sp>
            <p:sp>
              <p:nvSpPr>
                <p:cNvPr id="151569" name="CaixaDeTexto 46">
                  <a:extLst>
                    <a:ext uri="{FF2B5EF4-FFF2-40B4-BE49-F238E27FC236}">
                      <a16:creationId xmlns:a16="http://schemas.microsoft.com/office/drawing/2014/main" id="{E3E6F9AA-F1F2-8303-8BA9-62EAD8BE8A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29454" y="4286256"/>
                  <a:ext cx="50006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l-GR" altLang="en-US" sz="2000" b="1"/>
                    <a:t>ε</a:t>
                  </a:r>
                  <a:r>
                    <a:rPr lang="en-US" altLang="en-US" sz="1200" b="1"/>
                    <a:t>7</a:t>
                  </a:r>
                  <a:endParaRPr lang="en-US" altLang="en-US" sz="2000" b="1"/>
                </a:p>
              </p:txBody>
            </p:sp>
            <p:sp>
              <p:nvSpPr>
                <p:cNvPr id="151570" name="CaixaDeTexto 47">
                  <a:extLst>
                    <a:ext uri="{FF2B5EF4-FFF2-40B4-BE49-F238E27FC236}">
                      <a16:creationId xmlns:a16="http://schemas.microsoft.com/office/drawing/2014/main" id="{D34C7434-F447-E418-B07E-5567230D38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86644" y="3571876"/>
                  <a:ext cx="50006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l-GR" altLang="en-US" sz="2000" b="1"/>
                    <a:t>ε</a:t>
                  </a:r>
                  <a:r>
                    <a:rPr lang="en-US" altLang="en-US" sz="1200" b="1"/>
                    <a:t>8</a:t>
                  </a:r>
                  <a:endParaRPr lang="en-US" altLang="en-US" sz="2000" b="1"/>
                </a:p>
              </p:txBody>
            </p:sp>
          </p:grpSp>
          <p:sp>
            <p:nvSpPr>
              <p:cNvPr id="151561" name="Elipse 49">
                <a:extLst>
                  <a:ext uri="{FF2B5EF4-FFF2-40B4-BE49-F238E27FC236}">
                    <a16:creationId xmlns:a16="http://schemas.microsoft.com/office/drawing/2014/main" id="{004279AC-1A1D-CBAE-001C-D3EE78721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232" y="5000636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151559" name="CaixaDeTexto 51">
              <a:extLst>
                <a:ext uri="{FF2B5EF4-FFF2-40B4-BE49-F238E27FC236}">
                  <a16:creationId xmlns:a16="http://schemas.microsoft.com/office/drawing/2014/main" id="{B3B987FA-8F15-E69B-0C49-2BAF9EC9A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14" y="4429132"/>
              <a:ext cx="17859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l-GR" altLang="en-US" sz="2000" b="1"/>
                <a:t>ε</a:t>
              </a:r>
              <a:r>
                <a:rPr lang="en-US" altLang="en-US" sz="1200" b="1"/>
                <a:t>2= </a:t>
              </a:r>
              <a:r>
                <a:rPr lang="en-US" altLang="en-US" sz="2000" b="1"/>
                <a:t>Y</a:t>
              </a:r>
              <a:r>
                <a:rPr lang="en-US" altLang="en-US" sz="1200" b="1"/>
                <a:t>2obs</a:t>
              </a:r>
              <a:r>
                <a:rPr lang="en-US" altLang="en-US" sz="2000" b="1"/>
                <a:t>-Y</a:t>
              </a:r>
              <a:r>
                <a:rPr lang="en-US" altLang="en-US" sz="1200" b="1"/>
                <a:t>2est</a:t>
              </a:r>
            </a:p>
          </p:txBody>
        </p:sp>
      </p:grp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DBEDC75A-BC7C-78C4-81D1-8DE60088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400"/>
            <a:ext cx="5219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>
                <a:srgbClr val="990000"/>
              </a:buClr>
              <a:buFontTx/>
              <a:buNone/>
            </a:pPr>
            <a:r>
              <a:rPr lang="en-US" altLang="en-US" sz="2800" b="1" dirty="0">
                <a:solidFill>
                  <a:srgbClr val="000099"/>
                </a:solidFill>
              </a:rPr>
              <a:t>3. Regressão Linear Simples</a:t>
            </a:r>
            <a:endParaRPr lang="pt-BR" altLang="en-US" sz="2800" b="1" dirty="0">
              <a:solidFill>
                <a:srgbClr val="000099"/>
              </a:solidFill>
            </a:endParaRPr>
          </a:p>
        </p:txBody>
      </p:sp>
      <p:sp>
        <p:nvSpPr>
          <p:cNvPr id="151557" name="Rectangle 2">
            <a:extLst>
              <a:ext uri="{FF2B5EF4-FFF2-40B4-BE49-F238E27FC236}">
                <a16:creationId xmlns:a16="http://schemas.microsoft.com/office/drawing/2014/main" id="{9151914D-EEA0-E41B-1101-160E40FA9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4" y="5445125"/>
            <a:ext cx="8715375" cy="956096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solidFill>
                  <a:schemeClr val="bg1"/>
                </a:solidFill>
              </a:rPr>
              <a:t>Erro</a:t>
            </a:r>
            <a:r>
              <a:rPr lang="en-US" altLang="en-US" sz="2000" b="1" dirty="0">
                <a:solidFill>
                  <a:schemeClr val="bg1"/>
                </a:solidFill>
              </a:rPr>
              <a:t> (</a:t>
            </a:r>
            <a:r>
              <a:rPr lang="el-GR" altLang="en-US" sz="2000" b="1" dirty="0">
                <a:solidFill>
                  <a:schemeClr val="bg1"/>
                </a:solidFill>
              </a:rPr>
              <a:t>ε</a:t>
            </a:r>
            <a:r>
              <a:rPr lang="en-US" altLang="en-US" sz="2000" b="1" dirty="0">
                <a:solidFill>
                  <a:schemeClr val="bg1"/>
                </a:solidFill>
              </a:rPr>
              <a:t>): </a:t>
            </a:r>
            <a:r>
              <a:rPr lang="en-US" altLang="en-US" sz="2000" b="1" dirty="0" err="1">
                <a:solidFill>
                  <a:schemeClr val="bg1"/>
                </a:solidFill>
              </a:rPr>
              <a:t>distância</a:t>
            </a:r>
            <a:r>
              <a:rPr lang="en-US" altLang="en-US" sz="2000" b="1" dirty="0">
                <a:solidFill>
                  <a:schemeClr val="bg1"/>
                </a:solidFill>
              </a:rPr>
              <a:t> do valor </a:t>
            </a:r>
            <a:r>
              <a:rPr lang="en-US" altLang="en-US" sz="2000" b="1" dirty="0" err="1">
                <a:solidFill>
                  <a:schemeClr val="bg1"/>
                </a:solidFill>
              </a:rPr>
              <a:t>observado</a:t>
            </a:r>
            <a:r>
              <a:rPr lang="en-US" altLang="en-US" sz="2000" b="1" dirty="0">
                <a:solidFill>
                  <a:schemeClr val="bg1"/>
                </a:solidFill>
              </a:rPr>
              <a:t> de Y em </a:t>
            </a:r>
            <a:r>
              <a:rPr lang="en-US" altLang="en-US" sz="2000" b="1" dirty="0" err="1">
                <a:solidFill>
                  <a:schemeClr val="bg1"/>
                </a:solidFill>
              </a:rPr>
              <a:t>relação</a:t>
            </a:r>
            <a:r>
              <a:rPr lang="en-US" altLang="en-US" sz="2000" b="1" dirty="0">
                <a:solidFill>
                  <a:schemeClr val="bg1"/>
                </a:solidFill>
              </a:rPr>
              <a:t> à reta de </a:t>
            </a:r>
            <a:r>
              <a:rPr lang="en-US" altLang="en-US" sz="2000" b="1" dirty="0" err="1">
                <a:solidFill>
                  <a:schemeClr val="bg1"/>
                </a:solidFill>
              </a:rPr>
              <a:t>regressão</a:t>
            </a:r>
            <a:r>
              <a:rPr lang="en-US" altLang="en-US" sz="2000" b="1" dirty="0">
                <a:solidFill>
                  <a:schemeClr val="bg1"/>
                </a:solidFill>
              </a:rPr>
              <a:t> (valor </a:t>
            </a:r>
            <a:r>
              <a:rPr lang="en-US" altLang="en-US" sz="2000" b="1" dirty="0" err="1">
                <a:solidFill>
                  <a:schemeClr val="bg1"/>
                </a:solidFill>
              </a:rPr>
              <a:t>estimado</a:t>
            </a:r>
            <a:r>
              <a:rPr lang="en-US" altLang="en-US" sz="2000" b="1" dirty="0">
                <a:solidFill>
                  <a:schemeClr val="bg1"/>
                </a:solidFill>
              </a:rPr>
              <a:t>) </a:t>
            </a:r>
            <a:endParaRPr lang="pt-BR" altLang="en-US" sz="2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2B45ADA4-93E2-E003-041C-4DF9D901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4" y="1408942"/>
            <a:ext cx="914400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D94B7B"/>
                </a:solidFill>
              </a:rPr>
              <a:t>Diagrama de dispersão por subgrupo</a:t>
            </a:r>
          </a:p>
        </p:txBody>
      </p:sp>
      <p:pic>
        <p:nvPicPr>
          <p:cNvPr id="152580" name="Picture 1">
            <a:extLst>
              <a:ext uri="{FF2B5EF4-FFF2-40B4-BE49-F238E27FC236}">
                <a16:creationId xmlns:a16="http://schemas.microsoft.com/office/drawing/2014/main" id="{2AB6F4EA-DADF-8E37-3DAE-D8AD7E95F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2008187"/>
            <a:ext cx="4940300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81" name="Rectangle 2">
            <a:extLst>
              <a:ext uri="{FF2B5EF4-FFF2-40B4-BE49-F238E27FC236}">
                <a16:creationId xmlns:a16="http://schemas.microsoft.com/office/drawing/2014/main" id="{3E7A261A-CAE0-ACE8-04EF-C4A450F00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7" y="6138526"/>
            <a:ext cx="8715375" cy="397545"/>
          </a:xfrm>
          <a:prstGeom prst="rect">
            <a:avLst/>
          </a:prstGeom>
          <a:solidFill>
            <a:srgbClr val="65ABF1"/>
          </a:solidFill>
          <a:ln>
            <a:noFill/>
          </a:ln>
        </p:spPr>
        <p:txBody>
          <a:bodyPr lIns="90488" tIns="44450" rIns="90488" bIns="4445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</a:rPr>
              <a:t>A variável de grupo é importante, pois diferencia diferentes padrões</a:t>
            </a:r>
            <a:endParaRPr lang="pt-BR" altLang="en-US" sz="2100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869DF-82FD-7586-BC61-70F1BFDAF691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551947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7BF70726-3CAA-6929-F48B-8BA6A5472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363" y="3021429"/>
                <a:ext cx="10445850" cy="26488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pt-BR" alt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pt-BR" altLang="en-US" sz="20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= Variável dependente, resposta, desfecho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pt-BR" alt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altLang="en-US" sz="20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= Variável independente, explicativa, preditora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pt-BR" alt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pt-BR" altLang="en-US" sz="2000" b="1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altLang="en-US" sz="20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= Intercepto: Valor </a:t>
                </a:r>
                <a:r>
                  <a:rPr lang="pt-BR" altLang="en-US" sz="20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médio</a:t>
                </a:r>
                <a:r>
                  <a:rPr lang="pt-BR" altLang="en-US" sz="20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altLang="en-US" sz="20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, quando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altLang="en-US" sz="2000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pt-BR" alt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pt-BR" altLang="en-US" sz="2000" b="1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pt-BR" altLang="en-US" sz="20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= Coeficiente de inclinação: incremento </a:t>
                </a:r>
                <a:r>
                  <a:rPr lang="pt-BR" altLang="en-US" sz="20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médio</a:t>
                </a:r>
                <a:r>
                  <a:rPr lang="pt-BR" altLang="en-US" sz="20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 de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20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para o aumento de 1 unidade em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altLang="en-US" sz="20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pt-BR" alt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pt-BR" altLang="en-US" sz="20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= Erro aleatório: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𝑌𝑜𝑏𝑠𝑒𝑟𝑣𝑎𝑑𝑜</m:t>
                    </m:r>
                    <m:r>
                      <a:rPr lang="pt-BR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pt-BR" alt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𝑌𝑒𝑠𝑡𝑖𝑚𝑎𝑑𝑜</m:t>
                    </m:r>
                    <m:r>
                      <a:rPr lang="pt-BR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altLang="en-US" sz="2000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7BF70726-3CAA-6929-F48B-8BA6A5472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8363" y="3021429"/>
                <a:ext cx="10445850" cy="2648867"/>
              </a:xfrm>
              <a:prstGeom prst="rect">
                <a:avLst/>
              </a:prstGeom>
              <a:blipFill>
                <a:blip r:embed="rId3"/>
                <a:stretch>
                  <a:fillRect l="-233" b="-34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F502265-F0C5-1330-01DF-728C5CD94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983" y="1990894"/>
                <a:ext cx="3690034" cy="736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en-US" sz="28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pt-BR" altLang="en-US" sz="28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l-GR" altLang="en-US" sz="2800" b="1" i="1" dirty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en-US" sz="2800" b="1" i="1" baseline="-25000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sz="2800" b="1" i="1" baseline="-25000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l-GR" altLang="en-US" sz="2800" b="1" i="1" dirty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en-US" sz="2800" b="1" i="1" baseline="-25000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2800" b="1" i="1" dirty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en-US" sz="2800" b="1" i="1" baseline="-25000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28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l-GR" altLang="en-US" sz="2800" b="1" i="1" dirty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pt-BR" altLang="en-US" sz="2800" b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F502265-F0C5-1330-01DF-728C5CD94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0983" y="1990894"/>
                <a:ext cx="3690034" cy="736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222E0650-DD78-9D71-636E-312DDAD78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751" y="5872498"/>
            <a:ext cx="9096555" cy="459100"/>
          </a:xfrm>
          <a:prstGeom prst="rect">
            <a:avLst/>
          </a:prstGeom>
          <a:solidFill>
            <a:srgbClr val="65ABF1"/>
          </a:solidFill>
          <a:ln>
            <a:noFill/>
          </a:ln>
        </p:spPr>
        <p:txBody>
          <a:bodyPr wrap="square" lIns="90488" tIns="44450" rIns="90488" bIns="4445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Candara" panose="020E0502030303020204" pitchFamily="34" charset="0"/>
              </a:rPr>
              <a:t>Por que a maioria dos estudos se interessam pelo </a:t>
            </a:r>
            <a:r>
              <a:rPr lang="el-GR" altLang="en-US" sz="2400" b="1">
                <a:solidFill>
                  <a:schemeClr val="bg1"/>
                </a:solidFill>
                <a:latin typeface="Candara" panose="020E0502030303020204" pitchFamily="34" charset="0"/>
              </a:rPr>
              <a:t>β</a:t>
            </a:r>
            <a:r>
              <a:rPr lang="en-US" altLang="en-US" sz="2400" b="1" baseline="-2500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r>
              <a:rPr lang="en-US" altLang="en-US" sz="2400" b="1">
                <a:solidFill>
                  <a:schemeClr val="bg1"/>
                </a:solidFill>
                <a:latin typeface="Candara" panose="020E0502030303020204" pitchFamily="34" charset="0"/>
              </a:rPr>
              <a:t> e não pelo </a:t>
            </a:r>
            <a:r>
              <a:rPr lang="el-GR" altLang="en-US" sz="2400" b="1">
                <a:solidFill>
                  <a:schemeClr val="bg1"/>
                </a:solidFill>
                <a:latin typeface="Candara" panose="020E0502030303020204" pitchFamily="34" charset="0"/>
              </a:rPr>
              <a:t>β</a:t>
            </a:r>
            <a:r>
              <a:rPr lang="en-US" altLang="en-US" sz="2400" b="1" baseline="-25000">
                <a:solidFill>
                  <a:schemeClr val="bg1"/>
                </a:solidFill>
                <a:latin typeface="Candara" panose="020E0502030303020204" pitchFamily="34" charset="0"/>
              </a:rPr>
              <a:t>0</a:t>
            </a:r>
            <a:r>
              <a:rPr lang="en-US" altLang="en-US" sz="2400" b="1">
                <a:solidFill>
                  <a:schemeClr val="bg1"/>
                </a:solidFill>
                <a:latin typeface="Candara" panose="020E0502030303020204" pitchFamily="34" charset="0"/>
              </a:rPr>
              <a:t> ?</a:t>
            </a:r>
            <a:endParaRPr lang="pt-BR" altLang="en-US" sz="2400" b="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8699C7-F4FB-233F-6258-48E8AE63C021}"/>
              </a:ext>
            </a:extLst>
          </p:cNvPr>
          <p:cNvSpPr txBox="1"/>
          <p:nvPr/>
        </p:nvSpPr>
        <p:spPr>
          <a:xfrm>
            <a:off x="603608" y="1234794"/>
            <a:ext cx="5984348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1.4. Parâmetros da regressão linear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7B9F30-D925-9C90-71F3-DC8102EAAE89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  <p:extLst>
      <p:ext uri="{BB962C8B-B14F-4D97-AF65-F5344CB8AC3E}">
        <p14:creationId xmlns:p14="http://schemas.microsoft.com/office/powerpoint/2010/main" val="375429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2A11DF25-1820-D476-79D5-6B0A42D82760}"/>
              </a:ext>
            </a:extLst>
          </p:cNvPr>
          <p:cNvGrpSpPr/>
          <p:nvPr/>
        </p:nvGrpSpPr>
        <p:grpSpPr>
          <a:xfrm>
            <a:off x="2043907" y="2063942"/>
            <a:ext cx="8104187" cy="4205289"/>
            <a:chOff x="2634214" y="2364732"/>
            <a:chExt cx="8104187" cy="4205289"/>
          </a:xfrm>
        </p:grpSpPr>
        <p:cxnSp>
          <p:nvCxnSpPr>
            <p:cNvPr id="154628" name="Conector reto 27">
              <a:extLst>
                <a:ext uri="{FF2B5EF4-FFF2-40B4-BE49-F238E27FC236}">
                  <a16:creationId xmlns:a16="http://schemas.microsoft.com/office/drawing/2014/main" id="{6B7AE0E7-8B75-8EE7-D195-4AAFB962C4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23501" y="4412308"/>
              <a:ext cx="0" cy="1590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B9CDFCF-7DDD-D8FC-3BA1-2DE77D632A61}"/>
                </a:ext>
              </a:extLst>
            </p:cNvPr>
            <p:cNvGrpSpPr/>
            <p:nvPr/>
          </p:nvGrpSpPr>
          <p:grpSpPr>
            <a:xfrm>
              <a:off x="2634214" y="2364732"/>
              <a:ext cx="8104187" cy="4205289"/>
              <a:chOff x="2024064" y="1714500"/>
              <a:chExt cx="8104187" cy="4205289"/>
            </a:xfrm>
          </p:grpSpPr>
          <p:grpSp>
            <p:nvGrpSpPr>
              <p:cNvPr id="154626" name="Grupo 23">
                <a:extLst>
                  <a:ext uri="{FF2B5EF4-FFF2-40B4-BE49-F238E27FC236}">
                    <a16:creationId xmlns:a16="http://schemas.microsoft.com/office/drawing/2014/main" id="{91BCCCD9-9CED-375D-4376-98A8AFEA69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4064" y="1714500"/>
                <a:ext cx="8104187" cy="4205288"/>
                <a:chOff x="1170906" y="1772816"/>
                <a:chExt cx="5896949" cy="4206081"/>
              </a:xfrm>
            </p:grpSpPr>
            <p:sp>
              <p:nvSpPr>
                <p:cNvPr id="154634" name="CaixaDeTexto 17">
                  <a:extLst>
                    <a:ext uri="{FF2B5EF4-FFF2-40B4-BE49-F238E27FC236}">
                      <a16:creationId xmlns:a16="http://schemas.microsoft.com/office/drawing/2014/main" id="{4E2AD3D2-A3E2-68E3-B269-AF2ECAE7A2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20560" y="1915707"/>
                  <a:ext cx="1247295" cy="5233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pt-BR" altLang="en-US" sz="2800" b="1" dirty="0">
                      <a:latin typeface="Candara" panose="020E0502030303020204" pitchFamily="34" charset="0"/>
                    </a:rPr>
                    <a:t>y=</a:t>
                  </a:r>
                  <a:r>
                    <a:rPr lang="el-GR" altLang="en-US" sz="2800" b="1" dirty="0">
                      <a:latin typeface="Candara" panose="020E0502030303020204" pitchFamily="34" charset="0"/>
                    </a:rPr>
                    <a:t>β</a:t>
                  </a:r>
                  <a:r>
                    <a:rPr lang="pt-BR" altLang="en-US" sz="2800" b="1" baseline="-25000" dirty="0">
                      <a:latin typeface="Candara" panose="020E0502030303020204" pitchFamily="34" charset="0"/>
                    </a:rPr>
                    <a:t>0</a:t>
                  </a:r>
                  <a:r>
                    <a:rPr lang="pt-BR" altLang="en-US" sz="2800" b="1" dirty="0">
                      <a:latin typeface="Candara" panose="020E0502030303020204" pitchFamily="34" charset="0"/>
                    </a:rPr>
                    <a:t>+</a:t>
                  </a:r>
                  <a:r>
                    <a:rPr lang="el-GR" altLang="en-US" sz="2800" b="1" dirty="0">
                      <a:latin typeface="Candara" panose="020E0502030303020204" pitchFamily="34" charset="0"/>
                    </a:rPr>
                    <a:t>β</a:t>
                  </a:r>
                  <a:r>
                    <a:rPr lang="pt-BR" altLang="en-US" sz="2800" b="1" baseline="-25000" dirty="0">
                      <a:latin typeface="Candara" panose="020E0502030303020204" pitchFamily="34" charset="0"/>
                    </a:rPr>
                    <a:t>1</a:t>
                  </a:r>
                  <a:r>
                    <a:rPr lang="pt-BR" altLang="en-US" sz="2800" b="1" dirty="0">
                      <a:latin typeface="Candara" panose="020E0502030303020204" pitchFamily="34" charset="0"/>
                    </a:rPr>
                    <a:t>x</a:t>
                  </a:r>
                </a:p>
              </p:txBody>
            </p:sp>
            <p:grpSp>
              <p:nvGrpSpPr>
                <p:cNvPr id="154635" name="Grupo 22">
                  <a:extLst>
                    <a:ext uri="{FF2B5EF4-FFF2-40B4-BE49-F238E27FC236}">
                      <a16:creationId xmlns:a16="http://schemas.microsoft.com/office/drawing/2014/main" id="{563B5E4E-D6A8-3685-D9D8-84E7E4D565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0906" y="1772816"/>
                  <a:ext cx="5489326" cy="4206081"/>
                  <a:chOff x="1170906" y="1772816"/>
                  <a:chExt cx="5489326" cy="4206081"/>
                </a:xfrm>
              </p:grpSpPr>
              <p:cxnSp>
                <p:nvCxnSpPr>
                  <p:cNvPr id="154636" name="Conector reto 2">
                    <a:extLst>
                      <a:ext uri="{FF2B5EF4-FFF2-40B4-BE49-F238E27FC236}">
                        <a16:creationId xmlns:a16="http://schemas.microsoft.com/office/drawing/2014/main" id="{CCECB2A4-4C69-A583-9FEF-A3BE5535885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691680" y="1844824"/>
                    <a:ext cx="0" cy="36004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4637" name="Conector reto 4">
                    <a:extLst>
                      <a:ext uri="{FF2B5EF4-FFF2-40B4-BE49-F238E27FC236}">
                        <a16:creationId xmlns:a16="http://schemas.microsoft.com/office/drawing/2014/main" id="{92AA240E-F3B1-26C7-6993-D031F078527B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691680" y="5445224"/>
                    <a:ext cx="47525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4638" name="Conector reto 8">
                    <a:extLst>
                      <a:ext uri="{FF2B5EF4-FFF2-40B4-BE49-F238E27FC236}">
                        <a16:creationId xmlns:a16="http://schemas.microsoft.com/office/drawing/2014/main" id="{66123CC9-A2F8-6F98-1337-3740BB3086E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1691680" y="2492896"/>
                    <a:ext cx="4752528" cy="2160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4639" name="Conector reto 10">
                    <a:extLst>
                      <a:ext uri="{FF2B5EF4-FFF2-40B4-BE49-F238E27FC236}">
                        <a16:creationId xmlns:a16="http://schemas.microsoft.com/office/drawing/2014/main" id="{DC871F3B-B8FF-0387-F0A9-314DA487B81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60032" y="3212976"/>
                    <a:ext cx="0" cy="6480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4640" name="Conector reto 12">
                    <a:extLst>
                      <a:ext uri="{FF2B5EF4-FFF2-40B4-BE49-F238E27FC236}">
                        <a16:creationId xmlns:a16="http://schemas.microsoft.com/office/drawing/2014/main" id="{F04B7751-5000-A3FB-8267-99C1D584C61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491880" y="3861048"/>
                    <a:ext cx="1368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54641" name="CaixaDeTexto 13">
                    <a:extLst>
                      <a:ext uri="{FF2B5EF4-FFF2-40B4-BE49-F238E27FC236}">
                        <a16:creationId xmlns:a16="http://schemas.microsoft.com/office/drawing/2014/main" id="{FE73DC89-EA27-3342-F722-EB0CAB9E31D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0906" y="1841401"/>
                    <a:ext cx="432048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en-US" sz="2400" b="1"/>
                      <a:t>y</a:t>
                    </a:r>
                  </a:p>
                </p:txBody>
              </p:sp>
              <p:sp>
                <p:nvSpPr>
                  <p:cNvPr id="154642" name="CaixaDeTexto 16">
                    <a:extLst>
                      <a:ext uri="{FF2B5EF4-FFF2-40B4-BE49-F238E27FC236}">
                        <a16:creationId xmlns:a16="http://schemas.microsoft.com/office/drawing/2014/main" id="{06B05FCD-3D89-9D0B-F894-8236C2C76E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12160" y="5517232"/>
                    <a:ext cx="432048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en-US" sz="2400" b="1"/>
                      <a:t>x</a:t>
                    </a:r>
                  </a:p>
                </p:txBody>
              </p:sp>
              <p:sp>
                <p:nvSpPr>
                  <p:cNvPr id="154643" name="CaixaDeTexto 18">
                    <a:extLst>
                      <a:ext uri="{FF2B5EF4-FFF2-40B4-BE49-F238E27FC236}">
                        <a16:creationId xmlns:a16="http://schemas.microsoft.com/office/drawing/2014/main" id="{75255C37-76AE-79B1-928B-9154A00BB16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032" y="3223504"/>
                    <a:ext cx="57606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l-GR" altLang="en-US" sz="2400" b="1" dirty="0">
                        <a:solidFill>
                          <a:srgbClr val="003399"/>
                        </a:solidFill>
                      </a:rPr>
                      <a:t>β</a:t>
                    </a:r>
                    <a:r>
                      <a:rPr lang="pt-BR" altLang="en-US" sz="2400" b="1" baseline="-25000" dirty="0">
                        <a:solidFill>
                          <a:srgbClr val="003399"/>
                        </a:solidFill>
                      </a:rPr>
                      <a:t>1</a:t>
                    </a:r>
                    <a:endParaRPr lang="pt-BR" altLang="en-US" sz="2400" b="1" dirty="0">
                      <a:solidFill>
                        <a:srgbClr val="003399"/>
                      </a:solidFill>
                    </a:endParaRPr>
                  </a:p>
                </p:txBody>
              </p:sp>
              <p:sp>
                <p:nvSpPr>
                  <p:cNvPr id="154644" name="CaixaDeTexto 19">
                    <a:extLst>
                      <a:ext uri="{FF2B5EF4-FFF2-40B4-BE49-F238E27FC236}">
                        <a16:creationId xmlns:a16="http://schemas.microsoft.com/office/drawing/2014/main" id="{48562C1B-56C2-5D76-F85E-2E9649E4E74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7944" y="3854946"/>
                    <a:ext cx="57606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en-US" sz="2400" b="1"/>
                      <a:t>1</a:t>
                    </a:r>
                  </a:p>
                </p:txBody>
              </p:sp>
              <p:cxnSp>
                <p:nvCxnSpPr>
                  <p:cNvPr id="154645" name="Conector de seta reta 15">
                    <a:extLst>
                      <a:ext uri="{FF2B5EF4-FFF2-40B4-BE49-F238E27FC236}">
                        <a16:creationId xmlns:a16="http://schemas.microsoft.com/office/drawing/2014/main" id="{D95C6D5F-D84B-0B6B-9EAB-80DA8EAFC8FB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1691680" y="1772816"/>
                    <a:ext cx="0" cy="214139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4646" name="Conector de seta reta 21">
                    <a:extLst>
                      <a:ext uri="{FF2B5EF4-FFF2-40B4-BE49-F238E27FC236}">
                        <a16:creationId xmlns:a16="http://schemas.microsoft.com/office/drawing/2014/main" id="{D599B9F1-BF2B-6FD3-091B-60848E8B4D5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300192" y="5445224"/>
                    <a:ext cx="36004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154627" name="CaixaDeTexto 28">
                <a:extLst>
                  <a:ext uri="{FF2B5EF4-FFF2-40B4-BE49-F238E27FC236}">
                    <a16:creationId xmlns:a16="http://schemas.microsoft.com/office/drawing/2014/main" id="{AF130063-821C-EC17-44F7-B998D0839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814" y="4429126"/>
                <a:ext cx="574675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l-GR" altLang="en-US" sz="2400" b="1" dirty="0">
                    <a:solidFill>
                      <a:srgbClr val="003399"/>
                    </a:solidFill>
                  </a:rPr>
                  <a:t>β</a:t>
                </a:r>
                <a:r>
                  <a:rPr lang="pt-BR" altLang="en-US" sz="2400" b="1" baseline="-25000" dirty="0">
                    <a:solidFill>
                      <a:srgbClr val="003399"/>
                    </a:solidFill>
                  </a:rPr>
                  <a:t>0</a:t>
                </a:r>
                <a:endParaRPr lang="pt-BR" altLang="en-US" sz="2400" b="1" dirty="0">
                  <a:solidFill>
                    <a:srgbClr val="003399"/>
                  </a:solidFill>
                </a:endParaRPr>
              </a:p>
            </p:txBody>
          </p:sp>
          <p:cxnSp>
            <p:nvCxnSpPr>
              <p:cNvPr id="154629" name="Conector reto 31">
                <a:extLst>
                  <a:ext uri="{FF2B5EF4-FFF2-40B4-BE49-F238E27FC236}">
                    <a16:creationId xmlns:a16="http://schemas.microsoft.com/office/drawing/2014/main" id="{1619F59C-254F-205E-A473-68A472B8CD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096125" y="3786189"/>
                <a:ext cx="0" cy="15906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4631" name="CaixaDeTexto 16">
                <a:extLst>
                  <a:ext uri="{FF2B5EF4-FFF2-40B4-BE49-F238E27FC236}">
                    <a16:creationId xmlns:a16="http://schemas.microsoft.com/office/drawing/2014/main" id="{C4B37C2E-CBD2-6F8C-75DA-E658E3EA84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489" y="5429251"/>
                <a:ext cx="593725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en-US" sz="2400" b="1"/>
                  <a:t>x</a:t>
                </a:r>
                <a:r>
                  <a:rPr lang="pt-BR" altLang="en-US" sz="2400" b="1" baseline="-25000"/>
                  <a:t>1</a:t>
                </a:r>
              </a:p>
            </p:txBody>
          </p:sp>
          <p:sp>
            <p:nvSpPr>
              <p:cNvPr id="154632" name="CaixaDeTexto 16">
                <a:extLst>
                  <a:ext uri="{FF2B5EF4-FFF2-40B4-BE49-F238E27FC236}">
                    <a16:creationId xmlns:a16="http://schemas.microsoft.com/office/drawing/2014/main" id="{67038533-CBDC-3FDC-8935-7B7F7D6BA4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96101" y="5459414"/>
                <a:ext cx="59372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en-US" sz="2400" b="1"/>
                  <a:t>x</a:t>
                </a:r>
                <a:r>
                  <a:rPr lang="pt-BR" altLang="en-US" sz="2400" b="1" baseline="-25000"/>
                  <a:t>2</a:t>
                </a:r>
              </a:p>
            </p:txBody>
          </p:sp>
        </p:grp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3E4A78-EDCF-00DA-EB71-AD4BB7EE34C0}"/>
              </a:ext>
            </a:extLst>
          </p:cNvPr>
          <p:cNvSpPr txBox="1"/>
          <p:nvPr/>
        </p:nvSpPr>
        <p:spPr>
          <a:xfrm>
            <a:off x="603608" y="1234794"/>
            <a:ext cx="5984348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4. Parâmetros da regressão linear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39B719-C89E-076F-4E19-E42BF10770B0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5651" name="Rectangle 2">
                <a:extLst>
                  <a:ext uri="{FF2B5EF4-FFF2-40B4-BE49-F238E27FC236}">
                    <a16:creationId xmlns:a16="http://schemas.microsoft.com/office/drawing/2014/main" id="{42DCC8F4-5193-2B45-7880-2CA36CBFF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08" y="2224358"/>
                <a:ext cx="5764192" cy="2503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pt-BR" altLang="en-US" sz="2000" dirty="0">
                    <a:solidFill>
                      <a:srgbClr val="003399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altLang="en-US" sz="2000" i="1" baseline="-25000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altLang="en-US" sz="2000" dirty="0">
                    <a:solidFill>
                      <a:srgbClr val="003399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pt-BR" altLang="en-US" sz="2000" dirty="0">
                    <a:latin typeface="Candara" panose="020E0502030303020204" pitchFamily="34" charset="0"/>
                  </a:rPr>
                  <a:t>é positivo quando a média de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↑,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↑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pt-BR" altLang="en-US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en-US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altLang="en-US" sz="2000" i="1" baseline="-25000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é negativo quando a média de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↓,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↑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pt-BR" altLang="en-US" sz="2000" dirty="0">
                    <a:solidFill>
                      <a:srgbClr val="003399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altLang="en-US" sz="2000" i="1" baseline="-25000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altLang="en-US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: </a:t>
                </a:r>
                <a:r>
                  <a:rPr lang="pt-BR" altLang="en-US" sz="2000" b="1" dirty="0">
                    <a:latin typeface="Candara" panose="020E0502030303020204" pitchFamily="34" charset="0"/>
                  </a:rPr>
                  <a:t>Não existe relação entre</a:t>
                </a:r>
                <a14:m>
                  <m:oMath xmlns:m="http://schemas.openxmlformats.org/officeDocument/2006/math">
                    <m:r>
                      <a:rPr lang="pt-BR" alt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altLang="en-US" sz="20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pt-BR" alt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2000" b="1" dirty="0">
                    <a:latin typeface="Candara" panose="020E050203030302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pt-BR" altLang="en-US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. Para qualquer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será constante (</a:t>
                </a:r>
                <a14:m>
                  <m:oMath xmlns:m="http://schemas.openxmlformats.org/officeDocument/2006/math">
                    <m:r>
                      <a:rPr lang="el-GR" altLang="en-US" sz="20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2000" dirty="0">
                    <a:latin typeface="Candara" panose="020E0502030303020204" pitchFamily="34" charset="0"/>
                  </a:rPr>
                  <a:t>) (reta paralela ao eixo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000" dirty="0">
                    <a:latin typeface="Candara" panose="020E0502030303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155651" name="Rectangle 2">
                <a:extLst>
                  <a:ext uri="{FF2B5EF4-FFF2-40B4-BE49-F238E27FC236}">
                    <a16:creationId xmlns:a16="http://schemas.microsoft.com/office/drawing/2014/main" id="{42DCC8F4-5193-2B45-7880-2CA36CBFF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608" y="2224358"/>
                <a:ext cx="5764192" cy="2503506"/>
              </a:xfrm>
              <a:prstGeom prst="rect">
                <a:avLst/>
              </a:prstGeom>
              <a:blipFill>
                <a:blip r:embed="rId3"/>
                <a:stretch>
                  <a:fillRect l="-1163" r="-1057" b="-34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652" name="Rectangle 2">
                <a:extLst>
                  <a:ext uri="{FF2B5EF4-FFF2-40B4-BE49-F238E27FC236}">
                    <a16:creationId xmlns:a16="http://schemas.microsoft.com/office/drawing/2014/main" id="{AD234955-31C1-6FA9-8A7C-816AE9DAA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3397" y="5039569"/>
                <a:ext cx="8178623" cy="956096"/>
              </a:xfrm>
              <a:prstGeom prst="rect">
                <a:avLst/>
              </a:prstGeom>
              <a:solidFill>
                <a:srgbClr val="65ABF1"/>
              </a:solidFill>
              <a:ln>
                <a:noFill/>
              </a:ln>
            </p:spPr>
            <p:txBody>
              <a:bodyPr wrap="square" lIns="90488" tIns="44450" rIns="90488" bIns="4445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l-GR" altLang="en-US" sz="2400" b="1" dirty="0">
                        <a:solidFill>
                          <a:schemeClr val="bg1"/>
                        </a:solidFill>
                      </a:rPr>
                      <m:t>𝜷</m:t>
                    </m:r>
                    <m:r>
                      <a:rPr lang="en-US" altLang="en-US" sz="2400" b="1" dirty="0">
                        <a:solidFill>
                          <a:schemeClr val="bg1"/>
                        </a:solidFill>
                      </a:rPr>
                      <m:t>𝟏</m:t>
                    </m:r>
                    <m:r>
                      <a:rPr lang="en-US" altLang="en-US" sz="2400" b="1" dirty="0">
                        <a:solidFill>
                          <a:schemeClr val="bg1"/>
                        </a:solidFill>
                      </a:rPr>
                      <m:t>  </m:t>
                    </m:r>
                  </m:oMath>
                </a14:m>
                <a:r>
                  <a:rPr lang="en-US" altLang="en-US" sz="2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representa a mudança constante na média de Y, correspondendo ao aumento em 1 unidade em X</a:t>
                </a:r>
                <a:endParaRPr lang="pt-BR" altLang="en-US" sz="2400" b="1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155652" name="Rectangle 2">
                <a:extLst>
                  <a:ext uri="{FF2B5EF4-FFF2-40B4-BE49-F238E27FC236}">
                    <a16:creationId xmlns:a16="http://schemas.microsoft.com/office/drawing/2014/main" id="{AD234955-31C1-6FA9-8A7C-816AE9DAA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3397" y="5039569"/>
                <a:ext cx="8178623" cy="956096"/>
              </a:xfrm>
              <a:prstGeom prst="rect">
                <a:avLst/>
              </a:prstGeom>
              <a:blipFill>
                <a:blip r:embed="rId4"/>
                <a:stretch>
                  <a:fillRect l="-1193" t="-5882" r="-1193" b="-16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03631C88-4978-8DD4-0365-2428899E2283}"/>
              </a:ext>
            </a:extLst>
          </p:cNvPr>
          <p:cNvGrpSpPr/>
          <p:nvPr/>
        </p:nvGrpSpPr>
        <p:grpSpPr>
          <a:xfrm>
            <a:off x="6743983" y="1696459"/>
            <a:ext cx="5282951" cy="2096189"/>
            <a:chOff x="6828204" y="1158146"/>
            <a:chExt cx="5282951" cy="2096189"/>
          </a:xfrm>
        </p:grpSpPr>
        <p:grpSp>
          <p:nvGrpSpPr>
            <p:cNvPr id="2" name="Grupo 2">
              <a:extLst>
                <a:ext uri="{FF2B5EF4-FFF2-40B4-BE49-F238E27FC236}">
                  <a16:creationId xmlns:a16="http://schemas.microsoft.com/office/drawing/2014/main" id="{BDC15604-BCC7-0D66-7CA4-FE19080D9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0002" y="1158146"/>
              <a:ext cx="593193" cy="714516"/>
              <a:chOff x="2267743" y="3685698"/>
              <a:chExt cx="593802" cy="715410"/>
            </a:xfrm>
          </p:grpSpPr>
          <p:sp>
            <p:nvSpPr>
              <p:cNvPr id="155655" name="Chave direita 1">
                <a:extLst>
                  <a:ext uri="{FF2B5EF4-FFF2-40B4-BE49-F238E27FC236}">
                    <a16:creationId xmlns:a16="http://schemas.microsoft.com/office/drawing/2014/main" id="{DE80C1DC-6ED7-8081-D95B-0216B5918224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2447764" y="4077072"/>
                <a:ext cx="144016" cy="504056"/>
              </a:xfrm>
              <a:prstGeom prst="rightBrace">
                <a:avLst>
                  <a:gd name="adj1" fmla="val 83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656" name="CaixaDeTexto 16">
                    <a:extLst>
                      <a:ext uri="{FF2B5EF4-FFF2-40B4-BE49-F238E27FC236}">
                        <a16:creationId xmlns:a16="http://schemas.microsoft.com/office/drawing/2014/main" id="{E542FD9C-561F-C6A1-A6D5-E7BADF405C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67743" y="3685698"/>
                    <a:ext cx="593802" cy="4615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alt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40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pt-BR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656" name="CaixaDeTexto 16">
                    <a:extLst>
                      <a:ext uri="{FF2B5EF4-FFF2-40B4-BE49-F238E27FC236}">
                        <a16:creationId xmlns:a16="http://schemas.microsoft.com/office/drawing/2014/main" id="{E542FD9C-561F-C6A1-A6D5-E7BADF405C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67743" y="3685698"/>
                    <a:ext cx="593802" cy="46157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A2E311-41B7-C0C4-B987-F46A03552691}"/>
                    </a:ext>
                  </a:extLst>
                </p:cNvPr>
                <p:cNvSpPr txBox="1"/>
                <p:nvPr/>
              </p:nvSpPr>
              <p:spPr>
                <a:xfrm>
                  <a:off x="6828204" y="1671594"/>
                  <a:ext cx="5282951" cy="15827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600"/>
                    </a:spcBef>
                    <a:buFontTx/>
                    <a:buAutoNum type="arabicParenBoth"/>
                  </a:pPr>
                  <a:r>
                    <a:rPr lang="en-US" alt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altLang="en-US" sz="2000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altLang="en-US" sz="2000" i="1" dirty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en-US" sz="2000" i="1" baseline="-25000" dirty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000" i="1" dirty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000" i="1" baseline="-25000" dirty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altLang="en-US" sz="2000" dirty="0">
                    <a:solidFill>
                      <a:srgbClr val="003399"/>
                    </a:solidFill>
                    <a:latin typeface="Candara" panose="020E0502030303020204" pitchFamily="34" charset="0"/>
                  </a:endParaRPr>
                </a:p>
                <a:p>
                  <a:pPr algn="just">
                    <a:lnSpc>
                      <a:spcPct val="150000"/>
                    </a:lnSpc>
                    <a:spcBef>
                      <a:spcPts val="600"/>
                    </a:spcBef>
                    <a:buFontTx/>
                    <a:buAutoNum type="arabicParenBoth"/>
                  </a:pPr>
                  <a:r>
                    <a:rPr lang="en-US" alt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altLang="en-US" sz="2000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altLang="en-US" sz="2000" i="1" dirty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en-US" sz="2000" i="1" baseline="-25000" dirty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000" i="1" dirty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000" i="1" baseline="-25000" dirty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000" i="1" dirty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a14:m>
                  <a:endParaRPr lang="en-US" altLang="en-US" sz="2000" dirty="0">
                    <a:solidFill>
                      <a:srgbClr val="003399"/>
                    </a:solidFill>
                    <a:latin typeface="Candara" panose="020E0502030303020204" pitchFamily="34" charset="0"/>
                  </a:endParaRPr>
                </a:p>
                <a:p>
                  <a:pPr algn="just">
                    <a:lnSpc>
                      <a:spcPct val="150000"/>
                    </a:lnSpc>
                    <a:spcBef>
                      <a:spcPts val="600"/>
                    </a:spcBef>
                    <a:buNone/>
                  </a:pPr>
                  <a:r>
                    <a:rPr lang="en-US" altLang="en-US" sz="2000" dirty="0">
                      <a:latin typeface="Candara" panose="020E0502030303020204" pitchFamily="34" charset="0"/>
                    </a:rPr>
                    <a:t>(2) – (1) = </a:t>
                  </a:r>
                  <a14:m>
                    <m:oMath xmlns:m="http://schemas.openxmlformats.org/officeDocument/2006/math">
                      <m:r>
                        <a:rPr lang="el-GR" altLang="en-US" sz="200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altLang="en-US" sz="2000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+1) – (</m:t>
                      </m:r>
                      <m:r>
                        <a:rPr lang="el-GR" altLang="en-US" sz="2000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altLang="en-US" sz="2000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altLang="en-US" sz="2000" i="1" dirty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en-US" sz="2000" i="1" baseline="-25000" dirty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pt-BR" altLang="en-US" sz="2000" dirty="0">
                    <a:latin typeface="Candara" panose="020E0502030303020204" pitchFamily="34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A2E311-41B7-C0C4-B987-F46A03552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204" y="1671594"/>
                  <a:ext cx="5282951" cy="1582741"/>
                </a:xfrm>
                <a:prstGeom prst="rect">
                  <a:avLst/>
                </a:prstGeom>
                <a:blipFill>
                  <a:blip r:embed="rId7"/>
                  <a:stretch>
                    <a:fillRect l="-1499" b="-61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D03167-AF5E-1F20-BD2F-E52A360AE01A}"/>
              </a:ext>
            </a:extLst>
          </p:cNvPr>
          <p:cNvSpPr txBox="1"/>
          <p:nvPr/>
        </p:nvSpPr>
        <p:spPr>
          <a:xfrm>
            <a:off x="603608" y="1234794"/>
            <a:ext cx="5984348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5. Interpretação do 𝜷𝟏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A5DEA1-6BC2-0629-3D1F-E891EF36AF01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2">
            <a:extLst>
              <a:ext uri="{FF2B5EF4-FFF2-40B4-BE49-F238E27FC236}">
                <a16:creationId xmlns:a16="http://schemas.microsoft.com/office/drawing/2014/main" id="{AE379BFB-7683-0072-D49D-7D4EA73A9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96" y="2082118"/>
            <a:ext cx="11233157" cy="399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Linear</a:t>
            </a:r>
            <a:endParaRPr lang="pt-BR" altLang="en-US" sz="2400" b="1" dirty="0">
              <a:solidFill>
                <a:srgbClr val="D94B7B"/>
              </a:solidFill>
              <a:latin typeface="Candara" panose="020E0502030303020204" pitchFamily="34" charset="0"/>
            </a:endParaRP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2200" dirty="0">
                <a:latin typeface="Candara" panose="020E0502030303020204" pitchFamily="34" charset="0"/>
              </a:rPr>
              <a:t> </a:t>
            </a:r>
            <a:r>
              <a:rPr lang="pt-BR" altLang="en-US" sz="2200" b="1" dirty="0">
                <a:latin typeface="Candara" panose="020E0502030303020204" pitchFamily="34" charset="0"/>
              </a:rPr>
              <a:t>Linear em relação aos parâmetros </a:t>
            </a:r>
            <a:r>
              <a:rPr lang="pt-BR" altLang="en-US" sz="2200" dirty="0">
                <a:latin typeface="Candara" panose="020E0502030303020204" pitchFamily="34" charset="0"/>
              </a:rPr>
              <a:t>(β</a:t>
            </a:r>
            <a:r>
              <a:rPr lang="pt-BR" altLang="en-US" sz="2200" baseline="-25000" dirty="0">
                <a:latin typeface="Candara" panose="020E0502030303020204" pitchFamily="34" charset="0"/>
              </a:rPr>
              <a:t>0 </a:t>
            </a:r>
            <a:r>
              <a:rPr lang="pt-BR" altLang="en-US" sz="2200" dirty="0">
                <a:latin typeface="Candara" panose="020E0502030303020204" pitchFamily="34" charset="0"/>
              </a:rPr>
              <a:t>e β</a:t>
            </a:r>
            <a:r>
              <a:rPr lang="pt-BR" altLang="en-US" sz="2200" baseline="-25000" dirty="0">
                <a:latin typeface="Candara" panose="020E0502030303020204" pitchFamily="34" charset="0"/>
              </a:rPr>
              <a:t>1</a:t>
            </a:r>
            <a:r>
              <a:rPr lang="pt-BR" altLang="en-US" sz="2200" dirty="0">
                <a:latin typeface="Candara" panose="020E0502030303020204" pitchFamily="34" charset="0"/>
              </a:rPr>
              <a:t>) – nenhum parâmetro aparece como exponencial ou multiplicado ou dividido por outro parâmetro</a:t>
            </a: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2200" b="1" dirty="0">
                <a:latin typeface="Candara" panose="020E0502030303020204" pitchFamily="34" charset="0"/>
              </a:rPr>
              <a:t> Linear em relação à variável de exposição </a:t>
            </a:r>
            <a:r>
              <a:rPr lang="pt-BR" altLang="en-US" sz="2200" dirty="0">
                <a:latin typeface="Candara" panose="020E0502030303020204" pitchFamily="34" charset="0"/>
              </a:rPr>
              <a:t>(X) – a exposição aparece apenas como 1ª ordem (sem potência &gt;1)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Simples</a:t>
            </a:r>
            <a:endParaRPr lang="pt-BR" altLang="en-US" sz="2400" b="1" dirty="0">
              <a:solidFill>
                <a:srgbClr val="D94B7B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2200" dirty="0">
                <a:latin typeface="Candara" panose="020E0502030303020204" pitchFamily="34" charset="0"/>
              </a:rPr>
              <a:t> Apenas 1 variável de exposição no modelo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252107-2987-F4B2-E45C-D6C7804A367C}"/>
              </a:ext>
            </a:extLst>
          </p:cNvPr>
          <p:cNvSpPr txBox="1"/>
          <p:nvPr/>
        </p:nvSpPr>
        <p:spPr>
          <a:xfrm>
            <a:off x="603608" y="1234794"/>
            <a:ext cx="5984348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6. Terminologia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BF22E9-90EE-1CE6-A46B-666D736B157E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A3E4F7A2-4DE1-AC34-885D-587A1363C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08" y="1960528"/>
            <a:ext cx="8495714" cy="394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7.1. Y é </a:t>
            </a:r>
            <a:r>
              <a:rPr lang="en-US" altLang="en-US" sz="2400" b="1" dirty="0" err="1">
                <a:solidFill>
                  <a:srgbClr val="D94B7B"/>
                </a:solidFill>
                <a:latin typeface="Candara" panose="020E0502030303020204" pitchFamily="34" charset="0"/>
              </a:rPr>
              <a:t>uma</a:t>
            </a:r>
            <a:r>
              <a:rPr lang="en-US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2400" b="1" dirty="0" err="1">
                <a:solidFill>
                  <a:srgbClr val="D94B7B"/>
                </a:solidFill>
                <a:latin typeface="Candara" panose="020E0502030303020204" pitchFamily="34" charset="0"/>
              </a:rPr>
              <a:t>variável</a:t>
            </a:r>
            <a:r>
              <a:rPr lang="en-US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2400" b="1" dirty="0" err="1">
                <a:solidFill>
                  <a:srgbClr val="D94B7B"/>
                </a:solidFill>
                <a:latin typeface="Candara" panose="020E0502030303020204" pitchFamily="34" charset="0"/>
              </a:rPr>
              <a:t>contínua</a:t>
            </a:r>
            <a:endParaRPr lang="pt-BR" altLang="en-US" sz="2400" b="1" dirty="0">
              <a:solidFill>
                <a:srgbClr val="D94B7B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7.2. Linearidade</a:t>
            </a: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200" dirty="0">
                <a:latin typeface="Candara" panose="020E0502030303020204" pitchFamily="34" charset="0"/>
              </a:rPr>
              <a:t> O valor médio esperado de Y é uma </a:t>
            </a:r>
            <a:r>
              <a:rPr lang="pt-BR" altLang="en-US" sz="2200" b="1" dirty="0">
                <a:latin typeface="Candara" panose="020E0502030303020204" pitchFamily="34" charset="0"/>
              </a:rPr>
              <a:t>função linear </a:t>
            </a:r>
            <a:r>
              <a:rPr lang="pt-BR" altLang="en-US" sz="2200" dirty="0">
                <a:latin typeface="Candara" panose="020E0502030303020204" pitchFamily="34" charset="0"/>
              </a:rPr>
              <a:t>de X</a:t>
            </a: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latin typeface="Candara" panose="020E0502030303020204" pitchFamily="34" charset="0"/>
              </a:rPr>
              <a:t>A magnitude de X é dada </a:t>
            </a:r>
            <a:r>
              <a:rPr lang="en-US" altLang="en-US" sz="2200" dirty="0" err="1">
                <a:latin typeface="Candara" panose="020E0502030303020204" pitchFamily="34" charset="0"/>
              </a:rPr>
              <a:t>por</a:t>
            </a:r>
            <a:r>
              <a:rPr lang="en-US" altLang="en-US" sz="2200" dirty="0">
                <a:latin typeface="Candara" panose="020E0502030303020204" pitchFamily="34" charset="0"/>
              </a:rPr>
              <a:t> </a:t>
            </a:r>
            <a:r>
              <a:rPr lang="el-GR" altLang="en-US" sz="2200" dirty="0">
                <a:latin typeface="Candara" panose="020E0502030303020204" pitchFamily="34" charset="0"/>
              </a:rPr>
              <a:t>β</a:t>
            </a:r>
            <a:r>
              <a:rPr lang="en-US" altLang="en-US" sz="2200" baseline="-25000" dirty="0">
                <a:latin typeface="Candara" panose="020E0502030303020204" pitchFamily="34" charset="0"/>
              </a:rPr>
              <a:t>0</a:t>
            </a:r>
            <a:r>
              <a:rPr lang="en-US" altLang="en-US" sz="2200" dirty="0">
                <a:latin typeface="Candara" panose="020E0502030303020204" pitchFamily="34" charset="0"/>
              </a:rPr>
              <a:t>e </a:t>
            </a:r>
            <a:r>
              <a:rPr lang="el-GR" altLang="en-US" sz="2200" dirty="0">
                <a:latin typeface="Candara" panose="020E0502030303020204" pitchFamily="34" charset="0"/>
              </a:rPr>
              <a:t>β</a:t>
            </a:r>
            <a:r>
              <a:rPr lang="en-US" altLang="en-US" sz="2200" baseline="-25000" dirty="0">
                <a:latin typeface="Candara" panose="020E0502030303020204" pitchFamily="34" charset="0"/>
              </a:rPr>
              <a:t>1</a:t>
            </a:r>
            <a:r>
              <a:rPr lang="en-US" altLang="en-US" sz="2200" dirty="0">
                <a:latin typeface="Candara" panose="020E0502030303020204" pitchFamily="34" charset="0"/>
              </a:rPr>
              <a:t>.</a:t>
            </a:r>
            <a:endParaRPr lang="pt-BR" altLang="en-US" sz="2200" dirty="0">
              <a:latin typeface="Candara" panose="020E0502030303020204" pitchFamily="34" charset="0"/>
            </a:endParaRP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200" dirty="0">
                <a:latin typeface="Candara" panose="020E0502030303020204" pitchFamily="34" charset="0"/>
              </a:rPr>
              <a:t> Os valores </a:t>
            </a:r>
            <a:r>
              <a:rPr lang="pt-BR" altLang="en-US" sz="2200" b="1" dirty="0">
                <a:latin typeface="Candara" panose="020E0502030303020204" pitchFamily="34" charset="0"/>
              </a:rPr>
              <a:t>médios</a:t>
            </a:r>
            <a:r>
              <a:rPr lang="pt-BR" altLang="en-US" sz="2200" dirty="0">
                <a:latin typeface="Candara" panose="020E0502030303020204" pitchFamily="34" charset="0"/>
              </a:rPr>
              <a:t> estimados formam uma reta</a:t>
            </a: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200" dirty="0">
                <a:latin typeface="Candara" panose="020E0502030303020204" pitchFamily="34" charset="0"/>
              </a:rPr>
              <a:t> As variáveis independentes podem ser contínuas ou categóricas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AE4A57-70CC-A640-DA35-C03A981B4497}"/>
              </a:ext>
            </a:extLst>
          </p:cNvPr>
          <p:cNvSpPr txBox="1"/>
          <p:nvPr/>
        </p:nvSpPr>
        <p:spPr>
          <a:xfrm>
            <a:off x="603608" y="1234794"/>
            <a:ext cx="5984348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7. Pressupostos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15483B-5EF0-1EC5-A6DD-1961C2D35076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6750EC82-D03D-5E2E-38FF-99F8D9711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08" y="1997242"/>
            <a:ext cx="843575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7.3. Distribuição normal do erro (</a:t>
            </a:r>
            <a:r>
              <a:rPr lang="el-G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ε</a:t>
            </a:r>
            <a:r>
              <a:rPr lang="en-US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)</a:t>
            </a:r>
            <a:endParaRPr lang="pt-BR" altLang="en-US" sz="2400" b="1" dirty="0">
              <a:solidFill>
                <a:srgbClr val="D94B7B"/>
              </a:solidFill>
              <a:latin typeface="Candara" panose="020E0502030303020204" pitchFamily="34" charset="0"/>
            </a:endParaRP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400" dirty="0">
                <a:latin typeface="Candara" panose="020E0502030303020204" pitchFamily="34" charset="0"/>
              </a:rPr>
              <a:t> ε possui distribuição normal, com média=0</a:t>
            </a: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Candara" panose="020E0502030303020204" pitchFamily="34" charset="0"/>
              </a:rPr>
              <a:t> </a:t>
            </a:r>
            <a:r>
              <a:rPr lang="en-US" altLang="en-US" sz="2400" dirty="0" err="1">
                <a:latin typeface="Candara" panose="020E0502030303020204" pitchFamily="34" charset="0"/>
              </a:rPr>
              <a:t>Os</a:t>
            </a:r>
            <a:r>
              <a:rPr lang="en-US" altLang="en-US" sz="2400" dirty="0">
                <a:latin typeface="Candara" panose="020E0502030303020204" pitchFamily="34" charset="0"/>
              </a:rPr>
              <a:t> </a:t>
            </a:r>
            <a:r>
              <a:rPr lang="en-US" altLang="en-US" sz="2400" dirty="0" err="1">
                <a:latin typeface="Candara" panose="020E0502030303020204" pitchFamily="34" charset="0"/>
              </a:rPr>
              <a:t>erros</a:t>
            </a:r>
            <a:r>
              <a:rPr lang="en-US" altLang="en-US" sz="2400" dirty="0">
                <a:latin typeface="Candara" panose="020E0502030303020204" pitchFamily="34" charset="0"/>
              </a:rPr>
              <a:t> se </a:t>
            </a:r>
            <a:r>
              <a:rPr lang="en-US" altLang="en-US" sz="2400" dirty="0" err="1">
                <a:latin typeface="Candara" panose="020E0502030303020204" pitchFamily="34" charset="0"/>
              </a:rPr>
              <a:t>cancelam</a:t>
            </a:r>
            <a:endParaRPr lang="pt-BR" altLang="en-US" sz="2400" dirty="0"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7.4. Independência</a:t>
            </a: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400" dirty="0">
                <a:latin typeface="Candara" panose="020E0502030303020204" pitchFamily="34" charset="0"/>
              </a:rPr>
              <a:t> Os valores de Y são independentes</a:t>
            </a:r>
            <a:endParaRPr lang="pt-BR" altLang="en-US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180975" indent="-1809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400" dirty="0">
                <a:latin typeface="Candara" panose="020E0502030303020204" pitchFamily="34" charset="0"/>
              </a:rPr>
              <a:t> Os erros (</a:t>
            </a:r>
            <a:r>
              <a:rPr lang="el-GR" altLang="en-US" sz="2400" dirty="0">
                <a:latin typeface="Candara" panose="020E0502030303020204" pitchFamily="34" charset="0"/>
              </a:rPr>
              <a:t>ε</a:t>
            </a:r>
            <a:r>
              <a:rPr lang="en-US" altLang="en-US" sz="2400" dirty="0">
                <a:latin typeface="Candara" panose="020E0502030303020204" pitchFamily="34" charset="0"/>
              </a:rPr>
              <a:t>) </a:t>
            </a:r>
            <a:r>
              <a:rPr lang="en-US" altLang="en-US" sz="2400" dirty="0" err="1">
                <a:latin typeface="Candara" panose="020E0502030303020204" pitchFamily="34" charset="0"/>
              </a:rPr>
              <a:t>são</a:t>
            </a:r>
            <a:r>
              <a:rPr lang="en-US" altLang="en-US" sz="2400" dirty="0">
                <a:latin typeface="Candara" panose="020E0502030303020204" pitchFamily="34" charset="0"/>
              </a:rPr>
              <a:t> </a:t>
            </a:r>
            <a:r>
              <a:rPr lang="en-US" altLang="en-US" sz="2400" dirty="0" err="1">
                <a:latin typeface="Candara" panose="020E0502030303020204" pitchFamily="34" charset="0"/>
              </a:rPr>
              <a:t>independentes</a:t>
            </a:r>
            <a:endParaRPr lang="en-US" altLang="en-US" sz="2400" dirty="0">
              <a:latin typeface="Candara" panose="020E0502030303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901B32-CF1B-0C79-2B61-A420FF0E35C0}"/>
              </a:ext>
            </a:extLst>
          </p:cNvPr>
          <p:cNvSpPr txBox="1"/>
          <p:nvPr/>
        </p:nvSpPr>
        <p:spPr>
          <a:xfrm>
            <a:off x="603608" y="1234794"/>
            <a:ext cx="5984348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7. Pressupostos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445BE-720B-B9D9-F9E8-6A87AB28F883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4EB1C341-B1ED-AA39-8ED6-94D14B179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08" y="1869971"/>
            <a:ext cx="5640781" cy="224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7.5. Homoscedasticidade</a:t>
            </a:r>
          </a:p>
          <a:p>
            <a:pPr marL="180975" indent="-180975" algn="just">
              <a:lnSpc>
                <a:spcPct val="150000"/>
              </a:lnSpc>
              <a:spcBef>
                <a:spcPct val="0"/>
              </a:spcBef>
            </a:pPr>
            <a:r>
              <a:rPr lang="pt-BR" altLang="en-US" sz="2400" dirty="0">
                <a:latin typeface="Candara" panose="020E0502030303020204" pitchFamily="34" charset="0"/>
              </a:rPr>
              <a:t> A variabilidade de Y em relação à sua média (variância) é constante, qualquer que seja X</a:t>
            </a:r>
          </a:p>
        </p:txBody>
      </p:sp>
      <p:pic>
        <p:nvPicPr>
          <p:cNvPr id="161796" name="Imagem 4">
            <a:extLst>
              <a:ext uri="{FF2B5EF4-FFF2-40B4-BE49-F238E27FC236}">
                <a16:creationId xmlns:a16="http://schemas.microsoft.com/office/drawing/2014/main" id="{83E688BB-0413-EF01-5E3D-169A391286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56" y="1131828"/>
            <a:ext cx="4878139" cy="480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C33F4BA-F4C9-8AEE-98CF-1FA41935D8CB}"/>
              </a:ext>
            </a:extLst>
          </p:cNvPr>
          <p:cNvSpPr txBox="1"/>
          <p:nvPr/>
        </p:nvSpPr>
        <p:spPr>
          <a:xfrm>
            <a:off x="603608" y="1204017"/>
            <a:ext cx="5984348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pt-BR"/>
            </a:defPPr>
            <a:lvl1pPr algn="just">
              <a:spcBef>
                <a:spcPct val="0"/>
              </a:spcBef>
              <a:buFontTx/>
              <a:buNone/>
              <a:defRPr sz="2400" b="1">
                <a:solidFill>
                  <a:srgbClr val="D94B7B"/>
                </a:solidFill>
                <a:latin typeface="Candara" panose="020E0502030303020204" pitchFamily="34" charset="0"/>
              </a:defRPr>
            </a:lvl1pPr>
          </a:lstStyle>
          <a:p>
            <a:r>
              <a:rPr lang="pt-BR" altLang="en-US" dirty="0"/>
              <a:t>7. Pressupostos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1E8B2F-6D9D-9444-34E4-7264EE048342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A68BDB9D-6855-EB78-05FB-DA1B7F7E48E9}"/>
              </a:ext>
            </a:extLst>
          </p:cNvPr>
          <p:cNvGrpSpPr/>
          <p:nvPr/>
        </p:nvGrpSpPr>
        <p:grpSpPr>
          <a:xfrm>
            <a:off x="683107" y="1062993"/>
            <a:ext cx="10825785" cy="4267269"/>
            <a:chOff x="683107" y="1062993"/>
            <a:chExt cx="10825785" cy="4267269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029D85F7-494B-9AB0-21EA-283B43A33156}"/>
                </a:ext>
              </a:extLst>
            </p:cNvPr>
            <p:cNvGrpSpPr/>
            <p:nvPr/>
          </p:nvGrpSpPr>
          <p:grpSpPr>
            <a:xfrm>
              <a:off x="683107" y="1062993"/>
              <a:ext cx="10825785" cy="3978083"/>
              <a:chOff x="683107" y="1062993"/>
              <a:chExt cx="10825785" cy="3978083"/>
            </a:xfrm>
          </p:grpSpPr>
          <p:pic>
            <p:nvPicPr>
              <p:cNvPr id="7173" name="Imagem 9" descr="quadrinho.JPG">
                <a:extLst>
                  <a:ext uri="{FF2B5EF4-FFF2-40B4-BE49-F238E27FC236}">
                    <a16:creationId xmlns:a16="http://schemas.microsoft.com/office/drawing/2014/main" id="{1119A9A6-1ED1-7F1E-0A02-B60742D062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865" b="87640"/>
              <a:stretch/>
            </p:blipFill>
            <p:spPr bwMode="auto">
              <a:xfrm>
                <a:off x="683107" y="1062993"/>
                <a:ext cx="2548597" cy="452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63942EC4-214A-2004-EEE1-43555F0817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576"/>
              <a:stretch/>
            </p:blipFill>
            <p:spPr>
              <a:xfrm>
                <a:off x="683107" y="1527738"/>
                <a:ext cx="10825785" cy="3513338"/>
              </a:xfrm>
              <a:prstGeom prst="rect">
                <a:avLst/>
              </a:prstGeom>
            </p:spPr>
          </p:pic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2E966FF-F6E0-0DDA-74E1-AA56AA31513C}"/>
                </a:ext>
              </a:extLst>
            </p:cNvPr>
            <p:cNvSpPr txBox="1"/>
            <p:nvPr/>
          </p:nvSpPr>
          <p:spPr>
            <a:xfrm>
              <a:off x="9860684" y="5053263"/>
              <a:ext cx="16482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*Adaptado do original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06C25812-6B63-BCC0-81FB-0777ED308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07" y="2147399"/>
            <a:ext cx="10934677" cy="256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200" dirty="0">
                <a:latin typeface="Candara" panose="020E0502030303020204" pitchFamily="34" charset="0"/>
              </a:rPr>
              <a:t>Reta de regressão: valores de y </a:t>
            </a:r>
            <a:r>
              <a:rPr lang="pt-BR" altLang="en-US" sz="2200" b="1" dirty="0">
                <a:latin typeface="Candara" panose="020E0502030303020204" pitchFamily="34" charset="0"/>
              </a:rPr>
              <a:t>médios</a:t>
            </a:r>
            <a:r>
              <a:rPr lang="pt-BR" altLang="en-US" sz="2200" dirty="0">
                <a:latin typeface="Candara" panose="020E0502030303020204" pitchFamily="34" charset="0"/>
              </a:rPr>
              <a:t> esperados para diferentes valores de x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pt-BR" altLang="en-US" sz="2200" dirty="0">
                <a:latin typeface="Candara" panose="020E0502030303020204" pitchFamily="34" charset="0"/>
              </a:rPr>
              <a:t> Melhor reta de regressão: possui a menor diferença entre </a:t>
            </a:r>
            <a:r>
              <a:rPr lang="pt-BR" altLang="en-US" sz="2200" b="1" dirty="0" err="1">
                <a:latin typeface="Candara" panose="020E0502030303020204" pitchFamily="34" charset="0"/>
              </a:rPr>
              <a:t>Y</a:t>
            </a:r>
            <a:r>
              <a:rPr lang="pt-BR" altLang="en-US" sz="2200" b="1" baseline="-25000" dirty="0" err="1">
                <a:latin typeface="Candara" panose="020E0502030303020204" pitchFamily="34" charset="0"/>
              </a:rPr>
              <a:t>observado</a:t>
            </a:r>
            <a:r>
              <a:rPr lang="pt-BR" altLang="en-US" sz="2200" b="1" dirty="0">
                <a:latin typeface="Candara" panose="020E0502030303020204" pitchFamily="34" charset="0"/>
              </a:rPr>
              <a:t> e </a:t>
            </a:r>
            <a:r>
              <a:rPr lang="pt-BR" altLang="en-US" sz="2200" b="1" dirty="0" err="1">
                <a:latin typeface="Candara" panose="020E0502030303020204" pitchFamily="34" charset="0"/>
              </a:rPr>
              <a:t>Y</a:t>
            </a:r>
            <a:r>
              <a:rPr lang="pt-BR" altLang="en-US" sz="2200" b="1" baseline="-25000" dirty="0" err="1">
                <a:latin typeface="Candara" panose="020E0502030303020204" pitchFamily="34" charset="0"/>
              </a:rPr>
              <a:t>estimado</a:t>
            </a:r>
            <a:endParaRPr lang="pt-BR" altLang="en-US" sz="2200" b="1" baseline="-25000" dirty="0"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pt-BR" altLang="en-US" sz="2200" b="1" baseline="-25000" dirty="0"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altLang="en-US" sz="22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Método dos Mínimos Quadrados:</a:t>
            </a:r>
            <a:endParaRPr lang="pt-BR" altLang="en-US" sz="2200" b="1" baseline="-250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pt-BR" altLang="en-US" sz="2200" b="1" baseline="-250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819" name="Object 4">
                <a:extLst>
                  <a:ext uri="{FF2B5EF4-FFF2-40B4-BE49-F238E27FC236}">
                    <a16:creationId xmlns:a16="http://schemas.microsoft.com/office/drawing/2014/main" id="{E79044AB-E4A0-75BA-D930-0DCF5A6BE7F4}"/>
                  </a:ext>
                </a:extLst>
              </p:cNvPr>
              <p:cNvSpPr txBox="1"/>
              <p:nvPr/>
            </p:nvSpPr>
            <p:spPr bwMode="auto">
              <a:xfrm>
                <a:off x="6070945" y="4541800"/>
                <a:ext cx="2789499" cy="117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sSup>
                                <m:sSupPr>
                                  <m:ctrlP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162819" name="Object 4">
                <a:extLst>
                  <a:ext uri="{FF2B5EF4-FFF2-40B4-BE49-F238E27FC236}">
                    <a16:creationId xmlns:a16="http://schemas.microsoft.com/office/drawing/2014/main" id="{E79044AB-E4A0-75BA-D930-0DCF5A6BE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0945" y="4541800"/>
                <a:ext cx="2789499" cy="1177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F132A0-37F2-1E72-9DE1-9016A06D48D2}"/>
                  </a:ext>
                </a:extLst>
              </p:cNvPr>
              <p:cNvSpPr txBox="1"/>
              <p:nvPr/>
            </p:nvSpPr>
            <p:spPr>
              <a:xfrm>
                <a:off x="2517647" y="4957670"/>
                <a:ext cx="1661609" cy="346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F132A0-37F2-1E72-9DE1-9016A06D4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47" y="4957670"/>
                <a:ext cx="1661609" cy="346185"/>
              </a:xfrm>
              <a:prstGeom prst="rect">
                <a:avLst/>
              </a:prstGeom>
              <a:blipFill>
                <a:blip r:embed="rId3"/>
                <a:stretch>
                  <a:fillRect l="-5128" t="-1754" r="-733" b="-298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EEBCB8FC-70BC-D938-53CF-AEB0F163E8B0}"/>
              </a:ext>
            </a:extLst>
          </p:cNvPr>
          <p:cNvSpPr txBox="1"/>
          <p:nvPr/>
        </p:nvSpPr>
        <p:spPr>
          <a:xfrm>
            <a:off x="603607" y="1234794"/>
            <a:ext cx="627845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8. Estimativas dos parâmetros β</a:t>
            </a:r>
            <a:r>
              <a:rPr lang="pt-BR" altLang="en-US" sz="2400" b="1" i="1" dirty="0">
                <a:solidFill>
                  <a:srgbClr val="D94B7B"/>
                </a:solidFill>
                <a:latin typeface="Candara" panose="020E0502030303020204" pitchFamily="34" charset="0"/>
              </a:rPr>
              <a:t>0</a:t>
            </a: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 e β</a:t>
            </a:r>
            <a:r>
              <a:rPr lang="pt-BR" altLang="en-US" sz="2400" b="1" i="1" dirty="0">
                <a:solidFill>
                  <a:srgbClr val="D94B7B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612BFB-B014-2E59-2F59-546ECE99446F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6BFA9086-0426-9E19-36CA-C2D3A8220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07" y="2009274"/>
            <a:ext cx="10723643" cy="37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200" dirty="0">
                <a:latin typeface="Candara" panose="020E0502030303020204" pitchFamily="34" charset="0"/>
              </a:rPr>
              <a:t>O modelo linear com a variável dependente x explica alguma variação na variável independente y</a:t>
            </a:r>
          </a:p>
          <a:p>
            <a:pPr marL="176213" indent="-176213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en-US" sz="2200" b="1" dirty="0">
                <a:latin typeface="Candara" panose="020E0502030303020204" pitchFamily="34" charset="0"/>
              </a:rPr>
              <a:t> Variação de Y = Variação explicada pelo modelo + Variação não explicada pelo modelo (resíduo)</a:t>
            </a:r>
          </a:p>
          <a:p>
            <a:pPr marL="176213" indent="-176213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en-US" sz="2200" dirty="0">
                <a:latin typeface="Candara" panose="020E0502030303020204" pitchFamily="34" charset="0"/>
              </a:rPr>
              <a:t> Modelo </a:t>
            </a:r>
            <a:r>
              <a:rPr lang="ja-JP" altLang="pt-BR" sz="2200" b="1" dirty="0">
                <a:latin typeface="Candara" panose="020E0502030303020204" pitchFamily="34" charset="0"/>
              </a:rPr>
              <a:t>“</a:t>
            </a:r>
            <a:r>
              <a:rPr lang="pt-BR" altLang="ja-JP" sz="2200" b="1" dirty="0">
                <a:latin typeface="Candara" panose="020E0502030303020204" pitchFamily="34" charset="0"/>
              </a:rPr>
              <a:t>bom</a:t>
            </a:r>
            <a:r>
              <a:rPr lang="ja-JP" altLang="pt-BR" sz="2200" b="1" dirty="0">
                <a:latin typeface="Candara" panose="020E0502030303020204" pitchFamily="34" charset="0"/>
              </a:rPr>
              <a:t>”</a:t>
            </a:r>
            <a:r>
              <a:rPr lang="pt-BR" altLang="ja-JP" sz="2200" dirty="0">
                <a:latin typeface="Candara" panose="020E0502030303020204" pitchFamily="34" charset="0"/>
              </a:rPr>
              <a:t>: explica quantidade substancial de Y</a:t>
            </a:r>
          </a:p>
          <a:p>
            <a:pPr marL="176213" indent="-176213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en-US" sz="2200" dirty="0">
                <a:latin typeface="Candara" panose="020E0502030303020204" pitchFamily="34" charset="0"/>
              </a:rPr>
              <a:t> A tabela da ANOVA resume os componentes de variabilidade de Y</a:t>
            </a:r>
            <a:endParaRPr lang="pt-BR" altLang="en-US" sz="2200" baseline="-250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6C420E-6065-ABE7-8FD5-BB1E8FDCAB07}"/>
              </a:ext>
            </a:extLst>
          </p:cNvPr>
          <p:cNvSpPr txBox="1"/>
          <p:nvPr/>
        </p:nvSpPr>
        <p:spPr>
          <a:xfrm>
            <a:off x="603607" y="1204017"/>
            <a:ext cx="62784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pt-BR"/>
            </a:defPPr>
            <a:lvl1pPr algn="just">
              <a:spcBef>
                <a:spcPct val="0"/>
              </a:spcBef>
              <a:buFontTx/>
              <a:buNone/>
              <a:defRPr sz="2400" b="1">
                <a:solidFill>
                  <a:srgbClr val="D94B7B"/>
                </a:solidFill>
                <a:latin typeface="Candara" panose="020E0502030303020204" pitchFamily="34" charset="0"/>
              </a:defRPr>
            </a:lvl1pPr>
          </a:lstStyle>
          <a:p>
            <a:r>
              <a:rPr lang="pt-BR" altLang="en-US" dirty="0"/>
              <a:t>9. Análise de Variância (ANOVA)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99826A-094C-28EB-ADCB-061AA1738D8E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D70147E2-9260-F745-04C4-D83778E5A189}"/>
              </a:ext>
            </a:extLst>
          </p:cNvPr>
          <p:cNvGrpSpPr/>
          <p:nvPr/>
        </p:nvGrpSpPr>
        <p:grpSpPr>
          <a:xfrm>
            <a:off x="1942811" y="1904713"/>
            <a:ext cx="8583954" cy="4605338"/>
            <a:chOff x="2238375" y="1285876"/>
            <a:chExt cx="8583954" cy="4605338"/>
          </a:xfrm>
        </p:grpSpPr>
        <p:sp>
          <p:nvSpPr>
            <p:cNvPr id="164866" name="CaixaDeTexto 17">
              <a:extLst>
                <a:ext uri="{FF2B5EF4-FFF2-40B4-BE49-F238E27FC236}">
                  <a16:creationId xmlns:a16="http://schemas.microsoft.com/office/drawing/2014/main" id="{1662BB22-6BA3-4AE0-6E52-2192C6953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750" y="4500564"/>
              <a:ext cx="17145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en-US" sz="2800" b="1" dirty="0"/>
                <a:t>y=</a:t>
              </a:r>
              <a:r>
                <a:rPr lang="el-GR" altLang="en-US" sz="2800" b="1" dirty="0"/>
                <a:t>β</a:t>
              </a:r>
              <a:r>
                <a:rPr lang="pt-BR" altLang="en-US" sz="2800" b="1" baseline="-25000" dirty="0"/>
                <a:t>0</a:t>
              </a:r>
              <a:r>
                <a:rPr lang="pt-BR" altLang="en-US" sz="2800" b="1" dirty="0"/>
                <a:t>+</a:t>
              </a:r>
              <a:r>
                <a:rPr lang="el-GR" altLang="en-US" sz="2800" b="1" dirty="0"/>
                <a:t>β</a:t>
              </a:r>
              <a:r>
                <a:rPr lang="pt-BR" altLang="en-US" sz="2800" b="1" baseline="-25000" dirty="0"/>
                <a:t>1</a:t>
              </a:r>
              <a:r>
                <a:rPr lang="pt-BR" altLang="en-US" sz="2800" b="1" dirty="0"/>
                <a:t>x</a:t>
              </a:r>
            </a:p>
          </p:txBody>
        </p:sp>
        <p:cxnSp>
          <p:nvCxnSpPr>
            <p:cNvPr id="164867" name="Conector reto 2">
              <a:extLst>
                <a:ext uri="{FF2B5EF4-FFF2-40B4-BE49-F238E27FC236}">
                  <a16:creationId xmlns:a16="http://schemas.microsoft.com/office/drawing/2014/main" id="{6C8BCEB7-228F-F145-6A2D-CF18BA7953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40025" y="1785938"/>
              <a:ext cx="0" cy="3600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868" name="Conector reto 4">
              <a:extLst>
                <a:ext uri="{FF2B5EF4-FFF2-40B4-BE49-F238E27FC236}">
                  <a16:creationId xmlns:a16="http://schemas.microsoft.com/office/drawing/2014/main" id="{980379D5-DD82-3A1D-7375-E3052DF9F5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40026" y="5386388"/>
              <a:ext cx="6530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869" name="Conector reto 8">
              <a:extLst>
                <a:ext uri="{FF2B5EF4-FFF2-40B4-BE49-F238E27FC236}">
                  <a16:creationId xmlns:a16="http://schemas.microsoft.com/office/drawing/2014/main" id="{7817B4B5-F04C-AEE3-507D-1A2042BB16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40026" y="2435225"/>
              <a:ext cx="6530975" cy="215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2" name="Conector reto 12">
              <a:extLst>
                <a:ext uri="{FF2B5EF4-FFF2-40B4-BE49-F238E27FC236}">
                  <a16:creationId xmlns:a16="http://schemas.microsoft.com/office/drawing/2014/main" id="{F5E17423-28D8-C629-F24F-F8059439B7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2738439" y="3429000"/>
              <a:ext cx="7000875" cy="1588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871" name="CaixaDeTexto 13">
              <a:extLst>
                <a:ext uri="{FF2B5EF4-FFF2-40B4-BE49-F238E27FC236}">
                  <a16:creationId xmlns:a16="http://schemas.microsoft.com/office/drawing/2014/main" id="{D31B98ED-2960-C782-908A-033C731A6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564" y="1285876"/>
              <a:ext cx="5937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en-US" sz="2400" b="1" dirty="0"/>
                <a:t>y</a:t>
              </a:r>
            </a:p>
          </p:txBody>
        </p:sp>
        <p:sp>
          <p:nvSpPr>
            <p:cNvPr id="48144" name="CaixaDeTexto 16">
              <a:extLst>
                <a:ext uri="{FF2B5EF4-FFF2-40B4-BE49-F238E27FC236}">
                  <a16:creationId xmlns:a16="http://schemas.microsoft.com/office/drawing/2014/main" id="{81EA279C-B64C-9229-3D40-708C0A2BA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0375" y="5429251"/>
              <a:ext cx="6429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en-US" sz="2400" b="1"/>
                <a:t>x</a:t>
              </a:r>
              <a:r>
                <a:rPr lang="pt-BR" altLang="en-US" sz="2400" b="1" baseline="-25000"/>
                <a:t>1</a:t>
              </a:r>
            </a:p>
          </p:txBody>
        </p:sp>
        <p:cxnSp>
          <p:nvCxnSpPr>
            <p:cNvPr id="164873" name="Conector de seta reta 15">
              <a:extLst>
                <a:ext uri="{FF2B5EF4-FFF2-40B4-BE49-F238E27FC236}">
                  <a16:creationId xmlns:a16="http://schemas.microsoft.com/office/drawing/2014/main" id="{B7655188-A075-70A2-F1CA-EA861DDE97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40025" y="1714501"/>
              <a:ext cx="0" cy="214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874" name="Conector de seta reta 21">
              <a:extLst>
                <a:ext uri="{FF2B5EF4-FFF2-40B4-BE49-F238E27FC236}">
                  <a16:creationId xmlns:a16="http://schemas.microsoft.com/office/drawing/2014/main" id="{87FE03E8-A829-395D-DDD0-760B67D770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074151" y="5386388"/>
              <a:ext cx="4937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34" name="Conector reto 31">
              <a:extLst>
                <a:ext uri="{FF2B5EF4-FFF2-40B4-BE49-F238E27FC236}">
                  <a16:creationId xmlns:a16="http://schemas.microsoft.com/office/drawing/2014/main" id="{68A8C201-4E3D-EFE2-17E0-B81D96DEC2C6}"/>
                </a:ext>
              </a:extLst>
            </p:cNvPr>
            <p:cNvCxnSpPr>
              <a:cxnSpLocks noChangeShapeType="1"/>
              <a:stCxn id="164880" idx="4"/>
            </p:cNvCxnSpPr>
            <p:nvPr/>
          </p:nvCxnSpPr>
          <p:spPr bwMode="auto">
            <a:xfrm rot="5400000">
              <a:off x="5442745" y="3796507"/>
              <a:ext cx="31638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562" name="Object 2">
                  <a:extLst>
                    <a:ext uri="{FF2B5EF4-FFF2-40B4-BE49-F238E27FC236}">
                      <a16:creationId xmlns:a16="http://schemas.microsoft.com/office/drawing/2014/main" id="{33094B6E-82FA-CBBF-B84E-5A997A2D3D39}"/>
                    </a:ext>
                  </a:extLst>
                </p:cNvPr>
                <p:cNvSpPr txBox="1"/>
                <p:nvPr/>
              </p:nvSpPr>
              <p:spPr bwMode="auto">
                <a:xfrm>
                  <a:off x="2452688" y="3357563"/>
                  <a:ext cx="241300" cy="469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94562" name="Object 2">
                  <a:extLst>
                    <a:ext uri="{FF2B5EF4-FFF2-40B4-BE49-F238E27FC236}">
                      <a16:creationId xmlns:a16="http://schemas.microsoft.com/office/drawing/2014/main" id="{33094B6E-82FA-CBBF-B84E-5A997A2D3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2688" y="3357563"/>
                  <a:ext cx="241300" cy="469900"/>
                </a:xfrm>
                <a:prstGeom prst="rect">
                  <a:avLst/>
                </a:prstGeom>
                <a:blipFill>
                  <a:blip r:embed="rId3"/>
                  <a:stretch>
                    <a:fillRect r="-2820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563" name="Object 3">
                  <a:extLst>
                    <a:ext uri="{FF2B5EF4-FFF2-40B4-BE49-F238E27FC236}">
                      <a16:creationId xmlns:a16="http://schemas.microsoft.com/office/drawing/2014/main" id="{F5051FEE-5399-810D-53E3-0ACF5720C50C}"/>
                    </a:ext>
                  </a:extLst>
                </p:cNvPr>
                <p:cNvSpPr txBox="1"/>
                <p:nvPr/>
              </p:nvSpPr>
              <p:spPr bwMode="auto">
                <a:xfrm>
                  <a:off x="9810750" y="3214688"/>
                  <a:ext cx="241300" cy="469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94563" name="Object 3">
                  <a:extLst>
                    <a:ext uri="{FF2B5EF4-FFF2-40B4-BE49-F238E27FC236}">
                      <a16:creationId xmlns:a16="http://schemas.microsoft.com/office/drawing/2014/main" id="{F5051FEE-5399-810D-53E3-0ACF5720C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10750" y="3214688"/>
                  <a:ext cx="241300" cy="469900"/>
                </a:xfrm>
                <a:prstGeom prst="rect">
                  <a:avLst/>
                </a:prstGeom>
                <a:blipFill>
                  <a:blip r:embed="rId4"/>
                  <a:stretch>
                    <a:fillRect r="-2820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879" name="CaixaDeTexto 16">
              <a:extLst>
                <a:ext uri="{FF2B5EF4-FFF2-40B4-BE49-F238E27FC236}">
                  <a16:creationId xmlns:a16="http://schemas.microsoft.com/office/drawing/2014/main" id="{0CA44C93-1C89-C04F-2AF4-16B343BDE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6439" y="5143501"/>
              <a:ext cx="5937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en-US" sz="2400" b="1"/>
                <a:t>x</a:t>
              </a:r>
            </a:p>
          </p:txBody>
        </p:sp>
        <p:sp>
          <p:nvSpPr>
            <p:cNvPr id="164880" name="Elipse 25">
              <a:extLst>
                <a:ext uri="{FF2B5EF4-FFF2-40B4-BE49-F238E27FC236}">
                  <a16:creationId xmlns:a16="http://schemas.microsoft.com/office/drawing/2014/main" id="{AAA4EB7A-543E-37EF-87CA-D62DF2876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51" y="207168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67F09E8-0FD4-2898-3FD3-67E8D0A3E0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38438" y="2143125"/>
              <a:ext cx="42862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CaixaDeTexto 16">
              <a:extLst>
                <a:ext uri="{FF2B5EF4-FFF2-40B4-BE49-F238E27FC236}">
                  <a16:creationId xmlns:a16="http://schemas.microsoft.com/office/drawing/2014/main" id="{7C59107C-6361-76C6-DD1A-4C2F2FBFA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375" y="1928813"/>
              <a:ext cx="6429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en-US" sz="2400" b="1" dirty="0"/>
                <a:t>y</a:t>
              </a:r>
              <a:r>
                <a:rPr lang="pt-BR" altLang="en-US" sz="2400" b="1" baseline="-25000" dirty="0"/>
                <a:t>1</a:t>
              </a:r>
            </a:p>
          </p:txBody>
        </p:sp>
        <p:sp>
          <p:nvSpPr>
            <p:cNvPr id="164883" name="Elipse 31">
              <a:extLst>
                <a:ext uri="{FF2B5EF4-FFF2-40B4-BE49-F238E27FC236}">
                  <a16:creationId xmlns:a16="http://schemas.microsoft.com/office/drawing/2014/main" id="{A01953DD-1143-0C5B-EAD4-DF2EB405B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51" y="3071814"/>
              <a:ext cx="142875" cy="142875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E6B79679-2988-4F95-DF47-E24951A332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38438" y="3141664"/>
              <a:ext cx="4286250" cy="158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564" name="Object 4">
                  <a:extLst>
                    <a:ext uri="{FF2B5EF4-FFF2-40B4-BE49-F238E27FC236}">
                      <a16:creationId xmlns:a16="http://schemas.microsoft.com/office/drawing/2014/main" id="{967FD816-7A32-B888-B0B5-D92BFDC0C6FB}"/>
                    </a:ext>
                  </a:extLst>
                </p:cNvPr>
                <p:cNvSpPr txBox="1"/>
                <p:nvPr/>
              </p:nvSpPr>
              <p:spPr bwMode="auto">
                <a:xfrm>
                  <a:off x="2452688" y="2928938"/>
                  <a:ext cx="241300" cy="406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94564" name="Object 4">
                  <a:extLst>
                    <a:ext uri="{FF2B5EF4-FFF2-40B4-BE49-F238E27FC236}">
                      <a16:creationId xmlns:a16="http://schemas.microsoft.com/office/drawing/2014/main" id="{967FD816-7A32-B888-B0B5-D92BFDC0C6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2688" y="2928938"/>
                  <a:ext cx="241300" cy="406400"/>
                </a:xfrm>
                <a:prstGeom prst="rect">
                  <a:avLst/>
                </a:prstGeom>
                <a:blipFill>
                  <a:blip r:embed="rId5"/>
                  <a:stretch>
                    <a:fillRect t="-8955" r="-2820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Chave direita 37">
              <a:extLst>
                <a:ext uri="{FF2B5EF4-FFF2-40B4-BE49-F238E27FC236}">
                  <a16:creationId xmlns:a16="http://schemas.microsoft.com/office/drawing/2014/main" id="{4D574400-9654-A1B1-CCD1-A35089866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3143250"/>
              <a:ext cx="71438" cy="28575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565" name="Object 5">
                  <a:extLst>
                    <a:ext uri="{FF2B5EF4-FFF2-40B4-BE49-F238E27FC236}">
                      <a16:creationId xmlns:a16="http://schemas.microsoft.com/office/drawing/2014/main" id="{A5DD4D8D-F48C-13EE-F7FA-0D9E77C56907}"/>
                    </a:ext>
                  </a:extLst>
                </p:cNvPr>
                <p:cNvSpPr txBox="1"/>
                <p:nvPr/>
              </p:nvSpPr>
              <p:spPr bwMode="auto">
                <a:xfrm>
                  <a:off x="7381874" y="3071813"/>
                  <a:ext cx="778277" cy="3127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94565" name="Object 5">
                  <a:extLst>
                    <a:ext uri="{FF2B5EF4-FFF2-40B4-BE49-F238E27FC236}">
                      <a16:creationId xmlns:a16="http://schemas.microsoft.com/office/drawing/2014/main" id="{A5DD4D8D-F48C-13EE-F7FA-0D9E77C56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81874" y="3071813"/>
                  <a:ext cx="778277" cy="312735"/>
                </a:xfrm>
                <a:prstGeom prst="rect">
                  <a:avLst/>
                </a:prstGeom>
                <a:blipFill>
                  <a:blip r:embed="rId6"/>
                  <a:stretch>
                    <a:fillRect t="-11538" b="-2115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Chave direita 40">
              <a:extLst>
                <a:ext uri="{FF2B5EF4-FFF2-40B4-BE49-F238E27FC236}">
                  <a16:creationId xmlns:a16="http://schemas.microsoft.com/office/drawing/2014/main" id="{BBF06D3D-9679-AFE3-DE39-66E232B06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7564" y="2214563"/>
              <a:ext cx="142875" cy="85725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566" name="Object 6">
                  <a:extLst>
                    <a:ext uri="{FF2B5EF4-FFF2-40B4-BE49-F238E27FC236}">
                      <a16:creationId xmlns:a16="http://schemas.microsoft.com/office/drawing/2014/main" id="{72EC79B6-FB28-459F-9CEC-79DE799BF1C2}"/>
                    </a:ext>
                  </a:extLst>
                </p:cNvPr>
                <p:cNvSpPr txBox="1"/>
                <p:nvPr/>
              </p:nvSpPr>
              <p:spPr bwMode="auto">
                <a:xfrm>
                  <a:off x="7342187" y="2508250"/>
                  <a:ext cx="1107331" cy="136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94566" name="Object 6">
                  <a:extLst>
                    <a:ext uri="{FF2B5EF4-FFF2-40B4-BE49-F238E27FC236}">
                      <a16:creationId xmlns:a16="http://schemas.microsoft.com/office/drawing/2014/main" id="{72EC79B6-FB28-459F-9CEC-79DE799BF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42187" y="2508250"/>
                  <a:ext cx="1107331" cy="136523"/>
                </a:xfrm>
                <a:prstGeom prst="rect">
                  <a:avLst/>
                </a:prstGeom>
                <a:blipFill>
                  <a:blip r:embed="rId7"/>
                  <a:stretch>
                    <a:fillRect t="-27273" b="-18181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Chave direita 43">
              <a:extLst>
                <a:ext uri="{FF2B5EF4-FFF2-40B4-BE49-F238E27FC236}">
                  <a16:creationId xmlns:a16="http://schemas.microsoft.com/office/drawing/2014/main" id="{04188433-A3F1-CE2C-A839-914966E20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2126" y="2071688"/>
              <a:ext cx="142875" cy="1357312"/>
            </a:xfrm>
            <a:prstGeom prst="rightBrace">
              <a:avLst>
                <a:gd name="adj1" fmla="val 831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567" name="Object 7">
                  <a:extLst>
                    <a:ext uri="{FF2B5EF4-FFF2-40B4-BE49-F238E27FC236}">
                      <a16:creationId xmlns:a16="http://schemas.microsoft.com/office/drawing/2014/main" id="{E691B70F-1A43-8502-5619-4F7B0E7E8CD2}"/>
                    </a:ext>
                  </a:extLst>
                </p:cNvPr>
                <p:cNvSpPr txBox="1"/>
                <p:nvPr/>
              </p:nvSpPr>
              <p:spPr bwMode="auto">
                <a:xfrm>
                  <a:off x="9667875" y="2559050"/>
                  <a:ext cx="1154454" cy="2460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94567" name="Object 7">
                  <a:extLst>
                    <a:ext uri="{FF2B5EF4-FFF2-40B4-BE49-F238E27FC236}">
                      <a16:creationId xmlns:a16="http://schemas.microsoft.com/office/drawing/2014/main" id="{E691B70F-1A43-8502-5619-4F7B0E7E8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67875" y="2559050"/>
                  <a:ext cx="1154454" cy="246044"/>
                </a:xfrm>
                <a:prstGeom prst="rect">
                  <a:avLst/>
                </a:prstGeom>
                <a:blipFill>
                  <a:blip r:embed="rId8"/>
                  <a:stretch>
                    <a:fillRect b="-5365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A98E71-8C9D-D961-7123-98177FEF148D}"/>
              </a:ext>
            </a:extLst>
          </p:cNvPr>
          <p:cNvSpPr txBox="1"/>
          <p:nvPr/>
        </p:nvSpPr>
        <p:spPr>
          <a:xfrm>
            <a:off x="603607" y="1204017"/>
            <a:ext cx="62784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pt-BR"/>
            </a:defPPr>
            <a:lvl1pPr algn="just">
              <a:spcBef>
                <a:spcPct val="0"/>
              </a:spcBef>
              <a:buFontTx/>
              <a:buNone/>
              <a:defRPr sz="2400" b="1">
                <a:solidFill>
                  <a:srgbClr val="D94B7B"/>
                </a:solidFill>
                <a:latin typeface="Candara" panose="020E0502030303020204" pitchFamily="34" charset="0"/>
              </a:defRPr>
            </a:lvl1pPr>
          </a:lstStyle>
          <a:p>
            <a:r>
              <a:rPr lang="pt-BR" altLang="en-US" dirty="0"/>
              <a:t>10. Equação Fundamental da Regressão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B9D754-C80D-CF99-F4EF-D322E59961A9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0D7F9BD-F7BB-D6B8-9180-36FDEAD77036}"/>
              </a:ext>
            </a:extLst>
          </p:cNvPr>
          <p:cNvGrpSpPr/>
          <p:nvPr/>
        </p:nvGrpSpPr>
        <p:grpSpPr>
          <a:xfrm>
            <a:off x="1879089" y="1893576"/>
            <a:ext cx="8895264" cy="4850606"/>
            <a:chOff x="2095500" y="1245394"/>
            <a:chExt cx="8895264" cy="48506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915" name="Object 2">
                  <a:extLst>
                    <a:ext uri="{FF2B5EF4-FFF2-40B4-BE49-F238E27FC236}">
                      <a16:creationId xmlns:a16="http://schemas.microsoft.com/office/drawing/2014/main" id="{E77D9E45-B58A-7974-0F40-D02A75EE95F2}"/>
                    </a:ext>
                  </a:extLst>
                </p:cNvPr>
                <p:cNvSpPr txBox="1"/>
                <p:nvPr/>
              </p:nvSpPr>
              <p:spPr bwMode="auto">
                <a:xfrm>
                  <a:off x="2095500" y="1245394"/>
                  <a:ext cx="8895264" cy="938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pt-BR" sz="3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pt-BR" sz="3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  <m: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pt-BR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pt-BR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sz="3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3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pt-BR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pt-BR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sSup>
                              <m:sSupPr>
                                <m:ctrlP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pt-BR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pt-BR" sz="3600" dirty="0"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66915" name="Object 2">
                  <a:extLst>
                    <a:ext uri="{FF2B5EF4-FFF2-40B4-BE49-F238E27FC236}">
                      <a16:creationId xmlns:a16="http://schemas.microsoft.com/office/drawing/2014/main" id="{E77D9E45-B58A-7974-0F40-D02A75EE9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5500" y="1245394"/>
                  <a:ext cx="8895264" cy="938212"/>
                </a:xfrm>
                <a:prstGeom prst="rect">
                  <a:avLst/>
                </a:prstGeom>
                <a:blipFill>
                  <a:blip r:embed="rId3"/>
                  <a:stretch>
                    <a:fillRect b="-28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upo 13">
              <a:extLst>
                <a:ext uri="{FF2B5EF4-FFF2-40B4-BE49-F238E27FC236}">
                  <a16:creationId xmlns:a16="http://schemas.microsoft.com/office/drawing/2014/main" id="{79D3F7A1-EB17-ABE4-98A5-1311D1393D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5500" y="2286000"/>
              <a:ext cx="8572500" cy="1843088"/>
              <a:chOff x="571500" y="2286000"/>
              <a:chExt cx="8572500" cy="1843088"/>
            </a:xfrm>
          </p:grpSpPr>
          <p:cxnSp>
            <p:nvCxnSpPr>
              <p:cNvPr id="166922" name="Conector de seta reta 6">
                <a:extLst>
                  <a:ext uri="{FF2B5EF4-FFF2-40B4-BE49-F238E27FC236}">
                    <a16:creationId xmlns:a16="http://schemas.microsoft.com/office/drawing/2014/main" id="{3ED485BF-3DE2-4578-39F2-13BF5BBDF6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322388" y="2606675"/>
                <a:ext cx="500062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6923" name="CaixaDeTexto 16">
                <a:extLst>
                  <a:ext uri="{FF2B5EF4-FFF2-40B4-BE49-F238E27FC236}">
                    <a16:creationId xmlns:a16="http://schemas.microsoft.com/office/drawing/2014/main" id="{E4FD06E7-841B-00D6-467C-A6CD61597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" y="2928938"/>
                <a:ext cx="2071688" cy="1200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 b="1" dirty="0">
                    <a:solidFill>
                      <a:srgbClr val="003399"/>
                    </a:solidFill>
                    <a:latin typeface="Candara" panose="020E0502030303020204" pitchFamily="34" charset="0"/>
                  </a:rPr>
                  <a:t>S</a:t>
                </a:r>
                <a:r>
                  <a:rPr lang="pt-BR" altLang="en-US" sz="2400" b="1" dirty="0">
                    <a:latin typeface="Candara" panose="020E0502030303020204" pitchFamily="34" charset="0"/>
                  </a:rPr>
                  <a:t>oma dos </a:t>
                </a:r>
                <a:r>
                  <a:rPr lang="pt-BR" altLang="en-US" sz="2400" b="1" dirty="0">
                    <a:solidFill>
                      <a:srgbClr val="003399"/>
                    </a:solidFill>
                    <a:latin typeface="Candara" panose="020E0502030303020204" pitchFamily="34" charset="0"/>
                  </a:rPr>
                  <a:t>Q</a:t>
                </a:r>
                <a:r>
                  <a:rPr lang="pt-BR" altLang="en-US" sz="2400" b="1" dirty="0">
                    <a:latin typeface="Candara" panose="020E0502030303020204" pitchFamily="34" charset="0"/>
                  </a:rPr>
                  <a:t>uadrados </a:t>
                </a:r>
                <a:r>
                  <a:rPr lang="pt-BR" altLang="en-US" sz="2400" b="1" dirty="0">
                    <a:solidFill>
                      <a:srgbClr val="003399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pt-BR" altLang="en-US" sz="2400" b="1" dirty="0">
                    <a:latin typeface="Candara" panose="020E0502030303020204" pitchFamily="34" charset="0"/>
                  </a:rPr>
                  <a:t>otal (</a:t>
                </a:r>
                <a:r>
                  <a:rPr lang="pt-BR" altLang="en-US" sz="2400" b="1" dirty="0">
                    <a:solidFill>
                      <a:srgbClr val="003399"/>
                    </a:solidFill>
                    <a:latin typeface="Candara" panose="020E0502030303020204" pitchFamily="34" charset="0"/>
                  </a:rPr>
                  <a:t>SQT</a:t>
                </a:r>
                <a:r>
                  <a:rPr lang="pt-BR" altLang="en-US" sz="2400" b="1" dirty="0">
                    <a:latin typeface="Candara" panose="020E0502030303020204" pitchFamily="34" charset="0"/>
                  </a:rPr>
                  <a:t>)</a:t>
                </a:r>
                <a:endParaRPr lang="pt-BR" altLang="en-US" sz="2400" b="1" baseline="-25000" dirty="0">
                  <a:latin typeface="Candara" panose="020E0502030303020204" pitchFamily="34" charset="0"/>
                </a:endParaRPr>
              </a:p>
            </p:txBody>
          </p:sp>
          <p:cxnSp>
            <p:nvCxnSpPr>
              <p:cNvPr id="166924" name="Conector de seta reta 8">
                <a:extLst>
                  <a:ext uri="{FF2B5EF4-FFF2-40B4-BE49-F238E27FC236}">
                    <a16:creationId xmlns:a16="http://schemas.microsoft.com/office/drawing/2014/main" id="{D6AECE7E-9DBA-3F6F-0D17-FA220C6AF87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322762" y="2535238"/>
                <a:ext cx="500063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6925" name="CaixaDeTexto 16">
                <a:extLst>
                  <a:ext uri="{FF2B5EF4-FFF2-40B4-BE49-F238E27FC236}">
                    <a16:creationId xmlns:a16="http://schemas.microsoft.com/office/drawing/2014/main" id="{2E44F324-D9A2-D211-8D35-0AA73B257A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0375" y="2857500"/>
                <a:ext cx="3143250" cy="1200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 b="1" dirty="0">
                    <a:solidFill>
                      <a:srgbClr val="003399"/>
                    </a:solidFill>
                    <a:latin typeface="Candara" panose="020E0502030303020204" pitchFamily="34" charset="0"/>
                  </a:rPr>
                  <a:t>S</a:t>
                </a:r>
                <a:r>
                  <a:rPr lang="pt-BR" altLang="en-US" sz="2400" b="1" dirty="0">
                    <a:latin typeface="Candara" panose="020E0502030303020204" pitchFamily="34" charset="0"/>
                  </a:rPr>
                  <a:t>oma dos </a:t>
                </a:r>
                <a:r>
                  <a:rPr lang="pt-BR" altLang="en-US" sz="2400" b="1" dirty="0">
                    <a:solidFill>
                      <a:srgbClr val="003399"/>
                    </a:solidFill>
                    <a:latin typeface="Candara" panose="020E0502030303020204" pitchFamily="34" charset="0"/>
                  </a:rPr>
                  <a:t>Q</a:t>
                </a:r>
                <a:r>
                  <a:rPr lang="pt-BR" altLang="en-US" sz="2400" b="1" dirty="0">
                    <a:latin typeface="Candara" panose="020E0502030303020204" pitchFamily="34" charset="0"/>
                  </a:rPr>
                  <a:t>uadrados devido aos </a:t>
                </a:r>
                <a:r>
                  <a:rPr lang="pt-BR" altLang="en-US" sz="2400" b="1" dirty="0">
                    <a:solidFill>
                      <a:srgbClr val="003399"/>
                    </a:solidFill>
                    <a:latin typeface="Candara" panose="020E0502030303020204" pitchFamily="34" charset="0"/>
                  </a:rPr>
                  <a:t>R</a:t>
                </a:r>
                <a:r>
                  <a:rPr lang="pt-BR" altLang="en-US" sz="2400" b="1" dirty="0">
                    <a:latin typeface="Candara" panose="020E0502030303020204" pitchFamily="34" charset="0"/>
                  </a:rPr>
                  <a:t>esíduos (</a:t>
                </a:r>
                <a:r>
                  <a:rPr lang="pt-BR" altLang="en-US" sz="2400" b="1" dirty="0">
                    <a:solidFill>
                      <a:srgbClr val="003399"/>
                    </a:solidFill>
                    <a:latin typeface="Candara" panose="020E0502030303020204" pitchFamily="34" charset="0"/>
                  </a:rPr>
                  <a:t>SQR</a:t>
                </a:r>
                <a:r>
                  <a:rPr lang="pt-BR" altLang="en-US" sz="2400" b="1" dirty="0">
                    <a:latin typeface="Candara" panose="020E0502030303020204" pitchFamily="34" charset="0"/>
                  </a:rPr>
                  <a:t>)</a:t>
                </a:r>
              </a:p>
            </p:txBody>
          </p:sp>
          <p:cxnSp>
            <p:nvCxnSpPr>
              <p:cNvPr id="166926" name="Conector de seta reta 10">
                <a:extLst>
                  <a:ext uri="{FF2B5EF4-FFF2-40B4-BE49-F238E27FC236}">
                    <a16:creationId xmlns:a16="http://schemas.microsoft.com/office/drawing/2014/main" id="{3E361D4C-E568-759F-5DA9-BD4387EEA7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537450" y="2535238"/>
                <a:ext cx="500063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6927" name="CaixaDeTexto 16">
                <a:extLst>
                  <a:ext uri="{FF2B5EF4-FFF2-40B4-BE49-F238E27FC236}">
                    <a16:creationId xmlns:a16="http://schemas.microsoft.com/office/drawing/2014/main" id="{3386F76F-7D8A-E79B-5BA4-841775F430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6500" y="2928938"/>
                <a:ext cx="2857500" cy="1200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 b="1">
                    <a:solidFill>
                      <a:srgbClr val="003399"/>
                    </a:solidFill>
                    <a:latin typeface="Candara" panose="020E0502030303020204" pitchFamily="34" charset="0"/>
                  </a:rPr>
                  <a:t>S</a:t>
                </a:r>
                <a:r>
                  <a:rPr lang="pt-BR" altLang="en-US" sz="2400" b="1">
                    <a:latin typeface="Candara" panose="020E0502030303020204" pitchFamily="34" charset="0"/>
                  </a:rPr>
                  <a:t>oma dos </a:t>
                </a:r>
                <a:r>
                  <a:rPr lang="pt-BR" altLang="en-US" sz="2400" b="1">
                    <a:solidFill>
                      <a:srgbClr val="003399"/>
                    </a:solidFill>
                    <a:latin typeface="Candara" panose="020E0502030303020204" pitchFamily="34" charset="0"/>
                  </a:rPr>
                  <a:t>Q</a:t>
                </a:r>
                <a:r>
                  <a:rPr lang="pt-BR" altLang="en-US" sz="2400" b="1">
                    <a:latin typeface="Candara" panose="020E0502030303020204" pitchFamily="34" charset="0"/>
                  </a:rPr>
                  <a:t>uadrados devido ao </a:t>
                </a:r>
                <a:r>
                  <a:rPr lang="pt-BR" altLang="en-US" sz="2400" b="1">
                    <a:solidFill>
                      <a:srgbClr val="003399"/>
                    </a:solidFill>
                    <a:latin typeface="Candara" panose="020E0502030303020204" pitchFamily="34" charset="0"/>
                  </a:rPr>
                  <a:t>M</a:t>
                </a:r>
                <a:r>
                  <a:rPr lang="pt-BR" altLang="en-US" sz="2400" b="1">
                    <a:latin typeface="Candara" panose="020E0502030303020204" pitchFamily="34" charset="0"/>
                  </a:rPr>
                  <a:t>odelo (</a:t>
                </a:r>
                <a:r>
                  <a:rPr lang="pt-BR" altLang="en-US" sz="2400" b="1">
                    <a:solidFill>
                      <a:srgbClr val="003399"/>
                    </a:solidFill>
                    <a:latin typeface="Candara" panose="020E0502030303020204" pitchFamily="34" charset="0"/>
                  </a:rPr>
                  <a:t>SQM</a:t>
                </a:r>
                <a:r>
                  <a:rPr lang="pt-BR" altLang="en-US" sz="2400" b="1">
                    <a:latin typeface="Candara" panose="020E0502030303020204" pitchFamily="34" charset="0"/>
                  </a:rPr>
                  <a:t>)</a:t>
                </a:r>
                <a:endParaRPr lang="pt-BR" altLang="en-US" sz="2400" b="1" baseline="-25000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3" name="Grupo 15">
              <a:extLst>
                <a:ext uri="{FF2B5EF4-FFF2-40B4-BE49-F238E27FC236}">
                  <a16:creationId xmlns:a16="http://schemas.microsoft.com/office/drawing/2014/main" id="{908758A8-74E6-794C-DFDF-BDC18A5E9E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1439" y="4000500"/>
              <a:ext cx="4429125" cy="2095500"/>
              <a:chOff x="2357438" y="4000500"/>
              <a:chExt cx="4429125" cy="2095500"/>
            </a:xfrm>
          </p:grpSpPr>
          <p:sp>
            <p:nvSpPr>
              <p:cNvPr id="166919" name="CaixaDeTexto 16">
                <a:extLst>
                  <a:ext uri="{FF2B5EF4-FFF2-40B4-BE49-F238E27FC236}">
                    <a16:creationId xmlns:a16="http://schemas.microsoft.com/office/drawing/2014/main" id="{6D0D6B54-AD97-9720-EE39-D77D3B14B6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7438" y="5572125"/>
                <a:ext cx="4429125" cy="523875"/>
              </a:xfrm>
              <a:prstGeom prst="rect">
                <a:avLst/>
              </a:prstGeom>
              <a:noFill/>
              <a:ln w="19050">
                <a:solidFill>
                  <a:srgbClr val="65ABF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800" b="1" dirty="0">
                    <a:solidFill>
                      <a:srgbClr val="003399"/>
                    </a:solidFill>
                    <a:latin typeface="Candara" panose="020E0502030303020204" pitchFamily="34" charset="0"/>
                  </a:rPr>
                  <a:t>SQT = SQR + SQM</a:t>
                </a:r>
                <a:endParaRPr lang="pt-BR" altLang="en-US" sz="2800" b="1" baseline="-25000" dirty="0">
                  <a:latin typeface="Candara" panose="020E0502030303020204" pitchFamily="34" charset="0"/>
                </a:endParaRPr>
              </a:p>
            </p:txBody>
          </p:sp>
          <p:cxnSp>
            <p:nvCxnSpPr>
              <p:cNvPr id="166920" name="Conector de seta reta 13">
                <a:extLst>
                  <a:ext uri="{FF2B5EF4-FFF2-40B4-BE49-F238E27FC236}">
                    <a16:creationId xmlns:a16="http://schemas.microsoft.com/office/drawing/2014/main" id="{AA5DF171-B03D-4FA7-65E2-0E13BE9FD42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51325" y="4249738"/>
                <a:ext cx="500063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6921" name="CaixaDeTexto 16">
                <a:extLst>
                  <a:ext uri="{FF2B5EF4-FFF2-40B4-BE49-F238E27FC236}">
                    <a16:creationId xmlns:a16="http://schemas.microsoft.com/office/drawing/2014/main" id="{64B8723C-2D97-6577-B172-7D51370462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4625" y="4572000"/>
                <a:ext cx="3643313" cy="830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pt-BR" altLang="en-US" sz="2400" b="1">
                    <a:latin typeface="Candara" panose="020E0502030303020204" pitchFamily="34" charset="0"/>
                  </a:rPr>
                  <a:t>Variância</a:t>
                </a:r>
                <a:r>
                  <a:rPr lang="pt-BR" altLang="en-US" sz="2400" b="1">
                    <a:solidFill>
                      <a:srgbClr val="C00000"/>
                    </a:solidFill>
                    <a:latin typeface="Candara" panose="020E0502030303020204" pitchFamily="34" charset="0"/>
                  </a:rPr>
                  <a:t> não </a:t>
                </a:r>
                <a:r>
                  <a:rPr lang="pt-BR" altLang="en-US" sz="2400" b="1">
                    <a:latin typeface="Candara" panose="020E0502030303020204" pitchFamily="34" charset="0"/>
                  </a:rPr>
                  <a:t>explicada pelo modelo</a:t>
                </a:r>
              </a:p>
            </p:txBody>
          </p:sp>
        </p:grp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0B660C-78A1-E54E-47F0-C69F8EF91B75}"/>
              </a:ext>
            </a:extLst>
          </p:cNvPr>
          <p:cNvSpPr txBox="1"/>
          <p:nvPr/>
        </p:nvSpPr>
        <p:spPr>
          <a:xfrm>
            <a:off x="603607" y="1204017"/>
            <a:ext cx="62784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pt-BR"/>
            </a:defPPr>
            <a:lvl1pPr algn="just">
              <a:spcBef>
                <a:spcPct val="0"/>
              </a:spcBef>
              <a:buFontTx/>
              <a:buNone/>
              <a:defRPr sz="2400" b="1">
                <a:solidFill>
                  <a:srgbClr val="D94B7B"/>
                </a:solidFill>
                <a:latin typeface="Candara" panose="020E0502030303020204" pitchFamily="34" charset="0"/>
              </a:defRPr>
            </a:lvl1pPr>
          </a:lstStyle>
          <a:p>
            <a:r>
              <a:rPr lang="pt-BR" altLang="en-US" dirty="0"/>
              <a:t>10. Equação Fundamental da Regressão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E4EF63-42A0-9E6B-DAE1-36B10A2FA204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8962" name="Rectangle 2">
                <a:extLst>
                  <a:ext uri="{FF2B5EF4-FFF2-40B4-BE49-F238E27FC236}">
                    <a16:creationId xmlns:a16="http://schemas.microsoft.com/office/drawing/2014/main" id="{743160C2-DBF9-58FD-E53E-9995AB683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151" y="1900710"/>
                <a:ext cx="11111697" cy="4271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pt-BR" altLang="en-US" sz="2400" b="1" dirty="0">
                    <a:latin typeface="Candara" panose="020E0502030303020204" pitchFamily="34" charset="0"/>
                  </a:rPr>
                  <a:t>   </a:t>
                </a:r>
              </a:p>
              <a:p>
                <a:pPr marL="176213" indent="-176213"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pt-BR" altLang="en-US" sz="2400" dirty="0">
                    <a:latin typeface="Candara" panose="020E0502030303020204" pitchFamily="34" charset="0"/>
                  </a:rPr>
                  <a:t> 0 ≤ r</a:t>
                </a:r>
                <a:r>
                  <a:rPr lang="pt-BR" altLang="en-US" sz="2400" baseline="30000" dirty="0">
                    <a:latin typeface="Candara" panose="020E0502030303020204" pitchFamily="34" charset="0"/>
                  </a:rPr>
                  <a:t>2</a:t>
                </a:r>
                <a:r>
                  <a:rPr lang="pt-BR" altLang="en-US" sz="2400" dirty="0">
                    <a:latin typeface="Candara" panose="020E0502030303020204" pitchFamily="34" charset="0"/>
                  </a:rPr>
                  <a:t> ≤ 1</a:t>
                </a:r>
              </a:p>
              <a:p>
                <a:pPr marL="176213" indent="-176213"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pt-BR" altLang="en-US" sz="2400" dirty="0">
                    <a:latin typeface="Candara" panose="020E0502030303020204" pitchFamily="34" charset="0"/>
                  </a:rPr>
                  <a:t> r</a:t>
                </a:r>
                <a:r>
                  <a:rPr lang="pt-BR" altLang="en-US" sz="2400" baseline="30000" dirty="0">
                    <a:latin typeface="Candara" panose="020E0502030303020204" pitchFamily="34" charset="0"/>
                  </a:rPr>
                  <a:t>2</a:t>
                </a:r>
                <a:r>
                  <a:rPr lang="pt-BR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pt-BR" altLang="en-US" sz="2400" b="1" dirty="0">
                    <a:latin typeface="Candara" panose="020E0502030303020204" pitchFamily="34" charset="0"/>
                  </a:rPr>
                  <a:t>não</a:t>
                </a:r>
                <a:r>
                  <a:rPr lang="pt-BR" altLang="en-US" sz="2400" dirty="0">
                    <a:latin typeface="Candara" panose="020E0502030303020204" pitchFamily="34" charset="0"/>
                  </a:rPr>
                  <a:t> mede a magnitude da inclinação (</a:t>
                </a:r>
                <a:r>
                  <a:rPr lang="el-GR" altLang="en-US" sz="2400" dirty="0">
                    <a:latin typeface="Candara" panose="020E0502030303020204" pitchFamily="34" charset="0"/>
                  </a:rPr>
                  <a:t>β</a:t>
                </a:r>
                <a:r>
                  <a:rPr lang="en-US" altLang="en-US" sz="2400" baseline="-25000" dirty="0">
                    <a:latin typeface="Candara" panose="020E0502030303020204" pitchFamily="34" charset="0"/>
                  </a:rPr>
                  <a:t>1</a:t>
                </a:r>
                <a:r>
                  <a:rPr lang="en-US" altLang="en-US" sz="2400" dirty="0">
                    <a:latin typeface="Candara" panose="020E0502030303020204" pitchFamily="34" charset="0"/>
                  </a:rPr>
                  <a:t>), mas sim a </a:t>
                </a:r>
                <a:r>
                  <a:rPr lang="en-US" altLang="en-US" sz="2400" dirty="0" err="1">
                    <a:latin typeface="Candara" panose="020E0502030303020204" pitchFamily="34" charset="0"/>
                  </a:rPr>
                  <a:t>proximidade</a:t>
                </a:r>
                <a:r>
                  <a:rPr lang="en-US" altLang="en-US" sz="2400" dirty="0">
                    <a:latin typeface="Candara" panose="020E0502030303020204" pitchFamily="34" charset="0"/>
                  </a:rPr>
                  <a:t> dos </a:t>
                </a:r>
                <a:r>
                  <a:rPr lang="en-US" altLang="en-US" sz="2400" dirty="0" err="1">
                    <a:latin typeface="Candara" panose="020E0502030303020204" pitchFamily="34" charset="0"/>
                  </a:rPr>
                  <a:t>pontos</a:t>
                </a:r>
                <a:r>
                  <a:rPr lang="en-US" altLang="en-US" sz="2400" dirty="0">
                    <a:latin typeface="Candara" panose="020E0502030303020204" pitchFamily="34" charset="0"/>
                  </a:rPr>
                  <a:t> em </a:t>
                </a:r>
                <a:r>
                  <a:rPr lang="en-US" altLang="en-US" sz="2400" dirty="0" err="1">
                    <a:latin typeface="Candara" panose="020E0502030303020204" pitchFamily="34" charset="0"/>
                  </a:rPr>
                  <a:t>relação</a:t>
                </a:r>
                <a:r>
                  <a:rPr lang="en-US" altLang="en-US" sz="2400" dirty="0">
                    <a:latin typeface="Candara" panose="020E0502030303020204" pitchFamily="34" charset="0"/>
                  </a:rPr>
                  <a:t> à reta </a:t>
                </a:r>
                <a:r>
                  <a:rPr lang="en-US" altLang="en-US" sz="2400" dirty="0" err="1">
                    <a:latin typeface="Candara" panose="020E0502030303020204" pitchFamily="34" charset="0"/>
                  </a:rPr>
                  <a:t>estimada</a:t>
                </a:r>
                <a:endParaRPr lang="en-US" altLang="en-US" sz="2400" dirty="0">
                  <a:latin typeface="Candara" panose="020E0502030303020204" pitchFamily="34" charset="0"/>
                </a:endParaRPr>
              </a:p>
              <a:p>
                <a:pPr marL="176213" indent="-176213" algn="just">
                  <a:lnSpc>
                    <a:spcPct val="150000"/>
                  </a:lnSpc>
                  <a:spcBef>
                    <a:spcPts val="600"/>
                  </a:spcBef>
                  <a:buClr>
                    <a:schemeClr val="tx1"/>
                  </a:buClr>
                </a:pPr>
                <a:r>
                  <a:rPr lang="en-US" altLang="en-US" sz="2400" b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C00000"/>
                    </a:solidFill>
                    <a:latin typeface="Candara" panose="020E0502030303020204" pitchFamily="34" charset="0"/>
                  </a:rPr>
                  <a:t>Interpretação</a:t>
                </a:r>
                <a:r>
                  <a:rPr lang="en-US" altLang="en-US" sz="2400" b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: </a:t>
                </a:r>
                <a:r>
                  <a:rPr lang="en-US" altLang="en-US" sz="2400" dirty="0" err="1">
                    <a:latin typeface="Candara" panose="020E0502030303020204" pitchFamily="34" charset="0"/>
                  </a:rPr>
                  <a:t>proporção</a:t>
                </a:r>
                <a:r>
                  <a:rPr lang="en-US" altLang="en-US" sz="2400" dirty="0">
                    <a:latin typeface="Candara" panose="020E0502030303020204" pitchFamily="34" charset="0"/>
                  </a:rPr>
                  <a:t> da </a:t>
                </a:r>
                <a:r>
                  <a:rPr lang="en-US" altLang="en-US" sz="2400" dirty="0" err="1">
                    <a:latin typeface="Candara" panose="020E0502030303020204" pitchFamily="34" charset="0"/>
                  </a:rPr>
                  <a:t>variação</a:t>
                </a:r>
                <a:r>
                  <a:rPr lang="en-US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en-US" sz="2400" dirty="0" err="1">
                    <a:latin typeface="Candara" panose="020E0502030303020204" pitchFamily="34" charset="0"/>
                  </a:rPr>
                  <a:t>em</a:t>
                </a:r>
                <a:r>
                  <a:rPr lang="en-US" altLang="en-US" sz="2400" dirty="0">
                    <a:latin typeface="Candara" panose="020E0502030303020204" pitchFamily="34" charset="0"/>
                  </a:rPr>
                  <a:t> y que </a:t>
                </a:r>
                <a:r>
                  <a:rPr lang="en-US" altLang="en-US" sz="2400" dirty="0" err="1">
                    <a:latin typeface="Candara" panose="020E0502030303020204" pitchFamily="34" charset="0"/>
                  </a:rPr>
                  <a:t>pode</a:t>
                </a:r>
                <a:r>
                  <a:rPr lang="en-US" altLang="en-US" sz="2400" dirty="0">
                    <a:latin typeface="Candara" panose="020E0502030303020204" pitchFamily="34" charset="0"/>
                  </a:rPr>
                  <a:t> ser </a:t>
                </a:r>
                <a:r>
                  <a:rPr lang="en-US" altLang="en-US" sz="2400" dirty="0" err="1">
                    <a:latin typeface="Candara" panose="020E0502030303020204" pitchFamily="34" charset="0"/>
                  </a:rPr>
                  <a:t>atribuída</a:t>
                </a:r>
                <a:r>
                  <a:rPr lang="en-US" altLang="en-US" sz="2400" dirty="0">
                    <a:latin typeface="Candara" panose="020E0502030303020204" pitchFamily="34" charset="0"/>
                  </a:rPr>
                  <a:t>/</a:t>
                </a:r>
                <a:r>
                  <a:rPr lang="en-US" altLang="en-US" sz="2400" dirty="0" err="1">
                    <a:latin typeface="Candara" panose="020E0502030303020204" pitchFamily="34" charset="0"/>
                  </a:rPr>
                  <a:t>explicada</a:t>
                </a:r>
                <a:r>
                  <a:rPr lang="en-US" altLang="en-US" sz="2400" dirty="0">
                    <a:latin typeface="Candara" panose="020E0502030303020204" pitchFamily="34" charset="0"/>
                  </a:rPr>
                  <a:t> a </a:t>
                </a:r>
                <a:r>
                  <a:rPr lang="en-US" altLang="en-US" sz="2400" dirty="0" err="1">
                    <a:latin typeface="Candara" panose="020E0502030303020204" pitchFamily="34" charset="0"/>
                  </a:rPr>
                  <a:t>relação</a:t>
                </a:r>
                <a:r>
                  <a:rPr lang="en-US" altLang="en-US" sz="2400" dirty="0">
                    <a:latin typeface="Candara" panose="020E0502030303020204" pitchFamily="34" charset="0"/>
                  </a:rPr>
                  <a:t> linear entre x e y</a:t>
                </a:r>
              </a:p>
              <a:p>
                <a:pPr marL="176213" indent="-176213"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en-US" sz="24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en-US" sz="2400" dirty="0" err="1">
                    <a:latin typeface="Candara" panose="020E0502030303020204" pitchFamily="34" charset="0"/>
                  </a:rPr>
                  <a:t>Coeficiente</a:t>
                </a:r>
                <a:r>
                  <a:rPr lang="en-US" altLang="en-US" sz="2400" dirty="0">
                    <a:latin typeface="Candara" panose="020E0502030303020204" pitchFamily="34" charset="0"/>
                  </a:rPr>
                  <a:t> de </a:t>
                </a:r>
                <a:r>
                  <a:rPr lang="en-US" altLang="en-US" sz="2400" dirty="0" err="1">
                    <a:latin typeface="Candara" panose="020E0502030303020204" pitchFamily="34" charset="0"/>
                  </a:rPr>
                  <a:t>correlação</a:t>
                </a:r>
                <a:r>
                  <a:rPr lang="en-US" altLang="en-US" sz="2400" dirty="0">
                    <a:latin typeface="Candara" panose="020E0502030303020204" pitchFamily="34" charset="0"/>
                  </a:rPr>
                  <a:t> (</a:t>
                </a:r>
                <a:r>
                  <a:rPr lang="en-US" altLang="en-US" sz="2400" i="1" dirty="0">
                    <a:latin typeface="Candara" panose="020E0502030303020204" pitchFamily="34" charset="0"/>
                  </a:rPr>
                  <a:t>r</a:t>
                </a:r>
                <a:r>
                  <a:rPr lang="en-US" altLang="en-US" sz="2400" dirty="0">
                    <a:latin typeface="Candara" panose="020E0502030303020204" pitchFamily="34" charset="0"/>
                  </a:rPr>
                  <a:t>)</a:t>
                </a:r>
                <a:endParaRPr lang="pt-BR" altLang="en-US" sz="2400" baseline="-25000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168962" name="Rectangle 2">
                <a:extLst>
                  <a:ext uri="{FF2B5EF4-FFF2-40B4-BE49-F238E27FC236}">
                    <a16:creationId xmlns:a16="http://schemas.microsoft.com/office/drawing/2014/main" id="{743160C2-DBF9-58FD-E53E-9995AB683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151" y="1900710"/>
                <a:ext cx="11111697" cy="4271490"/>
              </a:xfrm>
              <a:prstGeom prst="rect">
                <a:avLst/>
              </a:prstGeom>
              <a:blipFill>
                <a:blip r:embed="rId3"/>
                <a:stretch>
                  <a:fillRect l="-933" r="-878" b="-24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610" name="Object 2">
                <a:extLst>
                  <a:ext uri="{FF2B5EF4-FFF2-40B4-BE49-F238E27FC236}">
                    <a16:creationId xmlns:a16="http://schemas.microsoft.com/office/drawing/2014/main" id="{FAD1F1FD-6881-109D-18C3-1B893053332F}"/>
                  </a:ext>
                </a:extLst>
              </p:cNvPr>
              <p:cNvSpPr txBox="1"/>
              <p:nvPr/>
            </p:nvSpPr>
            <p:spPr bwMode="auto">
              <a:xfrm>
                <a:off x="5260975" y="1900710"/>
                <a:ext cx="1670050" cy="1042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𝑆𝑄𝑀</m:t>
                          </m:r>
                        </m:num>
                        <m:den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𝑆𝑄𝑇</m:t>
                          </m:r>
                        </m:den>
                      </m:f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196610" name="Object 2">
                <a:extLst>
                  <a:ext uri="{FF2B5EF4-FFF2-40B4-BE49-F238E27FC236}">
                    <a16:creationId xmlns:a16="http://schemas.microsoft.com/office/drawing/2014/main" id="{FAD1F1FD-6881-109D-18C3-1B8930533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0975" y="1900710"/>
                <a:ext cx="1670050" cy="1042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A598ED80-B2D4-D398-D38F-804B003153AB}"/>
              </a:ext>
            </a:extLst>
          </p:cNvPr>
          <p:cNvSpPr txBox="1"/>
          <p:nvPr/>
        </p:nvSpPr>
        <p:spPr>
          <a:xfrm>
            <a:off x="603607" y="1204017"/>
            <a:ext cx="62784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pt-BR"/>
            </a:defPPr>
            <a:lvl1pPr algn="just">
              <a:spcBef>
                <a:spcPct val="0"/>
              </a:spcBef>
              <a:buFontTx/>
              <a:buNone/>
              <a:defRPr sz="2400" b="1">
                <a:solidFill>
                  <a:srgbClr val="D94B7B"/>
                </a:solidFill>
                <a:latin typeface="Candara" panose="020E0502030303020204" pitchFamily="34" charset="0"/>
              </a:defRPr>
            </a:lvl1pPr>
          </a:lstStyle>
          <a:p>
            <a:r>
              <a:rPr lang="pt-BR" altLang="en-US" dirty="0"/>
              <a:t>11. Coeficiente de determinação (r2)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E55E3D-7134-6C51-2B55-7135DB177573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D6483493-82C3-9CAA-30C0-1D1CC6C3D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6" y="1247572"/>
            <a:ext cx="8501063" cy="4591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Exemplo: Banco de Dados – Nascimento (N=500)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7D8F044-C95E-94FA-9165-7879C0482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02279"/>
              </p:ext>
            </p:extLst>
          </p:nvPr>
        </p:nvGraphicFramePr>
        <p:xfrm>
          <a:off x="1952627" y="1773238"/>
          <a:ext cx="8198138" cy="4673740"/>
        </p:xfrm>
        <a:graphic>
          <a:graphicData uri="http://schemas.openxmlformats.org/drawingml/2006/table">
            <a:tbl>
              <a:tblPr/>
              <a:tblGrid>
                <a:gridCol w="513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5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7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Variáveis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4B7B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Tipo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4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7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Id: Identificação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Contínua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7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PESO_NASC: Peso do bebê ao nascer (g)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Contínua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7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BAIXO_PESO: peso ao nascer &lt;2500g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1=sim; 0=não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7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PRE_TERMO: idade gest &lt;37 semanas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1=sim; 0=não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7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IDADE_MAE: idade da mãe em anos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Contínua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7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HAS: Hipertensão da mãe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1=sim; 0=não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37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SEXO: sexo do bebê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1=masculino; 2=feminino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37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IDADE_GEST: idade gestacional (semanas)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Contínua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737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ESCOL: escolaridade materna (anos estudo)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Contínua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D94219-59CE-89D7-08C9-5128465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11F14F-F051-D41C-BAD6-B47529348AB6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C8483BFB-B6C7-DC9B-C035-48FA42CCA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1" y="500064"/>
            <a:ext cx="8501063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800" b="1" dirty="0">
                <a:solidFill>
                  <a:srgbClr val="003399"/>
                </a:solidFill>
              </a:rPr>
              <a:t>Regressão Linear no Epi Info</a:t>
            </a:r>
          </a:p>
        </p:txBody>
      </p:sp>
      <p:pic>
        <p:nvPicPr>
          <p:cNvPr id="172035" name="Imagem 1">
            <a:extLst>
              <a:ext uri="{FF2B5EF4-FFF2-40B4-BE49-F238E27FC236}">
                <a16:creationId xmlns:a16="http://schemas.microsoft.com/office/drawing/2014/main" id="{81E571CF-90A2-D552-8187-103FBB45B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9" y="1965325"/>
            <a:ext cx="7773987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6" name="Retângulo 5">
            <a:extLst>
              <a:ext uri="{FF2B5EF4-FFF2-40B4-BE49-F238E27FC236}">
                <a16:creationId xmlns:a16="http://schemas.microsoft.com/office/drawing/2014/main" id="{7D372250-435E-7737-BF63-C23EC43C3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6" y="1149350"/>
            <a:ext cx="7358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000" b="1" dirty="0" err="1"/>
              <a:t>Advanced</a:t>
            </a:r>
            <a:r>
              <a:rPr lang="pt-BR" altLang="en-US" sz="2000" b="1" dirty="0"/>
              <a:t> Statistics – Linear Regression</a:t>
            </a:r>
            <a:endParaRPr lang="en-US" altLang="en-US" sz="2000" b="1" dirty="0"/>
          </a:p>
        </p:txBody>
      </p:sp>
      <p:cxnSp>
        <p:nvCxnSpPr>
          <p:cNvPr id="172037" name="Conector de seta reta 4">
            <a:extLst>
              <a:ext uri="{FF2B5EF4-FFF2-40B4-BE49-F238E27FC236}">
                <a16:creationId xmlns:a16="http://schemas.microsoft.com/office/drawing/2014/main" id="{B853D446-8BFF-52F9-0C76-7A6E30D291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9150" y="1997076"/>
            <a:ext cx="0" cy="3603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038" name="Conector de seta reta 10">
            <a:extLst>
              <a:ext uri="{FF2B5EF4-FFF2-40B4-BE49-F238E27FC236}">
                <a16:creationId xmlns:a16="http://schemas.microsoft.com/office/drawing/2014/main" id="{0832885F-A3C9-AB64-459B-D0E08A089B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75275" y="1997076"/>
            <a:ext cx="0" cy="3603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039" name="Retângulo 11">
            <a:extLst>
              <a:ext uri="{FF2B5EF4-FFF2-40B4-BE49-F238E27FC236}">
                <a16:creationId xmlns:a16="http://schemas.microsoft.com/office/drawing/2014/main" id="{5E78683F-3792-E5D1-DE54-6D19BF623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1565275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000" b="1">
                <a:solidFill>
                  <a:srgbClr val="FF0000"/>
                </a:solidFill>
              </a:rPr>
              <a:t>Y</a:t>
            </a:r>
            <a:endParaRPr lang="en-US" altLang="en-US" sz="2000" b="1">
              <a:solidFill>
                <a:srgbClr val="FF0000"/>
              </a:solidFill>
            </a:endParaRPr>
          </a:p>
        </p:txBody>
      </p:sp>
      <p:sp>
        <p:nvSpPr>
          <p:cNvPr id="172040" name="Retângulo 12">
            <a:extLst>
              <a:ext uri="{FF2B5EF4-FFF2-40B4-BE49-F238E27FC236}">
                <a16:creationId xmlns:a16="http://schemas.microsoft.com/office/drawing/2014/main" id="{4EA512C7-6080-CDFD-ADE0-1472D33D4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6" y="1616075"/>
            <a:ext cx="3059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000" b="1">
                <a:solidFill>
                  <a:srgbClr val="FF0000"/>
                </a:solidFill>
              </a:rPr>
              <a:t>Variáveis dependentes</a:t>
            </a:r>
            <a:endParaRPr lang="en-US" altLang="en-US" sz="2000" b="1">
              <a:solidFill>
                <a:srgbClr val="FF0000"/>
              </a:solidFill>
            </a:endParaRPr>
          </a:p>
        </p:txBody>
      </p:sp>
      <p:sp>
        <p:nvSpPr>
          <p:cNvPr id="172041" name="Elipse 8">
            <a:extLst>
              <a:ext uri="{FF2B5EF4-FFF2-40B4-BE49-F238E27FC236}">
                <a16:creationId xmlns:a16="http://schemas.microsoft.com/office/drawing/2014/main" id="{D06CABEC-C8FD-EADA-843D-60919AC1B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2678113"/>
            <a:ext cx="1223962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2042" name="Elipse 14">
            <a:extLst>
              <a:ext uri="{FF2B5EF4-FFF2-40B4-BE49-F238E27FC236}">
                <a16:creationId xmlns:a16="http://schemas.microsoft.com/office/drawing/2014/main" id="{1F80D367-EAD6-4AA3-412F-3FC8B210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6" y="3357563"/>
            <a:ext cx="1223963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D4E491-276A-8963-1CD6-5DEC434C8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Imagem 4" descr="REG.JPG">
            <a:extLst>
              <a:ext uri="{FF2B5EF4-FFF2-40B4-BE49-F238E27FC236}">
                <a16:creationId xmlns:a16="http://schemas.microsoft.com/office/drawing/2014/main" id="{731AFC8B-9847-F628-CC6D-15DDB436D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571625"/>
            <a:ext cx="59626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3059" name="Conector de seta reta 6">
            <a:extLst>
              <a:ext uri="{FF2B5EF4-FFF2-40B4-BE49-F238E27FC236}">
                <a16:creationId xmlns:a16="http://schemas.microsoft.com/office/drawing/2014/main" id="{A87F58CD-E278-EBE2-6E02-556553A5824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603082" y="2313782"/>
            <a:ext cx="642937" cy="5715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060" name="Conector de seta reta 10">
            <a:extLst>
              <a:ext uri="{FF2B5EF4-FFF2-40B4-BE49-F238E27FC236}">
                <a16:creationId xmlns:a16="http://schemas.microsoft.com/office/drawing/2014/main" id="{71155C9D-2E9F-CD6F-7392-15F3270BF4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95938" y="3571876"/>
            <a:ext cx="285750" cy="21431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061" name="CaixaDeTexto 7">
            <a:extLst>
              <a:ext uri="{FF2B5EF4-FFF2-40B4-BE49-F238E27FC236}">
                <a16:creationId xmlns:a16="http://schemas.microsoft.com/office/drawing/2014/main" id="{D3D7ADC4-F993-B3BA-B824-CEE2D5415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1" y="1768476"/>
            <a:ext cx="785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l-GR" altLang="en-US" sz="2400" b="1">
                <a:solidFill>
                  <a:srgbClr val="FF0000"/>
                </a:solidFill>
              </a:rPr>
              <a:t>β</a:t>
            </a:r>
            <a:r>
              <a:rPr lang="en-US" altLang="en-US" sz="2400" b="1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3062" name="CaixaDeTexto 8">
            <a:extLst>
              <a:ext uri="{FF2B5EF4-FFF2-40B4-BE49-F238E27FC236}">
                <a16:creationId xmlns:a16="http://schemas.microsoft.com/office/drawing/2014/main" id="{1461342C-A2D6-5D2B-B57C-3B4AE45F9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1" y="3678238"/>
            <a:ext cx="785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l-GR" altLang="en-US" sz="2400" b="1">
                <a:solidFill>
                  <a:srgbClr val="FF0000"/>
                </a:solidFill>
              </a:rPr>
              <a:t>β</a:t>
            </a:r>
            <a:r>
              <a:rPr lang="en-US" altLang="en-US" sz="2400" b="1" baseline="-2500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73063" name="Conector de seta reta 16">
            <a:extLst>
              <a:ext uri="{FF2B5EF4-FFF2-40B4-BE49-F238E27FC236}">
                <a16:creationId xmlns:a16="http://schemas.microsoft.com/office/drawing/2014/main" id="{02D59450-8E0B-6F83-7364-2E4ABA548DF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674645" y="2115345"/>
            <a:ext cx="428625" cy="35718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064" name="CaixaDeTexto 18">
            <a:extLst>
              <a:ext uri="{FF2B5EF4-FFF2-40B4-BE49-F238E27FC236}">
                <a16:creationId xmlns:a16="http://schemas.microsoft.com/office/drawing/2014/main" id="{2B299EFF-F044-B793-D6DE-8B0A6BF71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825" y="1633539"/>
            <a:ext cx="1714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Erro-padrão</a:t>
            </a:r>
            <a:endParaRPr lang="en-US" altLang="en-US" sz="1800" b="1" baseline="-25000">
              <a:solidFill>
                <a:srgbClr val="FF0000"/>
              </a:solidFill>
            </a:endParaRPr>
          </a:p>
        </p:txBody>
      </p:sp>
      <p:cxnSp>
        <p:nvCxnSpPr>
          <p:cNvPr id="173065" name="Conector de seta reta 21">
            <a:extLst>
              <a:ext uri="{FF2B5EF4-FFF2-40B4-BE49-F238E27FC236}">
                <a16:creationId xmlns:a16="http://schemas.microsoft.com/office/drawing/2014/main" id="{23FD2758-52D2-B081-3D18-898E85741E6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739064" y="2303463"/>
            <a:ext cx="428625" cy="21431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066" name="CaixaDeTexto 23">
            <a:extLst>
              <a:ext uri="{FF2B5EF4-FFF2-40B4-BE49-F238E27FC236}">
                <a16:creationId xmlns:a16="http://schemas.microsoft.com/office/drawing/2014/main" id="{2EFD7232-27F6-AFC4-5A5C-152BAB06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3" y="1909764"/>
            <a:ext cx="1714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Estatística F</a:t>
            </a:r>
            <a:endParaRPr lang="en-US" altLang="en-US" sz="1800" b="1" baseline="-25000">
              <a:solidFill>
                <a:srgbClr val="FF0000"/>
              </a:solidFill>
            </a:endParaRPr>
          </a:p>
        </p:txBody>
      </p:sp>
      <p:sp>
        <p:nvSpPr>
          <p:cNvPr id="173067" name="Retângulo 1">
            <a:extLst>
              <a:ext uri="{FF2B5EF4-FFF2-40B4-BE49-F238E27FC236}">
                <a16:creationId xmlns:a16="http://schemas.microsoft.com/office/drawing/2014/main" id="{08A4EF49-87AA-A46F-D01A-8A37C8533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1571626"/>
            <a:ext cx="5962650" cy="2568575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3068" name="Rectangle 14">
            <a:extLst>
              <a:ext uri="{FF2B5EF4-FFF2-40B4-BE49-F238E27FC236}">
                <a16:creationId xmlns:a16="http://schemas.microsoft.com/office/drawing/2014/main" id="{F3886D63-524B-610E-8F3F-3A4F92B2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400"/>
            <a:ext cx="5219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>
                <a:srgbClr val="990000"/>
              </a:buClr>
              <a:buFontTx/>
              <a:buNone/>
            </a:pPr>
            <a:r>
              <a:rPr lang="en-US" altLang="en-US" sz="2800" b="1" dirty="0">
                <a:solidFill>
                  <a:srgbClr val="000099"/>
                </a:solidFill>
              </a:rPr>
              <a:t>3. Regressão Linear Simples</a:t>
            </a:r>
            <a:endParaRPr lang="pt-BR" altLang="en-US" sz="2800" b="1" dirty="0">
              <a:solidFill>
                <a:srgbClr val="000099"/>
              </a:solidFill>
            </a:endParaRPr>
          </a:p>
        </p:txBody>
      </p:sp>
      <p:sp>
        <p:nvSpPr>
          <p:cNvPr id="173069" name="Retângulo 20">
            <a:extLst>
              <a:ext uri="{FF2B5EF4-FFF2-40B4-BE49-F238E27FC236}">
                <a16:creationId xmlns:a16="http://schemas.microsoft.com/office/drawing/2014/main" id="{1702EE58-29BC-4A7A-76AA-0A12A9696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757238"/>
            <a:ext cx="7358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1800" b="1"/>
              <a:t>REGRESS BAIXO_PESO = IDADE_GEST </a:t>
            </a:r>
            <a:endParaRPr lang="en-US" altLang="en-US" sz="1800" b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A7AE7B-631E-C290-EFB1-716836BEC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Imagem 4" descr="REG.JPG">
            <a:extLst>
              <a:ext uri="{FF2B5EF4-FFF2-40B4-BE49-F238E27FC236}">
                <a16:creationId xmlns:a16="http://schemas.microsoft.com/office/drawing/2014/main" id="{644919C5-B0ED-C27B-3F38-C6F0953B2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285875"/>
            <a:ext cx="59626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083" name="Conector de seta reta 21">
            <a:extLst>
              <a:ext uri="{FF2B5EF4-FFF2-40B4-BE49-F238E27FC236}">
                <a16:creationId xmlns:a16="http://schemas.microsoft.com/office/drawing/2014/main" id="{D38B12E5-1BFB-17C7-09AA-BBBCB340CC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8939" y="3929063"/>
            <a:ext cx="42862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084" name="CaixaDeTexto 33">
            <a:extLst>
              <a:ext uri="{FF2B5EF4-FFF2-40B4-BE49-F238E27FC236}">
                <a16:creationId xmlns:a16="http://schemas.microsoft.com/office/drawing/2014/main" id="{DBFFB196-6EB2-85FC-609D-E1775E270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643314"/>
            <a:ext cx="31432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50% da </a:t>
            </a:r>
            <a:r>
              <a:rPr lang="en-US" altLang="en-US" sz="1400" b="1" dirty="0" err="1">
                <a:solidFill>
                  <a:srgbClr val="FF0000"/>
                </a:solidFill>
              </a:rPr>
              <a:t>variabilidade</a:t>
            </a:r>
            <a:r>
              <a:rPr lang="en-US" altLang="en-US" sz="1400" b="1" dirty="0">
                <a:solidFill>
                  <a:srgbClr val="FF0000"/>
                </a:solidFill>
              </a:rPr>
              <a:t> do peso ao </a:t>
            </a:r>
            <a:r>
              <a:rPr lang="en-US" altLang="en-US" sz="1400" b="1" dirty="0" err="1">
                <a:solidFill>
                  <a:srgbClr val="FF0000"/>
                </a:solidFill>
              </a:rPr>
              <a:t>nascer</a:t>
            </a:r>
            <a:r>
              <a:rPr lang="en-US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en-US" sz="1400" b="1" dirty="0" err="1">
                <a:solidFill>
                  <a:srgbClr val="FF0000"/>
                </a:solidFill>
              </a:rPr>
              <a:t>pode</a:t>
            </a:r>
            <a:r>
              <a:rPr lang="en-US" altLang="en-US" sz="1400" b="1" dirty="0">
                <a:solidFill>
                  <a:srgbClr val="FF0000"/>
                </a:solidFill>
              </a:rPr>
              <a:t> ser </a:t>
            </a:r>
            <a:r>
              <a:rPr lang="en-US" altLang="en-US" sz="1400" b="1" dirty="0" err="1">
                <a:solidFill>
                  <a:srgbClr val="FF0000"/>
                </a:solidFill>
              </a:rPr>
              <a:t>explicada</a:t>
            </a:r>
            <a:r>
              <a:rPr lang="en-US" altLang="en-US" sz="1400" b="1" dirty="0">
                <a:solidFill>
                  <a:srgbClr val="FF0000"/>
                </a:solidFill>
              </a:rPr>
              <a:t> pela </a:t>
            </a:r>
            <a:r>
              <a:rPr lang="en-US" altLang="en-US" sz="1400" b="1" dirty="0" err="1">
                <a:solidFill>
                  <a:srgbClr val="FF0000"/>
                </a:solidFill>
              </a:rPr>
              <a:t>variação</a:t>
            </a:r>
            <a:r>
              <a:rPr lang="en-US" altLang="en-US" sz="1400" b="1" dirty="0">
                <a:solidFill>
                  <a:srgbClr val="FF0000"/>
                </a:solidFill>
              </a:rPr>
              <a:t> da </a:t>
            </a:r>
            <a:r>
              <a:rPr lang="en-US" altLang="en-US" sz="1400" b="1" dirty="0" err="1">
                <a:solidFill>
                  <a:srgbClr val="FF0000"/>
                </a:solidFill>
              </a:rPr>
              <a:t>idade</a:t>
            </a:r>
            <a:r>
              <a:rPr lang="en-US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en-US" sz="1400" b="1" dirty="0" err="1">
                <a:solidFill>
                  <a:srgbClr val="FF0000"/>
                </a:solidFill>
              </a:rPr>
              <a:t>gestacional</a:t>
            </a:r>
            <a:endParaRPr lang="en-US" altLang="en-US" sz="1400" b="1" baseline="-25000" dirty="0">
              <a:solidFill>
                <a:srgbClr val="FF0000"/>
              </a:solidFill>
            </a:endParaRPr>
          </a:p>
        </p:txBody>
      </p:sp>
      <p:sp>
        <p:nvSpPr>
          <p:cNvPr id="174085" name="Retângulo 18">
            <a:extLst>
              <a:ext uri="{FF2B5EF4-FFF2-40B4-BE49-F238E27FC236}">
                <a16:creationId xmlns:a16="http://schemas.microsoft.com/office/drawing/2014/main" id="{2E339D5D-E841-B7E2-C4FE-F8C1BD8C9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6" y="3500438"/>
            <a:ext cx="7000875" cy="100806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086" name="Retângulo 20">
            <a:extLst>
              <a:ext uri="{FF2B5EF4-FFF2-40B4-BE49-F238E27FC236}">
                <a16:creationId xmlns:a16="http://schemas.microsoft.com/office/drawing/2014/main" id="{F2868335-A421-F083-E985-4DFD9BDF5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757238"/>
            <a:ext cx="7358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1800" b="1"/>
              <a:t>REGRESS BAIXO_PESO = IDADE_GEST </a:t>
            </a:r>
            <a:endParaRPr lang="en-US" altLang="en-US" sz="1800" b="1"/>
          </a:p>
        </p:txBody>
      </p:sp>
      <p:sp>
        <p:nvSpPr>
          <p:cNvPr id="174087" name="Rectangle 8">
            <a:extLst>
              <a:ext uri="{FF2B5EF4-FFF2-40B4-BE49-F238E27FC236}">
                <a16:creationId xmlns:a16="http://schemas.microsoft.com/office/drawing/2014/main" id="{3C2E6E1C-4DC6-6183-CE9D-0FE2E8156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400"/>
            <a:ext cx="5219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>
                <a:srgbClr val="990000"/>
              </a:buClr>
              <a:buFontTx/>
              <a:buNone/>
            </a:pPr>
            <a:r>
              <a:rPr lang="en-US" altLang="en-US" sz="2800" b="1" dirty="0">
                <a:solidFill>
                  <a:srgbClr val="000099"/>
                </a:solidFill>
              </a:rPr>
              <a:t>3. Regressão Linear Simples</a:t>
            </a:r>
            <a:endParaRPr lang="pt-BR" altLang="en-US" sz="2800" b="1" dirty="0">
              <a:solidFill>
                <a:srgbClr val="00009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98E8A-D42C-289B-06D7-8CDF985D0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Imagem 4" descr="REG.JPG">
            <a:extLst>
              <a:ext uri="{FF2B5EF4-FFF2-40B4-BE49-F238E27FC236}">
                <a16:creationId xmlns:a16="http://schemas.microsoft.com/office/drawing/2014/main" id="{B0954055-D8AA-2008-4917-E58C9C0A3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285875"/>
            <a:ext cx="59626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7" name="CaixaDeTexto 23">
            <a:extLst>
              <a:ext uri="{FF2B5EF4-FFF2-40B4-BE49-F238E27FC236}">
                <a16:creationId xmlns:a16="http://schemas.microsoft.com/office/drawing/2014/main" id="{9E2BF59B-BEFB-2FAE-76B1-7280B1822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9" y="6329364"/>
            <a:ext cx="23574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Grau de liberdade</a:t>
            </a:r>
            <a:endParaRPr lang="en-US" altLang="en-US" sz="1600" b="1" baseline="-25000">
              <a:solidFill>
                <a:srgbClr val="FF0000"/>
              </a:solidFill>
            </a:endParaRPr>
          </a:p>
        </p:txBody>
      </p:sp>
      <p:cxnSp>
        <p:nvCxnSpPr>
          <p:cNvPr id="175108" name="Conector de seta reta 21">
            <a:extLst>
              <a:ext uri="{FF2B5EF4-FFF2-40B4-BE49-F238E27FC236}">
                <a16:creationId xmlns:a16="http://schemas.microsoft.com/office/drawing/2014/main" id="{9B7C8403-6C0F-6D23-D304-CDD927E16E9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025482" y="5287170"/>
            <a:ext cx="857250" cy="158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09" name="CaixaDeTexto 23">
            <a:extLst>
              <a:ext uri="{FF2B5EF4-FFF2-40B4-BE49-F238E27FC236}">
                <a16:creationId xmlns:a16="http://schemas.microsoft.com/office/drawing/2014/main" id="{6A7868FE-0795-2068-ECB5-ECA5B2069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5821364"/>
            <a:ext cx="28082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Média </a:t>
            </a:r>
            <a:r>
              <a:rPr lang="en-US" altLang="en-US" sz="1600" b="1" dirty="0" err="1">
                <a:solidFill>
                  <a:srgbClr val="FF0000"/>
                </a:solidFill>
              </a:rPr>
              <a:t>Quadrática</a:t>
            </a:r>
            <a:r>
              <a:rPr lang="en-US" altLang="en-US" sz="1600" b="1" dirty="0">
                <a:solidFill>
                  <a:srgbClr val="FF0000"/>
                </a:solidFill>
              </a:rPr>
              <a:t> = SQ/GL</a:t>
            </a:r>
            <a:endParaRPr lang="en-US" altLang="en-US" sz="1600" b="1" baseline="-25000" dirty="0">
              <a:solidFill>
                <a:srgbClr val="FF0000"/>
              </a:solidFill>
            </a:endParaRPr>
          </a:p>
        </p:txBody>
      </p:sp>
      <p:sp>
        <p:nvSpPr>
          <p:cNvPr id="175110" name="Retângulo 11">
            <a:extLst>
              <a:ext uri="{FF2B5EF4-FFF2-40B4-BE49-F238E27FC236}">
                <a16:creationId xmlns:a16="http://schemas.microsoft.com/office/drawing/2014/main" id="{01A17D07-D2EB-9AD4-28D4-AAE89B16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784225"/>
            <a:ext cx="735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1800" b="1"/>
              <a:t>REGRESS BAIXO_PESO = IDADE_GEST </a:t>
            </a:r>
            <a:endParaRPr lang="en-US" altLang="en-US" sz="1800" b="1"/>
          </a:p>
        </p:txBody>
      </p:sp>
      <p:cxnSp>
        <p:nvCxnSpPr>
          <p:cNvPr id="175111" name="Conector de seta reta 21">
            <a:extLst>
              <a:ext uri="{FF2B5EF4-FFF2-40B4-BE49-F238E27FC236}">
                <a16:creationId xmlns:a16="http://schemas.microsoft.com/office/drawing/2014/main" id="{DE55D4A8-15C1-1B53-597E-C4EAD9ADC09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71813" y="5118100"/>
            <a:ext cx="461962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12" name="Conector de seta reta 21">
            <a:extLst>
              <a:ext uri="{FF2B5EF4-FFF2-40B4-BE49-F238E27FC236}">
                <a16:creationId xmlns:a16="http://schemas.microsoft.com/office/drawing/2014/main" id="{2BC03342-AFBD-D798-137B-66F1FAB3C0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71813" y="5516563"/>
            <a:ext cx="461962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13" name="Conector de seta reta 21">
            <a:extLst>
              <a:ext uri="{FF2B5EF4-FFF2-40B4-BE49-F238E27FC236}">
                <a16:creationId xmlns:a16="http://schemas.microsoft.com/office/drawing/2014/main" id="{356DFBCE-8365-02C9-BB5D-D40EA974EA0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71813" y="5954713"/>
            <a:ext cx="461962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14" name="CaixaDeTexto 23">
            <a:extLst>
              <a:ext uri="{FF2B5EF4-FFF2-40B4-BE49-F238E27FC236}">
                <a16:creationId xmlns:a16="http://schemas.microsoft.com/office/drawing/2014/main" id="{4D121C7E-89C9-6EB9-90F4-5F8EB701C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4964114"/>
            <a:ext cx="86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SQM</a:t>
            </a:r>
            <a:endParaRPr lang="en-US" altLang="en-US" sz="1600" b="1" baseline="-25000">
              <a:solidFill>
                <a:srgbClr val="FF0000"/>
              </a:solidFill>
            </a:endParaRPr>
          </a:p>
        </p:txBody>
      </p:sp>
      <p:sp>
        <p:nvSpPr>
          <p:cNvPr id="175115" name="CaixaDeTexto 23">
            <a:extLst>
              <a:ext uri="{FF2B5EF4-FFF2-40B4-BE49-F238E27FC236}">
                <a16:creationId xmlns:a16="http://schemas.microsoft.com/office/drawing/2014/main" id="{591B2107-CC1F-8550-A3C6-A71F01885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405439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SQR</a:t>
            </a:r>
            <a:endParaRPr lang="en-US" altLang="en-US" sz="1600" b="1" baseline="-25000">
              <a:solidFill>
                <a:srgbClr val="FF0000"/>
              </a:solidFill>
            </a:endParaRPr>
          </a:p>
        </p:txBody>
      </p:sp>
      <p:sp>
        <p:nvSpPr>
          <p:cNvPr id="175116" name="CaixaDeTexto 23">
            <a:extLst>
              <a:ext uri="{FF2B5EF4-FFF2-40B4-BE49-F238E27FC236}">
                <a16:creationId xmlns:a16="http://schemas.microsoft.com/office/drawing/2014/main" id="{658E77B9-F4B3-FE51-0028-BF52D2492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8" y="5751514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SQT</a:t>
            </a:r>
            <a:endParaRPr lang="en-US" altLang="en-US" sz="1600" b="1" baseline="-25000">
              <a:solidFill>
                <a:srgbClr val="FF0000"/>
              </a:solidFill>
            </a:endParaRPr>
          </a:p>
        </p:txBody>
      </p:sp>
      <p:sp>
        <p:nvSpPr>
          <p:cNvPr id="175117" name="Elipse 20">
            <a:extLst>
              <a:ext uri="{FF2B5EF4-FFF2-40B4-BE49-F238E27FC236}">
                <a16:creationId xmlns:a16="http://schemas.microsoft.com/office/drawing/2014/main" id="{042E84A5-9320-0431-A83D-1A7FB77CF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88" y="4956175"/>
            <a:ext cx="1223962" cy="3238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5118" name="Elipse 21">
            <a:extLst>
              <a:ext uri="{FF2B5EF4-FFF2-40B4-BE49-F238E27FC236}">
                <a16:creationId xmlns:a16="http://schemas.microsoft.com/office/drawing/2014/main" id="{8F112ED7-C6A7-FE46-FA94-42686AAE3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113" y="2636838"/>
            <a:ext cx="1223962" cy="3238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175119" name="Conector reto 4">
            <a:extLst>
              <a:ext uri="{FF2B5EF4-FFF2-40B4-BE49-F238E27FC236}">
                <a16:creationId xmlns:a16="http://schemas.microsoft.com/office/drawing/2014/main" id="{2698FDC3-A1CC-E84F-975E-4F9B129ADA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51764" y="2960689"/>
            <a:ext cx="865187" cy="1995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20" name="Conector de seta reta 21">
            <a:extLst>
              <a:ext uri="{FF2B5EF4-FFF2-40B4-BE49-F238E27FC236}">
                <a16:creationId xmlns:a16="http://schemas.microsoft.com/office/drawing/2014/main" id="{C4166859-558E-A66E-D5D9-5153144747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45063" y="4851401"/>
            <a:ext cx="0" cy="14573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21" name="CaixaDeTexto 23">
            <a:extLst>
              <a:ext uri="{FF2B5EF4-FFF2-40B4-BE49-F238E27FC236}">
                <a16:creationId xmlns:a16="http://schemas.microsoft.com/office/drawing/2014/main" id="{9A4DF769-DE4F-D099-0E77-4747A7734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4" y="4149725"/>
            <a:ext cx="235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Tabela da ANOVA</a:t>
            </a:r>
            <a:endParaRPr lang="en-US" altLang="en-US" sz="1600" b="1" baseline="-25000">
              <a:solidFill>
                <a:srgbClr val="FF0000"/>
              </a:solidFill>
            </a:endParaRPr>
          </a:p>
        </p:txBody>
      </p:sp>
      <p:sp>
        <p:nvSpPr>
          <p:cNvPr id="175122" name="CaixaDeTexto 23">
            <a:extLst>
              <a:ext uri="{FF2B5EF4-FFF2-40B4-BE49-F238E27FC236}">
                <a16:creationId xmlns:a16="http://schemas.microsoft.com/office/drawing/2014/main" id="{EE67D463-C5D0-524D-8D65-2DB9C5615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4514" y="3714750"/>
            <a:ext cx="452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=</a:t>
            </a:r>
            <a:endParaRPr lang="en-US" altLang="en-US" sz="1800" b="1" baseline="-25000">
              <a:solidFill>
                <a:srgbClr val="FF0000"/>
              </a:solidFill>
            </a:endParaRPr>
          </a:p>
        </p:txBody>
      </p:sp>
      <p:sp>
        <p:nvSpPr>
          <p:cNvPr id="175123" name="Rectangle 20">
            <a:extLst>
              <a:ext uri="{FF2B5EF4-FFF2-40B4-BE49-F238E27FC236}">
                <a16:creationId xmlns:a16="http://schemas.microsoft.com/office/drawing/2014/main" id="{4EB02575-2368-20CB-E60C-A4A41E4B0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400"/>
            <a:ext cx="5219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>
                <a:srgbClr val="990000"/>
              </a:buClr>
              <a:buFontTx/>
              <a:buNone/>
            </a:pPr>
            <a:r>
              <a:rPr lang="en-US" altLang="en-US" sz="2800" b="1" dirty="0">
                <a:solidFill>
                  <a:srgbClr val="000099"/>
                </a:solidFill>
              </a:rPr>
              <a:t>3. Regressão Linear Simples</a:t>
            </a:r>
            <a:endParaRPr lang="pt-BR" altLang="en-US" sz="2800" b="1" dirty="0">
              <a:solidFill>
                <a:srgbClr val="00009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9038F6-E5C1-EAD7-2F83-FCB3EC2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Rectangle 2">
                <a:extLst>
                  <a:ext uri="{FF2B5EF4-FFF2-40B4-BE49-F238E27FC236}">
                    <a16:creationId xmlns:a16="http://schemas.microsoft.com/office/drawing/2014/main" id="{CF9E4C24-6CA2-48F6-F233-0EF2FA1C2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19" y="1048055"/>
                <a:ext cx="4766422" cy="5428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1. Breve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histórico</a:t>
                </a:r>
                <a:endParaRPr lang="en-US" altLang="en-US" sz="2000" b="1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2.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Objetivos</a:t>
                </a:r>
                <a:endParaRPr lang="en-US" altLang="en-US" sz="2000" b="1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3.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Equação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 da reta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4.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Parâmetros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 da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regressão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 linear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5.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Interpretação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 do </a:t>
                </a:r>
                <a14:m>
                  <m:oMath xmlns:m="http://schemas.openxmlformats.org/officeDocument/2006/math">
                    <m:r>
                      <a:rPr lang="el-GR" altLang="en-US" sz="2000" b="1" i="1" dirty="0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en-US" sz="2000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en-US" sz="2000" b="1" baseline="-25000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6.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Terminologia</a:t>
                </a:r>
                <a:endParaRPr lang="en-US" altLang="en-US" sz="2000" b="1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7.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Pressupostos</a:t>
                </a:r>
                <a:endParaRPr lang="en-US" altLang="en-US" sz="2000" b="1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8.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Estimativa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 dos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parâmetros</a:t>
                </a:r>
                <a14:m>
                  <m:oMath xmlns:m="http://schemas.openxmlformats.org/officeDocument/2006/math">
                    <m:r>
                      <a:rPr lang="en-US" alt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en-US" sz="2000" b="1" i="1" dirty="0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en-US" sz="2000" b="1" i="1" baseline="-25000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b="1" dirty="0">
                    <a:latin typeface="Candara" panose="020E050203030302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l-GR" altLang="en-US" sz="2000" b="1" i="1" dirty="0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en-US" sz="2000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en-US" sz="2000" b="1" baseline="-25000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9.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Análise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 de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variância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 (ANOVA)</a:t>
                </a:r>
              </a:p>
            </p:txBody>
          </p:sp>
        </mc:Choice>
        <mc:Fallback xmlns="">
          <p:sp>
            <p:nvSpPr>
              <p:cNvPr id="13314" name="Rectangle 2">
                <a:extLst>
                  <a:ext uri="{FF2B5EF4-FFF2-40B4-BE49-F238E27FC236}">
                    <a16:creationId xmlns:a16="http://schemas.microsoft.com/office/drawing/2014/main" id="{CF9E4C24-6CA2-48F6-F233-0EF2FA1C2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319" y="1048055"/>
                <a:ext cx="4766422" cy="5428153"/>
              </a:xfrm>
              <a:prstGeom prst="rect">
                <a:avLst/>
              </a:prstGeom>
              <a:blipFill>
                <a:blip r:embed="rId3"/>
                <a:stretch>
                  <a:fillRect l="-1407" b="-11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5" name="Text Box 3">
            <a:extLst>
              <a:ext uri="{FF2B5EF4-FFF2-40B4-BE49-F238E27FC236}">
                <a16:creationId xmlns:a16="http://schemas.microsoft.com/office/drawing/2014/main" id="{AB832233-2182-FE9B-BBBD-D3A4504EF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09" y="524835"/>
            <a:ext cx="25362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solidFill>
                  <a:srgbClr val="C0000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Sumario</a:t>
            </a:r>
            <a:r>
              <a:rPr lang="en-US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 - </a:t>
            </a:r>
            <a:r>
              <a:rPr lang="en-US" altLang="en-US" sz="2800" b="1" dirty="0" err="1">
                <a:solidFill>
                  <a:srgbClr val="C0000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rever</a:t>
            </a:r>
            <a:endParaRPr lang="pt-BR" altLang="en-US" sz="2800" b="1" dirty="0">
              <a:solidFill>
                <a:srgbClr val="C00000"/>
              </a:solidFill>
              <a:highlight>
                <a:srgbClr val="FFFF00"/>
              </a:highlight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2">
                <a:extLst>
                  <a:ext uri="{FF2B5EF4-FFF2-40B4-BE49-F238E27FC236}">
                    <a16:creationId xmlns:a16="http://schemas.microsoft.com/office/drawing/2014/main" id="{6DA8DEA7-36FC-6B77-1490-AD7761EEC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3131" y="1027348"/>
                <a:ext cx="5844725" cy="5428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10.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Equação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 fundamental de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regressão</a:t>
                </a:r>
                <a:endParaRPr lang="pt-BR" altLang="en-US" sz="2000" b="1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11.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Coeficiente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 de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determinação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en-US" sz="20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en-US" sz="2000" b="1" i="1" baseline="30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en-US" sz="2000" b="1" dirty="0">
                    <a:latin typeface="Candara" panose="020E0502030303020204" pitchFamily="34" charset="0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12.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Exemplo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: Banco de dados –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Nacimento</a:t>
                </a:r>
                <a:endParaRPr lang="en-US" altLang="en-US" sz="2000" b="1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13. Teste de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hipóteses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 na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regressão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 linear simples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14. IC95% do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coeficiente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 de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regressão</a:t>
                </a:r>
                <a:endParaRPr lang="en-US" altLang="en-US" sz="2000" b="1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15.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Análise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 de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resíduos</a:t>
                </a:r>
                <a:endParaRPr lang="en-US" altLang="en-US" sz="2000" b="1" baseline="-25000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16.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Construção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 dos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resíduos</a:t>
                </a:r>
                <a:r>
                  <a:rPr lang="en-US" altLang="en-US" sz="2000" b="1" dirty="0">
                    <a:latin typeface="Candara" panose="020E0502030303020204" pitchFamily="34" charset="0"/>
                  </a:rPr>
                  <a:t> no Epi Info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17.</a:t>
                </a:r>
                <a:r>
                  <a:rPr lang="pt-BR" altLang="en-US" sz="2000" b="1" dirty="0">
                    <a:latin typeface="Candara" panose="020E0502030303020204" pitchFamily="34" charset="0"/>
                  </a:rPr>
                  <a:t> Análise de outliers e valores influentes</a:t>
                </a:r>
                <a:endParaRPr lang="en-US" altLang="en-US" sz="2000" b="1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000" b="1" dirty="0">
                    <a:latin typeface="Candara" panose="020E0502030303020204" pitchFamily="34" charset="0"/>
                  </a:rPr>
                  <a:t>18. </a:t>
                </a:r>
                <a:r>
                  <a:rPr lang="en-US" altLang="en-US" sz="2000" b="1" dirty="0" err="1">
                    <a:latin typeface="Candara" panose="020E0502030303020204" pitchFamily="34" charset="0"/>
                  </a:rPr>
                  <a:t>Transformações</a:t>
                </a:r>
                <a:endParaRPr lang="en-US" altLang="en-US" sz="2000" b="1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17410" name="Rectangle 2">
                <a:extLst>
                  <a:ext uri="{FF2B5EF4-FFF2-40B4-BE49-F238E27FC236}">
                    <a16:creationId xmlns:a16="http://schemas.microsoft.com/office/drawing/2014/main" id="{6DA8DEA7-36FC-6B77-1490-AD7761EEC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3131" y="1027348"/>
                <a:ext cx="5844725" cy="5428153"/>
              </a:xfrm>
              <a:prstGeom prst="rect">
                <a:avLst/>
              </a:prstGeom>
              <a:blipFill>
                <a:blip r:embed="rId4"/>
                <a:stretch>
                  <a:fillRect l="-1147" b="-10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34204DEB-A05A-7ACA-0EDD-527AC13C0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642938"/>
            <a:ext cx="8501062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</a:rPr>
              <a:t>Interpretação do modelo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en-US" sz="2400" dirty="0"/>
              <a:t> </a:t>
            </a:r>
            <a:r>
              <a:rPr lang="en-US" altLang="en-US" sz="2400" dirty="0"/>
              <a:t>50% da </a:t>
            </a:r>
            <a:r>
              <a:rPr lang="en-US" altLang="en-US" sz="2400" dirty="0" err="1"/>
              <a:t>variabilidade</a:t>
            </a:r>
            <a:r>
              <a:rPr lang="en-US" altLang="en-US" sz="2400" dirty="0"/>
              <a:t> do peso ao </a:t>
            </a:r>
            <a:r>
              <a:rPr lang="en-US" altLang="en-US" sz="2400" dirty="0" err="1"/>
              <a:t>nascer</a:t>
            </a:r>
            <a:r>
              <a:rPr lang="en-US" altLang="en-US" sz="2400" dirty="0"/>
              <a:t> é </a:t>
            </a:r>
            <a:r>
              <a:rPr lang="en-US" altLang="en-US" sz="2400" dirty="0" err="1"/>
              <a:t>explicado</a:t>
            </a:r>
            <a:r>
              <a:rPr lang="en-US" altLang="en-US" sz="2400" dirty="0"/>
              <a:t> pela </a:t>
            </a:r>
            <a:r>
              <a:rPr lang="en-US" altLang="en-US" sz="2400" dirty="0" err="1"/>
              <a:t>idade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gestacional</a:t>
            </a:r>
            <a:endParaRPr lang="en-US" altLang="en-US" sz="2400" dirty="0"/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 A </a:t>
            </a:r>
            <a:r>
              <a:rPr lang="en-US" altLang="en-US" sz="2400" dirty="0" err="1"/>
              <a:t>cada</a:t>
            </a:r>
            <a:r>
              <a:rPr lang="en-US" altLang="en-US" sz="2400" dirty="0"/>
              <a:t> aumento de1 </a:t>
            </a:r>
            <a:r>
              <a:rPr lang="en-US" altLang="en-US" sz="2400" dirty="0" err="1"/>
              <a:t>semana</a:t>
            </a:r>
            <a:r>
              <a:rPr lang="en-US" altLang="en-US" sz="2400" dirty="0"/>
              <a:t> na </a:t>
            </a:r>
            <a:r>
              <a:rPr lang="en-US" altLang="en-US" sz="2400" dirty="0" err="1"/>
              <a:t>idade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gestacional</a:t>
            </a:r>
            <a:r>
              <a:rPr lang="en-US" altLang="en-US" sz="2400" dirty="0"/>
              <a:t>, o peso ao </a:t>
            </a:r>
            <a:r>
              <a:rPr lang="en-US" altLang="en-US" sz="2400" dirty="0" err="1"/>
              <a:t>nascer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aumenta</a:t>
            </a:r>
            <a:r>
              <a:rPr lang="en-US" altLang="en-US" sz="2400" dirty="0"/>
              <a:t>, em média, 195g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 </a:t>
            </a:r>
            <a:r>
              <a:rPr lang="el-GR" altLang="en-US" sz="2400" dirty="0"/>
              <a:t>β</a:t>
            </a:r>
            <a:r>
              <a:rPr lang="pt-BR" altLang="en-US" sz="2400" baseline="-25000" dirty="0"/>
              <a:t>0</a:t>
            </a:r>
            <a:r>
              <a:rPr lang="pt-BR" altLang="en-US" sz="2400" dirty="0"/>
              <a:t>= Sem interpretação – para ser </a:t>
            </a:r>
            <a:r>
              <a:rPr lang="ja-JP" altLang="pt-BR" sz="2400" dirty="0"/>
              <a:t>“</a:t>
            </a:r>
            <a:r>
              <a:rPr lang="pt-BR" altLang="ja-JP" sz="2400" dirty="0"/>
              <a:t>interpretável</a:t>
            </a:r>
            <a:r>
              <a:rPr lang="ja-JP" altLang="pt-BR" sz="2400" dirty="0"/>
              <a:t>”</a:t>
            </a:r>
            <a:r>
              <a:rPr lang="pt-BR" altLang="ja-JP" sz="2400" dirty="0"/>
              <a:t>: centralizar a variável de exposição (subtrair a média de cada valor de x). Interpretação: Valor médio de Y quando X=média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en-US" sz="2400" b="1" dirty="0"/>
              <a:t> Equação do modelo de regressão:</a:t>
            </a:r>
            <a:endParaRPr lang="en-US" altLang="en-US" sz="2400" b="1" dirty="0"/>
          </a:p>
        </p:txBody>
      </p:sp>
      <p:sp>
        <p:nvSpPr>
          <p:cNvPr id="176131" name="CaixaDeTexto 23">
            <a:extLst>
              <a:ext uri="{FF2B5EF4-FFF2-40B4-BE49-F238E27FC236}">
                <a16:creationId xmlns:a16="http://schemas.microsoft.com/office/drawing/2014/main" id="{05057314-70AD-9DC7-C92B-1D7F21AB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4" y="6035676"/>
            <a:ext cx="8391525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Peso ao </a:t>
            </a:r>
            <a:r>
              <a:rPr lang="en-US" altLang="en-US" sz="2400" b="1" dirty="0" err="1">
                <a:solidFill>
                  <a:srgbClr val="FF0000"/>
                </a:solidFill>
              </a:rPr>
              <a:t>nascer</a:t>
            </a:r>
            <a:r>
              <a:rPr lang="en-US" altLang="en-US" sz="2400" b="1" dirty="0">
                <a:solidFill>
                  <a:srgbClr val="FF0000"/>
                </a:solidFill>
              </a:rPr>
              <a:t> = –4406 + 194,77 x </a:t>
            </a:r>
            <a:r>
              <a:rPr lang="en-US" altLang="en-US" sz="2400" b="1" dirty="0" err="1">
                <a:solidFill>
                  <a:srgbClr val="FF0000"/>
                </a:solidFill>
              </a:rPr>
              <a:t>Idade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gestacional</a:t>
            </a:r>
            <a:endParaRPr lang="en-US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76132" name="Rectangle 4">
            <a:extLst>
              <a:ext uri="{FF2B5EF4-FFF2-40B4-BE49-F238E27FC236}">
                <a16:creationId xmlns:a16="http://schemas.microsoft.com/office/drawing/2014/main" id="{F55C176A-D7F6-D98B-6089-BA2A3F7F0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400"/>
            <a:ext cx="5219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>
                <a:srgbClr val="990000"/>
              </a:buClr>
              <a:buFontTx/>
              <a:buNone/>
            </a:pPr>
            <a:r>
              <a:rPr lang="en-US" altLang="en-US" sz="2800" b="1" dirty="0">
                <a:solidFill>
                  <a:srgbClr val="000099"/>
                </a:solidFill>
              </a:rPr>
              <a:t>3. Regressão Linear Simples</a:t>
            </a:r>
            <a:endParaRPr lang="pt-BR" altLang="en-US" sz="2800" b="1" dirty="0">
              <a:solidFill>
                <a:srgbClr val="00009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33A8B5-A9B9-347E-EEAD-9027C0C63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478EF575-19B7-E29F-550D-E33E5909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97" y="1792555"/>
            <a:ext cx="9196013" cy="409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D94B7B"/>
                </a:solidFill>
                <a:latin typeface="Candara" panose="020E0502030303020204" pitchFamily="34" charset="0"/>
              </a:rPr>
              <a:t>1) Teste t (</a:t>
            </a:r>
            <a:r>
              <a:rPr lang="el-GR" altLang="en-US" sz="2200" b="1" dirty="0">
                <a:solidFill>
                  <a:srgbClr val="D94B7B"/>
                </a:solidFill>
                <a:latin typeface="Candara" panose="020E0502030303020204" pitchFamily="34" charset="0"/>
              </a:rPr>
              <a:t>α</a:t>
            </a:r>
            <a:r>
              <a:rPr lang="en-US" altLang="en-US" sz="2200" b="1" dirty="0">
                <a:solidFill>
                  <a:srgbClr val="D94B7B"/>
                </a:solidFill>
                <a:latin typeface="Candara" panose="020E0502030303020204" pitchFamily="34" charset="0"/>
              </a:rPr>
              <a:t>, n–2)</a:t>
            </a:r>
          </a:p>
          <a:p>
            <a:pPr marL="176213" indent="-176213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200" b="1" dirty="0">
                <a:latin typeface="Candara" panose="020E0502030303020204" pitchFamily="34" charset="0"/>
              </a:rPr>
              <a:t> </a:t>
            </a:r>
            <a:r>
              <a:rPr lang="el-GR" altLang="en-US" sz="2200" dirty="0">
                <a:latin typeface="Candara" panose="020E0502030303020204" pitchFamily="34" charset="0"/>
              </a:rPr>
              <a:t>β</a:t>
            </a:r>
            <a:r>
              <a:rPr lang="en-US" altLang="en-US" sz="2200" baseline="-25000" dirty="0">
                <a:latin typeface="Candara" panose="020E0502030303020204" pitchFamily="34" charset="0"/>
              </a:rPr>
              <a:t>1</a:t>
            </a:r>
            <a:r>
              <a:rPr lang="en-US" altLang="en-US" sz="2200" dirty="0">
                <a:latin typeface="Candara" panose="020E0502030303020204" pitchFamily="34" charset="0"/>
              </a:rPr>
              <a:t>/</a:t>
            </a:r>
            <a:r>
              <a:rPr lang="en-US" altLang="en-US" sz="2200" dirty="0" err="1">
                <a:latin typeface="Candara" panose="020E0502030303020204" pitchFamily="34" charset="0"/>
              </a:rPr>
              <a:t>Erro-Padrão</a:t>
            </a:r>
            <a:endParaRPr lang="pt-BR" altLang="en-US" sz="2200" dirty="0">
              <a:latin typeface="Candara" panose="020E0502030303020204" pitchFamily="34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en-US" sz="2200" dirty="0">
                <a:latin typeface="Candara" panose="020E0502030303020204" pitchFamily="34" charset="0"/>
                <a:ea typeface="MS PGothic" panose="020B0600070205080204" pitchFamily="34" charset="-128"/>
              </a:rPr>
              <a:t> H</a:t>
            </a:r>
            <a:r>
              <a:rPr lang="pt-BR" altLang="en-US" sz="2200" baseline="-25000" dirty="0">
                <a:latin typeface="Candara" panose="020E0502030303020204" pitchFamily="34" charset="0"/>
                <a:ea typeface="MS PGothic" panose="020B0600070205080204" pitchFamily="34" charset="-128"/>
              </a:rPr>
              <a:t>0</a:t>
            </a:r>
            <a:r>
              <a:rPr lang="pt-BR" altLang="en-US" sz="2200" dirty="0">
                <a:latin typeface="Candara" panose="020E0502030303020204" pitchFamily="34" charset="0"/>
                <a:ea typeface="MS PGothic" panose="020B0600070205080204" pitchFamily="34" charset="-128"/>
              </a:rPr>
              <a:t> : </a:t>
            </a:r>
            <a:r>
              <a:rPr lang="el-GR" altLang="en-US" sz="2200" dirty="0">
                <a:latin typeface="Candara" panose="020E0502030303020204" pitchFamily="34" charset="0"/>
                <a:ea typeface="MS PGothic" panose="020B0600070205080204" pitchFamily="34" charset="-128"/>
              </a:rPr>
              <a:t>β</a:t>
            </a:r>
            <a:r>
              <a:rPr lang="en-US" altLang="en-US" sz="2200" baseline="-25000" dirty="0">
                <a:latin typeface="Candara" panose="020E0502030303020204" pitchFamily="34" charset="0"/>
                <a:ea typeface="MS PGothic" panose="020B0600070205080204" pitchFamily="34" charset="-128"/>
              </a:rPr>
              <a:t>1</a:t>
            </a:r>
            <a:r>
              <a:rPr lang="en-US" altLang="en-US" sz="2200" dirty="0">
                <a:latin typeface="Candara" panose="020E0502030303020204" pitchFamily="34" charset="0"/>
                <a:ea typeface="MS PGothic" panose="020B0600070205080204" pitchFamily="34" charset="-128"/>
              </a:rPr>
              <a:t>= 0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ndara" panose="020E0502030303020204" pitchFamily="34" charset="0"/>
                <a:ea typeface="MS PGothic" panose="020B0600070205080204" pitchFamily="34" charset="-128"/>
              </a:rPr>
              <a:t> </a:t>
            </a:r>
            <a:r>
              <a:rPr lang="pt-BR" altLang="en-US" sz="2200" dirty="0">
                <a:latin typeface="Candara" panose="020E0502030303020204" pitchFamily="34" charset="0"/>
                <a:ea typeface="MS PGothic" panose="020B0600070205080204" pitchFamily="34" charset="-128"/>
              </a:rPr>
              <a:t>H</a:t>
            </a:r>
            <a:r>
              <a:rPr lang="pt-BR" altLang="en-US" sz="2200" baseline="-25000" dirty="0">
                <a:latin typeface="Candara" panose="020E0502030303020204" pitchFamily="34" charset="0"/>
                <a:ea typeface="MS PGothic" panose="020B0600070205080204" pitchFamily="34" charset="-128"/>
              </a:rPr>
              <a:t>1</a:t>
            </a:r>
            <a:r>
              <a:rPr lang="pt-BR" altLang="en-US" sz="2200" dirty="0">
                <a:latin typeface="Candara" panose="020E0502030303020204" pitchFamily="34" charset="0"/>
                <a:ea typeface="MS PGothic" panose="020B0600070205080204" pitchFamily="34" charset="-128"/>
              </a:rPr>
              <a:t> : </a:t>
            </a:r>
            <a:r>
              <a:rPr lang="el-GR" altLang="en-US" sz="2200" dirty="0">
                <a:latin typeface="Candara" panose="020E0502030303020204" pitchFamily="34" charset="0"/>
                <a:ea typeface="MS PGothic" panose="020B0600070205080204" pitchFamily="34" charset="-128"/>
              </a:rPr>
              <a:t>β</a:t>
            </a:r>
            <a:r>
              <a:rPr lang="en-US" altLang="en-US" sz="2200" baseline="-25000" dirty="0">
                <a:latin typeface="Candara" panose="020E0502030303020204" pitchFamily="34" charset="0"/>
                <a:ea typeface="MS PGothic" panose="020B0600070205080204" pitchFamily="34" charset="-128"/>
              </a:rPr>
              <a:t>1</a:t>
            </a:r>
            <a:r>
              <a:rPr lang="en-US" altLang="en-US" sz="2200" dirty="0">
                <a:latin typeface="Candara" panose="020E0502030303020204" pitchFamily="34" charset="0"/>
                <a:ea typeface="MS PGothic" panose="020B0600070205080204" pitchFamily="34" charset="-128"/>
              </a:rPr>
              <a:t>≠ 0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D94B7B"/>
                </a:solidFill>
                <a:latin typeface="Candara" panose="020E0502030303020204" pitchFamily="34" charset="0"/>
              </a:rPr>
              <a:t>2) </a:t>
            </a:r>
            <a:r>
              <a:rPr lang="en-US" altLang="en-US" sz="2200" b="1" dirty="0" err="1">
                <a:solidFill>
                  <a:srgbClr val="D94B7B"/>
                </a:solidFill>
                <a:latin typeface="Candara" panose="020E0502030303020204" pitchFamily="34" charset="0"/>
              </a:rPr>
              <a:t>Estatística</a:t>
            </a:r>
            <a:r>
              <a:rPr lang="en-US" altLang="en-US" sz="2200" b="1" dirty="0">
                <a:solidFill>
                  <a:srgbClr val="D94B7B"/>
                </a:solidFill>
                <a:latin typeface="Candara" panose="020E0502030303020204" pitchFamily="34" charset="0"/>
              </a:rPr>
              <a:t> F (1, n–2): ANOVA </a:t>
            </a:r>
          </a:p>
          <a:p>
            <a:pPr marL="176213" indent="-176213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200" dirty="0">
                <a:latin typeface="Candara" panose="020E0502030303020204" pitchFamily="34" charset="0"/>
              </a:rPr>
              <a:t> MQM/MQR</a:t>
            </a:r>
          </a:p>
          <a:p>
            <a:pPr marL="176213" indent="-176213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200" dirty="0">
                <a:latin typeface="Candara" panose="020E0502030303020204" pitchFamily="34" charset="0"/>
              </a:rPr>
              <a:t> Testa se o </a:t>
            </a:r>
            <a:r>
              <a:rPr lang="en-US" altLang="en-US" sz="2200" dirty="0" err="1">
                <a:latin typeface="Candara" panose="020E0502030303020204" pitchFamily="34" charset="0"/>
              </a:rPr>
              <a:t>modelo</a:t>
            </a:r>
            <a:r>
              <a:rPr lang="en-US" altLang="en-US" sz="2200" dirty="0">
                <a:latin typeface="Candara" panose="020E0502030303020204" pitchFamily="34" charset="0"/>
              </a:rPr>
              <a:t> </a:t>
            </a:r>
            <a:r>
              <a:rPr lang="en-US" altLang="en-US" sz="2200" dirty="0" err="1">
                <a:latin typeface="Candara" panose="020E0502030303020204" pitchFamily="34" charset="0"/>
              </a:rPr>
              <a:t>explica</a:t>
            </a:r>
            <a:r>
              <a:rPr lang="en-US" altLang="en-US" sz="2200" dirty="0">
                <a:latin typeface="Candara" panose="020E0502030303020204" pitchFamily="34" charset="0"/>
              </a:rPr>
              <a:t> </a:t>
            </a:r>
            <a:r>
              <a:rPr lang="en-US" altLang="en-US" sz="2200" dirty="0" err="1">
                <a:latin typeface="Candara" panose="020E0502030303020204" pitchFamily="34" charset="0"/>
              </a:rPr>
              <a:t>quantidade</a:t>
            </a:r>
            <a:r>
              <a:rPr lang="en-US" altLang="en-US" sz="2200" dirty="0">
                <a:latin typeface="Candara" panose="020E0502030303020204" pitchFamily="34" charset="0"/>
              </a:rPr>
              <a:t> </a:t>
            </a:r>
            <a:r>
              <a:rPr lang="en-US" altLang="en-US" sz="2200" dirty="0" err="1">
                <a:latin typeface="Candara" panose="020E0502030303020204" pitchFamily="34" charset="0"/>
              </a:rPr>
              <a:t>significante</a:t>
            </a:r>
            <a:r>
              <a:rPr lang="en-US" altLang="en-US" sz="2200" dirty="0">
                <a:latin typeface="Candara" panose="020E0502030303020204" pitchFamily="34" charset="0"/>
              </a:rPr>
              <a:t> de </a:t>
            </a:r>
            <a:r>
              <a:rPr lang="en-US" altLang="en-US" sz="2200" dirty="0" err="1">
                <a:latin typeface="Candara" panose="020E0502030303020204" pitchFamily="34" charset="0"/>
              </a:rPr>
              <a:t>variação</a:t>
            </a:r>
            <a:r>
              <a:rPr lang="en-US" altLang="en-US" sz="2200" dirty="0">
                <a:latin typeface="Candara" panose="020E0502030303020204" pitchFamily="34" charset="0"/>
              </a:rPr>
              <a:t> </a:t>
            </a:r>
            <a:r>
              <a:rPr lang="en-US" altLang="en-US" sz="2200" dirty="0" err="1">
                <a:latin typeface="Candara" panose="020E0502030303020204" pitchFamily="34" charset="0"/>
              </a:rPr>
              <a:t>em</a:t>
            </a:r>
            <a:r>
              <a:rPr lang="en-US" altLang="en-US" sz="2200" dirty="0">
                <a:latin typeface="Candara" panose="020E0502030303020204" pitchFamily="34" charset="0"/>
              </a:rPr>
              <a:t> Y (r</a:t>
            </a:r>
            <a:r>
              <a:rPr lang="en-US" altLang="en-US" sz="2200" baseline="30000" dirty="0">
                <a:latin typeface="Candara" panose="020E0502030303020204" pitchFamily="34" charset="0"/>
              </a:rPr>
              <a:t>2</a:t>
            </a:r>
            <a:r>
              <a:rPr lang="en-US" altLang="en-US" sz="2200" dirty="0">
                <a:latin typeface="Candara" panose="020E0502030303020204" pitchFamily="34" charset="0"/>
              </a:rPr>
              <a:t>)</a:t>
            </a:r>
          </a:p>
          <a:p>
            <a:pPr marL="176213" indent="-176213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200" dirty="0">
                <a:latin typeface="Candara" panose="020E0502030303020204" pitchFamily="34" charset="0"/>
              </a:rPr>
              <a:t> A </a:t>
            </a:r>
            <a:r>
              <a:rPr lang="en-US" altLang="en-US" sz="2200" dirty="0" err="1">
                <a:latin typeface="Candara" panose="020E0502030303020204" pitchFamily="34" charset="0"/>
              </a:rPr>
              <a:t>variabilidade</a:t>
            </a:r>
            <a:r>
              <a:rPr lang="en-US" altLang="en-US" sz="2200" dirty="0">
                <a:latin typeface="Candara" panose="020E0502030303020204" pitchFamily="34" charset="0"/>
              </a:rPr>
              <a:t> </a:t>
            </a:r>
            <a:r>
              <a:rPr lang="en-US" altLang="en-US" sz="2200" dirty="0" err="1">
                <a:latin typeface="Candara" panose="020E0502030303020204" pitchFamily="34" charset="0"/>
              </a:rPr>
              <a:t>explicada</a:t>
            </a:r>
            <a:r>
              <a:rPr lang="en-US" altLang="en-US" sz="2200" dirty="0">
                <a:latin typeface="Candara" panose="020E0502030303020204" pitchFamily="34" charset="0"/>
              </a:rPr>
              <a:t> </a:t>
            </a:r>
            <a:r>
              <a:rPr lang="en-US" altLang="en-US" sz="2200" dirty="0" err="1">
                <a:latin typeface="Candara" panose="020E0502030303020204" pitchFamily="34" charset="0"/>
              </a:rPr>
              <a:t>pelo</a:t>
            </a:r>
            <a:r>
              <a:rPr lang="en-US" altLang="en-US" sz="2200" dirty="0">
                <a:latin typeface="Candara" panose="020E0502030303020204" pitchFamily="34" charset="0"/>
              </a:rPr>
              <a:t> </a:t>
            </a:r>
            <a:r>
              <a:rPr lang="en-US" altLang="en-US" sz="2200" dirty="0" err="1">
                <a:latin typeface="Candara" panose="020E0502030303020204" pitchFamily="34" charset="0"/>
              </a:rPr>
              <a:t>modelo</a:t>
            </a:r>
            <a:r>
              <a:rPr lang="en-US" altLang="en-US" sz="2200" dirty="0">
                <a:latin typeface="Candara" panose="020E0502030303020204" pitchFamily="34" charset="0"/>
              </a:rPr>
              <a:t> é </a:t>
            </a:r>
            <a:r>
              <a:rPr lang="en-US" altLang="en-US" sz="2200" dirty="0" err="1">
                <a:latin typeface="Candara" panose="020E0502030303020204" pitchFamily="34" charset="0"/>
              </a:rPr>
              <a:t>maior</a:t>
            </a:r>
            <a:r>
              <a:rPr lang="en-US" altLang="en-US" sz="2200" dirty="0">
                <a:latin typeface="Candara" panose="020E0502030303020204" pitchFamily="34" charset="0"/>
              </a:rPr>
              <a:t> do que a dos </a:t>
            </a:r>
            <a:r>
              <a:rPr lang="en-US" altLang="en-US" sz="2200" dirty="0" err="1">
                <a:latin typeface="Candara" panose="020E0502030303020204" pitchFamily="34" charset="0"/>
              </a:rPr>
              <a:t>resíduos</a:t>
            </a:r>
            <a:r>
              <a:rPr lang="en-US" altLang="en-US" sz="2200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178179" name="Chave direita 3">
            <a:extLst>
              <a:ext uri="{FF2B5EF4-FFF2-40B4-BE49-F238E27FC236}">
                <a16:creationId xmlns:a16="http://schemas.microsoft.com/office/drawing/2014/main" id="{65550E7F-15F8-F91F-77D8-DCDC5E0DA099}"/>
              </a:ext>
            </a:extLst>
          </p:cNvPr>
          <p:cNvSpPr>
            <a:spLocks/>
          </p:cNvSpPr>
          <p:nvPr/>
        </p:nvSpPr>
        <p:spPr bwMode="auto">
          <a:xfrm>
            <a:off x="5442672" y="2007467"/>
            <a:ext cx="285750" cy="2428875"/>
          </a:xfrm>
          <a:prstGeom prst="rightBrace">
            <a:avLst>
              <a:gd name="adj1" fmla="val 8343"/>
              <a:gd name="adj2" fmla="val 50000"/>
            </a:avLst>
          </a:prstGeom>
          <a:noFill/>
          <a:ln w="25400">
            <a:solidFill>
              <a:srgbClr val="65ABF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8180" name="CaixaDeTexto 13">
            <a:extLst>
              <a:ext uri="{FF2B5EF4-FFF2-40B4-BE49-F238E27FC236}">
                <a16:creationId xmlns:a16="http://schemas.microsoft.com/office/drawing/2014/main" id="{D7AD8313-8F41-5C76-28A2-E32104170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035" y="2531342"/>
            <a:ext cx="3357563" cy="148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100" b="1" u="sng" dirty="0">
                <a:latin typeface="Candara" panose="020E0502030303020204" pitchFamily="34" charset="0"/>
              </a:rPr>
              <a:t>Testes equivalentes </a:t>
            </a:r>
          </a:p>
          <a:p>
            <a:pPr marL="176213" indent="-176213">
              <a:lnSpc>
                <a:spcPct val="150000"/>
              </a:lnSpc>
              <a:spcBef>
                <a:spcPct val="0"/>
              </a:spcBef>
            </a:pPr>
            <a:r>
              <a:rPr lang="pt-BR" altLang="en-US" sz="2100" b="1" dirty="0">
                <a:latin typeface="Candara" panose="020E0502030303020204" pitchFamily="34" charset="0"/>
              </a:rPr>
              <a:t> Mesmo valor de p</a:t>
            </a:r>
          </a:p>
          <a:p>
            <a:pPr marL="176213" indent="-176213">
              <a:lnSpc>
                <a:spcPct val="150000"/>
              </a:lnSpc>
              <a:spcBef>
                <a:spcPct val="0"/>
              </a:spcBef>
            </a:pPr>
            <a:r>
              <a:rPr lang="pt-BR" altLang="en-US" sz="2100" b="1" dirty="0">
                <a:latin typeface="Candara" panose="020E0502030303020204" pitchFamily="34" charset="0"/>
              </a:rPr>
              <a:t> Reg. Lin. Simples: F= t</a:t>
            </a:r>
            <a:r>
              <a:rPr lang="pt-BR" altLang="en-US" sz="2100" b="1" baseline="30000" dirty="0">
                <a:latin typeface="Candara" panose="020E0502030303020204" pitchFamily="34" charset="0"/>
              </a:rPr>
              <a:t>2</a:t>
            </a:r>
            <a:r>
              <a:rPr lang="pt-BR" altLang="en-US" sz="2100" b="1" dirty="0"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362D62-9B5B-195C-DFE4-7ACF12D83F03}"/>
              </a:ext>
            </a:extLst>
          </p:cNvPr>
          <p:cNvSpPr txBox="1"/>
          <p:nvPr/>
        </p:nvSpPr>
        <p:spPr>
          <a:xfrm>
            <a:off x="603607" y="1234794"/>
            <a:ext cx="8087811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12. Teste de hipóteses na regressão linear simples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37F477-F1D5-B5AF-2D6B-6B8ABE31C5AB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CaixaDeTexto 13">
            <a:extLst>
              <a:ext uri="{FF2B5EF4-FFF2-40B4-BE49-F238E27FC236}">
                <a16:creationId xmlns:a16="http://schemas.microsoft.com/office/drawing/2014/main" id="{67EDA705-0B08-DCC6-D1A0-44B6B1AF8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726" y="1954314"/>
            <a:ext cx="5027612" cy="521746"/>
          </a:xfrm>
          <a:prstGeom prst="rect">
            <a:avLst/>
          </a:prstGeom>
          <a:noFill/>
          <a:ln w="25400">
            <a:solidFill>
              <a:srgbClr val="65ABF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100" b="1" dirty="0">
                <a:latin typeface="Candara" panose="020E0502030303020204" pitchFamily="34" charset="0"/>
              </a:rPr>
              <a:t>IC</a:t>
            </a:r>
            <a:r>
              <a:rPr lang="pt-BR" altLang="en-US" sz="2100" b="1" baseline="-25000" dirty="0">
                <a:latin typeface="Candara" panose="020E0502030303020204" pitchFamily="34" charset="0"/>
              </a:rPr>
              <a:t>95% </a:t>
            </a:r>
            <a:r>
              <a:rPr lang="pt-BR" altLang="en-US" sz="2100" b="1" dirty="0">
                <a:latin typeface="Candara" panose="020E0502030303020204" pitchFamily="34" charset="0"/>
              </a:rPr>
              <a:t>para </a:t>
            </a:r>
            <a:r>
              <a:rPr lang="el-GR" altLang="en-US" sz="2100" b="1" dirty="0">
                <a:latin typeface="Candara" panose="020E0502030303020204" pitchFamily="34" charset="0"/>
              </a:rPr>
              <a:t>β</a:t>
            </a:r>
            <a:r>
              <a:rPr lang="en-US" altLang="en-US" sz="2100" b="1" baseline="-25000" dirty="0">
                <a:latin typeface="Candara" panose="020E0502030303020204" pitchFamily="34" charset="0"/>
              </a:rPr>
              <a:t>1</a:t>
            </a:r>
            <a:r>
              <a:rPr lang="en-US" altLang="en-US" sz="2100" b="1" dirty="0">
                <a:latin typeface="Candara" panose="020E0502030303020204" pitchFamily="34" charset="0"/>
              </a:rPr>
              <a:t>=</a:t>
            </a:r>
            <a:r>
              <a:rPr lang="el-GR" altLang="en-US" sz="2100" b="1" dirty="0">
                <a:latin typeface="Candara" panose="020E0502030303020204" pitchFamily="34" charset="0"/>
              </a:rPr>
              <a:t> β</a:t>
            </a:r>
            <a:r>
              <a:rPr lang="en-US" altLang="en-US" sz="2100" b="1" baseline="-25000" dirty="0">
                <a:latin typeface="Candara" panose="020E0502030303020204" pitchFamily="34" charset="0"/>
              </a:rPr>
              <a:t>1 </a:t>
            </a:r>
            <a:r>
              <a:rPr lang="en-US" altLang="en-US" sz="2100" b="1" dirty="0">
                <a:latin typeface="Candara" panose="020E0502030303020204" pitchFamily="34" charset="0"/>
              </a:rPr>
              <a:t>±</a:t>
            </a:r>
            <a:r>
              <a:rPr lang="en-US" altLang="en-US" sz="2000" b="1" dirty="0">
                <a:latin typeface="Candara" panose="020E0502030303020204" pitchFamily="34" charset="0"/>
              </a:rPr>
              <a:t>t </a:t>
            </a:r>
            <a:r>
              <a:rPr lang="en-US" altLang="en-US" sz="2000" b="1" baseline="-25000" dirty="0">
                <a:latin typeface="Candara" panose="020E0502030303020204" pitchFamily="34" charset="0"/>
              </a:rPr>
              <a:t>(0,05, n–2) </a:t>
            </a:r>
            <a:r>
              <a:rPr lang="en-US" altLang="en-US" sz="2000" b="1" dirty="0">
                <a:latin typeface="Candara" panose="020E0502030303020204" pitchFamily="34" charset="0"/>
              </a:rPr>
              <a:t>x Ep</a:t>
            </a:r>
            <a:r>
              <a:rPr lang="en-US" altLang="en-US" sz="2100" b="1" dirty="0">
                <a:latin typeface="Candara" panose="020E0502030303020204" pitchFamily="34" charset="0"/>
              </a:rPr>
              <a:t> </a:t>
            </a:r>
            <a:endParaRPr lang="pt-BR" altLang="en-US" sz="2100" b="1" dirty="0">
              <a:latin typeface="Candara" panose="020E0502030303020204" pitchFamily="34" charset="0"/>
            </a:endParaRPr>
          </a:p>
        </p:txBody>
      </p:sp>
      <p:sp>
        <p:nvSpPr>
          <p:cNvPr id="180229" name="CaixaDeTexto 13">
            <a:extLst>
              <a:ext uri="{FF2B5EF4-FFF2-40B4-BE49-F238E27FC236}">
                <a16:creationId xmlns:a16="http://schemas.microsoft.com/office/drawing/2014/main" id="{F1675436-F43A-4BB1-E62C-8529DD1E3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968" y="2725974"/>
            <a:ext cx="784860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1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Exemplo:</a:t>
            </a:r>
          </a:p>
          <a:p>
            <a:pPr marL="176213" indent="-176213">
              <a:lnSpc>
                <a:spcPct val="150000"/>
              </a:lnSpc>
              <a:spcBef>
                <a:spcPct val="0"/>
              </a:spcBef>
            </a:pPr>
            <a:r>
              <a:rPr lang="el-GR" altLang="en-US" sz="2100" dirty="0">
                <a:latin typeface="Candara" panose="020E0502030303020204" pitchFamily="34" charset="0"/>
              </a:rPr>
              <a:t>β</a:t>
            </a:r>
            <a:r>
              <a:rPr lang="en-US" altLang="en-US" sz="2100" baseline="-25000" dirty="0">
                <a:latin typeface="Candara" panose="020E0502030303020204" pitchFamily="34" charset="0"/>
              </a:rPr>
              <a:t>1 </a:t>
            </a:r>
            <a:r>
              <a:rPr lang="en-US" altLang="en-US" sz="2100" dirty="0">
                <a:latin typeface="Candara" panose="020E0502030303020204" pitchFamily="34" charset="0"/>
              </a:rPr>
              <a:t>= 194,772</a:t>
            </a:r>
          </a:p>
          <a:p>
            <a:pPr marL="176213" indent="-176213">
              <a:lnSpc>
                <a:spcPct val="150000"/>
              </a:lnSpc>
              <a:spcBef>
                <a:spcPct val="0"/>
              </a:spcBef>
            </a:pPr>
            <a:r>
              <a:rPr lang="en-US" altLang="en-US" sz="2100" dirty="0">
                <a:latin typeface="Candara" panose="020E0502030303020204" pitchFamily="34" charset="0"/>
              </a:rPr>
              <a:t>Ep = 8,765</a:t>
            </a:r>
          </a:p>
          <a:p>
            <a:pPr marL="176213" indent="-176213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>
                <a:latin typeface="Candara" panose="020E0502030303020204" pitchFamily="34" charset="0"/>
              </a:rPr>
              <a:t>t </a:t>
            </a:r>
            <a:r>
              <a:rPr lang="en-US" altLang="en-US" sz="2000" baseline="-25000" dirty="0">
                <a:latin typeface="Candara" panose="020E0502030303020204" pitchFamily="34" charset="0"/>
              </a:rPr>
              <a:t>(0,05, n–2) </a:t>
            </a:r>
            <a:r>
              <a:rPr lang="en-US" altLang="en-US" sz="2000" dirty="0">
                <a:latin typeface="Candara" panose="020E0502030303020204" pitchFamily="34" charset="0"/>
              </a:rPr>
              <a:t>= 1,96 (</a:t>
            </a:r>
            <a:r>
              <a:rPr lang="en-US" altLang="en-US" sz="2000" dirty="0" err="1">
                <a:latin typeface="Candara" panose="020E0502030303020204" pitchFamily="34" charset="0"/>
              </a:rPr>
              <a:t>Verificar</a:t>
            </a:r>
            <a:r>
              <a:rPr lang="en-US" altLang="en-US" sz="2000" dirty="0">
                <a:latin typeface="Candara" panose="020E0502030303020204" pitchFamily="34" charset="0"/>
              </a:rPr>
              <a:t> na </a:t>
            </a:r>
            <a:r>
              <a:rPr lang="en-US" altLang="en-US" sz="2000" dirty="0" err="1">
                <a:latin typeface="Candara" panose="020E0502030303020204" pitchFamily="34" charset="0"/>
              </a:rPr>
              <a:t>tabela</a:t>
            </a:r>
            <a:r>
              <a:rPr lang="en-US" altLang="en-US" sz="2000" dirty="0">
                <a:latin typeface="Candara" panose="020E0502030303020204" pitchFamily="34" charset="0"/>
              </a:rPr>
              <a:t> de </a:t>
            </a:r>
            <a:r>
              <a:rPr lang="en-US" altLang="en-US" sz="2000" dirty="0" err="1">
                <a:latin typeface="Candara" panose="020E0502030303020204" pitchFamily="34" charset="0"/>
              </a:rPr>
              <a:t>distribuição</a:t>
            </a:r>
            <a:r>
              <a:rPr lang="en-US" altLang="en-US" sz="2000" dirty="0">
                <a:latin typeface="Candara" panose="020E0502030303020204" pitchFamily="34" charset="0"/>
              </a:rPr>
              <a:t> t)</a:t>
            </a:r>
            <a:endParaRPr lang="en-US" altLang="en-US" sz="2100" dirty="0">
              <a:latin typeface="Candara" panose="020E0502030303020204" pitchFamily="34" charset="0"/>
            </a:endParaRPr>
          </a:p>
        </p:txBody>
      </p:sp>
      <p:sp>
        <p:nvSpPr>
          <p:cNvPr id="180230" name="CaixaDeTexto 13">
            <a:extLst>
              <a:ext uri="{FF2B5EF4-FFF2-40B4-BE49-F238E27FC236}">
                <a16:creationId xmlns:a16="http://schemas.microsoft.com/office/drawing/2014/main" id="{205012D6-AC12-0D1D-54C7-DB2F31752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83" y="5154271"/>
            <a:ext cx="4388915" cy="1011752"/>
          </a:xfrm>
          <a:prstGeom prst="rect">
            <a:avLst/>
          </a:prstGeom>
          <a:noFill/>
          <a:ln w="25400">
            <a:solidFill>
              <a:srgbClr val="65ABF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100" b="1" dirty="0">
                <a:latin typeface="Candara" panose="020E0502030303020204" pitchFamily="34" charset="0"/>
              </a:rPr>
              <a:t>IC</a:t>
            </a:r>
            <a:r>
              <a:rPr lang="pt-BR" altLang="en-US" sz="2100" b="1" baseline="-25000" dirty="0">
                <a:latin typeface="Candara" panose="020E0502030303020204" pitchFamily="34" charset="0"/>
              </a:rPr>
              <a:t>95% </a:t>
            </a:r>
            <a:r>
              <a:rPr lang="pt-BR" altLang="en-US" sz="2100" b="1" dirty="0">
                <a:latin typeface="Candara" panose="020E0502030303020204" pitchFamily="34" charset="0"/>
              </a:rPr>
              <a:t>para </a:t>
            </a:r>
            <a:r>
              <a:rPr lang="el-GR" altLang="en-US" sz="2100" b="1" dirty="0">
                <a:latin typeface="Candara" panose="020E0502030303020204" pitchFamily="34" charset="0"/>
              </a:rPr>
              <a:t>β</a:t>
            </a:r>
            <a:r>
              <a:rPr lang="en-US" altLang="en-US" sz="2100" b="1" baseline="-25000" dirty="0">
                <a:latin typeface="Candara" panose="020E0502030303020204" pitchFamily="34" charset="0"/>
              </a:rPr>
              <a:t>1</a:t>
            </a:r>
            <a:r>
              <a:rPr lang="en-US" altLang="en-US" sz="2100" b="1" dirty="0">
                <a:latin typeface="Candara" panose="020E0502030303020204" pitchFamily="34" charset="0"/>
              </a:rPr>
              <a:t>=</a:t>
            </a:r>
            <a:r>
              <a:rPr lang="el-GR" altLang="en-US" sz="2100" b="1" dirty="0">
                <a:latin typeface="Candara" panose="020E0502030303020204" pitchFamily="34" charset="0"/>
              </a:rPr>
              <a:t> </a:t>
            </a:r>
            <a:r>
              <a:rPr lang="en-US" altLang="en-US" sz="2100" dirty="0">
                <a:latin typeface="Candara" panose="020E0502030303020204" pitchFamily="34" charset="0"/>
              </a:rPr>
              <a:t>194,772±</a:t>
            </a:r>
            <a:r>
              <a:rPr lang="en-US" altLang="en-US" sz="2000" dirty="0">
                <a:latin typeface="Candara" panose="020E0502030303020204" pitchFamily="34" charset="0"/>
              </a:rPr>
              <a:t>1,96 x 8,765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100" b="1" dirty="0">
                <a:latin typeface="Candara" panose="020E0502030303020204" pitchFamily="34" charset="0"/>
              </a:rPr>
              <a:t> </a:t>
            </a:r>
            <a:r>
              <a:rPr lang="pt-BR" altLang="en-US" sz="2100" b="1" dirty="0">
                <a:latin typeface="Candara" panose="020E0502030303020204" pitchFamily="34" charset="0"/>
              </a:rPr>
              <a:t>IC</a:t>
            </a:r>
            <a:r>
              <a:rPr lang="pt-BR" altLang="en-US" sz="2100" b="1" baseline="-25000" dirty="0">
                <a:latin typeface="Candara" panose="020E0502030303020204" pitchFamily="34" charset="0"/>
              </a:rPr>
              <a:t>95% </a:t>
            </a:r>
            <a:r>
              <a:rPr lang="pt-BR" altLang="en-US" sz="2100" b="1" dirty="0">
                <a:latin typeface="Candara" panose="020E0502030303020204" pitchFamily="34" charset="0"/>
              </a:rPr>
              <a:t>para </a:t>
            </a:r>
            <a:r>
              <a:rPr lang="el-GR" altLang="en-US" sz="2100" b="1" dirty="0">
                <a:latin typeface="Candara" panose="020E0502030303020204" pitchFamily="34" charset="0"/>
              </a:rPr>
              <a:t>β</a:t>
            </a:r>
            <a:r>
              <a:rPr lang="en-US" altLang="en-US" sz="2100" b="1" baseline="-25000" dirty="0">
                <a:latin typeface="Candara" panose="020E0502030303020204" pitchFamily="34" charset="0"/>
              </a:rPr>
              <a:t>1</a:t>
            </a:r>
            <a:r>
              <a:rPr lang="en-US" altLang="en-US" sz="2100" b="1" dirty="0">
                <a:latin typeface="Candara" panose="020E0502030303020204" pitchFamily="34" charset="0"/>
              </a:rPr>
              <a:t>= 177,59; 211,95</a:t>
            </a:r>
            <a:endParaRPr lang="pt-BR" altLang="en-US" sz="2100" b="1" dirty="0">
              <a:latin typeface="Candara" panose="020E0502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CFD11B-0751-163E-F268-D1D60E0A4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868" y="5376027"/>
            <a:ext cx="1670613" cy="5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Atualizar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C9E0D8-EED5-26E0-6715-89D7158A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603" y="2607315"/>
            <a:ext cx="4891218" cy="281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sz="2000" b="1" dirty="0" err="1">
                <a:solidFill>
                  <a:srgbClr val="D94B7B"/>
                </a:solidFill>
                <a:latin typeface="Candara" panose="020E0502030303020204" pitchFamily="34" charset="0"/>
              </a:rPr>
              <a:t>Pressupostos</a:t>
            </a:r>
            <a:endParaRPr lang="en-US" altLang="en-US" sz="2000" b="1" dirty="0">
              <a:solidFill>
                <a:srgbClr val="D94B7B"/>
              </a:solidFill>
              <a:latin typeface="Candara" panose="020E0502030303020204" pitchFamily="34" charset="0"/>
            </a:endParaRPr>
          </a:p>
          <a:p>
            <a:pPr marL="176213" indent="-176213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000" dirty="0">
                <a:latin typeface="Candara" panose="020E0502030303020204" pitchFamily="34" charset="0"/>
              </a:rPr>
              <a:t> </a:t>
            </a:r>
            <a:r>
              <a:rPr lang="en-US" altLang="en-US" sz="2000" dirty="0" err="1">
                <a:latin typeface="Candara" panose="020E0502030303020204" pitchFamily="34" charset="0"/>
              </a:rPr>
              <a:t>Independência</a:t>
            </a:r>
            <a:r>
              <a:rPr lang="en-US" altLang="en-US" sz="2000" dirty="0">
                <a:latin typeface="Candara" panose="020E0502030303020204" pitchFamily="34" charset="0"/>
              </a:rPr>
              <a:t>: </a:t>
            </a:r>
            <a:r>
              <a:rPr lang="el-GR" altLang="en-US" sz="2000" dirty="0">
                <a:latin typeface="Candara" panose="020E0502030303020204" pitchFamily="34" charset="0"/>
              </a:rPr>
              <a:t>ε</a:t>
            </a:r>
            <a:r>
              <a:rPr lang="en-US" altLang="en-US" sz="2000" dirty="0">
                <a:latin typeface="Candara" panose="020E0502030303020204" pitchFamily="34" charset="0"/>
              </a:rPr>
              <a:t> </a:t>
            </a:r>
            <a:r>
              <a:rPr lang="en-US" altLang="en-US" sz="2000" dirty="0" err="1">
                <a:latin typeface="Candara" panose="020E0502030303020204" pitchFamily="34" charset="0"/>
              </a:rPr>
              <a:t>são</a:t>
            </a:r>
            <a:r>
              <a:rPr lang="en-US" altLang="en-US" sz="2000" dirty="0">
                <a:latin typeface="Candara" panose="020E0502030303020204" pitchFamily="34" charset="0"/>
              </a:rPr>
              <a:t> </a:t>
            </a:r>
            <a:r>
              <a:rPr lang="en-US" altLang="en-US" sz="2000" dirty="0" err="1">
                <a:latin typeface="Candara" panose="020E0502030303020204" pitchFamily="34" charset="0"/>
              </a:rPr>
              <a:t>independentes</a:t>
            </a:r>
            <a:endParaRPr lang="en-US" altLang="en-US" sz="2000" dirty="0">
              <a:latin typeface="Candara" panose="020E0502030303020204" pitchFamily="34" charset="0"/>
            </a:endParaRPr>
          </a:p>
          <a:p>
            <a:pPr marL="176213" indent="-176213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000" dirty="0">
                <a:latin typeface="Candara" panose="020E0502030303020204" pitchFamily="34" charset="0"/>
              </a:rPr>
              <a:t> </a:t>
            </a:r>
            <a:r>
              <a:rPr lang="en-US" altLang="en-US" sz="2000" dirty="0" err="1">
                <a:latin typeface="Candara" panose="020E0502030303020204" pitchFamily="34" charset="0"/>
              </a:rPr>
              <a:t>Distribuição</a:t>
            </a:r>
            <a:r>
              <a:rPr lang="en-US" altLang="en-US" sz="2000" dirty="0">
                <a:latin typeface="Candara" panose="020E0502030303020204" pitchFamily="34" charset="0"/>
              </a:rPr>
              <a:t> Normal: </a:t>
            </a:r>
            <a:r>
              <a:rPr lang="el-GR" altLang="en-US" sz="2000" dirty="0">
                <a:latin typeface="Candara" panose="020E0502030303020204" pitchFamily="34" charset="0"/>
              </a:rPr>
              <a:t>ε</a:t>
            </a:r>
            <a:r>
              <a:rPr lang="en-US" altLang="en-US" sz="2000" dirty="0">
                <a:latin typeface="Candara" panose="020E0502030303020204" pitchFamily="34" charset="0"/>
              </a:rPr>
              <a:t> </a:t>
            </a:r>
            <a:r>
              <a:rPr lang="en-US" altLang="en-US" sz="2000" dirty="0" err="1">
                <a:latin typeface="Candara" panose="020E0502030303020204" pitchFamily="34" charset="0"/>
              </a:rPr>
              <a:t>tem</a:t>
            </a:r>
            <a:r>
              <a:rPr lang="en-US" altLang="en-US" sz="2000" dirty="0">
                <a:latin typeface="Candara" panose="020E0502030303020204" pitchFamily="34" charset="0"/>
              </a:rPr>
              <a:t> </a:t>
            </a:r>
            <a:r>
              <a:rPr lang="en-US" altLang="en-US" sz="2000" dirty="0" err="1">
                <a:latin typeface="Candara" panose="020E0502030303020204" pitchFamily="34" charset="0"/>
              </a:rPr>
              <a:t>distribuição</a:t>
            </a:r>
            <a:r>
              <a:rPr lang="en-US" altLang="en-US" sz="2000" dirty="0">
                <a:latin typeface="Candara" panose="020E0502030303020204" pitchFamily="34" charset="0"/>
              </a:rPr>
              <a:t> normal, com média 0 e </a:t>
            </a:r>
            <a:r>
              <a:rPr lang="en-US" altLang="en-US" sz="2000" dirty="0" err="1">
                <a:latin typeface="Candara" panose="020E0502030303020204" pitchFamily="34" charset="0"/>
              </a:rPr>
              <a:t>variância</a:t>
            </a:r>
            <a:r>
              <a:rPr lang="en-US" altLang="en-US" sz="2000" dirty="0">
                <a:latin typeface="Candara" panose="020E0502030303020204" pitchFamily="34" charset="0"/>
              </a:rPr>
              <a:t> constante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88BD5C73-5200-4C51-3967-E04B29691065}"/>
                  </a:ext>
                </a:extLst>
              </p:cNvPr>
              <p:cNvSpPr txBox="1"/>
              <p:nvPr/>
            </p:nvSpPr>
            <p:spPr bwMode="auto">
              <a:xfrm>
                <a:off x="8245919" y="1812573"/>
                <a:ext cx="2339975" cy="714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88BD5C73-5200-4C51-3967-E04B29691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5919" y="1812573"/>
                <a:ext cx="2339975" cy="714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774A0C56-3004-E6E3-09A2-92A3E4771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851" y="5479838"/>
            <a:ext cx="4145666" cy="965392"/>
          </a:xfrm>
          <a:prstGeom prst="rect">
            <a:avLst/>
          </a:prstGeom>
          <a:solidFill>
            <a:srgbClr val="65ABF1"/>
          </a:solidFill>
          <a:ln>
            <a:noFill/>
          </a:ln>
        </p:spPr>
        <p:txBody>
          <a:bodyPr wrap="square" lIns="90488" tIns="44450" rIns="90488" bIns="44450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Avalia</a:t>
            </a:r>
            <a:r>
              <a:rPr lang="en-US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o </a:t>
            </a:r>
            <a:r>
              <a:rPr lang="en-US" alt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uso</a:t>
            </a:r>
            <a:r>
              <a:rPr lang="en-US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do </a:t>
            </a:r>
            <a:r>
              <a:rPr lang="en-US" alt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modelo</a:t>
            </a:r>
            <a:r>
              <a:rPr lang="en-US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linear para </a:t>
            </a:r>
            <a:r>
              <a:rPr lang="en-US" alt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estimar</a:t>
            </a:r>
            <a:r>
              <a:rPr lang="en-US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a </a:t>
            </a:r>
            <a:r>
              <a:rPr lang="en-US" alt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relação</a:t>
            </a:r>
            <a:r>
              <a:rPr lang="en-US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entre x e 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2AA794-C3D9-F8FB-9B2B-26FAB59E899B}"/>
              </a:ext>
            </a:extLst>
          </p:cNvPr>
          <p:cNvSpPr txBox="1"/>
          <p:nvPr/>
        </p:nvSpPr>
        <p:spPr>
          <a:xfrm>
            <a:off x="603608" y="1224044"/>
            <a:ext cx="5871084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13. IC</a:t>
            </a:r>
            <a:r>
              <a:rPr lang="pt-BR" altLang="en-US" sz="2400" b="1" baseline="-25000" dirty="0">
                <a:solidFill>
                  <a:srgbClr val="D94B7B"/>
                </a:solidFill>
                <a:latin typeface="Candara" panose="020E0502030303020204" pitchFamily="34" charset="0"/>
              </a:rPr>
              <a:t>95%</a:t>
            </a: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 do coeficiente de regressão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0C40FE-1495-9C02-D456-510EE2EA09C9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7B01B4-F22C-6539-7252-E1CCD91BC4A4}"/>
              </a:ext>
            </a:extLst>
          </p:cNvPr>
          <p:cNvSpPr txBox="1"/>
          <p:nvPr/>
        </p:nvSpPr>
        <p:spPr>
          <a:xfrm>
            <a:off x="6970298" y="1224044"/>
            <a:ext cx="4891218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  <a:ea typeface="+mn-ea"/>
                <a:cs typeface="+mn-cs"/>
              </a:rPr>
              <a:t>14. Análise de resíduos (</a:t>
            </a:r>
            <a:r>
              <a:rPr lang="el-GR" altLang="en-US" sz="2400" b="1" dirty="0">
                <a:solidFill>
                  <a:srgbClr val="D94B7B"/>
                </a:solidFill>
                <a:latin typeface="Candara" panose="020E0502030303020204" pitchFamily="34" charset="0"/>
                <a:ea typeface="+mn-ea"/>
                <a:cs typeface="+mn-cs"/>
              </a:rPr>
              <a:t>ε</a:t>
            </a:r>
            <a:r>
              <a:rPr lang="en-US" altLang="en-US" sz="2400" b="1" dirty="0">
                <a:solidFill>
                  <a:srgbClr val="D94B7B"/>
                </a:solidFill>
                <a:latin typeface="Candara" panose="020E0502030303020204" pitchFamily="34" charset="0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66E61479-24EA-5267-516F-C59D6AC3B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55" y="1833751"/>
            <a:ext cx="5421746" cy="21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en-US" sz="2200" dirty="0" err="1">
                <a:latin typeface="Candara" panose="020E0502030303020204" pitchFamily="34" charset="0"/>
              </a:rPr>
              <a:t>Avaliar</a:t>
            </a:r>
            <a:r>
              <a:rPr lang="en-US" altLang="en-US" sz="2200" dirty="0">
                <a:latin typeface="Candara" panose="020E0502030303020204" pitchFamily="34" charset="0"/>
              </a:rPr>
              <a:t> a </a:t>
            </a:r>
            <a:r>
              <a:rPr lang="en-US" altLang="en-US" sz="2200" dirty="0" err="1">
                <a:latin typeface="Candara" panose="020E0502030303020204" pitchFamily="34" charset="0"/>
              </a:rPr>
              <a:t>homocedasticidade</a:t>
            </a:r>
            <a:r>
              <a:rPr lang="en-US" altLang="en-US" sz="2200" dirty="0">
                <a:latin typeface="Candara" panose="020E0502030303020204" pitchFamily="34" charset="0"/>
              </a:rPr>
              <a:t> dos </a:t>
            </a:r>
            <a:r>
              <a:rPr lang="en-US" altLang="en-US" sz="2200" dirty="0" err="1">
                <a:latin typeface="Candara" panose="020E0502030303020204" pitchFamily="34" charset="0"/>
              </a:rPr>
              <a:t>resíduos</a:t>
            </a:r>
            <a:endParaRPr lang="en-US" altLang="en-US" sz="2200" dirty="0">
              <a:latin typeface="Candara" panose="020E0502030303020204" pitchFamily="34" charset="0"/>
            </a:endParaRPr>
          </a:p>
          <a:p>
            <a:pPr marL="176213" indent="-176213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2200" dirty="0">
                <a:latin typeface="Candara" panose="020E0502030303020204" pitchFamily="34" charset="0"/>
              </a:rPr>
              <a:t> </a:t>
            </a:r>
            <a:r>
              <a:rPr lang="en-US" altLang="en-US" sz="2200" dirty="0" err="1">
                <a:latin typeface="Candara" panose="020E0502030303020204" pitchFamily="34" charset="0"/>
              </a:rPr>
              <a:t>Avaliar</a:t>
            </a:r>
            <a:r>
              <a:rPr lang="en-US" altLang="en-US" sz="2200" dirty="0">
                <a:latin typeface="Candara" panose="020E0502030303020204" pitchFamily="34" charset="0"/>
              </a:rPr>
              <a:t> a </a:t>
            </a:r>
            <a:r>
              <a:rPr lang="en-US" altLang="en-US" sz="2200" dirty="0" err="1">
                <a:latin typeface="Candara" panose="020E0502030303020204" pitchFamily="34" charset="0"/>
              </a:rPr>
              <a:t>tendência</a:t>
            </a:r>
            <a:r>
              <a:rPr lang="en-US" altLang="en-US" sz="2200" dirty="0">
                <a:latin typeface="Candara" panose="020E0502030303020204" pitchFamily="34" charset="0"/>
              </a:rPr>
              <a:t> linear</a:t>
            </a:r>
          </a:p>
          <a:p>
            <a:pPr marL="176213" indent="-176213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2200" dirty="0">
                <a:latin typeface="Candara" panose="020E0502030303020204" pitchFamily="34" charset="0"/>
              </a:rPr>
              <a:t> </a:t>
            </a:r>
            <a:r>
              <a:rPr lang="en-US" altLang="en-US" sz="2200" dirty="0" err="1">
                <a:latin typeface="Candara" panose="020E0502030303020204" pitchFamily="34" charset="0"/>
              </a:rPr>
              <a:t>Identificar</a:t>
            </a:r>
            <a:r>
              <a:rPr lang="en-US" altLang="en-US" sz="2200" dirty="0">
                <a:latin typeface="Candara" panose="020E0502030303020204" pitchFamily="34" charset="0"/>
              </a:rPr>
              <a:t> </a:t>
            </a:r>
            <a:r>
              <a:rPr lang="en-US" altLang="en-US" sz="2200" dirty="0" err="1">
                <a:latin typeface="Candara" panose="020E0502030303020204" pitchFamily="34" charset="0"/>
              </a:rPr>
              <a:t>possíveis</a:t>
            </a:r>
            <a:r>
              <a:rPr lang="en-US" altLang="en-US" sz="2200" dirty="0">
                <a:latin typeface="Candara" panose="020E0502030303020204" pitchFamily="34" charset="0"/>
              </a:rPr>
              <a:t> </a:t>
            </a:r>
            <a:r>
              <a:rPr lang="en-US" altLang="en-US" sz="2200" i="1" dirty="0">
                <a:latin typeface="Candara" panose="020E0502030303020204" pitchFamily="34" charset="0"/>
              </a:rPr>
              <a:t>outliers</a:t>
            </a:r>
          </a:p>
        </p:txBody>
      </p:sp>
      <p:pic>
        <p:nvPicPr>
          <p:cNvPr id="3" name="Imagem 4" descr="residuos_1.JPG">
            <a:extLst>
              <a:ext uri="{FF2B5EF4-FFF2-40B4-BE49-F238E27FC236}">
                <a16:creationId xmlns:a16="http://schemas.microsoft.com/office/drawing/2014/main" id="{98AEB8C7-019C-88BA-EC5B-DFF83CD07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041" y="2671728"/>
            <a:ext cx="4544704" cy="298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BB6563-5FDB-2DEA-48F9-F0CBB2BD2069}"/>
              </a:ext>
            </a:extLst>
          </p:cNvPr>
          <p:cNvSpPr txBox="1"/>
          <p:nvPr/>
        </p:nvSpPr>
        <p:spPr>
          <a:xfrm>
            <a:off x="6581112" y="1685709"/>
            <a:ext cx="5328562" cy="547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200" b="1" dirty="0">
                <a:solidFill>
                  <a:srgbClr val="D94B7B"/>
                </a:solidFill>
                <a:latin typeface="Candara" panose="020E0502030303020204" pitchFamily="34" charset="0"/>
              </a:rPr>
              <a:t>1. Ausência de erros sistemáticos</a:t>
            </a:r>
            <a:endParaRPr lang="en-US" altLang="en-US" sz="2200" b="1" dirty="0">
              <a:solidFill>
                <a:srgbClr val="D94B7B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E1652-C6AA-DF95-B172-DCF063067557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6F010F6-F0BF-7CF5-998D-D8ECB51DE239}"/>
              </a:ext>
            </a:extLst>
          </p:cNvPr>
          <p:cNvSpPr txBox="1"/>
          <p:nvPr/>
        </p:nvSpPr>
        <p:spPr>
          <a:xfrm>
            <a:off x="603608" y="1224044"/>
            <a:ext cx="5871084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15. Inspeção visual dos resíduos (ε)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307EFC1F-6B3D-2F12-2C43-486372B222C7}"/>
              </a:ext>
            </a:extLst>
          </p:cNvPr>
          <p:cNvSpPr/>
          <p:nvPr/>
        </p:nvSpPr>
        <p:spPr>
          <a:xfrm>
            <a:off x="11013170" y="5744161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88420" name="Imagem 7" descr="residuos_2.JPG">
            <a:extLst>
              <a:ext uri="{FF2B5EF4-FFF2-40B4-BE49-F238E27FC236}">
                <a16:creationId xmlns:a16="http://schemas.microsoft.com/office/drawing/2014/main" id="{E30546B8-576F-9DBE-0915-FAC72D8AE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76" y="2886368"/>
            <a:ext cx="5328562" cy="352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13">
            <a:extLst>
              <a:ext uri="{FF2B5EF4-FFF2-40B4-BE49-F238E27FC236}">
                <a16:creationId xmlns:a16="http://schemas.microsoft.com/office/drawing/2014/main" id="{61B25A8D-D421-E76A-7BEA-9F664A06F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25" y="2488062"/>
            <a:ext cx="1357322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b="1" dirty="0">
                <a:latin typeface="Arial" charset="0"/>
              </a:rPr>
              <a:t>Resíduos</a:t>
            </a:r>
          </a:p>
        </p:txBody>
      </p:sp>
      <p:pic>
        <p:nvPicPr>
          <p:cNvPr id="6" name="Imagem 8" descr="residuos_3.JPG">
            <a:extLst>
              <a:ext uri="{FF2B5EF4-FFF2-40B4-BE49-F238E27FC236}">
                <a16:creationId xmlns:a16="http://schemas.microsoft.com/office/drawing/2014/main" id="{325C5797-081F-E9AB-F188-9D672F59C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56" y="2944598"/>
            <a:ext cx="5149799" cy="347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4564" name="Object 4">
                <a:extLst>
                  <a:ext uri="{FF2B5EF4-FFF2-40B4-BE49-F238E27FC236}">
                    <a16:creationId xmlns:a16="http://schemas.microsoft.com/office/drawing/2014/main" id="{E1575B7A-17FD-016A-F423-7885DF6A0AC4}"/>
                  </a:ext>
                </a:extLst>
              </p:cNvPr>
              <p:cNvSpPr txBox="1"/>
              <p:nvPr/>
            </p:nvSpPr>
            <p:spPr bwMode="auto">
              <a:xfrm>
                <a:off x="5472338" y="4592978"/>
                <a:ext cx="241300" cy="406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4564" name="Object 4">
                <a:extLst>
                  <a:ext uri="{FF2B5EF4-FFF2-40B4-BE49-F238E27FC236}">
                    <a16:creationId xmlns:a16="http://schemas.microsoft.com/office/drawing/2014/main" id="{E1575B7A-17FD-016A-F423-7885DF6A0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2338" y="4592978"/>
                <a:ext cx="241300" cy="406400"/>
              </a:xfrm>
              <a:prstGeom prst="rect">
                <a:avLst/>
              </a:prstGeom>
              <a:blipFill>
                <a:blip r:embed="rId5"/>
                <a:stretch>
                  <a:fillRect t="-8955" r="-282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F7929918-9D14-990A-8138-FBA690034C55}"/>
                  </a:ext>
                </a:extLst>
              </p:cNvPr>
              <p:cNvSpPr txBox="1"/>
              <p:nvPr/>
            </p:nvSpPr>
            <p:spPr bwMode="auto">
              <a:xfrm>
                <a:off x="11221605" y="4735595"/>
                <a:ext cx="241300" cy="406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F7929918-9D14-990A-8138-FBA690034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21605" y="4735595"/>
                <a:ext cx="241300" cy="406400"/>
              </a:xfrm>
              <a:prstGeom prst="rect">
                <a:avLst/>
              </a:prstGeom>
              <a:blipFill>
                <a:blip r:embed="rId6"/>
                <a:stretch>
                  <a:fillRect t="-8955" r="-282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3">
            <a:extLst>
              <a:ext uri="{FF2B5EF4-FFF2-40B4-BE49-F238E27FC236}">
                <a16:creationId xmlns:a16="http://schemas.microsoft.com/office/drawing/2014/main" id="{C659DDC4-9F65-BAB6-ADF5-F706575DA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951" y="2591463"/>
            <a:ext cx="1357322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b="1" dirty="0">
                <a:latin typeface="Arial" charset="0"/>
              </a:rPr>
              <a:t>Resíduos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41B73747-2507-941D-1B5C-9FE3FC9A43AD}"/>
              </a:ext>
            </a:extLst>
          </p:cNvPr>
          <p:cNvSpPr txBox="1"/>
          <p:nvPr/>
        </p:nvSpPr>
        <p:spPr>
          <a:xfrm>
            <a:off x="6421655" y="1646253"/>
            <a:ext cx="5488019" cy="105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200" b="1" dirty="0">
                <a:solidFill>
                  <a:srgbClr val="D94B7B"/>
                </a:solidFill>
                <a:latin typeface="Candara" panose="020E0502030303020204" pitchFamily="34" charset="0"/>
              </a:rPr>
              <a:t>3. Sem homoscedasticidade </a:t>
            </a:r>
            <a:r>
              <a:rPr lang="pt-BR" altLang="en-US" sz="2200" dirty="0">
                <a:solidFill>
                  <a:srgbClr val="D94B7B"/>
                </a:solidFill>
                <a:latin typeface="Candara" panose="020E0502030303020204" pitchFamily="34" charset="0"/>
              </a:rPr>
              <a:t>(heteroscedasticidade)</a:t>
            </a:r>
            <a:endParaRPr lang="en-US" altLang="en-US" sz="2200" dirty="0">
              <a:solidFill>
                <a:srgbClr val="D94B7B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5E2204A-43A8-F683-A20A-5502E9EDE2D8}"/>
              </a:ext>
            </a:extLst>
          </p:cNvPr>
          <p:cNvSpPr txBox="1"/>
          <p:nvPr/>
        </p:nvSpPr>
        <p:spPr>
          <a:xfrm>
            <a:off x="595355" y="1646253"/>
            <a:ext cx="5328562" cy="547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200" b="1" dirty="0">
                <a:solidFill>
                  <a:srgbClr val="D94B7B"/>
                </a:solidFill>
                <a:latin typeface="Candara" panose="020E0502030303020204" pitchFamily="34" charset="0"/>
              </a:rPr>
              <a:t>2. Relação não linear</a:t>
            </a:r>
            <a:endParaRPr lang="en-US" altLang="en-US" sz="2200" b="1" dirty="0">
              <a:solidFill>
                <a:srgbClr val="D94B7B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DAC4A0-1B08-154F-FF2D-E21672EE0429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EDA00F7-B43D-9F22-DBE2-69FA1A605BB5}"/>
              </a:ext>
            </a:extLst>
          </p:cNvPr>
          <p:cNvSpPr txBox="1"/>
          <p:nvPr/>
        </p:nvSpPr>
        <p:spPr>
          <a:xfrm>
            <a:off x="603608" y="1224044"/>
            <a:ext cx="5871084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15. Inspeção visual dos resíduos (ε)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C255B300-F079-887D-B345-90FD02751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714375"/>
            <a:ext cx="8501062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</a:rPr>
              <a:t>3.17. Construção dos resíduos no Epi Info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b="1" dirty="0"/>
              <a:t>DEFINE YEST NUMERIC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b="1" dirty="0">
                <a:solidFill>
                  <a:srgbClr val="003399"/>
                </a:solidFill>
              </a:rPr>
              <a:t>YEST</a:t>
            </a:r>
            <a:r>
              <a:rPr lang="en-US" altLang="en-US" sz="2400" b="1" dirty="0"/>
              <a:t>=-4406+(194*IDADE_GEST)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b="1" dirty="0"/>
              <a:t>DEFINE RESID NUMERIC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b="1" dirty="0">
                <a:solidFill>
                  <a:srgbClr val="003399"/>
                </a:solidFill>
              </a:rPr>
              <a:t>RESID</a:t>
            </a:r>
            <a:r>
              <a:rPr lang="en-US" altLang="en-US" sz="2400" b="1" dirty="0"/>
              <a:t> = PESO_NASC-YEST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b="1" dirty="0"/>
              <a:t>GRAPH </a:t>
            </a:r>
            <a:r>
              <a:rPr lang="en-US" altLang="en-US" sz="2400" b="1" dirty="0">
                <a:solidFill>
                  <a:srgbClr val="003399"/>
                </a:solidFill>
              </a:rPr>
              <a:t>YEST RESID </a:t>
            </a:r>
            <a:r>
              <a:rPr lang="en-US" altLang="en-US" sz="2400" b="1" dirty="0"/>
              <a:t>GRAPHTYPE="Scatter XY"</a:t>
            </a:r>
          </a:p>
        </p:txBody>
      </p:sp>
      <p:cxnSp>
        <p:nvCxnSpPr>
          <p:cNvPr id="192515" name="Conector de seta reta 3">
            <a:extLst>
              <a:ext uri="{FF2B5EF4-FFF2-40B4-BE49-F238E27FC236}">
                <a16:creationId xmlns:a16="http://schemas.microsoft.com/office/drawing/2014/main" id="{3B18D5FC-36DF-29DE-E9BC-42597500FD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0" y="5214939"/>
            <a:ext cx="0" cy="223837"/>
          </a:xfrm>
          <a:prstGeom prst="straightConnector1">
            <a:avLst/>
          </a:prstGeom>
          <a:noFill/>
          <a:ln w="19050">
            <a:solidFill>
              <a:srgbClr val="0033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516" name="Conector de seta reta 3">
            <a:extLst>
              <a:ext uri="{FF2B5EF4-FFF2-40B4-BE49-F238E27FC236}">
                <a16:creationId xmlns:a16="http://schemas.microsoft.com/office/drawing/2014/main" id="{0397E719-38DF-456D-A715-E53DAE033E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67250" y="5214939"/>
            <a:ext cx="0" cy="223837"/>
          </a:xfrm>
          <a:prstGeom prst="straightConnector1">
            <a:avLst/>
          </a:prstGeom>
          <a:noFill/>
          <a:ln w="19050">
            <a:solidFill>
              <a:srgbClr val="0033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517" name="CaixaDeTexto 51">
            <a:extLst>
              <a:ext uri="{FF2B5EF4-FFF2-40B4-BE49-F238E27FC236}">
                <a16:creationId xmlns:a16="http://schemas.microsoft.com/office/drawing/2014/main" id="{F17140E3-0829-7F08-E04E-EE4A93803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6" y="5429250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3399"/>
                </a:solidFill>
              </a:rPr>
              <a:t>Eixo X</a:t>
            </a:r>
          </a:p>
        </p:txBody>
      </p:sp>
      <p:sp>
        <p:nvSpPr>
          <p:cNvPr id="192518" name="CaixaDeTexto 51">
            <a:extLst>
              <a:ext uri="{FF2B5EF4-FFF2-40B4-BE49-F238E27FC236}">
                <a16:creationId xmlns:a16="http://schemas.microsoft.com/office/drawing/2014/main" id="{1FA2FFC6-4EB6-2DFE-CD14-0CC5D0EA8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5" y="5429250"/>
            <a:ext cx="1500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3399"/>
                </a:solidFill>
              </a:rPr>
              <a:t>Eixo Y</a:t>
            </a:r>
          </a:p>
        </p:txBody>
      </p:sp>
      <p:sp>
        <p:nvSpPr>
          <p:cNvPr id="192519" name="Rectangle 7">
            <a:extLst>
              <a:ext uri="{FF2B5EF4-FFF2-40B4-BE49-F238E27FC236}">
                <a16:creationId xmlns:a16="http://schemas.microsoft.com/office/drawing/2014/main" id="{AB6ED504-3E22-0C1B-BF31-F34B00D77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400"/>
            <a:ext cx="5219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>
                <a:srgbClr val="990000"/>
              </a:buClr>
              <a:buFontTx/>
              <a:buNone/>
            </a:pPr>
            <a:r>
              <a:rPr lang="en-US" altLang="en-US" sz="2800" b="1" dirty="0">
                <a:solidFill>
                  <a:srgbClr val="000099"/>
                </a:solidFill>
              </a:rPr>
              <a:t>3. Regressão Linear Simples</a:t>
            </a:r>
            <a:endParaRPr lang="pt-BR" altLang="en-US" sz="2800" b="1" dirty="0">
              <a:solidFill>
                <a:srgbClr val="00009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CE8F83-A33E-F3EF-5B31-89182C95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BC32C18D-A962-F87E-89F7-1E3AC8487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6" y="693738"/>
            <a:ext cx="8501063" cy="136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>
                <a:solidFill>
                  <a:srgbClr val="003399"/>
                </a:solidFill>
              </a:rPr>
              <a:t>Gráfico dos resíduos no Epi Info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sz="2400" b="1"/>
              <a:t>GRAPH YEST RESID GRAPHTYPE="Scatter XY"</a:t>
            </a:r>
          </a:p>
        </p:txBody>
      </p:sp>
      <p:pic>
        <p:nvPicPr>
          <p:cNvPr id="194563" name="Imagem 7" descr="residuo_epiinfo.jpg">
            <a:extLst>
              <a:ext uri="{FF2B5EF4-FFF2-40B4-BE49-F238E27FC236}">
                <a16:creationId xmlns:a16="http://schemas.microsoft.com/office/drawing/2014/main" id="{076D0520-BB2B-F621-3ABE-F18CC3FD3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349500"/>
            <a:ext cx="7358062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4" name="Rectangle 4">
            <a:extLst>
              <a:ext uri="{FF2B5EF4-FFF2-40B4-BE49-F238E27FC236}">
                <a16:creationId xmlns:a16="http://schemas.microsoft.com/office/drawing/2014/main" id="{F9A6806F-C25F-E72D-2573-1CE3E7E3E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400"/>
            <a:ext cx="5219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>
                <a:srgbClr val="990000"/>
              </a:buClr>
              <a:buFontTx/>
              <a:buNone/>
            </a:pPr>
            <a:r>
              <a:rPr lang="en-US" altLang="en-US" sz="2800" b="1" dirty="0">
                <a:solidFill>
                  <a:srgbClr val="000099"/>
                </a:solidFill>
              </a:rPr>
              <a:t>3. Regressão Linear Simples</a:t>
            </a:r>
            <a:endParaRPr lang="pt-BR" altLang="en-US" sz="2800" b="1" dirty="0">
              <a:solidFill>
                <a:srgbClr val="00009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8A96F9-115F-F547-8DF9-067E97ED6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2">
            <a:extLst>
              <a:ext uri="{FF2B5EF4-FFF2-40B4-BE49-F238E27FC236}">
                <a16:creationId xmlns:a16="http://schemas.microsoft.com/office/drawing/2014/main" id="{5EB25715-37DD-E303-C0CE-33E2FC6E9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209" y="1996912"/>
            <a:ext cx="3649581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200" b="1" dirty="0">
                <a:solidFill>
                  <a:srgbClr val="D94B7B"/>
                </a:solidFill>
                <a:latin typeface="Candara" panose="020E0502030303020204" pitchFamily="34" charset="0"/>
              </a:rPr>
              <a:t>Outlier não influente</a:t>
            </a:r>
          </a:p>
        </p:txBody>
      </p:sp>
      <p:pic>
        <p:nvPicPr>
          <p:cNvPr id="196613" name="Picture 2">
            <a:extLst>
              <a:ext uri="{FF2B5EF4-FFF2-40B4-BE49-F238E27FC236}">
                <a16:creationId xmlns:a16="http://schemas.microsoft.com/office/drawing/2014/main" id="{49DE5399-E811-E5B5-EA0B-0ADAE3CD6F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51" y="2422745"/>
            <a:ext cx="5483074" cy="40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3479C389-8DE1-31E5-4117-4BE098AE2D7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508" y="2496480"/>
            <a:ext cx="5308734" cy="393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0F5819D-5141-F897-B5E4-8B4002EEBFCE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BD65D3-83AE-6714-793D-3D252DC8CAD4}"/>
              </a:ext>
            </a:extLst>
          </p:cNvPr>
          <p:cNvSpPr txBox="1"/>
          <p:nvPr/>
        </p:nvSpPr>
        <p:spPr>
          <a:xfrm>
            <a:off x="603608" y="1224044"/>
            <a:ext cx="5871084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16. Análise de </a:t>
            </a:r>
            <a:r>
              <a:rPr lang="pt-BR" altLang="en-US" sz="2400" b="1" i="1" dirty="0">
                <a:solidFill>
                  <a:srgbClr val="D94B7B"/>
                </a:solidFill>
                <a:latin typeface="Candara" panose="020E0502030303020204" pitchFamily="34" charset="0"/>
              </a:rPr>
              <a:t>outliers</a:t>
            </a: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 e valores influentes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2">
            <a:extLst>
              <a:ext uri="{FF2B5EF4-FFF2-40B4-BE49-F238E27FC236}">
                <a16:creationId xmlns:a16="http://schemas.microsoft.com/office/drawing/2014/main" id="{5EB25715-37DD-E303-C0CE-33E2FC6E9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209" y="1748084"/>
            <a:ext cx="3649581" cy="54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200" b="1" dirty="0">
                <a:solidFill>
                  <a:srgbClr val="D94B7B"/>
                </a:solidFill>
                <a:latin typeface="Candara" panose="020E0502030303020204" pitchFamily="34" charset="0"/>
              </a:rPr>
              <a:t>Observação influente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2DB0C03-E354-74D2-F20E-91F292C8D8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05" y="2223754"/>
            <a:ext cx="5983126" cy="438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BB007CB-23BB-B772-935F-BF6E2A39355C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545641-615E-CF51-317E-161C54F62758}"/>
              </a:ext>
            </a:extLst>
          </p:cNvPr>
          <p:cNvSpPr txBox="1"/>
          <p:nvPr/>
        </p:nvSpPr>
        <p:spPr>
          <a:xfrm>
            <a:off x="603608" y="1224044"/>
            <a:ext cx="5871084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16. Análise de </a:t>
            </a:r>
            <a:r>
              <a:rPr lang="pt-BR" altLang="en-US" sz="2400" b="1" i="1" dirty="0">
                <a:solidFill>
                  <a:srgbClr val="D94B7B"/>
                </a:solidFill>
                <a:latin typeface="Candara" panose="020E0502030303020204" pitchFamily="34" charset="0"/>
              </a:rPr>
              <a:t>outliers</a:t>
            </a: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 e valores influentes</a:t>
            </a:r>
          </a:p>
        </p:txBody>
      </p:sp>
    </p:spTree>
    <p:extLst>
      <p:ext uri="{BB962C8B-B14F-4D97-AF65-F5344CB8AC3E}">
        <p14:creationId xmlns:p14="http://schemas.microsoft.com/office/powerpoint/2010/main" val="3912577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B13F49FE-009D-7B3C-64A3-B92B9D00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08" y="1860133"/>
            <a:ext cx="10895665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200" dirty="0">
                <a:solidFill>
                  <a:srgbClr val="D94B7B"/>
                </a:solidFill>
                <a:latin typeface="Candara" panose="020E0502030303020204" pitchFamily="34" charset="0"/>
              </a:rPr>
              <a:t>1) </a:t>
            </a:r>
            <a:r>
              <a:rPr lang="en-US" altLang="en-US" sz="2200" dirty="0" err="1">
                <a:solidFill>
                  <a:srgbClr val="D94B7B"/>
                </a:solidFill>
                <a:latin typeface="Candara" panose="020E0502030303020204" pitchFamily="34" charset="0"/>
              </a:rPr>
              <a:t>Quando</a:t>
            </a:r>
            <a:r>
              <a:rPr lang="en-US" altLang="en-US" sz="2200" dirty="0">
                <a:solidFill>
                  <a:srgbClr val="D94B7B"/>
                </a:solidFill>
                <a:latin typeface="Candara" panose="020E0502030303020204" pitchFamily="34" charset="0"/>
              </a:rPr>
              <a:t> a </a:t>
            </a:r>
            <a:r>
              <a:rPr lang="en-US" altLang="en-US" sz="2200" dirty="0" err="1">
                <a:solidFill>
                  <a:srgbClr val="D94B7B"/>
                </a:solidFill>
                <a:latin typeface="Candara" panose="020E0502030303020204" pitchFamily="34" charset="0"/>
              </a:rPr>
              <a:t>relação</a:t>
            </a:r>
            <a:r>
              <a:rPr lang="en-US" altLang="en-US" sz="2200" dirty="0">
                <a:solidFill>
                  <a:srgbClr val="D94B7B"/>
                </a:solidFill>
                <a:latin typeface="Candara" panose="020E0502030303020204" pitchFamily="34" charset="0"/>
              </a:rPr>
              <a:t> entre X e Y </a:t>
            </a:r>
            <a:r>
              <a:rPr lang="en-US" altLang="en-US" sz="2200" dirty="0" err="1">
                <a:solidFill>
                  <a:srgbClr val="D94B7B"/>
                </a:solidFill>
                <a:latin typeface="Candara" panose="020E0502030303020204" pitchFamily="34" charset="0"/>
              </a:rPr>
              <a:t>não</a:t>
            </a:r>
            <a:r>
              <a:rPr lang="en-US" altLang="en-US" sz="2200" dirty="0">
                <a:solidFill>
                  <a:srgbClr val="D94B7B"/>
                </a:solidFill>
                <a:latin typeface="Candara" panose="020E0502030303020204" pitchFamily="34" charset="0"/>
              </a:rPr>
              <a:t> é linear e </a:t>
            </a:r>
            <a:r>
              <a:rPr lang="en-US" altLang="en-US" sz="2200" dirty="0" err="1">
                <a:solidFill>
                  <a:srgbClr val="D94B7B"/>
                </a:solidFill>
                <a:latin typeface="Candara" panose="020E0502030303020204" pitchFamily="34" charset="0"/>
              </a:rPr>
              <a:t>apresenta</a:t>
            </a:r>
            <a:r>
              <a:rPr lang="en-US" altLang="en-US" sz="2200" dirty="0">
                <a:solidFill>
                  <a:srgbClr val="D94B7B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2200" dirty="0" err="1">
                <a:solidFill>
                  <a:srgbClr val="D94B7B"/>
                </a:solidFill>
                <a:latin typeface="Candara" panose="020E0502030303020204" pitchFamily="34" charset="0"/>
              </a:rPr>
              <a:t>algum</a:t>
            </a:r>
            <a:r>
              <a:rPr lang="en-US" altLang="en-US" sz="2200" dirty="0">
                <a:solidFill>
                  <a:srgbClr val="D94B7B"/>
                </a:solidFill>
                <a:latin typeface="Candara" panose="020E0502030303020204" pitchFamily="34" charset="0"/>
              </a:rPr>
              <a:t> dos </a:t>
            </a:r>
            <a:r>
              <a:rPr lang="en-US" altLang="en-US" sz="2200" dirty="0" err="1">
                <a:solidFill>
                  <a:srgbClr val="D94B7B"/>
                </a:solidFill>
                <a:latin typeface="Candara" panose="020E0502030303020204" pitchFamily="34" charset="0"/>
              </a:rPr>
              <a:t>seguintes</a:t>
            </a:r>
            <a:r>
              <a:rPr lang="en-US" altLang="en-US" sz="2200" dirty="0">
                <a:solidFill>
                  <a:srgbClr val="D94B7B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2200" dirty="0" err="1">
                <a:solidFill>
                  <a:srgbClr val="D94B7B"/>
                </a:solidFill>
                <a:latin typeface="Candara" panose="020E0502030303020204" pitchFamily="34" charset="0"/>
              </a:rPr>
              <a:t>padrões</a:t>
            </a:r>
            <a:endParaRPr lang="en-US" altLang="en-US" sz="2200" i="1" dirty="0">
              <a:solidFill>
                <a:srgbClr val="D94B7B"/>
              </a:solidFill>
              <a:latin typeface="Candara" panose="020E05020303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55AE45-CC6C-C1CD-3F6E-98D2B76843E7}"/>
              </a:ext>
            </a:extLst>
          </p:cNvPr>
          <p:cNvGrpSpPr/>
          <p:nvPr/>
        </p:nvGrpSpPr>
        <p:grpSpPr>
          <a:xfrm>
            <a:off x="4163219" y="2447204"/>
            <a:ext cx="3865563" cy="4078287"/>
            <a:chOff x="3792538" y="2679701"/>
            <a:chExt cx="3865563" cy="4078287"/>
          </a:xfrm>
        </p:grpSpPr>
        <p:pic>
          <p:nvPicPr>
            <p:cNvPr id="202756" name="Picture 1">
              <a:extLst>
                <a:ext uri="{FF2B5EF4-FFF2-40B4-BE49-F238E27FC236}">
                  <a16:creationId xmlns:a16="http://schemas.microsoft.com/office/drawing/2014/main" id="{10BE212D-312F-B87E-C779-86B4DD03A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538" y="2997200"/>
              <a:ext cx="3865562" cy="376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2757" name="Rectangle 2">
              <a:extLst>
                <a:ext uri="{FF2B5EF4-FFF2-40B4-BE49-F238E27FC236}">
                  <a16:creationId xmlns:a16="http://schemas.microsoft.com/office/drawing/2014/main" id="{9190CE3E-7D9D-3EED-0F24-E235F9BA3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9" y="2679701"/>
              <a:ext cx="12096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US" altLang="en-US" sz="1200" b="1"/>
                <a:t>Dados</a:t>
              </a:r>
              <a:endParaRPr lang="en-US" altLang="en-US" sz="1200" b="1" i="1"/>
            </a:p>
          </p:txBody>
        </p:sp>
        <p:sp>
          <p:nvSpPr>
            <p:cNvPr id="202758" name="Rectangle 2">
              <a:extLst>
                <a:ext uri="{FF2B5EF4-FFF2-40B4-BE49-F238E27FC236}">
                  <a16:creationId xmlns:a16="http://schemas.microsoft.com/office/drawing/2014/main" id="{69016156-B07C-85D2-DA2D-44E5A9AED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76" y="2681288"/>
              <a:ext cx="1673225" cy="33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US" altLang="en-US" sz="1200" b="1"/>
                <a:t>Transformação no X</a:t>
              </a:r>
              <a:endParaRPr lang="en-US" altLang="en-US" sz="1200" b="1" i="1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F3ECD02E-A33F-711A-8FBB-B8FC92BE322D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5B235A-449B-DBB9-7B71-34A708155DC7}"/>
              </a:ext>
            </a:extLst>
          </p:cNvPr>
          <p:cNvSpPr txBox="1"/>
          <p:nvPr/>
        </p:nvSpPr>
        <p:spPr>
          <a:xfrm>
            <a:off x="603608" y="1224044"/>
            <a:ext cx="4402679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17. Transformações</a:t>
            </a:r>
          </a:p>
        </p:txBody>
      </p:sp>
    </p:spTree>
    <p:extLst>
      <p:ext uri="{BB962C8B-B14F-4D97-AF65-F5344CB8AC3E}">
        <p14:creationId xmlns:p14="http://schemas.microsoft.com/office/powerpoint/2010/main" val="34467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Box 75"/>
          <p:cNvSpPr txBox="1">
            <a:spLocks noGrp="1"/>
          </p:cNvSpPr>
          <p:nvPr>
            <p:ph type="sldNum" sz="quarter" idx="2"/>
          </p:nvPr>
        </p:nvSpPr>
        <p:spPr>
          <a:xfrm>
            <a:off x="11455400" y="639771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FEFAC9"/>
                </a:solidFill>
                <a:effectLst/>
                <a:uLnTx/>
                <a:uFillTx/>
                <a:latin typeface="Microsoft New Tai Lue"/>
                <a:cs typeface="Microsoft New Tai Lue"/>
                <a:sym typeface="Microsoft New Tai Lue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FEFAC9"/>
              </a:solidFill>
              <a:effectLst/>
              <a:uLnTx/>
              <a:uFillTx/>
              <a:latin typeface="Microsoft New Tai Lue"/>
              <a:cs typeface="Microsoft New Tai Lue"/>
              <a:sym typeface="Microsoft New Tai Lue"/>
            </a:endParaRPr>
          </a:p>
        </p:txBody>
      </p:sp>
      <p:sp>
        <p:nvSpPr>
          <p:cNvPr id="3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pt-BR" dirty="0"/>
              <a:t>Conteúdo</a:t>
            </a:r>
          </a:p>
        </p:txBody>
      </p:sp>
      <p:graphicFrame>
        <p:nvGraphicFramePr>
          <p:cNvPr id="334" name="Table 9"/>
          <p:cNvGraphicFramePr/>
          <p:nvPr>
            <p:extLst>
              <p:ext uri="{D42A27DB-BD31-4B8C-83A1-F6EECF244321}">
                <p14:modId xmlns:p14="http://schemas.microsoft.com/office/powerpoint/2010/main" val="1065922534"/>
              </p:ext>
            </p:extLst>
          </p:nvPr>
        </p:nvGraphicFramePr>
        <p:xfrm>
          <a:off x="1115116" y="3409658"/>
          <a:ext cx="1479342" cy="612000"/>
        </p:xfrm>
        <a:graphic>
          <a:graphicData uri="http://schemas.openxmlformats.org/drawingml/2006/table">
            <a:tbl>
              <a:tblPr/>
              <a:tblGrid>
                <a:gridCol w="147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defRPr sz="1800"/>
                      </a:pPr>
                      <a:r>
                        <a:rPr lang="pt-BR" sz="1300" i="1" spc="-50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Regressão Linear Simples</a:t>
                      </a:r>
                      <a:endParaRPr sz="1300" i="1" spc="-50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44D26"/>
                      </a:solidFill>
                    </a:lnT>
                    <a:lnB w="12700">
                      <a:solidFill>
                        <a:srgbClr val="444D2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5" name="CaixaDeTexto 2"/>
          <p:cNvSpPr txBox="1"/>
          <p:nvPr/>
        </p:nvSpPr>
        <p:spPr>
          <a:xfrm>
            <a:off x="1160836" y="2326627"/>
            <a:ext cx="60529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4E75A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0" cap="none" spc="0" normalizeH="0" baseline="0" noProof="0" dirty="0">
                <a:ln>
                  <a:noFill/>
                </a:ln>
                <a:solidFill>
                  <a:srgbClr val="4E75A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solidFill>
                <a:srgbClr val="4E75A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6" name="CaixaDeTexto 4"/>
          <p:cNvSpPr txBox="1"/>
          <p:nvPr/>
        </p:nvSpPr>
        <p:spPr>
          <a:xfrm>
            <a:off x="1160836" y="2157351"/>
            <a:ext cx="61610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i="1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1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orbel"/>
                <a:sym typeface="Corbel"/>
              </a:rPr>
              <a:t>página</a:t>
            </a:r>
          </a:p>
        </p:txBody>
      </p:sp>
      <p:graphicFrame>
        <p:nvGraphicFramePr>
          <p:cNvPr id="337" name="Table 9"/>
          <p:cNvGraphicFramePr/>
          <p:nvPr>
            <p:extLst>
              <p:ext uri="{D42A27DB-BD31-4B8C-83A1-F6EECF244321}">
                <p14:modId xmlns:p14="http://schemas.microsoft.com/office/powerpoint/2010/main" val="1159050201"/>
              </p:ext>
            </p:extLst>
          </p:nvPr>
        </p:nvGraphicFramePr>
        <p:xfrm>
          <a:off x="2892955" y="3409658"/>
          <a:ext cx="1479342" cy="612000"/>
        </p:xfrm>
        <a:graphic>
          <a:graphicData uri="http://schemas.openxmlformats.org/drawingml/2006/table">
            <a:tbl>
              <a:tblPr/>
              <a:tblGrid>
                <a:gridCol w="147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defRPr sz="1800"/>
                      </a:pPr>
                      <a:r>
                        <a:rPr lang="pt-BR" sz="1300" i="1" spc="-50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xxxxxxxxxxx</a:t>
                      </a:r>
                      <a:endParaRPr sz="1300" i="1" spc="-50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44D26"/>
                      </a:solidFill>
                    </a:lnT>
                    <a:lnB w="12700">
                      <a:solidFill>
                        <a:srgbClr val="444D2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" name="CaixaDeTexto 10"/>
          <p:cNvSpPr txBox="1"/>
          <p:nvPr/>
        </p:nvSpPr>
        <p:spPr>
          <a:xfrm>
            <a:off x="2924673" y="2326627"/>
            <a:ext cx="1121233" cy="1102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4E75A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200" b="1" i="0" u="none" strike="noStrike" kern="0" cap="none" spc="0" normalizeH="0" baseline="0" noProof="0" dirty="0">
                <a:ln>
                  <a:noFill/>
                </a:ln>
                <a:solidFill>
                  <a:srgbClr val="4E75A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14</a:t>
            </a:r>
          </a:p>
        </p:txBody>
      </p:sp>
      <p:sp>
        <p:nvSpPr>
          <p:cNvPr id="339" name="CaixaDeTexto 11"/>
          <p:cNvSpPr txBox="1"/>
          <p:nvPr/>
        </p:nvSpPr>
        <p:spPr>
          <a:xfrm>
            <a:off x="2924673" y="2157351"/>
            <a:ext cx="61611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i="1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1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orbel"/>
                <a:sym typeface="Corbel"/>
              </a:rPr>
              <a:t>página</a:t>
            </a:r>
          </a:p>
        </p:txBody>
      </p:sp>
      <p:graphicFrame>
        <p:nvGraphicFramePr>
          <p:cNvPr id="340" name="Table 9"/>
          <p:cNvGraphicFramePr/>
          <p:nvPr>
            <p:extLst>
              <p:ext uri="{D42A27DB-BD31-4B8C-83A1-F6EECF244321}">
                <p14:modId xmlns:p14="http://schemas.microsoft.com/office/powerpoint/2010/main" val="1899368408"/>
              </p:ext>
            </p:extLst>
          </p:nvPr>
        </p:nvGraphicFramePr>
        <p:xfrm>
          <a:off x="4670794" y="3409658"/>
          <a:ext cx="1479342" cy="612000"/>
        </p:xfrm>
        <a:graphic>
          <a:graphicData uri="http://schemas.openxmlformats.org/drawingml/2006/table">
            <a:tbl>
              <a:tblPr/>
              <a:tblGrid>
                <a:gridCol w="147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defRPr sz="1800"/>
                      </a:pPr>
                      <a:r>
                        <a:rPr lang="pt-BR" sz="1300" i="1" spc="-50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xxxxxxxxxxx</a:t>
                      </a:r>
                      <a:endParaRPr sz="1300" i="1" spc="-50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44D26"/>
                      </a:solidFill>
                    </a:lnT>
                    <a:lnB w="12700">
                      <a:solidFill>
                        <a:srgbClr val="444D2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1" name="CaixaDeTexto 13"/>
          <p:cNvSpPr txBox="1"/>
          <p:nvPr/>
        </p:nvSpPr>
        <p:spPr>
          <a:xfrm>
            <a:off x="4714033" y="2326627"/>
            <a:ext cx="1121232" cy="1102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4E75A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200" b="1" i="0" u="none" strike="noStrike" kern="0" cap="none" spc="0" normalizeH="0" baseline="0" noProof="0" dirty="0">
                <a:ln>
                  <a:noFill/>
                </a:ln>
                <a:solidFill>
                  <a:srgbClr val="4E75A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17</a:t>
            </a:r>
          </a:p>
        </p:txBody>
      </p:sp>
      <p:sp>
        <p:nvSpPr>
          <p:cNvPr id="342" name="CaixaDeTexto 14"/>
          <p:cNvSpPr txBox="1"/>
          <p:nvPr/>
        </p:nvSpPr>
        <p:spPr>
          <a:xfrm>
            <a:off x="4693485" y="2157351"/>
            <a:ext cx="61610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i="1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1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orbel"/>
                <a:sym typeface="Corbel"/>
              </a:rPr>
              <a:t>página</a:t>
            </a:r>
          </a:p>
        </p:txBody>
      </p:sp>
      <p:graphicFrame>
        <p:nvGraphicFramePr>
          <p:cNvPr id="343" name="Table 9"/>
          <p:cNvGraphicFramePr/>
          <p:nvPr>
            <p:extLst>
              <p:ext uri="{D42A27DB-BD31-4B8C-83A1-F6EECF244321}">
                <p14:modId xmlns:p14="http://schemas.microsoft.com/office/powerpoint/2010/main" val="3371968995"/>
              </p:ext>
            </p:extLst>
          </p:nvPr>
        </p:nvGraphicFramePr>
        <p:xfrm>
          <a:off x="6448633" y="3409658"/>
          <a:ext cx="1479342" cy="612000"/>
        </p:xfrm>
        <a:graphic>
          <a:graphicData uri="http://schemas.openxmlformats.org/drawingml/2006/table">
            <a:tbl>
              <a:tblPr/>
              <a:tblGrid>
                <a:gridCol w="147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defRPr sz="1800"/>
                      </a:pPr>
                      <a:r>
                        <a:rPr lang="pt-BR" sz="1300" i="1" spc="-50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xxxxxxxxxxx</a:t>
                      </a:r>
                      <a:endParaRPr sz="1300" i="1" spc="-50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44D26"/>
                      </a:solidFill>
                    </a:lnT>
                    <a:lnB w="12700">
                      <a:solidFill>
                        <a:srgbClr val="444D2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4" name="CaixaDeTexto 16"/>
          <p:cNvSpPr txBox="1"/>
          <p:nvPr/>
        </p:nvSpPr>
        <p:spPr>
          <a:xfrm>
            <a:off x="6493111" y="2326627"/>
            <a:ext cx="1118253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4E75A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0" cap="none" spc="0" normalizeH="0" baseline="0" noProof="0" dirty="0">
                <a:ln>
                  <a:noFill/>
                </a:ln>
                <a:solidFill>
                  <a:srgbClr val="4E75A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24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solidFill>
                <a:srgbClr val="4E75A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5" name="CaixaDeTexto 17"/>
          <p:cNvSpPr txBox="1"/>
          <p:nvPr/>
        </p:nvSpPr>
        <p:spPr>
          <a:xfrm>
            <a:off x="6472563" y="2157351"/>
            <a:ext cx="65498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i="1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1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orbel"/>
                <a:sym typeface="Corbel"/>
              </a:rPr>
              <a:t>página</a:t>
            </a:r>
          </a:p>
        </p:txBody>
      </p:sp>
      <p:graphicFrame>
        <p:nvGraphicFramePr>
          <p:cNvPr id="346" name="Table 9"/>
          <p:cNvGraphicFramePr/>
          <p:nvPr>
            <p:extLst>
              <p:ext uri="{D42A27DB-BD31-4B8C-83A1-F6EECF244321}">
                <p14:modId xmlns:p14="http://schemas.microsoft.com/office/powerpoint/2010/main" val="2910597972"/>
              </p:ext>
            </p:extLst>
          </p:nvPr>
        </p:nvGraphicFramePr>
        <p:xfrm>
          <a:off x="8226472" y="3409658"/>
          <a:ext cx="1479342" cy="612000"/>
        </p:xfrm>
        <a:graphic>
          <a:graphicData uri="http://schemas.openxmlformats.org/drawingml/2006/table">
            <a:tbl>
              <a:tblPr/>
              <a:tblGrid>
                <a:gridCol w="147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defRPr sz="1800"/>
                      </a:pPr>
                      <a:r>
                        <a:rPr lang="pt-BR" sz="1300" i="1" spc="-50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xxxxxxxxxxxxxx</a:t>
                      </a:r>
                      <a:endParaRPr sz="1300" i="1" spc="-50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44D26"/>
                      </a:solidFill>
                    </a:lnT>
                    <a:lnB w="12700">
                      <a:solidFill>
                        <a:srgbClr val="444D2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7" name="CaixaDeTexto 19"/>
          <p:cNvSpPr txBox="1"/>
          <p:nvPr/>
        </p:nvSpPr>
        <p:spPr>
          <a:xfrm>
            <a:off x="8272192" y="2326627"/>
            <a:ext cx="1118253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4E75A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0" cap="none" spc="0" normalizeH="0" baseline="0" noProof="0" dirty="0">
                <a:ln>
                  <a:noFill/>
                </a:ln>
                <a:solidFill>
                  <a:srgbClr val="4E75A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31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solidFill>
                <a:srgbClr val="4E75A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8" name="CaixaDeTexto 20"/>
          <p:cNvSpPr txBox="1"/>
          <p:nvPr/>
        </p:nvSpPr>
        <p:spPr>
          <a:xfrm>
            <a:off x="8256240" y="2157351"/>
            <a:ext cx="61611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i="1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1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orbel"/>
                <a:sym typeface="Corbel"/>
              </a:rPr>
              <a:t>página</a:t>
            </a:r>
          </a:p>
        </p:txBody>
      </p:sp>
      <p:graphicFrame>
        <p:nvGraphicFramePr>
          <p:cNvPr id="19" name="Table 9"/>
          <p:cNvGraphicFramePr/>
          <p:nvPr>
            <p:extLst>
              <p:ext uri="{D42A27DB-BD31-4B8C-83A1-F6EECF244321}">
                <p14:modId xmlns:p14="http://schemas.microsoft.com/office/powerpoint/2010/main" val="1894913832"/>
              </p:ext>
            </p:extLst>
          </p:nvPr>
        </p:nvGraphicFramePr>
        <p:xfrm>
          <a:off x="10004309" y="3390690"/>
          <a:ext cx="1479342" cy="612000"/>
        </p:xfrm>
        <a:graphic>
          <a:graphicData uri="http://schemas.openxmlformats.org/drawingml/2006/table">
            <a:tbl>
              <a:tblPr/>
              <a:tblGrid>
                <a:gridCol w="147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defRPr sz="1800"/>
                      </a:pPr>
                      <a:r>
                        <a:rPr lang="pt-BR" sz="1300" i="1" spc="-50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xxxxxxxxxxxxx</a:t>
                      </a:r>
                      <a:endParaRPr sz="1300" i="1" spc="-50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44D26"/>
                      </a:solidFill>
                    </a:lnT>
                    <a:lnB w="12700">
                      <a:solidFill>
                        <a:srgbClr val="444D2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0050029" y="2307659"/>
            <a:ext cx="1118253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4E75A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0" cap="none" spc="0" normalizeH="0" baseline="0" noProof="0" dirty="0">
                <a:ln>
                  <a:noFill/>
                </a:ln>
                <a:solidFill>
                  <a:srgbClr val="4E75A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40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solidFill>
                <a:srgbClr val="4E75A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984432" y="2138383"/>
            <a:ext cx="61611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i="1">
                <a:solidFill>
                  <a:srgbClr val="A6A6A6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1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orbel"/>
                <a:sym typeface="Corbel"/>
              </a:rPr>
              <a:t>página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ECD02E-A33F-711A-8FBB-B8FC92BE322D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5B235A-449B-DBB9-7B71-34A708155DC7}"/>
              </a:ext>
            </a:extLst>
          </p:cNvPr>
          <p:cNvSpPr txBox="1"/>
          <p:nvPr/>
        </p:nvSpPr>
        <p:spPr>
          <a:xfrm>
            <a:off x="603608" y="1224044"/>
            <a:ext cx="4402679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17. Transformações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C25E8D4-3579-4C49-0DA9-8AAB1FB139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36" y="2419096"/>
            <a:ext cx="5744946" cy="289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B24BB63-31F0-EFEE-84DE-7BFB4EE85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08" y="1860133"/>
            <a:ext cx="10895665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200" dirty="0">
                <a:solidFill>
                  <a:srgbClr val="D94B7B"/>
                </a:solidFill>
                <a:latin typeface="Candara" panose="020E0502030303020204" pitchFamily="34" charset="0"/>
              </a:rPr>
              <a:t>2) </a:t>
            </a:r>
            <a:r>
              <a:rPr lang="en-US" altLang="en-US" sz="2200" dirty="0" err="1">
                <a:solidFill>
                  <a:srgbClr val="D94B7B"/>
                </a:solidFill>
                <a:latin typeface="Candara" panose="020E0502030303020204" pitchFamily="34" charset="0"/>
              </a:rPr>
              <a:t>Distribuição</a:t>
            </a:r>
            <a:r>
              <a:rPr lang="en-US" altLang="en-US" sz="2200" dirty="0">
                <a:solidFill>
                  <a:srgbClr val="D94B7B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2200" dirty="0" err="1">
                <a:solidFill>
                  <a:srgbClr val="D94B7B"/>
                </a:solidFill>
                <a:latin typeface="Candara" panose="020E0502030303020204" pitchFamily="34" charset="0"/>
              </a:rPr>
              <a:t>não</a:t>
            </a:r>
            <a:r>
              <a:rPr lang="en-US" altLang="en-US" sz="2200" dirty="0">
                <a:solidFill>
                  <a:srgbClr val="D94B7B"/>
                </a:solidFill>
                <a:latin typeface="Candara" panose="020E0502030303020204" pitchFamily="34" charset="0"/>
              </a:rPr>
              <a:t> normal </a:t>
            </a:r>
            <a:r>
              <a:rPr lang="en-US" altLang="en-US" sz="2200" dirty="0" err="1">
                <a:solidFill>
                  <a:srgbClr val="D94B7B"/>
                </a:solidFill>
                <a:latin typeface="Candara" panose="020E0502030303020204" pitchFamily="34" charset="0"/>
              </a:rPr>
              <a:t>ou</a:t>
            </a:r>
            <a:r>
              <a:rPr lang="en-US" altLang="en-US" sz="2200" dirty="0">
                <a:solidFill>
                  <a:srgbClr val="D94B7B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2200" dirty="0" err="1">
                <a:solidFill>
                  <a:srgbClr val="D94B7B"/>
                </a:solidFill>
                <a:latin typeface="Candara" panose="020E0502030303020204" pitchFamily="34" charset="0"/>
              </a:rPr>
              <a:t>heteroscedasticidade</a:t>
            </a:r>
            <a:endParaRPr lang="en-US" altLang="en-US" sz="2200" i="1" dirty="0">
              <a:solidFill>
                <a:srgbClr val="D94B7B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9C5980-8D12-AB34-0F34-B00502848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572" y="5633956"/>
            <a:ext cx="9052857" cy="965392"/>
          </a:xfrm>
          <a:prstGeom prst="rect">
            <a:avLst/>
          </a:prstGeom>
          <a:solidFill>
            <a:srgbClr val="65ABF1"/>
          </a:solidFill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Geralmente</a:t>
            </a:r>
            <a:r>
              <a:rPr lang="en-US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alt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transformações</a:t>
            </a:r>
            <a:r>
              <a:rPr lang="en-US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no Y </a:t>
            </a:r>
            <a:r>
              <a:rPr lang="en-US" alt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são</a:t>
            </a:r>
            <a:r>
              <a:rPr lang="en-US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feitas</a:t>
            </a:r>
            <a:r>
              <a:rPr lang="en-US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nos</a:t>
            </a:r>
            <a:r>
              <a:rPr lang="en-US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casos</a:t>
            </a:r>
            <a:r>
              <a:rPr lang="en-US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de </a:t>
            </a:r>
            <a:r>
              <a:rPr lang="en-US" alt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não-linearidade</a:t>
            </a:r>
            <a:r>
              <a:rPr lang="en-US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alt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não-normalidade</a:t>
            </a:r>
            <a:r>
              <a:rPr lang="en-US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e </a:t>
            </a:r>
            <a:r>
              <a:rPr lang="en-US" altLang="en-US" sz="20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heteroscedasticidade</a:t>
            </a:r>
            <a:endParaRPr lang="en-US" altLang="en-US" sz="2000" b="1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27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7AEC7E7-23AA-3DD8-A61C-1B681D00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2262263"/>
            <a:ext cx="4849092" cy="4053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6213" indent="-176213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Candara" panose="020E0502030303020204" pitchFamily="34" charset="0"/>
              </a:rPr>
              <a:t>Dependência de um desfecho contínuo (y) em relação a várias variáveis de </a:t>
            </a:r>
            <a:r>
              <a:rPr lang="pt-BR" altLang="pt-BR" sz="2200" dirty="0" err="1">
                <a:latin typeface="Candara" panose="020E0502030303020204" pitchFamily="34" charset="0"/>
              </a:rPr>
              <a:t>exposicão</a:t>
            </a:r>
            <a:r>
              <a:rPr lang="pt-BR" altLang="pt-BR" sz="2200" dirty="0">
                <a:latin typeface="Candara" panose="020E0502030303020204" pitchFamily="34" charset="0"/>
              </a:rPr>
              <a:t> (x)</a:t>
            </a:r>
          </a:p>
          <a:p>
            <a:pPr marL="176213" indent="-176213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Candara" panose="020E0502030303020204" pitchFamily="34" charset="0"/>
              </a:rPr>
              <a:t> Permite controlar por </a:t>
            </a:r>
            <a:r>
              <a:rPr lang="pt-BR" altLang="pt-BR" sz="2200" b="1" dirty="0">
                <a:latin typeface="Candara" panose="020E0502030303020204" pitchFamily="34" charset="0"/>
              </a:rPr>
              <a:t>variáveis </a:t>
            </a:r>
            <a:r>
              <a:rPr lang="pt-BR" altLang="pt-BR" sz="2200" b="1" dirty="0" err="1">
                <a:latin typeface="Candara" panose="020E0502030303020204" pitchFamily="34" charset="0"/>
              </a:rPr>
              <a:t>confundidoras</a:t>
            </a:r>
            <a:endParaRPr lang="pt-BR" altLang="pt-BR" sz="2200" b="1" dirty="0">
              <a:latin typeface="Candara" panose="020E0502030303020204" pitchFamily="34" charset="0"/>
            </a:endParaRPr>
          </a:p>
          <a:p>
            <a:pPr marL="176213" indent="-176213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Candara" panose="020E0502030303020204" pitchFamily="34" charset="0"/>
              </a:rPr>
              <a:t> Aumenta a precisão dos parâmetros estimados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1F70F7-A5AC-35B3-003F-EACA54C8B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62263"/>
            <a:ext cx="5659777" cy="280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6213" indent="-176213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Candara" panose="020E0502030303020204" pitchFamily="34" charset="0"/>
              </a:rPr>
              <a:t> k=número de variáveis independentes no modelo</a:t>
            </a:r>
          </a:p>
          <a:p>
            <a:pPr marL="176213" indent="-176213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Candara" panose="020E0502030303020204" pitchFamily="34" charset="0"/>
              </a:rPr>
              <a:t> </a:t>
            </a:r>
            <a:r>
              <a:rPr lang="el-GR" altLang="pt-BR" sz="2200" dirty="0">
                <a:latin typeface="Candara" panose="020E0502030303020204" pitchFamily="34" charset="0"/>
              </a:rPr>
              <a:t>β</a:t>
            </a:r>
            <a:r>
              <a:rPr lang="en-US" altLang="pt-BR" sz="2200" baseline="-25000" dirty="0">
                <a:latin typeface="Candara" panose="020E0502030303020204" pitchFamily="34" charset="0"/>
              </a:rPr>
              <a:t>1</a:t>
            </a:r>
            <a:r>
              <a:rPr lang="en-US" altLang="pt-BR" sz="2200" dirty="0">
                <a:latin typeface="Candara" panose="020E0502030303020204" pitchFamily="34" charset="0"/>
              </a:rPr>
              <a:t>= </a:t>
            </a:r>
            <a:r>
              <a:rPr lang="en-US" altLang="pt-BR" sz="2200" dirty="0" err="1">
                <a:latin typeface="Candara" panose="020E0502030303020204" pitchFamily="34" charset="0"/>
              </a:rPr>
              <a:t>Incremento</a:t>
            </a:r>
            <a:r>
              <a:rPr lang="en-US" altLang="pt-BR" sz="2200" dirty="0">
                <a:latin typeface="Candara" panose="020E0502030303020204" pitchFamily="34" charset="0"/>
              </a:rPr>
              <a:t> do X</a:t>
            </a:r>
            <a:r>
              <a:rPr lang="en-US" altLang="pt-BR" sz="2200" baseline="-25000" dirty="0">
                <a:latin typeface="Candara" panose="020E0502030303020204" pitchFamily="34" charset="0"/>
              </a:rPr>
              <a:t>1</a:t>
            </a:r>
            <a:r>
              <a:rPr lang="en-US" altLang="pt-BR" sz="2200" dirty="0">
                <a:latin typeface="Candara" panose="020E0502030303020204" pitchFamily="34" charset="0"/>
              </a:rPr>
              <a:t> no Y </a:t>
            </a:r>
            <a:r>
              <a:rPr lang="en-US" altLang="pt-BR" sz="2200" dirty="0" err="1">
                <a:latin typeface="Candara" panose="020E0502030303020204" pitchFamily="34" charset="0"/>
              </a:rPr>
              <a:t>controlando</a:t>
            </a:r>
            <a:r>
              <a:rPr lang="en-US" altLang="pt-BR" sz="2200" dirty="0">
                <a:latin typeface="Candara" panose="020E0502030303020204" pitchFamily="34" charset="0"/>
              </a:rPr>
              <a:t>/</a:t>
            </a:r>
            <a:r>
              <a:rPr lang="en-US" altLang="pt-BR" sz="2200" dirty="0" err="1">
                <a:latin typeface="Candara" panose="020E0502030303020204" pitchFamily="34" charset="0"/>
              </a:rPr>
              <a:t>ajustando</a:t>
            </a:r>
            <a:r>
              <a:rPr lang="en-US" altLang="pt-BR" sz="2200" dirty="0">
                <a:latin typeface="Candara" panose="020E0502030303020204" pitchFamily="34" charset="0"/>
              </a:rPr>
              <a:t>/ </a:t>
            </a:r>
            <a:r>
              <a:rPr lang="en-US" altLang="pt-BR" sz="2200" dirty="0" err="1">
                <a:latin typeface="Candara" panose="020E0502030303020204" pitchFamily="34" charset="0"/>
              </a:rPr>
              <a:t>independente</a:t>
            </a:r>
            <a:r>
              <a:rPr lang="en-US" altLang="pt-BR" sz="2200" dirty="0">
                <a:latin typeface="Candara" panose="020E0502030303020204" pitchFamily="34" charset="0"/>
              </a:rPr>
              <a:t> das </a:t>
            </a:r>
            <a:r>
              <a:rPr lang="en-US" altLang="pt-BR" sz="2200" dirty="0" err="1">
                <a:latin typeface="Candara" panose="020E0502030303020204" pitchFamily="34" charset="0"/>
              </a:rPr>
              <a:t>demais</a:t>
            </a:r>
            <a:r>
              <a:rPr lang="en-US" altLang="pt-BR" sz="2200" dirty="0">
                <a:latin typeface="Candara" panose="020E0502030303020204" pitchFamily="34" charset="0"/>
              </a:rPr>
              <a:t> </a:t>
            </a:r>
            <a:r>
              <a:rPr lang="en-US" altLang="pt-BR" sz="2200" dirty="0" err="1">
                <a:latin typeface="Candara" panose="020E0502030303020204" pitchFamily="34" charset="0"/>
              </a:rPr>
              <a:t>variáveis</a:t>
            </a:r>
            <a:r>
              <a:rPr lang="en-US" altLang="pt-BR" sz="2200" dirty="0">
                <a:latin typeface="Candara" panose="020E0502030303020204" pitchFamily="34" charset="0"/>
              </a:rPr>
              <a:t> do </a:t>
            </a:r>
            <a:r>
              <a:rPr lang="en-US" altLang="pt-BR" sz="2200" dirty="0" err="1">
                <a:latin typeface="Candara" panose="020E0502030303020204" pitchFamily="34" charset="0"/>
              </a:rPr>
              <a:t>modelo</a:t>
            </a:r>
            <a:r>
              <a:rPr lang="en-US" altLang="pt-BR" sz="2200" dirty="0">
                <a:latin typeface="Candara" panose="020E0502030303020204" pitchFamily="34" charset="0"/>
              </a:rPr>
              <a:t> </a:t>
            </a:r>
            <a:endParaRPr lang="pt-BR" altLang="pt-BR" sz="2200" dirty="0">
              <a:latin typeface="Candara" panose="020E0502030303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805C14-CB88-5C5C-4C44-D77B6F4A3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975" y="1392860"/>
            <a:ext cx="65008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800" b="1" dirty="0">
                <a:solidFill>
                  <a:srgbClr val="D94B7B"/>
                </a:solidFill>
              </a:rPr>
              <a:t>Y = </a:t>
            </a:r>
            <a:r>
              <a:rPr lang="el-GR" altLang="pt-BR" sz="2800" b="1" dirty="0">
                <a:solidFill>
                  <a:srgbClr val="D94B7B"/>
                </a:solidFill>
              </a:rPr>
              <a:t>β</a:t>
            </a:r>
            <a:r>
              <a:rPr lang="en-US" altLang="pt-BR" sz="2800" b="1" baseline="-25000" dirty="0">
                <a:solidFill>
                  <a:srgbClr val="D94B7B"/>
                </a:solidFill>
              </a:rPr>
              <a:t>0 </a:t>
            </a:r>
            <a:r>
              <a:rPr lang="en-US" altLang="pt-BR" sz="2800" b="1" dirty="0">
                <a:solidFill>
                  <a:srgbClr val="D94B7B"/>
                </a:solidFill>
              </a:rPr>
              <a:t>+ </a:t>
            </a:r>
            <a:r>
              <a:rPr lang="el-GR" altLang="pt-BR" sz="2800" b="1" dirty="0">
                <a:solidFill>
                  <a:srgbClr val="D94B7B"/>
                </a:solidFill>
              </a:rPr>
              <a:t>β</a:t>
            </a:r>
            <a:r>
              <a:rPr lang="en-US" altLang="pt-BR" sz="2800" b="1" baseline="-25000" dirty="0">
                <a:solidFill>
                  <a:srgbClr val="D94B7B"/>
                </a:solidFill>
              </a:rPr>
              <a:t>1</a:t>
            </a:r>
            <a:r>
              <a:rPr lang="en-US" altLang="pt-BR" sz="2800" b="1" dirty="0">
                <a:solidFill>
                  <a:srgbClr val="D94B7B"/>
                </a:solidFill>
              </a:rPr>
              <a:t>X</a:t>
            </a:r>
            <a:r>
              <a:rPr lang="en-US" altLang="pt-BR" sz="2800" b="1" baseline="-25000" dirty="0">
                <a:solidFill>
                  <a:srgbClr val="D94B7B"/>
                </a:solidFill>
              </a:rPr>
              <a:t>1</a:t>
            </a:r>
            <a:r>
              <a:rPr lang="en-US" altLang="pt-BR" sz="2800" b="1" dirty="0">
                <a:solidFill>
                  <a:srgbClr val="D94B7B"/>
                </a:solidFill>
              </a:rPr>
              <a:t> + </a:t>
            </a:r>
            <a:r>
              <a:rPr lang="el-GR" altLang="pt-BR" sz="2800" b="1" dirty="0">
                <a:solidFill>
                  <a:srgbClr val="D94B7B"/>
                </a:solidFill>
              </a:rPr>
              <a:t>β</a:t>
            </a:r>
            <a:r>
              <a:rPr lang="en-US" altLang="pt-BR" sz="2800" b="1" baseline="-25000" dirty="0">
                <a:solidFill>
                  <a:srgbClr val="D94B7B"/>
                </a:solidFill>
              </a:rPr>
              <a:t>2</a:t>
            </a:r>
            <a:r>
              <a:rPr lang="en-US" altLang="pt-BR" sz="2800" b="1" dirty="0">
                <a:solidFill>
                  <a:srgbClr val="D94B7B"/>
                </a:solidFill>
              </a:rPr>
              <a:t>X</a:t>
            </a:r>
            <a:r>
              <a:rPr lang="en-US" altLang="pt-BR" sz="2800" b="1" baseline="-25000" dirty="0">
                <a:solidFill>
                  <a:srgbClr val="D94B7B"/>
                </a:solidFill>
              </a:rPr>
              <a:t>2</a:t>
            </a:r>
            <a:r>
              <a:rPr lang="en-US" altLang="pt-BR" sz="2800" b="1" dirty="0">
                <a:solidFill>
                  <a:srgbClr val="D94B7B"/>
                </a:solidFill>
              </a:rPr>
              <a:t> + … + </a:t>
            </a:r>
            <a:r>
              <a:rPr lang="el-GR" altLang="pt-BR" sz="2800" b="1" dirty="0">
                <a:solidFill>
                  <a:srgbClr val="D94B7B"/>
                </a:solidFill>
              </a:rPr>
              <a:t>β</a:t>
            </a:r>
            <a:r>
              <a:rPr lang="en-US" altLang="pt-BR" sz="2800" b="1" baseline="-25000" dirty="0" err="1">
                <a:solidFill>
                  <a:srgbClr val="D94B7B"/>
                </a:solidFill>
              </a:rPr>
              <a:t>k</a:t>
            </a:r>
            <a:r>
              <a:rPr lang="en-US" altLang="pt-BR" sz="2800" b="1" dirty="0" err="1">
                <a:solidFill>
                  <a:srgbClr val="D94B7B"/>
                </a:solidFill>
              </a:rPr>
              <a:t>X</a:t>
            </a:r>
            <a:r>
              <a:rPr lang="en-US" altLang="pt-BR" sz="2800" b="1" baseline="-25000" dirty="0" err="1">
                <a:solidFill>
                  <a:srgbClr val="D94B7B"/>
                </a:solidFill>
              </a:rPr>
              <a:t>k</a:t>
            </a:r>
            <a:r>
              <a:rPr lang="en-US" altLang="pt-BR" sz="2800" b="1" dirty="0">
                <a:solidFill>
                  <a:srgbClr val="D94B7B"/>
                </a:solidFill>
              </a:rPr>
              <a:t> + </a:t>
            </a:r>
            <a:r>
              <a:rPr lang="el-GR" altLang="pt-BR" sz="2800" b="1" dirty="0">
                <a:solidFill>
                  <a:srgbClr val="D94B7B"/>
                </a:solidFill>
              </a:rPr>
              <a:t>ε</a:t>
            </a:r>
            <a:endParaRPr lang="pt-BR" altLang="pt-BR" sz="2800" b="1" dirty="0">
              <a:solidFill>
                <a:srgbClr val="D94B7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24F605-61A6-1844-412E-54756D9CCC3F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</a:t>
            </a:r>
            <a:r>
              <a:rPr lang="en-US" altLang="en-US" sz="2800" b="1" spc="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Múltipla</a:t>
            </a:r>
            <a:endParaRPr lang="pt-BR" spc="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0AF874C-B6E8-2530-C57F-503D37926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1" y="500064"/>
            <a:ext cx="8501063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pt-BR" sz="2800" b="1">
                <a:solidFill>
                  <a:srgbClr val="003399"/>
                </a:solidFill>
              </a:rPr>
              <a:t>Banco de dados – Nascimento 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EEAA5A2-FD46-EB44-BEA0-18DB08597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0"/>
            <a:ext cx="3492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99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pt-BR" sz="2800" b="1" dirty="0">
                <a:solidFill>
                  <a:srgbClr val="000099"/>
                </a:solidFill>
              </a:rPr>
              <a:t>Regressão Linear</a:t>
            </a:r>
            <a:endParaRPr lang="pt-BR" altLang="pt-BR" sz="2800" b="1" dirty="0">
              <a:solidFill>
                <a:srgbClr val="000099"/>
              </a:solidFill>
            </a:endParaRPr>
          </a:p>
        </p:txBody>
      </p:sp>
      <p:pic>
        <p:nvPicPr>
          <p:cNvPr id="75780" name="Imagem 4" descr="reg_multipla.JPG">
            <a:extLst>
              <a:ext uri="{FF2B5EF4-FFF2-40B4-BE49-F238E27FC236}">
                <a16:creationId xmlns:a16="http://schemas.microsoft.com/office/drawing/2014/main" id="{9630F5C8-376C-C0DE-F018-178FB6054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9" y="1290639"/>
            <a:ext cx="5443537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CaixaDeTexto 51">
            <a:extLst>
              <a:ext uri="{FF2B5EF4-FFF2-40B4-BE49-F238E27FC236}">
                <a16:creationId xmlns:a16="http://schemas.microsoft.com/office/drawing/2014/main" id="{B4EC4661-9CCB-AAD4-A764-3E67573FB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214689"/>
            <a:ext cx="2143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pt-BR" sz="1600" b="1" dirty="0"/>
              <a:t>Peso ao </a:t>
            </a:r>
            <a:r>
              <a:rPr lang="en-US" altLang="pt-BR" sz="1600" b="1" dirty="0" err="1"/>
              <a:t>nascer</a:t>
            </a:r>
            <a:r>
              <a:rPr lang="en-US" altLang="pt-BR" sz="1600" b="1" dirty="0"/>
              <a:t> (g)</a:t>
            </a:r>
          </a:p>
        </p:txBody>
      </p:sp>
      <p:sp>
        <p:nvSpPr>
          <p:cNvPr id="75782" name="CaixaDeTexto 51">
            <a:extLst>
              <a:ext uri="{FF2B5EF4-FFF2-40B4-BE49-F238E27FC236}">
                <a16:creationId xmlns:a16="http://schemas.microsoft.com/office/drawing/2014/main" id="{F16646FC-0D95-EADF-65E4-C3F66AA19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6" y="6072188"/>
            <a:ext cx="2143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pt-BR" sz="1600" b="1"/>
              <a:t>Idade materna (anos)</a:t>
            </a:r>
          </a:p>
        </p:txBody>
      </p:sp>
      <p:sp>
        <p:nvSpPr>
          <p:cNvPr id="75783" name="CaixaDeTexto 51">
            <a:extLst>
              <a:ext uri="{FF2B5EF4-FFF2-40B4-BE49-F238E27FC236}">
                <a16:creationId xmlns:a16="http://schemas.microsoft.com/office/drawing/2014/main" id="{0C8FF141-3ECF-184C-601B-E70422C98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564" y="5072063"/>
            <a:ext cx="2143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pt-BR" sz="1600" b="1"/>
              <a:t>Idade gestacional (semanas)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D99FE7-09D7-A3E6-159C-96E3527B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>
            <a:extLst>
              <a:ext uri="{FF2B5EF4-FFF2-40B4-BE49-F238E27FC236}">
                <a16:creationId xmlns:a16="http://schemas.microsoft.com/office/drawing/2014/main" id="{18A796C7-0BF6-FDCA-1806-ED3BB7C93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0"/>
            <a:ext cx="3492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99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pt-BR" sz="2800" b="1" dirty="0">
                <a:solidFill>
                  <a:srgbClr val="000099"/>
                </a:solidFill>
              </a:rPr>
              <a:t>Regressão Linear</a:t>
            </a:r>
            <a:endParaRPr lang="pt-BR" altLang="pt-BR" sz="2800" b="1" dirty="0">
              <a:solidFill>
                <a:srgbClr val="000099"/>
              </a:solidFill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B5A26AF8-9AF6-266A-B993-1D1C8B3E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1" y="714376"/>
            <a:ext cx="8501063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altLang="pt-BR" sz="2800" b="1">
                <a:solidFill>
                  <a:srgbClr val="003399"/>
                </a:solidFill>
              </a:rPr>
              <a:t>Banco de dados – Nascimento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altLang="pt-BR" b="1"/>
              <a:t> Relação entre peso ao nascer e idade gestacional e escolaridade materna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altLang="pt-BR" sz="2800" b="1">
              <a:solidFill>
                <a:srgbClr val="00339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56361A-72AC-7FC8-282D-433EA19A4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>
            <a:extLst>
              <a:ext uri="{FF2B5EF4-FFF2-40B4-BE49-F238E27FC236}">
                <a16:creationId xmlns:a16="http://schemas.microsoft.com/office/drawing/2014/main" id="{8D7C1F8D-6EB7-CEFB-D1C8-320EFE0DD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0"/>
            <a:ext cx="3492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99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pt-BR" sz="2800" b="1" dirty="0">
                <a:solidFill>
                  <a:srgbClr val="000099"/>
                </a:solidFill>
              </a:rPr>
              <a:t>Regressão Linear</a:t>
            </a:r>
            <a:endParaRPr lang="pt-BR" altLang="pt-BR" sz="2800" b="1" dirty="0">
              <a:solidFill>
                <a:srgbClr val="000099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DA56A78C-4DC3-3850-0A37-092E0E789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1" y="500064"/>
            <a:ext cx="850106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800" b="1">
                <a:solidFill>
                  <a:srgbClr val="003399"/>
                </a:solidFill>
              </a:rPr>
              <a:t>1º Passo: Gráfico de dispersão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 b="1"/>
              <a:t> Peso ao nascer x idade gestacional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altLang="pt-BR" sz="2200" b="1"/>
              <a:t>GRAPH IDADE_GEST PESO_NASC GRAPHTYPE="Scatter XY"</a:t>
            </a:r>
            <a:endParaRPr lang="pt-BR" altLang="pt-BR" sz="2200" b="1"/>
          </a:p>
        </p:txBody>
      </p:sp>
      <p:pic>
        <p:nvPicPr>
          <p:cNvPr id="77828" name="Picture 2">
            <a:extLst>
              <a:ext uri="{FF2B5EF4-FFF2-40B4-BE49-F238E27FC236}">
                <a16:creationId xmlns:a16="http://schemas.microsoft.com/office/drawing/2014/main" id="{8F075D5C-7AB7-80A0-2B3A-FE48704A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643189"/>
            <a:ext cx="7177088" cy="3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7B02A6-2D5D-F8B8-17DE-11323F82B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>
            <a:extLst>
              <a:ext uri="{FF2B5EF4-FFF2-40B4-BE49-F238E27FC236}">
                <a16:creationId xmlns:a16="http://schemas.microsoft.com/office/drawing/2014/main" id="{36A5E451-B824-CAAB-A959-23529686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0"/>
            <a:ext cx="3492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99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pt-BR" sz="2800" b="1" dirty="0">
                <a:solidFill>
                  <a:srgbClr val="000099"/>
                </a:solidFill>
              </a:rPr>
              <a:t>Regressão Linear</a:t>
            </a:r>
            <a:endParaRPr lang="pt-BR" altLang="pt-BR" sz="2800" b="1" dirty="0">
              <a:solidFill>
                <a:srgbClr val="000099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86131A4-3DB6-63B6-E888-1D085B77A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1" y="500063"/>
            <a:ext cx="8501063" cy="136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 b="1"/>
              <a:t> Peso ao nascer x escolaridade materna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it-IT" altLang="pt-BR" b="1"/>
              <a:t>GRAPH ESCOL PESO_NASC GRAPHTYPE="Scatter XY"</a:t>
            </a:r>
            <a:endParaRPr lang="pt-BR" altLang="pt-BR" b="1"/>
          </a:p>
        </p:txBody>
      </p:sp>
      <p:pic>
        <p:nvPicPr>
          <p:cNvPr id="78852" name="Picture 2">
            <a:extLst>
              <a:ext uri="{FF2B5EF4-FFF2-40B4-BE49-F238E27FC236}">
                <a16:creationId xmlns:a16="http://schemas.microsoft.com/office/drawing/2014/main" id="{52945913-B6EA-0343-EC0E-B8BB222FA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2214564"/>
            <a:ext cx="8085137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5A9255-1FD9-A892-D20F-C09321CD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>
            <a:extLst>
              <a:ext uri="{FF2B5EF4-FFF2-40B4-BE49-F238E27FC236}">
                <a16:creationId xmlns:a16="http://schemas.microsoft.com/office/drawing/2014/main" id="{5A298DB3-BD2A-6E2A-08E8-56FC5FCA4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0"/>
            <a:ext cx="3492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99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pt-BR" sz="2800" b="1" dirty="0">
                <a:solidFill>
                  <a:srgbClr val="000099"/>
                </a:solidFill>
              </a:rPr>
              <a:t>Regressão Linear</a:t>
            </a:r>
            <a:endParaRPr lang="pt-BR" altLang="pt-BR" sz="2800" b="1" dirty="0">
              <a:solidFill>
                <a:srgbClr val="000099"/>
              </a:solidFill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B9BB13A5-81E6-F079-FBD7-7ED055A3A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1" y="500064"/>
            <a:ext cx="8501063" cy="131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 b="1"/>
              <a:t> Idade gestacional x escolaridade materna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it-IT" altLang="pt-BR" sz="2200" b="1"/>
              <a:t>GRAPH IDADE_GEST PESO_NASC GRAPHTYPE="Scatter XY"</a:t>
            </a:r>
            <a:endParaRPr lang="pt-BR" altLang="pt-BR" sz="2200" b="1"/>
          </a:p>
        </p:txBody>
      </p:sp>
      <p:pic>
        <p:nvPicPr>
          <p:cNvPr id="79876" name="Picture 2">
            <a:extLst>
              <a:ext uri="{FF2B5EF4-FFF2-40B4-BE49-F238E27FC236}">
                <a16:creationId xmlns:a16="http://schemas.microsoft.com/office/drawing/2014/main" id="{27B38806-6EDB-528F-B077-2E3C7F2A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9" y="2286000"/>
            <a:ext cx="73755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CaixaDeTexto 51">
            <a:extLst>
              <a:ext uri="{FF2B5EF4-FFF2-40B4-BE49-F238E27FC236}">
                <a16:creationId xmlns:a16="http://schemas.microsoft.com/office/drawing/2014/main" id="{67EF5D2C-72DE-F9BB-70DB-AF09CEB2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9" y="2357439"/>
            <a:ext cx="2143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pt-BR" sz="1600" b="1"/>
              <a:t>r=0,54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3BBA35-6AD8-87A3-6E0B-1EED36FAC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>
            <a:extLst>
              <a:ext uri="{FF2B5EF4-FFF2-40B4-BE49-F238E27FC236}">
                <a16:creationId xmlns:a16="http://schemas.microsoft.com/office/drawing/2014/main" id="{25C74178-6207-7C19-DD87-6E07A6EF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0"/>
            <a:ext cx="3492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99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pt-BR" sz="2800" b="1" dirty="0">
                <a:solidFill>
                  <a:srgbClr val="000099"/>
                </a:solidFill>
              </a:rPr>
              <a:t>Regressão Linear</a:t>
            </a:r>
            <a:endParaRPr lang="pt-BR" altLang="pt-BR" sz="2800" b="1" dirty="0">
              <a:solidFill>
                <a:srgbClr val="000099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EDC0B71D-A14A-4979-B7B5-D3D7CD197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1" y="500063"/>
            <a:ext cx="8501063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altLang="pt-BR" sz="2800" b="1">
                <a:solidFill>
                  <a:srgbClr val="003399"/>
                </a:solidFill>
              </a:rPr>
              <a:t>2º Passo: Regressão Linear Simples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 b="1"/>
              <a:t> Peso ao nascer x idade gestacional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pt-BR" b="1"/>
              <a:t>REGRESS PESO_NASC = IDADE_GEST</a:t>
            </a:r>
            <a:endParaRPr lang="pt-BR" altLang="pt-BR" b="1"/>
          </a:p>
        </p:txBody>
      </p:sp>
      <p:pic>
        <p:nvPicPr>
          <p:cNvPr id="80900" name="Imagem 5" descr="reg_lin_1.JPG">
            <a:extLst>
              <a:ext uri="{FF2B5EF4-FFF2-40B4-BE49-F238E27FC236}">
                <a16:creationId xmlns:a16="http://schemas.microsoft.com/office/drawing/2014/main" id="{5588239B-9985-D55A-D4BD-9A74EA2E3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1" y="2500313"/>
            <a:ext cx="50911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Retângulo 8">
            <a:extLst>
              <a:ext uri="{FF2B5EF4-FFF2-40B4-BE49-F238E27FC236}">
                <a16:creationId xmlns:a16="http://schemas.microsoft.com/office/drawing/2014/main" id="{EDD2A46F-6194-68CB-DAFD-76493B5F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3571875"/>
            <a:ext cx="857250" cy="28575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pt-BR"/>
          </a:p>
        </p:txBody>
      </p:sp>
      <p:sp>
        <p:nvSpPr>
          <p:cNvPr id="80902" name="Retângulo 9">
            <a:extLst>
              <a:ext uri="{FF2B5EF4-FFF2-40B4-BE49-F238E27FC236}">
                <a16:creationId xmlns:a16="http://schemas.microsoft.com/office/drawing/2014/main" id="{DAFB9CA3-AFE6-134A-E9EA-D700F6D37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3571875"/>
            <a:ext cx="857250" cy="28575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51B6CC-D52D-CEFD-7456-955F50FE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7ABF63F6-B52B-C2B3-78AC-06F807B66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0"/>
            <a:ext cx="3492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99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pt-BR" sz="2800" b="1" dirty="0">
                <a:solidFill>
                  <a:srgbClr val="000099"/>
                </a:solidFill>
              </a:rPr>
              <a:t>Regressão Linear</a:t>
            </a:r>
            <a:endParaRPr lang="pt-BR" altLang="pt-BR" sz="2800" b="1" dirty="0">
              <a:solidFill>
                <a:srgbClr val="000099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8B57C1A8-CEE7-6710-0B9A-87BCB74CC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1" y="500063"/>
            <a:ext cx="8501063" cy="136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 b="1"/>
              <a:t> Peso ao nascer x escolaridade materna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pt-BR" b="1"/>
              <a:t>REGRESS PESO_NASC = </a:t>
            </a:r>
            <a:r>
              <a:rPr lang="en-US" altLang="pt-BR" b="1"/>
              <a:t>ESCOL</a:t>
            </a:r>
            <a:endParaRPr lang="pt-BR" altLang="pt-BR" b="1"/>
          </a:p>
        </p:txBody>
      </p:sp>
      <p:pic>
        <p:nvPicPr>
          <p:cNvPr id="81924" name="Imagem 5" descr="reg_lin_2.JPG">
            <a:extLst>
              <a:ext uri="{FF2B5EF4-FFF2-40B4-BE49-F238E27FC236}">
                <a16:creationId xmlns:a16="http://schemas.microsoft.com/office/drawing/2014/main" id="{97E90EDF-CC80-A57E-3F34-1F635F2E9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928813"/>
            <a:ext cx="5391150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tângulo 6">
            <a:extLst>
              <a:ext uri="{FF2B5EF4-FFF2-40B4-BE49-F238E27FC236}">
                <a16:creationId xmlns:a16="http://schemas.microsoft.com/office/drawing/2014/main" id="{E763154D-57F5-AE0C-45EC-D5ABBB0C6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3143250"/>
            <a:ext cx="857250" cy="28575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pt-BR"/>
          </a:p>
        </p:txBody>
      </p:sp>
      <p:sp>
        <p:nvSpPr>
          <p:cNvPr id="81926" name="Retângulo 7">
            <a:extLst>
              <a:ext uri="{FF2B5EF4-FFF2-40B4-BE49-F238E27FC236}">
                <a16:creationId xmlns:a16="http://schemas.microsoft.com/office/drawing/2014/main" id="{49C00460-561B-3A34-5640-CE836BCF0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3" y="3214688"/>
            <a:ext cx="857250" cy="28575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59829-3785-C0C4-1619-27753A12B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>
            <a:extLst>
              <a:ext uri="{FF2B5EF4-FFF2-40B4-BE49-F238E27FC236}">
                <a16:creationId xmlns:a16="http://schemas.microsoft.com/office/drawing/2014/main" id="{09C4BEA2-400D-927F-73D2-750155143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0"/>
            <a:ext cx="3492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99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pt-BR" sz="2800" b="1" dirty="0">
                <a:solidFill>
                  <a:srgbClr val="000099"/>
                </a:solidFill>
              </a:rPr>
              <a:t>Regressão Linear</a:t>
            </a:r>
            <a:endParaRPr lang="pt-BR" altLang="pt-BR" sz="2800" b="1" dirty="0">
              <a:solidFill>
                <a:srgbClr val="000099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1F3AA5-A709-2EF0-275F-B9564E33F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1" y="500063"/>
            <a:ext cx="8501063" cy="448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pt-BR" sz="2800" b="1" dirty="0">
                <a:solidFill>
                  <a:srgbClr val="003399"/>
                </a:solidFill>
                <a:latin typeface="Arial" charset="0"/>
                <a:cs typeface="Arial" charset="0"/>
              </a:rPr>
              <a:t>Após análise inicial</a:t>
            </a:r>
          </a:p>
          <a:p>
            <a:pPr marL="457200" indent="-4572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Tx/>
              <a:buAutoNum type="arabicParenR"/>
              <a:defRPr/>
            </a:pPr>
            <a:r>
              <a:rPr lang="pt-BR" b="1" dirty="0">
                <a:latin typeface="Arial" charset="0"/>
                <a:cs typeface="Arial" charset="0"/>
              </a:rPr>
              <a:t>Existe associação entre peso ao nascer e idade gestacional, ajustando/controlando pela associação entre peso ao nascer e escolaridade materna?</a:t>
            </a:r>
          </a:p>
          <a:p>
            <a:pPr marL="457200" indent="-4572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pt-BR" b="1" dirty="0">
                <a:latin typeface="Arial" charset="0"/>
                <a:cs typeface="Arial" charset="0"/>
              </a:rPr>
              <a:t>2) Existe associação entre peso ao nascer e escolaridade  materna, ajustando/controlando pela associação entre peso ao nascer e idade gestacional?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endParaRPr lang="pt-BR" sz="2800" b="1" dirty="0">
              <a:solidFill>
                <a:srgbClr val="0033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upo 8">
            <a:extLst>
              <a:ext uri="{FF2B5EF4-FFF2-40B4-BE49-F238E27FC236}">
                <a16:creationId xmlns:a16="http://schemas.microsoft.com/office/drawing/2014/main" id="{18A09476-A85B-4FC5-D53B-B53807BA0C04}"/>
              </a:ext>
            </a:extLst>
          </p:cNvPr>
          <p:cNvGrpSpPr>
            <a:grpSpLocks/>
          </p:cNvGrpSpPr>
          <p:nvPr/>
        </p:nvGrpSpPr>
        <p:grpSpPr bwMode="auto">
          <a:xfrm>
            <a:off x="3738563" y="5000625"/>
            <a:ext cx="4857750" cy="1176338"/>
            <a:chOff x="2214546" y="5000636"/>
            <a:chExt cx="4857784" cy="1176045"/>
          </a:xfrm>
        </p:grpSpPr>
        <p:sp>
          <p:nvSpPr>
            <p:cNvPr id="82949" name="Seta para baixo 5">
              <a:extLst>
                <a:ext uri="{FF2B5EF4-FFF2-40B4-BE49-F238E27FC236}">
                  <a16:creationId xmlns:a16="http://schemas.microsoft.com/office/drawing/2014/main" id="{BEFA5A9B-3377-0A5F-19CD-D91950B22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24" y="5000636"/>
              <a:ext cx="428628" cy="57150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33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sp>
          <p:nvSpPr>
            <p:cNvPr id="82950" name="CaixaDeTexto 51">
              <a:extLst>
                <a:ext uri="{FF2B5EF4-FFF2-40B4-BE49-F238E27FC236}">
                  <a16:creationId xmlns:a16="http://schemas.microsoft.com/office/drawing/2014/main" id="{E6E3868B-EBAA-C27E-66F7-8DED7CA32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546" y="5715016"/>
              <a:ext cx="4857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pt-BR" b="1" dirty="0">
                  <a:solidFill>
                    <a:srgbClr val="003399"/>
                  </a:solidFill>
                </a:rPr>
                <a:t>Regressão Linear </a:t>
              </a:r>
              <a:r>
                <a:rPr lang="en-US" altLang="pt-BR" b="1" dirty="0" err="1">
                  <a:solidFill>
                    <a:srgbClr val="003399"/>
                  </a:solidFill>
                </a:rPr>
                <a:t>Múltipla</a:t>
              </a:r>
              <a:endParaRPr lang="en-US" altLang="pt-BR" b="1" dirty="0">
                <a:solidFill>
                  <a:srgbClr val="003399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B8F9F1A-5A6A-AF94-264B-D5F0C452D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5"/>
          <p:cNvSpPr txBox="1">
            <a:spLocks noGrp="1"/>
          </p:cNvSpPr>
          <p:nvPr>
            <p:ph type="title"/>
          </p:nvPr>
        </p:nvSpPr>
        <p:spPr>
          <a:xfrm>
            <a:off x="609598" y="3848101"/>
            <a:ext cx="6807600" cy="216367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Regressão Linear</a:t>
            </a:r>
            <a:endParaRPr sz="3200" b="0" dirty="0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>
            <a:extLst>
              <a:ext uri="{FF2B5EF4-FFF2-40B4-BE49-F238E27FC236}">
                <a16:creationId xmlns:a16="http://schemas.microsoft.com/office/drawing/2014/main" id="{E76CDFE2-F5E8-7FA5-0693-7C53EB5D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0"/>
            <a:ext cx="3492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99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pt-BR" sz="2800" b="1" dirty="0">
                <a:solidFill>
                  <a:srgbClr val="000099"/>
                </a:solidFill>
              </a:rPr>
              <a:t>Regressão Linear</a:t>
            </a:r>
            <a:endParaRPr lang="pt-BR" altLang="pt-BR" sz="2800" b="1" dirty="0">
              <a:solidFill>
                <a:srgbClr val="000099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CEF2E496-B3BD-C13A-DF7A-E19C83AF9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357189"/>
            <a:ext cx="8501062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altLang="pt-BR" sz="2800" b="1">
                <a:solidFill>
                  <a:srgbClr val="003399"/>
                </a:solidFill>
              </a:rPr>
              <a:t>Equação da regressão linear múltipla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pt-BR" b="1"/>
              <a:t>REGRESS PESO_NASC = ESCOL IDADE_GEST</a:t>
            </a:r>
            <a:endParaRPr lang="pt-BR" altLang="pt-BR" b="1">
              <a:solidFill>
                <a:srgbClr val="003399"/>
              </a:solidFill>
            </a:endParaRPr>
          </a:p>
        </p:txBody>
      </p:sp>
      <p:pic>
        <p:nvPicPr>
          <p:cNvPr id="83972" name="Imagem 6" descr="reg_lin_3.JPG">
            <a:extLst>
              <a:ext uri="{FF2B5EF4-FFF2-40B4-BE49-F238E27FC236}">
                <a16:creationId xmlns:a16="http://schemas.microsoft.com/office/drawing/2014/main" id="{E804F9AF-01F9-D389-DA24-EAD18E61D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1643063"/>
            <a:ext cx="4868862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Rectangle 2">
            <a:extLst>
              <a:ext uri="{FF2B5EF4-FFF2-40B4-BE49-F238E27FC236}">
                <a16:creationId xmlns:a16="http://schemas.microsoft.com/office/drawing/2014/main" id="{361141BE-7E44-ABA5-92F7-E6C8E8551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1" y="5929314"/>
            <a:ext cx="8501063" cy="454025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pt-BR" sz="1800" b="1">
                <a:solidFill>
                  <a:srgbClr val="003399"/>
                </a:solidFill>
              </a:rPr>
              <a:t>Peso ao Nascer = </a:t>
            </a:r>
            <a:r>
              <a:rPr lang="en-US" altLang="pt-BR" sz="1800" b="1">
                <a:solidFill>
                  <a:srgbClr val="003399"/>
                </a:solidFill>
              </a:rPr>
              <a:t>-1992+101* idade gestacional +181* escolaridade materna </a:t>
            </a:r>
            <a:endParaRPr lang="pt-BR" altLang="pt-BR" sz="1800" b="1">
              <a:solidFill>
                <a:srgbClr val="003399"/>
              </a:solidFill>
            </a:endParaRPr>
          </a:p>
        </p:txBody>
      </p:sp>
      <p:sp>
        <p:nvSpPr>
          <p:cNvPr id="83974" name="Retângulo 9">
            <a:extLst>
              <a:ext uri="{FF2B5EF4-FFF2-40B4-BE49-F238E27FC236}">
                <a16:creationId xmlns:a16="http://schemas.microsoft.com/office/drawing/2014/main" id="{8AFDA65A-3D31-C5A6-19C2-BC2AA579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2428875"/>
            <a:ext cx="857250" cy="928688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pt-BR"/>
          </a:p>
        </p:txBody>
      </p:sp>
      <p:cxnSp>
        <p:nvCxnSpPr>
          <p:cNvPr id="83975" name="Conector de seta reta 11">
            <a:extLst>
              <a:ext uri="{FF2B5EF4-FFF2-40B4-BE49-F238E27FC236}">
                <a16:creationId xmlns:a16="http://schemas.microsoft.com/office/drawing/2014/main" id="{CB889DB2-A85D-C7A8-F775-D23C90F9B3F6}"/>
              </a:ext>
            </a:extLst>
          </p:cNvPr>
          <p:cNvCxnSpPr>
            <a:cxnSpLocks noChangeShapeType="1"/>
            <a:stCxn id="83974" idx="0"/>
          </p:cNvCxnSpPr>
          <p:nvPr/>
        </p:nvCxnSpPr>
        <p:spPr bwMode="auto">
          <a:xfrm rot="5400000" flipH="1" flipV="1">
            <a:off x="5667376" y="1643063"/>
            <a:ext cx="357187" cy="121443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76" name="Rectangle 2">
            <a:extLst>
              <a:ext uri="{FF2B5EF4-FFF2-40B4-BE49-F238E27FC236}">
                <a16:creationId xmlns:a16="http://schemas.microsoft.com/office/drawing/2014/main" id="{B0B1F31B-FB72-CBB1-ADE9-432C475F9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64" y="1785938"/>
            <a:ext cx="3500437" cy="45397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pt-BR" sz="1800" b="1"/>
              <a:t>≠ da regressão linear simples</a:t>
            </a:r>
          </a:p>
        </p:txBody>
      </p:sp>
      <p:cxnSp>
        <p:nvCxnSpPr>
          <p:cNvPr id="83977" name="Conector de seta reta 13">
            <a:extLst>
              <a:ext uri="{FF2B5EF4-FFF2-40B4-BE49-F238E27FC236}">
                <a16:creationId xmlns:a16="http://schemas.microsoft.com/office/drawing/2014/main" id="{99E506E8-0EB0-520E-59E8-24D8841C1B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67439" y="4143375"/>
            <a:ext cx="428625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78" name="Rectangle 2">
            <a:extLst>
              <a:ext uri="{FF2B5EF4-FFF2-40B4-BE49-F238E27FC236}">
                <a16:creationId xmlns:a16="http://schemas.microsoft.com/office/drawing/2014/main" id="{27EAC601-CFDA-A748-C7B5-E8DC4A760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3857626"/>
            <a:ext cx="3500438" cy="4540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pt-BR" sz="1800" b="1"/>
              <a:t>↑ poder explicativo do modelo</a:t>
            </a:r>
          </a:p>
        </p:txBody>
      </p:sp>
      <p:sp>
        <p:nvSpPr>
          <p:cNvPr id="83979" name="Retângulo 16">
            <a:extLst>
              <a:ext uri="{FF2B5EF4-FFF2-40B4-BE49-F238E27FC236}">
                <a16:creationId xmlns:a16="http://schemas.microsoft.com/office/drawing/2014/main" id="{8EAED92B-9501-C500-39A6-62E9F8D8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4" y="4857750"/>
            <a:ext cx="357187" cy="28575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pt-BR"/>
          </a:p>
        </p:txBody>
      </p:sp>
      <p:cxnSp>
        <p:nvCxnSpPr>
          <p:cNvPr id="83980" name="Conector de seta reta 17">
            <a:extLst>
              <a:ext uri="{FF2B5EF4-FFF2-40B4-BE49-F238E27FC236}">
                <a16:creationId xmlns:a16="http://schemas.microsoft.com/office/drawing/2014/main" id="{BED18D3A-13F2-2930-8F5A-85506A6DE7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81563" y="4857750"/>
            <a:ext cx="3643312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81" name="Rectangle 2">
            <a:extLst>
              <a:ext uri="{FF2B5EF4-FFF2-40B4-BE49-F238E27FC236}">
                <a16:creationId xmlns:a16="http://schemas.microsoft.com/office/drawing/2014/main" id="{D78C43C8-9AFD-3E08-52C1-1985F653B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4429126"/>
            <a:ext cx="1509712" cy="869469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pt-BR" sz="1800" b="1"/>
              <a:t>↑ GL do modelo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4A45BA-F4A0-EB7F-17B3-FB9C5E902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>
            <a:extLst>
              <a:ext uri="{FF2B5EF4-FFF2-40B4-BE49-F238E27FC236}">
                <a16:creationId xmlns:a16="http://schemas.microsoft.com/office/drawing/2014/main" id="{9C7FB18C-5D19-3A50-51A9-DCA9829BA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0"/>
            <a:ext cx="3492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99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pt-BR" sz="2800" b="1" dirty="0">
                <a:solidFill>
                  <a:srgbClr val="000099"/>
                </a:solidFill>
              </a:rPr>
              <a:t>Regressão Linear</a:t>
            </a:r>
            <a:endParaRPr lang="pt-BR" altLang="pt-BR" sz="2800" b="1" dirty="0">
              <a:solidFill>
                <a:srgbClr val="000099"/>
              </a:solidFill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5869F32-32F2-DD1E-0375-7DDD9597D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1" y="500063"/>
            <a:ext cx="8501063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pt-BR" sz="2800" b="1">
                <a:solidFill>
                  <a:srgbClr val="003399"/>
                </a:solidFill>
              </a:rPr>
              <a:t>Interpretação dos resultados</a:t>
            </a:r>
            <a:endParaRPr lang="pt-BR" altLang="pt-BR" sz="2800" b="1">
              <a:solidFill>
                <a:srgbClr val="003399"/>
              </a:solidFill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 b="1"/>
              <a:t> Valores de </a:t>
            </a:r>
            <a:r>
              <a:rPr lang="el-GR" altLang="pt-BR" b="1"/>
              <a:t>β</a:t>
            </a:r>
            <a:r>
              <a:rPr lang="en-US" altLang="pt-BR" b="1" baseline="-25000"/>
              <a:t>1</a:t>
            </a:r>
            <a:r>
              <a:rPr lang="en-US" altLang="pt-BR" b="1"/>
              <a:t> e </a:t>
            </a:r>
            <a:r>
              <a:rPr lang="el-GR" altLang="pt-BR" b="1"/>
              <a:t>β</a:t>
            </a:r>
            <a:r>
              <a:rPr lang="en-US" altLang="pt-BR" b="1" baseline="-25000"/>
              <a:t>2</a:t>
            </a:r>
            <a:r>
              <a:rPr lang="en-US" altLang="pt-BR" b="1"/>
              <a:t> foram reduzidos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/>
              <a:t> Estatística F:</a:t>
            </a:r>
            <a:endParaRPr lang="pt-BR" altLang="pt-BR" b="1"/>
          </a:p>
          <a:p>
            <a:pPr lvl="1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 b="1"/>
              <a:t> H</a:t>
            </a:r>
            <a:r>
              <a:rPr lang="pt-BR" altLang="pt-BR" b="1" baseline="-25000"/>
              <a:t>0</a:t>
            </a:r>
            <a:r>
              <a:rPr lang="pt-BR" altLang="pt-BR" b="1"/>
              <a:t>:  </a:t>
            </a:r>
            <a:r>
              <a:rPr lang="el-GR" altLang="pt-BR" b="1"/>
              <a:t>β</a:t>
            </a:r>
            <a:r>
              <a:rPr lang="en-US" altLang="pt-BR" b="1" baseline="-25000"/>
              <a:t>1</a:t>
            </a:r>
            <a:r>
              <a:rPr lang="en-US" altLang="pt-BR" b="1"/>
              <a:t> e </a:t>
            </a:r>
            <a:r>
              <a:rPr lang="el-GR" altLang="pt-BR" b="1"/>
              <a:t>β</a:t>
            </a:r>
            <a:r>
              <a:rPr lang="en-US" altLang="pt-BR" b="1" baseline="-25000"/>
              <a:t>2</a:t>
            </a:r>
            <a:r>
              <a:rPr lang="en-US" altLang="pt-BR" b="1"/>
              <a:t> = 0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 b="1"/>
              <a:t> H</a:t>
            </a:r>
            <a:r>
              <a:rPr lang="pt-BR" altLang="pt-BR" b="1" baseline="-25000"/>
              <a:t>1</a:t>
            </a:r>
            <a:r>
              <a:rPr lang="pt-BR" altLang="pt-BR" b="1"/>
              <a:t>:  Pelo menos um dos </a:t>
            </a:r>
            <a:r>
              <a:rPr lang="el-GR" altLang="pt-BR" b="1"/>
              <a:t>β</a:t>
            </a:r>
            <a:r>
              <a:rPr lang="en-US" altLang="pt-BR" b="1"/>
              <a:t> </a:t>
            </a:r>
            <a:r>
              <a:rPr lang="el-GR" altLang="pt-BR" b="1"/>
              <a:t>≠</a:t>
            </a:r>
            <a:r>
              <a:rPr lang="en-US" altLang="pt-BR" b="1"/>
              <a:t>  0</a:t>
            </a:r>
            <a:endParaRPr lang="pt-BR" altLang="pt-BR" b="1"/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pt-BR" sz="1800" b="1">
                <a:solidFill>
                  <a:srgbClr val="003399"/>
                </a:solidFill>
              </a:rPr>
              <a:t>Peso ao Nascer = </a:t>
            </a:r>
            <a:r>
              <a:rPr lang="en-US" altLang="pt-BR" sz="1800" b="1">
                <a:solidFill>
                  <a:srgbClr val="003399"/>
                </a:solidFill>
              </a:rPr>
              <a:t>-1992+101* idade gestacional +181* escolaridade materna</a:t>
            </a:r>
            <a:endParaRPr lang="pt-BR" altLang="pt-BR" sz="1800" b="1">
              <a:solidFill>
                <a:srgbClr val="003399"/>
              </a:solidFill>
            </a:endParaRPr>
          </a:p>
          <a:p>
            <a:pPr lvl="1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endParaRPr lang="pt-BR" altLang="pt-BR" b="1"/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123E9EF7-9655-C36F-32B2-ADBC7D499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4" y="5143501"/>
            <a:ext cx="8715375" cy="1458913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pt-BR" sz="2000" b="1" dirty="0" err="1">
                <a:solidFill>
                  <a:schemeClr val="bg1"/>
                </a:solidFill>
              </a:rPr>
              <a:t>Interpretação</a:t>
            </a:r>
            <a:r>
              <a:rPr lang="en-US" altLang="pt-BR" sz="2000" b="1" dirty="0">
                <a:solidFill>
                  <a:schemeClr val="bg1"/>
                </a:solidFill>
              </a:rPr>
              <a:t>: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pt-BR" sz="1800" b="1" dirty="0" err="1">
                <a:solidFill>
                  <a:schemeClr val="bg1"/>
                </a:solidFill>
              </a:rPr>
              <a:t>Existe</a:t>
            </a:r>
            <a:r>
              <a:rPr lang="en-US" altLang="pt-BR" sz="1800" b="1" dirty="0">
                <a:solidFill>
                  <a:schemeClr val="bg1"/>
                </a:solidFill>
              </a:rPr>
              <a:t> forte </a:t>
            </a:r>
            <a:r>
              <a:rPr lang="en-US" altLang="pt-BR" sz="1800" b="1" dirty="0" err="1">
                <a:solidFill>
                  <a:schemeClr val="bg1"/>
                </a:solidFill>
              </a:rPr>
              <a:t>evidência</a:t>
            </a:r>
            <a:r>
              <a:rPr lang="en-US" altLang="pt-BR" sz="1800" b="1" dirty="0">
                <a:solidFill>
                  <a:schemeClr val="bg1"/>
                </a:solidFill>
              </a:rPr>
              <a:t> de que o peso ao </a:t>
            </a:r>
            <a:r>
              <a:rPr lang="en-US" altLang="pt-BR" sz="1800" b="1" dirty="0" err="1">
                <a:solidFill>
                  <a:schemeClr val="bg1"/>
                </a:solidFill>
              </a:rPr>
              <a:t>nascer</a:t>
            </a:r>
            <a:r>
              <a:rPr lang="en-US" altLang="pt-BR" sz="1800" b="1" dirty="0">
                <a:solidFill>
                  <a:schemeClr val="bg1"/>
                </a:solidFill>
              </a:rPr>
              <a:t> </a:t>
            </a:r>
            <a:r>
              <a:rPr lang="en-US" altLang="pt-BR" sz="1800" b="1" dirty="0" err="1">
                <a:solidFill>
                  <a:schemeClr val="bg1"/>
                </a:solidFill>
              </a:rPr>
              <a:t>está</a:t>
            </a:r>
            <a:r>
              <a:rPr lang="en-US" altLang="pt-BR" sz="1800" b="1" dirty="0">
                <a:solidFill>
                  <a:schemeClr val="bg1"/>
                </a:solidFill>
              </a:rPr>
              <a:t> </a:t>
            </a:r>
            <a:r>
              <a:rPr lang="en-US" altLang="pt-BR" sz="1800" b="1" dirty="0" err="1">
                <a:solidFill>
                  <a:schemeClr val="bg1"/>
                </a:solidFill>
              </a:rPr>
              <a:t>relacionado</a:t>
            </a:r>
            <a:r>
              <a:rPr lang="en-US" altLang="pt-BR" sz="1800" b="1" dirty="0">
                <a:solidFill>
                  <a:schemeClr val="bg1"/>
                </a:solidFill>
              </a:rPr>
              <a:t> com </a:t>
            </a:r>
            <a:r>
              <a:rPr lang="en-US" altLang="pt-BR" sz="1800" b="1" dirty="0" err="1">
                <a:solidFill>
                  <a:schemeClr val="bg1"/>
                </a:solidFill>
              </a:rPr>
              <a:t>idade</a:t>
            </a:r>
            <a:r>
              <a:rPr lang="en-US" altLang="pt-BR" sz="1800" b="1" dirty="0">
                <a:solidFill>
                  <a:schemeClr val="bg1"/>
                </a:solidFill>
              </a:rPr>
              <a:t> </a:t>
            </a:r>
            <a:r>
              <a:rPr lang="en-US" altLang="pt-BR" sz="1800" b="1" dirty="0" err="1">
                <a:solidFill>
                  <a:schemeClr val="bg1"/>
                </a:solidFill>
              </a:rPr>
              <a:t>gestacional</a:t>
            </a:r>
            <a:r>
              <a:rPr lang="en-US" altLang="pt-BR" sz="1800" b="1" dirty="0">
                <a:solidFill>
                  <a:schemeClr val="bg1"/>
                </a:solidFill>
              </a:rPr>
              <a:t> e </a:t>
            </a:r>
            <a:r>
              <a:rPr lang="en-US" altLang="pt-BR" sz="1800" b="1" dirty="0" err="1">
                <a:solidFill>
                  <a:schemeClr val="bg1"/>
                </a:solidFill>
              </a:rPr>
              <a:t>escolaridade</a:t>
            </a:r>
            <a:r>
              <a:rPr lang="en-US" altLang="pt-BR" sz="1800" b="1" dirty="0">
                <a:solidFill>
                  <a:schemeClr val="bg1"/>
                </a:solidFill>
              </a:rPr>
              <a:t>, </a:t>
            </a:r>
            <a:r>
              <a:rPr lang="en-US" altLang="pt-BR" sz="1800" b="1" dirty="0" err="1">
                <a:solidFill>
                  <a:schemeClr val="bg1"/>
                </a:solidFill>
              </a:rPr>
              <a:t>após</a:t>
            </a:r>
            <a:r>
              <a:rPr lang="en-US" altLang="pt-BR" sz="1800" b="1" dirty="0">
                <a:solidFill>
                  <a:schemeClr val="bg1"/>
                </a:solidFill>
              </a:rPr>
              <a:t> o </a:t>
            </a:r>
            <a:r>
              <a:rPr lang="en-US" altLang="pt-BR" sz="1800" b="1" dirty="0" err="1">
                <a:solidFill>
                  <a:schemeClr val="bg1"/>
                </a:solidFill>
              </a:rPr>
              <a:t>ajuste</a:t>
            </a:r>
            <a:r>
              <a:rPr lang="en-US" altLang="pt-BR" sz="1800" b="1" dirty="0">
                <a:solidFill>
                  <a:schemeClr val="bg1"/>
                </a:solidFill>
              </a:rPr>
              <a:t> </a:t>
            </a:r>
            <a:r>
              <a:rPr lang="en-US" altLang="pt-BR" sz="1800" b="1" dirty="0" err="1">
                <a:solidFill>
                  <a:schemeClr val="bg1"/>
                </a:solidFill>
              </a:rPr>
              <a:t>pelas</a:t>
            </a:r>
            <a:r>
              <a:rPr lang="en-US" altLang="pt-BR" sz="1800" b="1" dirty="0">
                <a:solidFill>
                  <a:schemeClr val="bg1"/>
                </a:solidFill>
              </a:rPr>
              <a:t> duas </a:t>
            </a:r>
            <a:r>
              <a:rPr lang="en-US" altLang="pt-BR" sz="1800" b="1" dirty="0" err="1">
                <a:solidFill>
                  <a:schemeClr val="bg1"/>
                </a:solidFill>
              </a:rPr>
              <a:t>variáveis</a:t>
            </a:r>
            <a:endParaRPr lang="en-US" altLang="pt-BR" sz="18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6BDD7-1B6A-0913-9FB1-28B28F3C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E9DD8C96-0A71-E87D-DDA2-3986CAB3E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0"/>
            <a:ext cx="3492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99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pt-BR" sz="2800" b="1" dirty="0">
                <a:solidFill>
                  <a:srgbClr val="000099"/>
                </a:solidFill>
              </a:rPr>
              <a:t>Regressão Linear</a:t>
            </a:r>
            <a:endParaRPr lang="pt-BR" altLang="pt-BR" sz="2800" b="1" dirty="0">
              <a:solidFill>
                <a:srgbClr val="000099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83EDCAA-075A-7431-A41E-AF84B0FA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571501"/>
            <a:ext cx="850106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b="1">
                <a:solidFill>
                  <a:srgbClr val="003399"/>
                </a:solidFill>
              </a:rPr>
              <a:t>Regressão Linear Múltipla com variáveis categóricas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b="1">
                <a:solidFill>
                  <a:srgbClr val="003399"/>
                </a:solidFill>
              </a:rPr>
              <a:t>1) Variável dependente dicotômica (0 e 1)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pt-BR" b="1"/>
              <a:t>REGRESS PESO_NASC = SEXO</a:t>
            </a:r>
            <a:endParaRPr lang="pt-BR" altLang="pt-BR" b="1">
              <a:solidFill>
                <a:srgbClr val="003399"/>
              </a:solidFill>
            </a:endParaRPr>
          </a:p>
        </p:txBody>
      </p:sp>
      <p:pic>
        <p:nvPicPr>
          <p:cNvPr id="86020" name="Imagem 3" descr="reg_lin_4.JPG">
            <a:extLst>
              <a:ext uri="{FF2B5EF4-FFF2-40B4-BE49-F238E27FC236}">
                <a16:creationId xmlns:a16="http://schemas.microsoft.com/office/drawing/2014/main" id="{FB43ABFD-DF77-9760-6D2C-D75B9454A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9" y="2571751"/>
            <a:ext cx="46005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EB4AE7-2521-CE7C-51FF-3EEAAFC14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>
            <a:extLst>
              <a:ext uri="{FF2B5EF4-FFF2-40B4-BE49-F238E27FC236}">
                <a16:creationId xmlns:a16="http://schemas.microsoft.com/office/drawing/2014/main" id="{56FA5D8F-E425-14A4-F487-656B56815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0"/>
            <a:ext cx="3492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99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pt-BR" sz="2800" b="1" dirty="0">
                <a:solidFill>
                  <a:srgbClr val="000099"/>
                </a:solidFill>
              </a:rPr>
              <a:t>Regressão Linear</a:t>
            </a:r>
            <a:endParaRPr lang="pt-BR" altLang="pt-BR" sz="2800" b="1" dirty="0">
              <a:solidFill>
                <a:srgbClr val="000099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CC3405C-7A68-3013-3E40-E72F869D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1" y="500064"/>
            <a:ext cx="8501063" cy="579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pt-BR" sz="2800" b="1" dirty="0" err="1">
                <a:solidFill>
                  <a:srgbClr val="003399"/>
                </a:solidFill>
              </a:rPr>
              <a:t>Interpretação</a:t>
            </a:r>
            <a:r>
              <a:rPr lang="en-US" altLang="pt-BR" sz="2800" b="1" dirty="0">
                <a:solidFill>
                  <a:srgbClr val="003399"/>
                </a:solidFill>
              </a:rPr>
              <a:t> dos </a:t>
            </a:r>
            <a:r>
              <a:rPr lang="en-US" altLang="pt-BR" sz="2800" b="1" dirty="0" err="1">
                <a:solidFill>
                  <a:srgbClr val="003399"/>
                </a:solidFill>
              </a:rPr>
              <a:t>resultados</a:t>
            </a:r>
            <a:endParaRPr lang="en-US" altLang="pt-BR" sz="2800" b="1" dirty="0">
              <a:solidFill>
                <a:srgbClr val="003399"/>
              </a:solidFill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pt-BR" sz="2800" b="1" dirty="0">
                <a:solidFill>
                  <a:srgbClr val="003399"/>
                </a:solidFill>
              </a:rPr>
              <a:t>Peso ao </a:t>
            </a:r>
            <a:r>
              <a:rPr lang="en-US" altLang="pt-BR" sz="2800" b="1" dirty="0" err="1">
                <a:solidFill>
                  <a:srgbClr val="003399"/>
                </a:solidFill>
              </a:rPr>
              <a:t>nascer</a:t>
            </a:r>
            <a:r>
              <a:rPr lang="en-US" altLang="pt-BR" sz="2800" b="1" dirty="0">
                <a:solidFill>
                  <a:srgbClr val="003399"/>
                </a:solidFill>
              </a:rPr>
              <a:t> = </a:t>
            </a:r>
            <a:r>
              <a:rPr lang="el-GR" altLang="pt-BR" sz="2800" b="1" dirty="0">
                <a:solidFill>
                  <a:srgbClr val="003399"/>
                </a:solidFill>
              </a:rPr>
              <a:t>β</a:t>
            </a:r>
            <a:r>
              <a:rPr lang="en-US" altLang="pt-BR" sz="2800" b="1" baseline="-25000" dirty="0">
                <a:solidFill>
                  <a:srgbClr val="003399"/>
                </a:solidFill>
              </a:rPr>
              <a:t>0</a:t>
            </a:r>
            <a:r>
              <a:rPr lang="en-US" altLang="pt-BR" sz="2800" b="1" dirty="0">
                <a:solidFill>
                  <a:srgbClr val="003399"/>
                </a:solidFill>
              </a:rPr>
              <a:t> + </a:t>
            </a:r>
            <a:r>
              <a:rPr lang="el-GR" altLang="pt-BR" sz="2800" b="1" dirty="0">
                <a:solidFill>
                  <a:srgbClr val="003399"/>
                </a:solidFill>
              </a:rPr>
              <a:t>β</a:t>
            </a:r>
            <a:r>
              <a:rPr lang="en-US" altLang="pt-BR" sz="2800" b="1" baseline="-25000" dirty="0">
                <a:solidFill>
                  <a:srgbClr val="003399"/>
                </a:solidFill>
              </a:rPr>
              <a:t>1</a:t>
            </a:r>
            <a:r>
              <a:rPr lang="en-US" altLang="pt-BR" sz="2800" b="1" dirty="0">
                <a:solidFill>
                  <a:srgbClr val="003399"/>
                </a:solidFill>
              </a:rPr>
              <a:t> x </a:t>
            </a:r>
            <a:r>
              <a:rPr lang="en-US" altLang="pt-BR" sz="2800" b="1" dirty="0" err="1">
                <a:solidFill>
                  <a:srgbClr val="003399"/>
                </a:solidFill>
              </a:rPr>
              <a:t>sexo</a:t>
            </a:r>
            <a:endParaRPr lang="pt-BR" altLang="pt-BR" sz="2800" b="1" dirty="0">
              <a:solidFill>
                <a:srgbClr val="003399"/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 b="1" dirty="0"/>
              <a:t> Sexo= 1 (masculino):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0</a:t>
            </a:r>
            <a:r>
              <a:rPr lang="en-US" altLang="pt-BR" b="1" dirty="0"/>
              <a:t> +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1</a:t>
            </a:r>
            <a:r>
              <a:rPr lang="en-US" altLang="pt-BR" b="1" dirty="0"/>
              <a:t> x 1 = </a:t>
            </a:r>
            <a:r>
              <a:rPr lang="el-GR" altLang="pt-BR" b="1" dirty="0">
                <a:solidFill>
                  <a:srgbClr val="003399"/>
                </a:solidFill>
              </a:rPr>
              <a:t>β</a:t>
            </a:r>
            <a:r>
              <a:rPr lang="en-US" altLang="pt-BR" b="1" baseline="-25000" dirty="0">
                <a:solidFill>
                  <a:srgbClr val="003399"/>
                </a:solidFill>
              </a:rPr>
              <a:t>0</a:t>
            </a:r>
            <a:r>
              <a:rPr lang="en-US" altLang="pt-BR" b="1" dirty="0">
                <a:solidFill>
                  <a:srgbClr val="003399"/>
                </a:solidFill>
              </a:rPr>
              <a:t> + </a:t>
            </a:r>
            <a:r>
              <a:rPr lang="el-GR" altLang="pt-BR" b="1" dirty="0">
                <a:solidFill>
                  <a:srgbClr val="003399"/>
                </a:solidFill>
              </a:rPr>
              <a:t>β</a:t>
            </a:r>
            <a:r>
              <a:rPr lang="en-US" altLang="pt-BR" b="1" baseline="-25000" dirty="0">
                <a:solidFill>
                  <a:srgbClr val="003399"/>
                </a:solidFill>
              </a:rPr>
              <a:t>1</a:t>
            </a:r>
            <a:r>
              <a:rPr lang="en-US" altLang="pt-BR" b="1" dirty="0">
                <a:solidFill>
                  <a:srgbClr val="003399"/>
                </a:solidFill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dirty="0"/>
              <a:t> S</a:t>
            </a:r>
            <a:r>
              <a:rPr lang="pt-BR" altLang="pt-BR" b="1" dirty="0" err="1"/>
              <a:t>exo</a:t>
            </a:r>
            <a:r>
              <a:rPr lang="pt-BR" altLang="pt-BR" b="1" dirty="0"/>
              <a:t>= 0 (feminino):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0</a:t>
            </a:r>
            <a:r>
              <a:rPr lang="en-US" altLang="pt-BR" b="1" dirty="0"/>
              <a:t> +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1</a:t>
            </a:r>
            <a:r>
              <a:rPr lang="en-US" altLang="pt-BR" b="1" dirty="0"/>
              <a:t> x 0 = </a:t>
            </a:r>
            <a:r>
              <a:rPr lang="el-GR" altLang="pt-BR" b="1" dirty="0">
                <a:solidFill>
                  <a:srgbClr val="003399"/>
                </a:solidFill>
              </a:rPr>
              <a:t>β</a:t>
            </a:r>
            <a:r>
              <a:rPr lang="en-US" altLang="pt-BR" b="1" baseline="-25000" dirty="0">
                <a:solidFill>
                  <a:srgbClr val="003399"/>
                </a:solidFill>
              </a:rPr>
              <a:t>0</a:t>
            </a:r>
            <a:r>
              <a:rPr lang="en-US" altLang="pt-BR" b="1" dirty="0">
                <a:solidFill>
                  <a:srgbClr val="003399"/>
                </a:solidFill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dirty="0"/>
              <a:t> </a:t>
            </a:r>
            <a:r>
              <a:rPr lang="en-US" altLang="pt-BR" b="1" dirty="0" err="1"/>
              <a:t>Diferença</a:t>
            </a:r>
            <a:r>
              <a:rPr lang="en-US" altLang="pt-BR" b="1" dirty="0"/>
              <a:t>: (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0</a:t>
            </a:r>
            <a:r>
              <a:rPr lang="en-US" altLang="pt-BR" b="1" dirty="0"/>
              <a:t> +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1</a:t>
            </a:r>
            <a:r>
              <a:rPr lang="en-US" altLang="pt-BR" b="1" dirty="0"/>
              <a:t>) – (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0</a:t>
            </a:r>
            <a:r>
              <a:rPr lang="en-US" altLang="pt-BR" b="1" dirty="0"/>
              <a:t>) = </a:t>
            </a:r>
            <a:r>
              <a:rPr lang="el-GR" altLang="pt-BR" b="1" dirty="0">
                <a:solidFill>
                  <a:srgbClr val="003399"/>
                </a:solidFill>
              </a:rPr>
              <a:t>β</a:t>
            </a:r>
            <a:r>
              <a:rPr lang="en-US" altLang="pt-BR" b="1" baseline="-25000" dirty="0">
                <a:solidFill>
                  <a:srgbClr val="003399"/>
                </a:solidFill>
              </a:rPr>
              <a:t>1</a:t>
            </a:r>
            <a:endParaRPr lang="pt-BR" altLang="pt-BR" b="1" dirty="0">
              <a:solidFill>
                <a:srgbClr val="003399"/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altLang="pt-BR" b="1" dirty="0"/>
              <a:t> </a:t>
            </a:r>
            <a:r>
              <a:rPr lang="el-GR" altLang="pt-BR" b="1" dirty="0">
                <a:solidFill>
                  <a:srgbClr val="003399"/>
                </a:solidFill>
              </a:rPr>
              <a:t>β</a:t>
            </a:r>
            <a:r>
              <a:rPr lang="en-US" altLang="pt-BR" b="1" baseline="-25000" dirty="0">
                <a:solidFill>
                  <a:srgbClr val="003399"/>
                </a:solidFill>
              </a:rPr>
              <a:t>1</a:t>
            </a:r>
            <a:r>
              <a:rPr lang="en-US" altLang="pt-BR" b="1" dirty="0"/>
              <a:t>: </a:t>
            </a:r>
            <a:r>
              <a:rPr lang="en-US" altLang="pt-BR" b="1" dirty="0" err="1"/>
              <a:t>Diferença</a:t>
            </a:r>
            <a:r>
              <a:rPr lang="en-US" altLang="pt-BR" b="1" dirty="0"/>
              <a:t> entre a </a:t>
            </a:r>
            <a:r>
              <a:rPr lang="en-US" altLang="pt-BR" b="1" dirty="0">
                <a:solidFill>
                  <a:srgbClr val="003399"/>
                </a:solidFill>
              </a:rPr>
              <a:t>média</a:t>
            </a:r>
            <a:r>
              <a:rPr lang="en-US" altLang="pt-BR" b="1" dirty="0"/>
              <a:t> de peso ao </a:t>
            </a:r>
            <a:r>
              <a:rPr lang="en-US" altLang="pt-BR" b="1" dirty="0" err="1"/>
              <a:t>nascer</a:t>
            </a:r>
            <a:r>
              <a:rPr lang="en-US" altLang="pt-BR" b="1" dirty="0"/>
              <a:t> em </a:t>
            </a:r>
            <a:r>
              <a:rPr lang="en-US" altLang="pt-BR" b="1" dirty="0" err="1"/>
              <a:t>meninos</a:t>
            </a:r>
            <a:r>
              <a:rPr lang="en-US" altLang="pt-BR" b="1" dirty="0"/>
              <a:t> (1) </a:t>
            </a:r>
            <a:r>
              <a:rPr lang="en-US" altLang="pt-BR" b="1" dirty="0" err="1"/>
              <a:t>comparada</a:t>
            </a:r>
            <a:r>
              <a:rPr lang="en-US" altLang="pt-BR" b="1" dirty="0"/>
              <a:t> as meninas (0)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dirty="0"/>
              <a:t> </a:t>
            </a:r>
            <a:r>
              <a:rPr lang="el-GR" altLang="pt-BR" b="1" dirty="0">
                <a:solidFill>
                  <a:srgbClr val="003399"/>
                </a:solidFill>
              </a:rPr>
              <a:t>β</a:t>
            </a:r>
            <a:r>
              <a:rPr lang="en-US" altLang="pt-BR" b="1" baseline="-25000" dirty="0">
                <a:solidFill>
                  <a:srgbClr val="003399"/>
                </a:solidFill>
              </a:rPr>
              <a:t>0</a:t>
            </a:r>
            <a:r>
              <a:rPr lang="en-US" altLang="pt-BR" b="1" dirty="0"/>
              <a:t>: Peso ao </a:t>
            </a:r>
            <a:r>
              <a:rPr lang="en-US" altLang="pt-BR" b="1" dirty="0" err="1"/>
              <a:t>nascer</a:t>
            </a:r>
            <a:r>
              <a:rPr lang="en-US" altLang="pt-BR" b="1" dirty="0"/>
              <a:t> </a:t>
            </a:r>
            <a:r>
              <a:rPr lang="en-US" altLang="pt-BR" b="1" dirty="0" err="1">
                <a:solidFill>
                  <a:srgbClr val="003399"/>
                </a:solidFill>
              </a:rPr>
              <a:t>médio</a:t>
            </a:r>
            <a:r>
              <a:rPr lang="en-US" altLang="pt-BR" b="1" dirty="0"/>
              <a:t> das meninas</a:t>
            </a:r>
            <a:endParaRPr lang="pt-BR" altLang="pt-BR" b="1" dirty="0"/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endParaRPr lang="pt-BR" altLang="pt-B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BAFC3-EC92-513D-7B60-BE4F0A89D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id="{4296B22A-125F-D949-F5C7-75A8DE00B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0"/>
            <a:ext cx="3492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99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pt-BR" sz="2800" b="1" dirty="0">
                <a:solidFill>
                  <a:srgbClr val="000099"/>
                </a:solidFill>
              </a:rPr>
              <a:t>Regressão Linear</a:t>
            </a:r>
            <a:endParaRPr lang="pt-BR" altLang="pt-BR" sz="2800" b="1" dirty="0">
              <a:solidFill>
                <a:srgbClr val="000099"/>
              </a:solidFill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E58C968-8FD3-5DBF-A5DC-062805F7D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571500"/>
            <a:ext cx="8501062" cy="128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b="1">
                <a:solidFill>
                  <a:srgbClr val="003399"/>
                </a:solidFill>
              </a:rPr>
              <a:t>Regressão Linear Múltipla com variáveis categóricas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b="1"/>
              <a:t>REGRESS PESO_NASC = ESCOL IDADE_GEST SEXO</a:t>
            </a:r>
            <a:endParaRPr lang="pt-BR" altLang="pt-BR" b="1">
              <a:solidFill>
                <a:srgbClr val="003399"/>
              </a:solidFill>
            </a:endParaRPr>
          </a:p>
        </p:txBody>
      </p:sp>
      <p:pic>
        <p:nvPicPr>
          <p:cNvPr id="88068" name="Imagem 5" descr="reg_lin_5.JPG">
            <a:extLst>
              <a:ext uri="{FF2B5EF4-FFF2-40B4-BE49-F238E27FC236}">
                <a16:creationId xmlns:a16="http://schemas.microsoft.com/office/drawing/2014/main" id="{92F3CF8A-813F-2289-75EC-E058E5F91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4" y="2000250"/>
            <a:ext cx="5214937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1">
            <a:extLst>
              <a:ext uri="{FF2B5EF4-FFF2-40B4-BE49-F238E27FC236}">
                <a16:creationId xmlns:a16="http://schemas.microsoft.com/office/drawing/2014/main" id="{30390BAC-93E6-C1D4-5DA5-334A4C631565}"/>
              </a:ext>
            </a:extLst>
          </p:cNvPr>
          <p:cNvGrpSpPr>
            <a:grpSpLocks/>
          </p:cNvGrpSpPr>
          <p:nvPr/>
        </p:nvGrpSpPr>
        <p:grpSpPr bwMode="auto">
          <a:xfrm>
            <a:off x="5095876" y="3143250"/>
            <a:ext cx="5357813" cy="782638"/>
            <a:chOff x="3571868" y="3143248"/>
            <a:chExt cx="5357850" cy="782778"/>
          </a:xfrm>
        </p:grpSpPr>
        <p:sp>
          <p:nvSpPr>
            <p:cNvPr id="88070" name="Retângulo 6">
              <a:extLst>
                <a:ext uri="{FF2B5EF4-FFF2-40B4-BE49-F238E27FC236}">
                  <a16:creationId xmlns:a16="http://schemas.microsoft.com/office/drawing/2014/main" id="{C3693447-1D8C-B53D-D0B6-006B757C8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68" y="3214686"/>
              <a:ext cx="714380" cy="285752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pt-BR"/>
            </a:p>
          </p:txBody>
        </p:sp>
        <p:cxnSp>
          <p:nvCxnSpPr>
            <p:cNvPr id="88071" name="Conector de seta reta 7">
              <a:extLst>
                <a:ext uri="{FF2B5EF4-FFF2-40B4-BE49-F238E27FC236}">
                  <a16:creationId xmlns:a16="http://schemas.microsoft.com/office/drawing/2014/main" id="{96B7A07F-AB5C-94AE-3DE8-CC3CDA019E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86248" y="3357562"/>
              <a:ext cx="2643206" cy="1588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072" name="Rectangle 2">
              <a:extLst>
                <a:ext uri="{FF2B5EF4-FFF2-40B4-BE49-F238E27FC236}">
                  <a16:creationId xmlns:a16="http://schemas.microsoft.com/office/drawing/2014/main" id="{246916C4-9C06-FE2B-5369-0C23D5751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330" y="3143248"/>
              <a:ext cx="1857388" cy="7827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pt-BR" altLang="pt-BR" sz="1600" b="1"/>
                <a:t>Qual a interpretação?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A87EE58-985E-7C39-0521-344909910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>
            <a:extLst>
              <a:ext uri="{FF2B5EF4-FFF2-40B4-BE49-F238E27FC236}">
                <a16:creationId xmlns:a16="http://schemas.microsoft.com/office/drawing/2014/main" id="{53DF45C2-06B7-F1AC-DCDE-1D7C6F27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0"/>
            <a:ext cx="3492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99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pt-BR" sz="2800" b="1" dirty="0">
                <a:solidFill>
                  <a:srgbClr val="000099"/>
                </a:solidFill>
              </a:rPr>
              <a:t>Regressão Linear</a:t>
            </a:r>
            <a:endParaRPr lang="pt-BR" altLang="pt-BR" sz="2800" b="1" dirty="0">
              <a:solidFill>
                <a:srgbClr val="000099"/>
              </a:solidFill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81CEC99-B459-E9FE-DA3F-7E8B869B0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1" y="500063"/>
            <a:ext cx="8501063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pt-BR" sz="2800" b="1" dirty="0" err="1">
                <a:solidFill>
                  <a:srgbClr val="003399"/>
                </a:solidFill>
              </a:rPr>
              <a:t>Variáveis</a:t>
            </a:r>
            <a:r>
              <a:rPr lang="en-US" altLang="pt-BR" sz="2800" b="1" dirty="0">
                <a:solidFill>
                  <a:srgbClr val="003399"/>
                </a:solidFill>
              </a:rPr>
              <a:t> com </a:t>
            </a:r>
            <a:r>
              <a:rPr lang="en-US" altLang="pt-BR" sz="2800" b="1" dirty="0" err="1">
                <a:solidFill>
                  <a:srgbClr val="003399"/>
                </a:solidFill>
              </a:rPr>
              <a:t>mais</a:t>
            </a:r>
            <a:r>
              <a:rPr lang="en-US" altLang="pt-BR" sz="2800" b="1" dirty="0">
                <a:solidFill>
                  <a:srgbClr val="003399"/>
                </a:solidFill>
              </a:rPr>
              <a:t> de </a:t>
            </a:r>
            <a:r>
              <a:rPr lang="en-US" altLang="pt-BR" sz="2800" b="1" dirty="0" err="1">
                <a:solidFill>
                  <a:srgbClr val="003399"/>
                </a:solidFill>
              </a:rPr>
              <a:t>uma</a:t>
            </a:r>
            <a:r>
              <a:rPr lang="en-US" altLang="pt-BR" sz="2800" b="1" dirty="0">
                <a:solidFill>
                  <a:srgbClr val="003399"/>
                </a:solidFill>
              </a:rPr>
              <a:t> </a:t>
            </a:r>
            <a:r>
              <a:rPr lang="en-US" altLang="pt-BR" sz="2800" b="1" dirty="0" err="1">
                <a:solidFill>
                  <a:srgbClr val="003399"/>
                </a:solidFill>
              </a:rPr>
              <a:t>categoria</a:t>
            </a:r>
            <a:endParaRPr lang="en-US" altLang="pt-BR" sz="2800" b="1" dirty="0">
              <a:solidFill>
                <a:srgbClr val="003399"/>
              </a:solidFill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pt-BR" sz="2800" b="1" dirty="0">
                <a:solidFill>
                  <a:srgbClr val="003399"/>
                </a:solidFill>
              </a:rPr>
              <a:t>Peso ao </a:t>
            </a:r>
            <a:r>
              <a:rPr lang="en-US" altLang="pt-BR" sz="2800" b="1" dirty="0" err="1">
                <a:solidFill>
                  <a:srgbClr val="003399"/>
                </a:solidFill>
              </a:rPr>
              <a:t>nascer</a:t>
            </a:r>
            <a:r>
              <a:rPr lang="en-US" altLang="pt-BR" sz="2800" b="1" dirty="0">
                <a:solidFill>
                  <a:srgbClr val="003399"/>
                </a:solidFill>
              </a:rPr>
              <a:t> = </a:t>
            </a:r>
            <a:r>
              <a:rPr lang="el-GR" altLang="pt-BR" sz="2800" b="1" dirty="0">
                <a:solidFill>
                  <a:srgbClr val="003399"/>
                </a:solidFill>
              </a:rPr>
              <a:t>β</a:t>
            </a:r>
            <a:r>
              <a:rPr lang="en-US" altLang="pt-BR" sz="2800" b="1" baseline="-25000" dirty="0">
                <a:solidFill>
                  <a:srgbClr val="003399"/>
                </a:solidFill>
              </a:rPr>
              <a:t>0</a:t>
            </a:r>
            <a:r>
              <a:rPr lang="en-US" altLang="pt-BR" sz="2800" b="1" dirty="0">
                <a:solidFill>
                  <a:srgbClr val="003399"/>
                </a:solidFill>
              </a:rPr>
              <a:t> + </a:t>
            </a:r>
            <a:r>
              <a:rPr lang="el-GR" altLang="pt-BR" sz="2800" b="1" dirty="0">
                <a:solidFill>
                  <a:srgbClr val="003399"/>
                </a:solidFill>
              </a:rPr>
              <a:t>β</a:t>
            </a:r>
            <a:r>
              <a:rPr lang="en-US" altLang="pt-BR" sz="2800" b="1" baseline="-25000" dirty="0">
                <a:solidFill>
                  <a:srgbClr val="003399"/>
                </a:solidFill>
              </a:rPr>
              <a:t>1</a:t>
            </a:r>
            <a:r>
              <a:rPr lang="en-US" altLang="pt-BR" sz="2800" b="1" dirty="0">
                <a:solidFill>
                  <a:srgbClr val="003399"/>
                </a:solidFill>
              </a:rPr>
              <a:t> x </a:t>
            </a:r>
            <a:r>
              <a:rPr lang="en-US" altLang="pt-BR" sz="2800" b="1" dirty="0" err="1">
                <a:solidFill>
                  <a:srgbClr val="003399"/>
                </a:solidFill>
              </a:rPr>
              <a:t>Fumante</a:t>
            </a:r>
            <a:endParaRPr lang="en-US" altLang="pt-BR" sz="2800" b="1" dirty="0">
              <a:solidFill>
                <a:srgbClr val="003399"/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dirty="0"/>
              <a:t> </a:t>
            </a:r>
            <a:r>
              <a:rPr lang="en-US" altLang="pt-BR" b="1" dirty="0" err="1"/>
              <a:t>Variáveis</a:t>
            </a:r>
            <a:r>
              <a:rPr lang="en-US" altLang="pt-BR" b="1" dirty="0"/>
              <a:t> </a:t>
            </a:r>
            <a:r>
              <a:rPr lang="en-US" altLang="pt-BR" b="1" dirty="0" err="1"/>
              <a:t>indicadoras</a:t>
            </a:r>
            <a:r>
              <a:rPr lang="en-US" altLang="pt-BR" b="1" dirty="0"/>
              <a:t> (“dummy”)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dirty="0"/>
              <a:t> 1 </a:t>
            </a:r>
            <a:r>
              <a:rPr lang="el-GR" altLang="pt-BR" b="1" dirty="0"/>
              <a:t>β</a:t>
            </a:r>
            <a:r>
              <a:rPr lang="en-US" altLang="pt-BR" b="1" dirty="0"/>
              <a:t> para </a:t>
            </a:r>
            <a:r>
              <a:rPr lang="en-US" altLang="pt-BR" b="1" dirty="0" err="1"/>
              <a:t>cada</a:t>
            </a:r>
            <a:r>
              <a:rPr lang="en-US" altLang="pt-BR" b="1" dirty="0"/>
              <a:t> </a:t>
            </a:r>
            <a:r>
              <a:rPr lang="en-US" altLang="pt-BR" b="1" dirty="0" err="1"/>
              <a:t>variável</a:t>
            </a:r>
            <a:r>
              <a:rPr lang="en-US" altLang="pt-BR" b="1" dirty="0"/>
              <a:t> </a:t>
            </a:r>
            <a:r>
              <a:rPr lang="en-US" altLang="pt-BR" b="1" dirty="0" err="1"/>
              <a:t>indicadora</a:t>
            </a:r>
            <a:endParaRPr lang="en-US" altLang="pt-BR" b="1" dirty="0"/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dirty="0">
                <a:solidFill>
                  <a:srgbClr val="003399"/>
                </a:solidFill>
              </a:rPr>
              <a:t> </a:t>
            </a:r>
            <a:r>
              <a:rPr lang="en-US" altLang="pt-BR" b="1" dirty="0" err="1">
                <a:solidFill>
                  <a:srgbClr val="003399"/>
                </a:solidFill>
              </a:rPr>
              <a:t>Exemplo</a:t>
            </a:r>
            <a:r>
              <a:rPr lang="en-US" altLang="pt-BR" b="1" dirty="0">
                <a:solidFill>
                  <a:srgbClr val="003399"/>
                </a:solidFill>
              </a:rPr>
              <a:t>: </a:t>
            </a:r>
            <a:r>
              <a:rPr lang="en-US" altLang="pt-BR" b="1" dirty="0" err="1">
                <a:solidFill>
                  <a:srgbClr val="003399"/>
                </a:solidFill>
              </a:rPr>
              <a:t>Fumante</a:t>
            </a:r>
            <a:endParaRPr lang="en-US" altLang="pt-BR" b="1" dirty="0">
              <a:solidFill>
                <a:srgbClr val="003399"/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dirty="0"/>
              <a:t> </a:t>
            </a:r>
            <a:r>
              <a:rPr lang="en-US" altLang="pt-BR" b="1" dirty="0" err="1"/>
              <a:t>Referência</a:t>
            </a:r>
            <a:r>
              <a:rPr lang="en-US" altLang="pt-BR" b="1" dirty="0"/>
              <a:t>: </a:t>
            </a:r>
            <a:r>
              <a:rPr lang="en-US" altLang="pt-BR" b="1" dirty="0" err="1"/>
              <a:t>não-fumantes</a:t>
            </a:r>
            <a:r>
              <a:rPr lang="en-US" altLang="pt-BR" b="1" dirty="0"/>
              <a:t> (0)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dirty="0"/>
              <a:t> Ex-</a:t>
            </a:r>
            <a:r>
              <a:rPr lang="en-US" altLang="pt-BR" b="1" dirty="0" err="1"/>
              <a:t>fumantes</a:t>
            </a:r>
            <a:r>
              <a:rPr lang="en-US" altLang="pt-BR" b="1" dirty="0"/>
              <a:t> (1)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dirty="0"/>
              <a:t> </a:t>
            </a:r>
            <a:r>
              <a:rPr lang="en-US" altLang="pt-BR" b="1" dirty="0" err="1"/>
              <a:t>Não</a:t>
            </a:r>
            <a:r>
              <a:rPr lang="en-US" altLang="pt-BR" b="1" dirty="0"/>
              <a:t> </a:t>
            </a:r>
            <a:r>
              <a:rPr lang="en-US" altLang="pt-BR" b="1" dirty="0" err="1"/>
              <a:t>fumantes</a:t>
            </a:r>
            <a:r>
              <a:rPr lang="en-US" altLang="pt-BR" b="1" dirty="0"/>
              <a:t> (2)</a:t>
            </a:r>
            <a:endParaRPr lang="pt-BR" altLang="pt-B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FFC496-99B6-12D3-01FC-EB5707E0E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>
            <a:extLst>
              <a:ext uri="{FF2B5EF4-FFF2-40B4-BE49-F238E27FC236}">
                <a16:creationId xmlns:a16="http://schemas.microsoft.com/office/drawing/2014/main" id="{029B2DD5-2D4E-DE4D-E5E7-412B9A6F0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0"/>
            <a:ext cx="3492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99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pt-BR" sz="2800" b="1" dirty="0">
                <a:solidFill>
                  <a:srgbClr val="000099"/>
                </a:solidFill>
              </a:rPr>
              <a:t>Regressão Linear</a:t>
            </a:r>
            <a:endParaRPr lang="pt-BR" altLang="pt-BR" sz="2800" b="1" dirty="0">
              <a:solidFill>
                <a:srgbClr val="000099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96B3CF24-8ED0-421F-C713-18E47E9BF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1" y="500064"/>
            <a:ext cx="8501063" cy="56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pt-BR" sz="2800" b="1" dirty="0" err="1">
                <a:solidFill>
                  <a:srgbClr val="003399"/>
                </a:solidFill>
              </a:rPr>
              <a:t>Parâmetros</a:t>
            </a:r>
            <a:r>
              <a:rPr lang="en-US" altLang="pt-BR" sz="2800" b="1" dirty="0">
                <a:solidFill>
                  <a:srgbClr val="003399"/>
                </a:solidFill>
              </a:rPr>
              <a:t> do </a:t>
            </a:r>
            <a:r>
              <a:rPr lang="en-US" altLang="pt-BR" sz="2800" b="1" dirty="0" err="1">
                <a:solidFill>
                  <a:srgbClr val="003399"/>
                </a:solidFill>
              </a:rPr>
              <a:t>modelo</a:t>
            </a:r>
            <a:endParaRPr lang="en-US" altLang="pt-BR" sz="2800" b="1" dirty="0">
              <a:solidFill>
                <a:srgbClr val="003399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dirty="0"/>
              <a:t> </a:t>
            </a:r>
            <a:r>
              <a:rPr lang="en-US" altLang="pt-BR" b="1" dirty="0" err="1"/>
              <a:t>Recodificação</a:t>
            </a:r>
            <a:r>
              <a:rPr lang="en-US" altLang="pt-BR" b="1" dirty="0"/>
              <a:t> em </a:t>
            </a:r>
            <a:r>
              <a:rPr lang="en-US" altLang="pt-BR" b="1" dirty="0" err="1"/>
              <a:t>variáveis</a:t>
            </a:r>
            <a:r>
              <a:rPr lang="en-US" altLang="pt-BR" b="1" dirty="0"/>
              <a:t> </a:t>
            </a:r>
            <a:r>
              <a:rPr lang="en-US" altLang="pt-BR" b="1" dirty="0" err="1"/>
              <a:t>indicadoras</a:t>
            </a:r>
            <a:r>
              <a:rPr lang="en-US" altLang="pt-BR" b="1" dirty="0"/>
              <a:t> </a:t>
            </a:r>
            <a:r>
              <a:rPr lang="en-US" altLang="pt-BR" b="1" dirty="0" err="1"/>
              <a:t>binárias</a:t>
            </a:r>
            <a:endParaRPr lang="en-US" altLang="pt-BR" b="1" baseline="-25000" dirty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dirty="0"/>
              <a:t> Z</a:t>
            </a:r>
            <a:r>
              <a:rPr lang="en-US" altLang="pt-BR" b="1" baseline="-25000" dirty="0"/>
              <a:t>1</a:t>
            </a:r>
            <a:r>
              <a:rPr lang="en-US" altLang="pt-BR" b="1" dirty="0"/>
              <a:t>= 1, se </a:t>
            </a:r>
            <a:r>
              <a:rPr lang="en-US" altLang="pt-BR" b="1" dirty="0" err="1"/>
              <a:t>fumo</a:t>
            </a:r>
            <a:r>
              <a:rPr lang="en-US" altLang="pt-BR" b="1" dirty="0"/>
              <a:t>=1 (ex-</a:t>
            </a:r>
            <a:r>
              <a:rPr lang="en-US" altLang="pt-BR" b="1" dirty="0" err="1"/>
              <a:t>fumante</a:t>
            </a:r>
            <a:r>
              <a:rPr lang="en-US" altLang="pt-BR" b="1" dirty="0"/>
              <a:t>), 0 se </a:t>
            </a:r>
            <a:r>
              <a:rPr lang="en-US" altLang="pt-BR" b="1" dirty="0" err="1"/>
              <a:t>contrário</a:t>
            </a:r>
            <a:endParaRPr lang="en-US" altLang="pt-BR" b="1" dirty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dirty="0"/>
              <a:t> Z</a:t>
            </a:r>
            <a:r>
              <a:rPr lang="en-US" altLang="pt-BR" b="1" baseline="-25000" dirty="0"/>
              <a:t>2</a:t>
            </a:r>
            <a:r>
              <a:rPr lang="en-US" altLang="pt-BR" b="1" dirty="0"/>
              <a:t>= 1, se </a:t>
            </a:r>
            <a:r>
              <a:rPr lang="en-US" altLang="pt-BR" b="1" dirty="0" err="1"/>
              <a:t>fumo</a:t>
            </a:r>
            <a:r>
              <a:rPr lang="en-US" altLang="pt-BR" b="1" dirty="0"/>
              <a:t>=2 (</a:t>
            </a:r>
            <a:r>
              <a:rPr lang="en-US" altLang="pt-BR" b="1" dirty="0" err="1"/>
              <a:t>fumante</a:t>
            </a:r>
            <a:r>
              <a:rPr lang="en-US" altLang="pt-BR" b="1" dirty="0"/>
              <a:t>), 0 se </a:t>
            </a:r>
            <a:r>
              <a:rPr lang="en-US" altLang="pt-BR" b="1" dirty="0" err="1"/>
              <a:t>contrário</a:t>
            </a:r>
            <a:endParaRPr lang="en-US" altLang="pt-BR" b="1" dirty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pt-BR" b="1" dirty="0">
                <a:solidFill>
                  <a:srgbClr val="003399"/>
                </a:solidFill>
              </a:rPr>
              <a:t> 	Peso ao </a:t>
            </a:r>
            <a:r>
              <a:rPr lang="en-US" altLang="pt-BR" b="1" dirty="0" err="1">
                <a:solidFill>
                  <a:srgbClr val="003399"/>
                </a:solidFill>
              </a:rPr>
              <a:t>nascer</a:t>
            </a:r>
            <a:r>
              <a:rPr lang="en-US" altLang="pt-BR" b="1" dirty="0">
                <a:solidFill>
                  <a:srgbClr val="003399"/>
                </a:solidFill>
              </a:rPr>
              <a:t> = </a:t>
            </a:r>
            <a:r>
              <a:rPr lang="el-GR" altLang="pt-BR" b="1" dirty="0">
                <a:solidFill>
                  <a:srgbClr val="003399"/>
                </a:solidFill>
              </a:rPr>
              <a:t>β</a:t>
            </a:r>
            <a:r>
              <a:rPr lang="en-US" altLang="pt-BR" b="1" baseline="-25000" dirty="0">
                <a:solidFill>
                  <a:srgbClr val="003399"/>
                </a:solidFill>
              </a:rPr>
              <a:t>0</a:t>
            </a:r>
            <a:r>
              <a:rPr lang="en-US" altLang="pt-BR" b="1" dirty="0">
                <a:solidFill>
                  <a:srgbClr val="003399"/>
                </a:solidFill>
              </a:rPr>
              <a:t> + </a:t>
            </a:r>
            <a:r>
              <a:rPr lang="el-GR" altLang="pt-BR" b="1" dirty="0">
                <a:solidFill>
                  <a:srgbClr val="003399"/>
                </a:solidFill>
              </a:rPr>
              <a:t>β</a:t>
            </a:r>
            <a:r>
              <a:rPr lang="en-US" altLang="pt-BR" b="1" baseline="-25000" dirty="0">
                <a:solidFill>
                  <a:srgbClr val="003399"/>
                </a:solidFill>
              </a:rPr>
              <a:t>1</a:t>
            </a:r>
            <a:r>
              <a:rPr lang="en-US" altLang="pt-BR" b="1" dirty="0">
                <a:solidFill>
                  <a:srgbClr val="003399"/>
                </a:solidFill>
              </a:rPr>
              <a:t> x Z</a:t>
            </a:r>
            <a:r>
              <a:rPr lang="en-US" altLang="pt-BR" b="1" baseline="-25000" dirty="0">
                <a:solidFill>
                  <a:srgbClr val="003399"/>
                </a:solidFill>
              </a:rPr>
              <a:t>1</a:t>
            </a:r>
            <a:r>
              <a:rPr lang="en-US" altLang="pt-BR" b="1" dirty="0">
                <a:solidFill>
                  <a:srgbClr val="003399"/>
                </a:solidFill>
              </a:rPr>
              <a:t> + </a:t>
            </a:r>
            <a:r>
              <a:rPr lang="el-GR" altLang="pt-BR" b="1" dirty="0">
                <a:solidFill>
                  <a:srgbClr val="003399"/>
                </a:solidFill>
              </a:rPr>
              <a:t>β</a:t>
            </a:r>
            <a:r>
              <a:rPr lang="en-US" altLang="pt-BR" b="1" baseline="-25000" dirty="0">
                <a:solidFill>
                  <a:srgbClr val="003399"/>
                </a:solidFill>
              </a:rPr>
              <a:t>2</a:t>
            </a:r>
            <a:r>
              <a:rPr lang="en-US" altLang="pt-BR" b="1" dirty="0">
                <a:solidFill>
                  <a:srgbClr val="003399"/>
                </a:solidFill>
              </a:rPr>
              <a:t> x Z</a:t>
            </a:r>
            <a:r>
              <a:rPr lang="en-US" altLang="pt-BR" b="1" baseline="-25000" dirty="0">
                <a:solidFill>
                  <a:srgbClr val="003399"/>
                </a:solidFill>
              </a:rPr>
              <a:t>2</a:t>
            </a:r>
            <a:r>
              <a:rPr lang="en-US" altLang="pt-BR" b="1" dirty="0">
                <a:solidFill>
                  <a:srgbClr val="003399"/>
                </a:solidFill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dirty="0"/>
              <a:t> </a:t>
            </a:r>
            <a:r>
              <a:rPr lang="en-US" altLang="pt-BR" b="1" dirty="0" err="1">
                <a:solidFill>
                  <a:srgbClr val="003399"/>
                </a:solidFill>
              </a:rPr>
              <a:t>Não-Fumante</a:t>
            </a:r>
            <a:r>
              <a:rPr lang="en-US" altLang="pt-BR" b="1" dirty="0">
                <a:solidFill>
                  <a:srgbClr val="003399"/>
                </a:solidFill>
              </a:rPr>
              <a:t>: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0</a:t>
            </a:r>
            <a:r>
              <a:rPr lang="en-US" altLang="pt-BR" b="1" dirty="0"/>
              <a:t> +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1</a:t>
            </a:r>
            <a:r>
              <a:rPr lang="en-US" altLang="pt-BR" b="1" dirty="0"/>
              <a:t> x </a:t>
            </a:r>
            <a:r>
              <a:rPr lang="en-US" altLang="pt-BR" b="1" dirty="0">
                <a:solidFill>
                  <a:srgbClr val="003399"/>
                </a:solidFill>
              </a:rPr>
              <a:t>0</a:t>
            </a:r>
            <a:r>
              <a:rPr lang="en-US" altLang="pt-BR" b="1" dirty="0"/>
              <a:t> +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2</a:t>
            </a:r>
            <a:r>
              <a:rPr lang="en-US" altLang="pt-BR" b="1" dirty="0"/>
              <a:t> x </a:t>
            </a:r>
            <a:r>
              <a:rPr lang="en-US" altLang="pt-BR" b="1" dirty="0">
                <a:solidFill>
                  <a:srgbClr val="003399"/>
                </a:solidFill>
              </a:rPr>
              <a:t>0</a:t>
            </a:r>
            <a:r>
              <a:rPr lang="en-US" altLang="pt-BR" b="1" dirty="0"/>
              <a:t> = </a:t>
            </a:r>
            <a:r>
              <a:rPr lang="el-GR" altLang="pt-BR" b="1" dirty="0">
                <a:solidFill>
                  <a:srgbClr val="003399"/>
                </a:solidFill>
              </a:rPr>
              <a:t>β</a:t>
            </a:r>
            <a:r>
              <a:rPr lang="en-US" altLang="pt-BR" b="1" baseline="-25000" dirty="0">
                <a:solidFill>
                  <a:srgbClr val="003399"/>
                </a:solidFill>
              </a:rPr>
              <a:t>0</a:t>
            </a:r>
            <a:r>
              <a:rPr lang="en-US" altLang="pt-BR" b="1" dirty="0">
                <a:solidFill>
                  <a:srgbClr val="003399"/>
                </a:solidFill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dirty="0"/>
              <a:t> </a:t>
            </a:r>
            <a:r>
              <a:rPr lang="en-US" altLang="pt-BR" b="1" dirty="0">
                <a:solidFill>
                  <a:srgbClr val="003399"/>
                </a:solidFill>
              </a:rPr>
              <a:t>Ex-</a:t>
            </a:r>
            <a:r>
              <a:rPr lang="en-US" altLang="pt-BR" b="1" dirty="0" err="1">
                <a:solidFill>
                  <a:srgbClr val="003399"/>
                </a:solidFill>
              </a:rPr>
              <a:t>Fumante</a:t>
            </a:r>
            <a:r>
              <a:rPr lang="en-US" altLang="pt-BR" b="1" dirty="0">
                <a:solidFill>
                  <a:srgbClr val="003399"/>
                </a:solidFill>
              </a:rPr>
              <a:t> (Z</a:t>
            </a:r>
            <a:r>
              <a:rPr lang="en-US" altLang="pt-BR" b="1" baseline="-25000" dirty="0">
                <a:solidFill>
                  <a:srgbClr val="003399"/>
                </a:solidFill>
              </a:rPr>
              <a:t>1</a:t>
            </a:r>
            <a:r>
              <a:rPr lang="en-US" altLang="pt-BR" b="1" dirty="0">
                <a:solidFill>
                  <a:srgbClr val="003399"/>
                </a:solidFill>
              </a:rPr>
              <a:t>= 1):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0</a:t>
            </a:r>
            <a:r>
              <a:rPr lang="en-US" altLang="pt-BR" b="1" dirty="0"/>
              <a:t> +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1</a:t>
            </a:r>
            <a:r>
              <a:rPr lang="en-US" altLang="pt-BR" b="1" dirty="0"/>
              <a:t> x </a:t>
            </a:r>
            <a:r>
              <a:rPr lang="en-US" altLang="pt-BR" b="1" dirty="0">
                <a:solidFill>
                  <a:srgbClr val="003399"/>
                </a:solidFill>
              </a:rPr>
              <a:t>1</a:t>
            </a:r>
            <a:r>
              <a:rPr lang="en-US" altLang="pt-BR" b="1" dirty="0"/>
              <a:t> +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2</a:t>
            </a:r>
            <a:r>
              <a:rPr lang="en-US" altLang="pt-BR" b="1" dirty="0"/>
              <a:t> x </a:t>
            </a:r>
            <a:r>
              <a:rPr lang="en-US" altLang="pt-BR" b="1" dirty="0">
                <a:solidFill>
                  <a:srgbClr val="003399"/>
                </a:solidFill>
              </a:rPr>
              <a:t>0 </a:t>
            </a:r>
            <a:r>
              <a:rPr lang="en-US" altLang="pt-BR" b="1" dirty="0"/>
              <a:t>= </a:t>
            </a:r>
            <a:r>
              <a:rPr lang="el-GR" altLang="pt-BR" b="1" dirty="0">
                <a:solidFill>
                  <a:srgbClr val="003399"/>
                </a:solidFill>
              </a:rPr>
              <a:t>β</a:t>
            </a:r>
            <a:r>
              <a:rPr lang="en-US" altLang="pt-BR" b="1" baseline="-25000" dirty="0">
                <a:solidFill>
                  <a:srgbClr val="003399"/>
                </a:solidFill>
              </a:rPr>
              <a:t>0</a:t>
            </a:r>
            <a:r>
              <a:rPr lang="en-US" altLang="pt-BR" b="1" dirty="0">
                <a:solidFill>
                  <a:srgbClr val="003399"/>
                </a:solidFill>
              </a:rPr>
              <a:t> + </a:t>
            </a:r>
            <a:r>
              <a:rPr lang="el-GR" altLang="pt-BR" b="1" dirty="0">
                <a:solidFill>
                  <a:srgbClr val="003399"/>
                </a:solidFill>
              </a:rPr>
              <a:t>β</a:t>
            </a:r>
            <a:r>
              <a:rPr lang="en-US" altLang="pt-BR" b="1" baseline="-25000" dirty="0">
                <a:solidFill>
                  <a:srgbClr val="003399"/>
                </a:solidFill>
              </a:rPr>
              <a:t>1</a:t>
            </a:r>
            <a:r>
              <a:rPr lang="en-US" altLang="pt-BR" b="1" dirty="0">
                <a:solidFill>
                  <a:srgbClr val="003399"/>
                </a:solidFill>
              </a:rPr>
              <a:t> </a:t>
            </a:r>
            <a:endParaRPr lang="en-US" altLang="pt-BR" b="1" baseline="-25000" dirty="0">
              <a:solidFill>
                <a:srgbClr val="003399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baseline="-25000" dirty="0"/>
              <a:t> </a:t>
            </a:r>
            <a:r>
              <a:rPr lang="en-US" altLang="pt-BR" b="1" dirty="0" err="1">
                <a:solidFill>
                  <a:srgbClr val="003399"/>
                </a:solidFill>
              </a:rPr>
              <a:t>Fumante</a:t>
            </a:r>
            <a:r>
              <a:rPr lang="en-US" altLang="pt-BR" b="1" dirty="0">
                <a:solidFill>
                  <a:srgbClr val="003399"/>
                </a:solidFill>
              </a:rPr>
              <a:t> (Z</a:t>
            </a:r>
            <a:r>
              <a:rPr lang="en-US" altLang="pt-BR" b="1" baseline="-25000" dirty="0">
                <a:solidFill>
                  <a:srgbClr val="003399"/>
                </a:solidFill>
              </a:rPr>
              <a:t>2</a:t>
            </a:r>
            <a:r>
              <a:rPr lang="en-US" altLang="pt-BR" b="1" dirty="0">
                <a:solidFill>
                  <a:srgbClr val="003399"/>
                </a:solidFill>
              </a:rPr>
              <a:t>= 1):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0</a:t>
            </a:r>
            <a:r>
              <a:rPr lang="en-US" altLang="pt-BR" b="1" dirty="0"/>
              <a:t> +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1</a:t>
            </a:r>
            <a:r>
              <a:rPr lang="en-US" altLang="pt-BR" b="1" dirty="0"/>
              <a:t> x </a:t>
            </a:r>
            <a:r>
              <a:rPr lang="en-US" altLang="pt-BR" b="1" dirty="0">
                <a:solidFill>
                  <a:srgbClr val="003399"/>
                </a:solidFill>
              </a:rPr>
              <a:t>0</a:t>
            </a:r>
            <a:r>
              <a:rPr lang="en-US" altLang="pt-BR" b="1" dirty="0"/>
              <a:t> +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2</a:t>
            </a:r>
            <a:r>
              <a:rPr lang="en-US" altLang="pt-BR" b="1" dirty="0"/>
              <a:t> x </a:t>
            </a:r>
            <a:r>
              <a:rPr lang="en-US" altLang="pt-BR" b="1" dirty="0">
                <a:solidFill>
                  <a:srgbClr val="003399"/>
                </a:solidFill>
              </a:rPr>
              <a:t>1</a:t>
            </a:r>
            <a:r>
              <a:rPr lang="en-US" altLang="pt-BR" b="1" dirty="0"/>
              <a:t> = </a:t>
            </a:r>
            <a:r>
              <a:rPr lang="el-GR" altLang="pt-BR" b="1" dirty="0">
                <a:solidFill>
                  <a:srgbClr val="003399"/>
                </a:solidFill>
              </a:rPr>
              <a:t>β</a:t>
            </a:r>
            <a:r>
              <a:rPr lang="en-US" altLang="pt-BR" b="1" baseline="-25000" dirty="0">
                <a:solidFill>
                  <a:srgbClr val="003399"/>
                </a:solidFill>
              </a:rPr>
              <a:t>0</a:t>
            </a:r>
            <a:r>
              <a:rPr lang="el-GR" altLang="pt-BR" b="1" dirty="0">
                <a:solidFill>
                  <a:srgbClr val="003399"/>
                </a:solidFill>
              </a:rPr>
              <a:t> </a:t>
            </a:r>
            <a:r>
              <a:rPr lang="en-US" altLang="pt-BR" b="1" dirty="0">
                <a:solidFill>
                  <a:srgbClr val="003399"/>
                </a:solidFill>
              </a:rPr>
              <a:t>+ </a:t>
            </a:r>
            <a:r>
              <a:rPr lang="el-GR" altLang="pt-BR" b="1" dirty="0">
                <a:solidFill>
                  <a:srgbClr val="003399"/>
                </a:solidFill>
              </a:rPr>
              <a:t>β</a:t>
            </a:r>
            <a:r>
              <a:rPr lang="en-US" altLang="pt-BR" b="1" baseline="-25000" dirty="0">
                <a:solidFill>
                  <a:srgbClr val="003399"/>
                </a:solidFill>
              </a:rPr>
              <a:t>2</a:t>
            </a:r>
            <a:r>
              <a:rPr lang="en-US" altLang="pt-BR" b="1" dirty="0">
                <a:solidFill>
                  <a:srgbClr val="003399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791B01-F84D-9F20-88BD-DC21B564D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>
            <a:extLst>
              <a:ext uri="{FF2B5EF4-FFF2-40B4-BE49-F238E27FC236}">
                <a16:creationId xmlns:a16="http://schemas.microsoft.com/office/drawing/2014/main" id="{B03B4FD1-1FC4-F9C0-0E19-284405E12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0"/>
            <a:ext cx="3492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99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pt-BR" sz="2800" b="1" dirty="0">
                <a:solidFill>
                  <a:srgbClr val="000099"/>
                </a:solidFill>
              </a:rPr>
              <a:t>Regressão Linear</a:t>
            </a:r>
            <a:endParaRPr lang="pt-BR" altLang="pt-BR" sz="2800" b="1" dirty="0">
              <a:solidFill>
                <a:srgbClr val="000099"/>
              </a:solidFill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4292E24C-C56D-EF9E-B84C-B9D6EDF70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1" y="500064"/>
            <a:ext cx="8501063" cy="285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pt-BR" sz="2800" b="1" dirty="0" err="1">
                <a:solidFill>
                  <a:srgbClr val="003399"/>
                </a:solidFill>
              </a:rPr>
              <a:t>Interpretação</a:t>
            </a:r>
            <a:r>
              <a:rPr lang="en-US" altLang="pt-BR" sz="2800" b="1" dirty="0">
                <a:solidFill>
                  <a:srgbClr val="003399"/>
                </a:solidFill>
              </a:rPr>
              <a:t> dos </a:t>
            </a:r>
            <a:r>
              <a:rPr lang="en-US" altLang="pt-BR" sz="2800" b="1" dirty="0" err="1">
                <a:solidFill>
                  <a:srgbClr val="003399"/>
                </a:solidFill>
              </a:rPr>
              <a:t>resultados</a:t>
            </a:r>
            <a:endParaRPr lang="en-US" altLang="pt-BR" b="1" dirty="0">
              <a:solidFill>
                <a:srgbClr val="003399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altLang="pt-BR" b="1" dirty="0"/>
              <a:t>β</a:t>
            </a:r>
            <a:r>
              <a:rPr lang="en-US" altLang="pt-BR" b="1" baseline="-25000" dirty="0"/>
              <a:t>1</a:t>
            </a:r>
            <a:r>
              <a:rPr lang="en-US" altLang="pt-BR" b="1" dirty="0"/>
              <a:t>: </a:t>
            </a:r>
            <a:r>
              <a:rPr lang="en-US" altLang="pt-BR" b="1" dirty="0" err="1"/>
              <a:t>Diferença</a:t>
            </a:r>
            <a:r>
              <a:rPr lang="en-US" altLang="pt-BR" b="1" dirty="0"/>
              <a:t> média de ex-</a:t>
            </a:r>
            <a:r>
              <a:rPr lang="en-US" altLang="pt-BR" b="1" dirty="0" err="1"/>
              <a:t>fumantes</a:t>
            </a:r>
            <a:r>
              <a:rPr lang="en-US" altLang="pt-BR" b="1" dirty="0"/>
              <a:t> – </a:t>
            </a:r>
            <a:r>
              <a:rPr lang="en-US" altLang="pt-BR" b="1" dirty="0" err="1"/>
              <a:t>não</a:t>
            </a:r>
            <a:r>
              <a:rPr lang="en-US" altLang="pt-BR" b="1" dirty="0"/>
              <a:t> </a:t>
            </a:r>
            <a:r>
              <a:rPr lang="en-US" altLang="pt-BR" b="1" dirty="0" err="1"/>
              <a:t>fumantes</a:t>
            </a:r>
            <a:endParaRPr lang="en-US" altLang="pt-BR" b="1" dirty="0">
              <a:solidFill>
                <a:srgbClr val="003399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dirty="0"/>
              <a:t>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2</a:t>
            </a:r>
            <a:r>
              <a:rPr lang="en-US" altLang="pt-BR" b="1" dirty="0"/>
              <a:t>: </a:t>
            </a:r>
            <a:r>
              <a:rPr lang="en-US" altLang="pt-BR" b="1" dirty="0" err="1"/>
              <a:t>Diferença</a:t>
            </a:r>
            <a:r>
              <a:rPr lang="en-US" altLang="pt-BR" b="1" dirty="0"/>
              <a:t> média de </a:t>
            </a:r>
            <a:r>
              <a:rPr lang="en-US" altLang="pt-BR" b="1" dirty="0" err="1"/>
              <a:t>fumantes</a:t>
            </a:r>
            <a:r>
              <a:rPr lang="en-US" altLang="pt-BR" b="1" dirty="0"/>
              <a:t> – </a:t>
            </a:r>
            <a:r>
              <a:rPr lang="en-US" altLang="pt-BR" b="1" dirty="0" err="1"/>
              <a:t>não</a:t>
            </a:r>
            <a:r>
              <a:rPr lang="en-US" altLang="pt-BR" b="1" dirty="0"/>
              <a:t> </a:t>
            </a:r>
            <a:r>
              <a:rPr lang="en-US" altLang="pt-BR" b="1" dirty="0" err="1"/>
              <a:t>fumantes</a:t>
            </a:r>
            <a:endParaRPr lang="en-US" altLang="pt-BR" b="1" baseline="-25000" dirty="0">
              <a:solidFill>
                <a:srgbClr val="003399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pt-BR" b="1" dirty="0"/>
              <a:t>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1</a:t>
            </a:r>
            <a:r>
              <a:rPr lang="en-US" altLang="pt-BR" b="1" dirty="0"/>
              <a:t> – </a:t>
            </a:r>
            <a:r>
              <a:rPr lang="el-GR" altLang="pt-BR" b="1" dirty="0"/>
              <a:t>β</a:t>
            </a:r>
            <a:r>
              <a:rPr lang="en-US" altLang="pt-BR" b="1" baseline="-25000" dirty="0"/>
              <a:t>2</a:t>
            </a:r>
            <a:r>
              <a:rPr lang="en-US" altLang="pt-BR" b="1" dirty="0"/>
              <a:t>: </a:t>
            </a:r>
            <a:r>
              <a:rPr lang="en-US" altLang="pt-BR" b="1" dirty="0" err="1"/>
              <a:t>Diferença</a:t>
            </a:r>
            <a:r>
              <a:rPr lang="en-US" altLang="pt-BR" b="1" dirty="0"/>
              <a:t> média de ex-</a:t>
            </a:r>
            <a:r>
              <a:rPr lang="en-US" altLang="pt-BR" b="1" dirty="0" err="1"/>
              <a:t>fumantes</a:t>
            </a:r>
            <a:r>
              <a:rPr lang="en-US" altLang="pt-BR" b="1" dirty="0"/>
              <a:t> – </a:t>
            </a:r>
            <a:r>
              <a:rPr lang="en-US" altLang="pt-BR" b="1" dirty="0" err="1"/>
              <a:t>fumantes</a:t>
            </a:r>
            <a:endParaRPr lang="en-US" altLang="pt-BR" b="1" dirty="0"/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CAED26E9-83DC-5AA8-7F86-2BF366DA8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9" y="4177642"/>
            <a:ext cx="6643687" cy="120622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pt-BR" b="1">
                <a:solidFill>
                  <a:schemeClr val="bg1"/>
                </a:solidFill>
              </a:rPr>
              <a:t>Variáveis categóricas indicadoras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pt-BR" b="1">
                <a:solidFill>
                  <a:schemeClr val="bg1"/>
                </a:solidFill>
              </a:rPr>
              <a:t>Semelhante à ANOVA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949F8-9E4D-C625-83A9-FE1EC9CB4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258" y="515561"/>
            <a:ext cx="1729286" cy="5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altLang="en-US" sz="2400" b="1" dirty="0">
                <a:solidFill>
                  <a:srgbClr val="003399"/>
                </a:solidFill>
                <a:highlight>
                  <a:srgbClr val="FFFF00"/>
                </a:highlight>
              </a:rPr>
              <a:t>Atualizar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78AA931-F9CB-D95E-ED30-613EABC42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64" y="1377650"/>
            <a:ext cx="11112242" cy="356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pt-BR" altLang="en-US" sz="1800" b="1" dirty="0" err="1">
                <a:latin typeface="Candara" panose="020E0502030303020204" pitchFamily="34" charset="0"/>
              </a:rPr>
              <a:t>Kirkwood</a:t>
            </a:r>
            <a:r>
              <a:rPr lang="pt-BR" altLang="en-US" sz="1800" b="1" dirty="0">
                <a:latin typeface="Candara" panose="020E0502030303020204" pitchFamily="34" charset="0"/>
              </a:rPr>
              <a:t> BR, </a:t>
            </a:r>
            <a:r>
              <a:rPr lang="pt-BR" altLang="en-US" sz="1800" b="1" dirty="0" err="1">
                <a:latin typeface="Candara" panose="020E0502030303020204" pitchFamily="34" charset="0"/>
              </a:rPr>
              <a:t>Sterne</a:t>
            </a:r>
            <a:r>
              <a:rPr lang="pt-BR" altLang="en-US" sz="1800" b="1" dirty="0">
                <a:latin typeface="Candara" panose="020E0502030303020204" pitchFamily="34" charset="0"/>
              </a:rPr>
              <a:t> JAC. </a:t>
            </a:r>
            <a:r>
              <a:rPr lang="pt-BR" altLang="en-US" sz="1800" b="1" dirty="0" err="1">
                <a:latin typeface="Candara" panose="020E0502030303020204" pitchFamily="34" charset="0"/>
              </a:rPr>
              <a:t>Essential</a:t>
            </a:r>
            <a:r>
              <a:rPr lang="pt-BR" altLang="en-US" sz="1800" b="1" dirty="0">
                <a:latin typeface="Candara" panose="020E0502030303020204" pitchFamily="34" charset="0"/>
              </a:rPr>
              <a:t> Medical Statistics, 2</a:t>
            </a:r>
            <a:r>
              <a:rPr lang="pt-BR" altLang="en-US" sz="1800" b="1" baseline="30000" dirty="0">
                <a:latin typeface="Candara" panose="020E0502030303020204" pitchFamily="34" charset="0"/>
              </a:rPr>
              <a:t>nd </a:t>
            </a:r>
            <a:r>
              <a:rPr lang="pt-BR" altLang="en-US" sz="1800" b="1" dirty="0" err="1">
                <a:latin typeface="Candara" panose="020E0502030303020204" pitchFamily="34" charset="0"/>
              </a:rPr>
              <a:t>Edition</a:t>
            </a:r>
            <a:r>
              <a:rPr lang="pt-BR" altLang="en-US" sz="1800" b="1" dirty="0">
                <a:latin typeface="Candara" panose="020E0502030303020204" pitchFamily="34" charset="0"/>
              </a:rPr>
              <a:t>. Blackwell Science.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pt-BR" altLang="en-US" sz="1800" b="1" dirty="0">
                <a:latin typeface="Candara" panose="020E0502030303020204" pitchFamily="34" charset="0"/>
              </a:rPr>
              <a:t>Callegari-Jacques SM. Bioestatística – Princípios e Aplicações. Artmed, 2003.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sz="1800" b="1" dirty="0" err="1">
                <a:latin typeface="Candara" panose="020E0502030303020204" pitchFamily="34" charset="0"/>
              </a:rPr>
              <a:t>Vittinghoff</a:t>
            </a:r>
            <a:r>
              <a:rPr lang="en-US" altLang="en-US" sz="1800" b="1" dirty="0">
                <a:latin typeface="Candara" panose="020E0502030303020204" pitchFamily="34" charset="0"/>
              </a:rPr>
              <a:t> E, Glidden DV, </a:t>
            </a:r>
            <a:r>
              <a:rPr lang="en-US" altLang="en-US" sz="1800" b="1" dirty="0" err="1">
                <a:latin typeface="Candara" panose="020E0502030303020204" pitchFamily="34" charset="0"/>
              </a:rPr>
              <a:t>Shiboski</a:t>
            </a:r>
            <a:r>
              <a:rPr lang="en-US" altLang="en-US" sz="1800" b="1" dirty="0">
                <a:latin typeface="Candara" panose="020E0502030303020204" pitchFamily="34" charset="0"/>
              </a:rPr>
              <a:t> SC, McCulloch CE. Data Regression methods in biostatistics : linear, logistic, survival, and repeated measures models. Springer, 2005.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sz="1800" b="1" dirty="0">
                <a:latin typeface="Candara" panose="020E0502030303020204" pitchFamily="34" charset="0"/>
              </a:rPr>
              <a:t>Kutner MH, </a:t>
            </a:r>
            <a:r>
              <a:rPr lang="en-US" altLang="en-US" sz="1800" b="1" dirty="0" err="1">
                <a:latin typeface="Candara" panose="020E0502030303020204" pitchFamily="34" charset="0"/>
              </a:rPr>
              <a:t>Nachtsheim</a:t>
            </a:r>
            <a:r>
              <a:rPr lang="en-US" altLang="en-US" sz="1800" b="1" dirty="0">
                <a:latin typeface="Candara" panose="020E0502030303020204" pitchFamily="34" charset="0"/>
              </a:rPr>
              <a:t> CJ, </a:t>
            </a:r>
            <a:r>
              <a:rPr lang="en-US" altLang="en-US" sz="1800" b="1" dirty="0" err="1">
                <a:latin typeface="Candara" panose="020E0502030303020204" pitchFamily="34" charset="0"/>
              </a:rPr>
              <a:t>Neter</a:t>
            </a:r>
            <a:r>
              <a:rPr lang="en-US" altLang="en-US" sz="1800" b="1" dirty="0">
                <a:latin typeface="Candara" panose="020E0502030303020204" pitchFamily="34" charset="0"/>
              </a:rPr>
              <a:t> J, Li W. Applied Linear Statistical Models. McGraw-Hill, 2005.</a:t>
            </a:r>
            <a:endParaRPr lang="pt-BR" altLang="en-US" sz="1800" b="1" dirty="0">
              <a:latin typeface="Candara" panose="020E0502030303020204" pitchFamily="34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pt-BR" altLang="en-US" sz="1800" b="1" dirty="0" err="1">
                <a:latin typeface="Candara" panose="020E0502030303020204" pitchFamily="34" charset="0"/>
              </a:rPr>
              <a:t>Rosner</a:t>
            </a:r>
            <a:r>
              <a:rPr lang="pt-BR" altLang="en-US" sz="1800" b="1" dirty="0">
                <a:latin typeface="Candara" panose="020E0502030303020204" pitchFamily="34" charset="0"/>
              </a:rPr>
              <a:t> B. Fundamentals in </a:t>
            </a:r>
            <a:r>
              <a:rPr lang="pt-BR" altLang="en-US" sz="1800" b="1" dirty="0" err="1">
                <a:latin typeface="Candara" panose="020E0502030303020204" pitchFamily="34" charset="0"/>
              </a:rPr>
              <a:t>Biostatistics</a:t>
            </a:r>
            <a:r>
              <a:rPr lang="pt-BR" altLang="en-US" sz="1800" b="1" dirty="0">
                <a:latin typeface="Candara" panose="020E0502030303020204" pitchFamily="34" charset="0"/>
              </a:rPr>
              <a:t>. Brooks/Cole, 2011.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pt-BR" altLang="en-US" sz="1800" b="1" dirty="0">
                <a:latin typeface="Candara" panose="020E0502030303020204" pitchFamily="34" charset="0"/>
              </a:rPr>
              <a:t>Agresti A. </a:t>
            </a:r>
            <a:r>
              <a:rPr lang="pt-BR" altLang="en-US" sz="1800" b="1" dirty="0" err="1">
                <a:latin typeface="Candara" panose="020E0502030303020204" pitchFamily="34" charset="0"/>
              </a:rPr>
              <a:t>An</a:t>
            </a:r>
            <a:r>
              <a:rPr lang="pt-BR" altLang="en-US" sz="1800" b="1" dirty="0">
                <a:latin typeface="Candara" panose="020E0502030303020204" pitchFamily="34" charset="0"/>
              </a:rPr>
              <a:t> </a:t>
            </a:r>
            <a:r>
              <a:rPr lang="pt-BR" altLang="en-US" sz="1800" b="1" dirty="0" err="1">
                <a:latin typeface="Candara" panose="020E0502030303020204" pitchFamily="34" charset="0"/>
              </a:rPr>
              <a:t>introduction</a:t>
            </a:r>
            <a:r>
              <a:rPr lang="pt-BR" altLang="en-US" sz="1800" b="1" dirty="0">
                <a:latin typeface="Candara" panose="020E0502030303020204" pitchFamily="34" charset="0"/>
              </a:rPr>
              <a:t> </a:t>
            </a:r>
            <a:r>
              <a:rPr lang="pt-BR" altLang="en-US" sz="1800" b="1" dirty="0" err="1">
                <a:latin typeface="Candara" panose="020E0502030303020204" pitchFamily="34" charset="0"/>
              </a:rPr>
              <a:t>to</a:t>
            </a:r>
            <a:r>
              <a:rPr lang="pt-BR" altLang="en-US" sz="1800" b="1" dirty="0">
                <a:latin typeface="Candara" panose="020E0502030303020204" pitchFamily="34" charset="0"/>
              </a:rPr>
              <a:t> </a:t>
            </a:r>
            <a:r>
              <a:rPr lang="pt-BR" altLang="en-US" sz="1800" b="1" dirty="0" err="1">
                <a:latin typeface="Candara" panose="020E0502030303020204" pitchFamily="34" charset="0"/>
              </a:rPr>
              <a:t>categorical</a:t>
            </a:r>
            <a:r>
              <a:rPr lang="pt-BR" altLang="en-US" sz="1800" b="1" dirty="0">
                <a:latin typeface="Candara" panose="020E0502030303020204" pitchFamily="34" charset="0"/>
              </a:rPr>
              <a:t> data </a:t>
            </a:r>
            <a:r>
              <a:rPr lang="pt-BR" altLang="en-US" sz="1800" b="1" dirty="0" err="1">
                <a:latin typeface="Candara" panose="020E0502030303020204" pitchFamily="34" charset="0"/>
              </a:rPr>
              <a:t>analysis</a:t>
            </a:r>
            <a:r>
              <a:rPr lang="pt-BR" altLang="en-US" sz="1800" b="1" dirty="0">
                <a:latin typeface="Candara" panose="020E0502030303020204" pitchFamily="34" charset="0"/>
              </a:rPr>
              <a:t>. </a:t>
            </a:r>
            <a:r>
              <a:rPr lang="pt-BR" altLang="en-US" sz="1800" b="1" dirty="0" err="1">
                <a:latin typeface="Candara" panose="020E0502030303020204" pitchFamily="34" charset="0"/>
              </a:rPr>
              <a:t>Wiley</a:t>
            </a:r>
            <a:r>
              <a:rPr lang="pt-BR" altLang="en-US" sz="1800" b="1" dirty="0">
                <a:latin typeface="Candara" panose="020E0502030303020204" pitchFamily="34" charset="0"/>
              </a:rPr>
              <a:t>, 2007.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C5389B7D-2EC2-486E-5B4B-797E1B0A3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045" y="612476"/>
            <a:ext cx="19928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Referências</a:t>
            </a:r>
            <a:endParaRPr lang="pt-BR" altLang="en-US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89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9">
            <a:extLst>
              <a:ext uri="{FF2B5EF4-FFF2-40B4-BE49-F238E27FC236}">
                <a16:creationId xmlns:a16="http://schemas.microsoft.com/office/drawing/2014/main" id="{FDF5B6F1-F8BB-53F1-A357-81182AF00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2133600"/>
            <a:ext cx="9144000" cy="150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4000" b="1" dirty="0">
                <a:solidFill>
                  <a:srgbClr val="003399"/>
                </a:solidFill>
              </a:rPr>
              <a:t>Obrigada!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3399"/>
                </a:solidFill>
              </a:rPr>
              <a:t>renatayokota@gmail.com</a:t>
            </a:r>
            <a:endParaRPr lang="pt-BR" altLang="en-US" sz="2400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4387" name="Rectangle 2">
                <a:extLst>
                  <a:ext uri="{FF2B5EF4-FFF2-40B4-BE49-F238E27FC236}">
                    <a16:creationId xmlns:a16="http://schemas.microsoft.com/office/drawing/2014/main" id="{56BFC28B-5025-3076-8EAB-094FC16B0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419" y="1848268"/>
                <a:ext cx="9617854" cy="1628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altLang="en-US" sz="2000" dirty="0">
                    <a:latin typeface="Candara" panose="020E0502030303020204" pitchFamily="34" charset="0"/>
                  </a:rPr>
                  <a:t>Sir </a:t>
                </a:r>
                <a:r>
                  <a:rPr lang="pt-BR" altLang="en-US" sz="2000" b="1" dirty="0">
                    <a:latin typeface="Candara" panose="020E0502030303020204" pitchFamily="34" charset="0"/>
                  </a:rPr>
                  <a:t>Francis </a:t>
                </a:r>
                <a:r>
                  <a:rPr lang="pt-BR" altLang="en-US" sz="2000" b="1" dirty="0" err="1">
                    <a:latin typeface="Candara" panose="020E0502030303020204" pitchFamily="34" charset="0"/>
                  </a:rPr>
                  <a:t>Galton</a:t>
                </a:r>
                <a:r>
                  <a:rPr lang="pt-BR" altLang="en-US" sz="2000" b="1" dirty="0">
                    <a:latin typeface="Candara" panose="020E0502030303020204" pitchFamily="34" charset="0"/>
                  </a:rPr>
                  <a:t> (1822-1911) </a:t>
                </a:r>
                <a:r>
                  <a:rPr lang="pt-BR" altLang="en-US" sz="2000" dirty="0">
                    <a:latin typeface="Candara" panose="020E0502030303020204" pitchFamily="34" charset="0"/>
                  </a:rPr>
                  <a:t>estudou a relação entre altura dos pais (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) e a altura de seus filhos (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) por meio de regressão linear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pt-BR" altLang="en-US" sz="2000" dirty="0">
                  <a:latin typeface="Candara" panose="020E0502030303020204" pitchFamily="34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pt-BR" altLang="en-US" sz="2000" dirty="0">
                    <a:latin typeface="Candara" panose="020E0502030303020204" pitchFamily="34" charset="0"/>
                  </a:rPr>
                  <a:t> A altura de descendentes de pais altos (ou baixos) tende a </a:t>
                </a:r>
                <a:r>
                  <a:rPr lang="ja-JP" altLang="pt-BR" sz="2000" dirty="0">
                    <a:latin typeface="Candara" panose="020E0502030303020204" pitchFamily="34" charset="0"/>
                  </a:rPr>
                  <a:t>“</a:t>
                </a:r>
                <a:r>
                  <a:rPr lang="pt-BR" altLang="ja-JP" sz="2000" dirty="0">
                    <a:latin typeface="Candara" panose="020E0502030303020204" pitchFamily="34" charset="0"/>
                  </a:rPr>
                  <a:t>regredir</a:t>
                </a:r>
                <a:r>
                  <a:rPr lang="ja-JP" altLang="pt-BR" sz="2000" dirty="0">
                    <a:latin typeface="Candara" panose="020E0502030303020204" pitchFamily="34" charset="0"/>
                  </a:rPr>
                  <a:t>”</a:t>
                </a:r>
                <a:r>
                  <a:rPr lang="pt-BR" altLang="ja-JP" sz="2000" dirty="0">
                    <a:latin typeface="Candara" panose="020E0502030303020204" pitchFamily="34" charset="0"/>
                  </a:rPr>
                  <a:t> à média. Uso do termo </a:t>
                </a:r>
                <a:r>
                  <a:rPr lang="ja-JP" altLang="pt-BR" sz="2000" dirty="0">
                    <a:latin typeface="Candara" panose="020E0502030303020204" pitchFamily="34" charset="0"/>
                  </a:rPr>
                  <a:t>“</a:t>
                </a:r>
                <a:r>
                  <a:rPr lang="pt-BR" altLang="ja-JP" sz="2000" dirty="0">
                    <a:latin typeface="Candara" panose="020E0502030303020204" pitchFamily="34" charset="0"/>
                  </a:rPr>
                  <a:t>regressão</a:t>
                </a:r>
                <a:r>
                  <a:rPr lang="ja-JP" altLang="pt-BR" sz="2000" dirty="0">
                    <a:latin typeface="Candara" panose="020E0502030303020204" pitchFamily="34" charset="0"/>
                  </a:rPr>
                  <a:t>”</a:t>
                </a:r>
                <a:endParaRPr lang="pt-BR" altLang="en-US" sz="2000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144387" name="Rectangle 2">
                <a:extLst>
                  <a:ext uri="{FF2B5EF4-FFF2-40B4-BE49-F238E27FC236}">
                    <a16:creationId xmlns:a16="http://schemas.microsoft.com/office/drawing/2014/main" id="{56BFC28B-5025-3076-8EAB-094FC16B0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3419" y="1848268"/>
                <a:ext cx="9617854" cy="1628651"/>
              </a:xfrm>
              <a:prstGeom prst="rect">
                <a:avLst/>
              </a:prstGeom>
              <a:blipFill>
                <a:blip r:embed="rId2"/>
                <a:stretch>
                  <a:fillRect l="-697" t="-1498" r="-634" b="-67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4388" name="Picture 1">
            <a:extLst>
              <a:ext uri="{FF2B5EF4-FFF2-40B4-BE49-F238E27FC236}">
                <a16:creationId xmlns:a16="http://schemas.microsoft.com/office/drawing/2014/main" id="{229B017B-EF50-25E6-1E50-B1689BDCF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311" y="515911"/>
            <a:ext cx="1211081" cy="15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9" name="Picture 2">
            <a:extLst>
              <a:ext uri="{FF2B5EF4-FFF2-40B4-BE49-F238E27FC236}">
                <a16:creationId xmlns:a16="http://schemas.microsoft.com/office/drawing/2014/main" id="{913A2586-A0CD-0B7A-9214-C0483BFE5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28727"/>
            <a:ext cx="4528617" cy="274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0" name="Picture 3">
            <a:extLst>
              <a:ext uri="{FF2B5EF4-FFF2-40B4-BE49-F238E27FC236}">
                <a16:creationId xmlns:a16="http://schemas.microsoft.com/office/drawing/2014/main" id="{62C0671B-F773-A3FC-50ED-3777F02D3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9" y="3730926"/>
            <a:ext cx="5018438" cy="266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1" name="Rectangle 2">
            <a:extLst>
              <a:ext uri="{FF2B5EF4-FFF2-40B4-BE49-F238E27FC236}">
                <a16:creationId xmlns:a16="http://schemas.microsoft.com/office/drawing/2014/main" id="{DF4C910C-B28D-D89B-7F06-EBE36135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150" y="6363707"/>
            <a:ext cx="7111042" cy="33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ndara" panose="020E0502030303020204" pitchFamily="34" charset="0"/>
              </a:rPr>
              <a:t>Regression towards mediocrity in hereditary stature. </a:t>
            </a:r>
            <a:r>
              <a:rPr lang="en-US" altLang="en-US" sz="1200" i="1" dirty="0">
                <a:latin typeface="Candara" panose="020E0502030303020204" pitchFamily="34" charset="0"/>
              </a:rPr>
              <a:t>Journal of Anthropological Institute</a:t>
            </a:r>
            <a:r>
              <a:rPr lang="en-US" altLang="en-US" sz="1200" dirty="0">
                <a:latin typeface="Candara" panose="020E0502030303020204" pitchFamily="34" charset="0"/>
              </a:rPr>
              <a:t> (1886) 15, 246-263.</a:t>
            </a:r>
            <a:endParaRPr lang="pt-BR" altLang="en-US" sz="1200" dirty="0">
              <a:latin typeface="Candara" panose="020E0502030303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B72AC61-D287-9572-8DD1-7BE9C7AB3261}"/>
              </a:ext>
            </a:extLst>
          </p:cNvPr>
          <p:cNvSpPr txBox="1"/>
          <p:nvPr/>
        </p:nvSpPr>
        <p:spPr>
          <a:xfrm>
            <a:off x="603608" y="1234794"/>
            <a:ext cx="5984348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1. Breve histórico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FBFF8E-B73E-BCA0-FFAC-0CC8CE7D69A7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612105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"/>
          <p:cNvGrpSpPr/>
          <p:nvPr/>
        </p:nvGrpSpPr>
        <p:grpSpPr>
          <a:xfrm>
            <a:off x="3029969" y="437654"/>
            <a:ext cx="6048000" cy="1215677"/>
            <a:chOff x="0" y="0"/>
            <a:chExt cx="8064000" cy="1620903"/>
          </a:xfrm>
        </p:grpSpPr>
        <p:sp>
          <p:nvSpPr>
            <p:cNvPr id="10" name="Freeform 7"/>
            <p:cNvSpPr/>
            <p:nvPr/>
          </p:nvSpPr>
          <p:spPr>
            <a:xfrm>
              <a:off x="0" y="339694"/>
              <a:ext cx="3056606" cy="941514"/>
            </a:xfrm>
            <a:custGeom>
              <a:avLst/>
              <a:gdLst/>
              <a:ahLst/>
              <a:cxnLst/>
              <a:rect l="l" t="t" r="r" b="b"/>
              <a:pathLst>
                <a:path w="3056606" h="941514">
                  <a:moveTo>
                    <a:pt x="0" y="0"/>
                  </a:moveTo>
                  <a:lnTo>
                    <a:pt x="3056606" y="0"/>
                  </a:lnTo>
                  <a:lnTo>
                    <a:pt x="3056606" y="941515"/>
                  </a:lnTo>
                  <a:lnTo>
                    <a:pt x="0" y="9415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8"/>
            <p:cNvSpPr/>
            <p:nvPr/>
          </p:nvSpPr>
          <p:spPr>
            <a:xfrm>
              <a:off x="5783262" y="203753"/>
              <a:ext cx="2280738" cy="1213398"/>
            </a:xfrm>
            <a:custGeom>
              <a:avLst/>
              <a:gdLst/>
              <a:ahLst/>
              <a:cxnLst/>
              <a:rect l="l" t="t" r="r" b="b"/>
              <a:pathLst>
                <a:path w="2280738" h="1213398">
                  <a:moveTo>
                    <a:pt x="0" y="0"/>
                  </a:moveTo>
                  <a:lnTo>
                    <a:pt x="2280738" y="0"/>
                  </a:lnTo>
                  <a:lnTo>
                    <a:pt x="2280738" y="1213397"/>
                  </a:lnTo>
                  <a:lnTo>
                    <a:pt x="0" y="12133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9"/>
            <p:cNvSpPr/>
            <p:nvPr/>
          </p:nvSpPr>
          <p:spPr>
            <a:xfrm>
              <a:off x="3518106" y="0"/>
              <a:ext cx="1803657" cy="1620903"/>
            </a:xfrm>
            <a:custGeom>
              <a:avLst/>
              <a:gdLst/>
              <a:ahLst/>
              <a:cxnLst/>
              <a:rect l="l" t="t" r="r" b="b"/>
              <a:pathLst>
                <a:path w="1803657" h="1620903">
                  <a:moveTo>
                    <a:pt x="0" y="0"/>
                  </a:moveTo>
                  <a:lnTo>
                    <a:pt x="1803656" y="0"/>
                  </a:lnTo>
                  <a:lnTo>
                    <a:pt x="1803656" y="1620903"/>
                  </a:lnTo>
                  <a:lnTo>
                    <a:pt x="0" y="16209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" name="Freeform 10"/>
          <p:cNvSpPr/>
          <p:nvPr/>
        </p:nvSpPr>
        <p:spPr>
          <a:xfrm>
            <a:off x="3632017" y="1892235"/>
            <a:ext cx="4819841" cy="1580666"/>
          </a:xfrm>
          <a:custGeom>
            <a:avLst/>
            <a:gdLst/>
            <a:ahLst/>
            <a:cxnLst/>
            <a:rect l="l" t="t" r="r" b="b"/>
            <a:pathLst>
              <a:path w="4819841" h="1580666">
                <a:moveTo>
                  <a:pt x="0" y="0"/>
                </a:moveTo>
                <a:lnTo>
                  <a:pt x="4819842" y="0"/>
                </a:lnTo>
                <a:lnTo>
                  <a:pt x="4819842" y="1580666"/>
                </a:lnTo>
                <a:lnTo>
                  <a:pt x="0" y="15806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0516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Freeform 11"/>
          <p:cNvSpPr/>
          <p:nvPr/>
        </p:nvSpPr>
        <p:spPr>
          <a:xfrm>
            <a:off x="4691692" y="3577350"/>
            <a:ext cx="2700490" cy="2584175"/>
          </a:xfrm>
          <a:custGeom>
            <a:avLst/>
            <a:gdLst/>
            <a:ahLst/>
            <a:cxnLst/>
            <a:rect l="l" t="t" r="r" b="b"/>
            <a:pathLst>
              <a:path w="2700490" h="2584175">
                <a:moveTo>
                  <a:pt x="0" y="0"/>
                </a:moveTo>
                <a:lnTo>
                  <a:pt x="2700490" y="0"/>
                </a:lnTo>
                <a:lnTo>
                  <a:pt x="2700490" y="2584174"/>
                </a:lnTo>
                <a:lnTo>
                  <a:pt x="0" y="25841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18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5411" name="Rectangle 2">
                <a:extLst>
                  <a:ext uri="{FF2B5EF4-FFF2-40B4-BE49-F238E27FC236}">
                    <a16:creationId xmlns:a16="http://schemas.microsoft.com/office/drawing/2014/main" id="{7046BC30-F1DE-B957-DEE0-EA4B38963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08" y="1895397"/>
                <a:ext cx="4345786" cy="3735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pt-BR" altLang="en-US" sz="2000" dirty="0">
                    <a:latin typeface="Candara" panose="020E0502030303020204" pitchFamily="34" charset="0"/>
                  </a:rPr>
                  <a:t>Avaliar uma possível dependência de y em relação a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altLang="en-US" sz="2000" dirty="0"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pt-BR" altLang="en-US" sz="2000" dirty="0">
                    <a:latin typeface="Candara" panose="020E0502030303020204" pitchFamily="34" charset="0"/>
                  </a:rPr>
                  <a:t> Expressar matematicamente esta relação por meio de uma equação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pt-BR" altLang="en-US" sz="2000" dirty="0">
                    <a:latin typeface="Candara" panose="020E0502030303020204" pitchFamily="34" charset="0"/>
                  </a:rPr>
                  <a:t> Predizer o valor de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, de acordo com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, no intervalo de valores de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 da amostra</a:t>
                </a:r>
              </a:p>
            </p:txBody>
          </p:sp>
        </mc:Choice>
        <mc:Fallback>
          <p:sp>
            <p:nvSpPr>
              <p:cNvPr id="145411" name="Rectangle 2">
                <a:extLst>
                  <a:ext uri="{FF2B5EF4-FFF2-40B4-BE49-F238E27FC236}">
                    <a16:creationId xmlns:a16="http://schemas.microsoft.com/office/drawing/2014/main" id="{7046BC30-F1DE-B957-DEE0-EA4B38963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608" y="1895397"/>
                <a:ext cx="4345786" cy="3735382"/>
              </a:xfrm>
              <a:prstGeom prst="rect">
                <a:avLst/>
              </a:prstGeom>
              <a:blipFill>
                <a:blip r:embed="rId3"/>
                <a:stretch>
                  <a:fillRect l="-1543" r="-1403" b="-19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434" name="Rectangle 2">
                <a:extLst>
                  <a:ext uri="{FF2B5EF4-FFF2-40B4-BE49-F238E27FC236}">
                    <a16:creationId xmlns:a16="http://schemas.microsoft.com/office/drawing/2014/main" id="{A711EF12-C6B7-626E-2014-2CE7EAC4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1051" y="1970079"/>
                <a:ext cx="6609630" cy="1980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914400" indent="-4572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altLang="en-US" sz="2400" b="1" i="1" dirty="0" smtClean="0">
                          <a:solidFill>
                            <a:srgbClr val="65ABF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altLang="en-US" sz="2400" b="1" i="1" dirty="0" smtClean="0">
                          <a:solidFill>
                            <a:srgbClr val="65ABF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en-US" sz="2400" b="1" i="1" dirty="0" smtClean="0">
                          <a:solidFill>
                            <a:srgbClr val="65ABF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en-US" sz="2400" b="1" i="1" dirty="0" smtClean="0">
                          <a:solidFill>
                            <a:srgbClr val="65ABF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t-BR" altLang="en-US" sz="2400" b="1" i="1" dirty="0" err="1">
                          <a:solidFill>
                            <a:srgbClr val="65ABF1"/>
                          </a:solidFill>
                          <a:latin typeface="Cambria Math" panose="02040503050406030204" pitchFamily="18" charset="0"/>
                        </a:rPr>
                        <m:t>𝒃𝒙</m:t>
                      </m:r>
                    </m:oMath>
                  </m:oMathPara>
                </a14:m>
                <a:endParaRPr lang="pt-BR" altLang="en-US" sz="2400" b="1" dirty="0">
                  <a:solidFill>
                    <a:srgbClr val="65ABF1"/>
                  </a:solidFill>
                  <a:latin typeface="Candara" panose="020E0502030303020204" pitchFamily="34" charset="0"/>
                </a:endParaRPr>
              </a:p>
              <a:p>
                <a:pPr marL="180975" indent="-180975" algn="just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en-US" sz="20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</a:rPr>
                  <a:t>= variável dependente de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altLang="en-US" sz="2000" dirty="0">
                  <a:latin typeface="Candara" panose="020E0502030303020204" pitchFamily="34" charset="0"/>
                </a:endParaRPr>
              </a:p>
              <a:p>
                <a:pPr marL="625475" lvl="1" indent="-168275" algn="just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pt-BR" altLang="en-US" sz="2000" dirty="0">
                    <a:latin typeface="Candara" panose="020E0502030303020204" pitchFamily="34" charset="0"/>
                    <a:ea typeface="MS PGothic" panose="020B0600070205080204" pitchFamily="34" charset="-128"/>
                  </a:rPr>
                  <a:t>Se conheço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𝑥</m:t>
                    </m:r>
                  </m:oMath>
                </a14:m>
                <a:r>
                  <a:rPr lang="pt-BR" altLang="en-US" sz="2000" dirty="0">
                    <a:latin typeface="Candara" panose="020E0502030303020204" pitchFamily="34" charset="0"/>
                    <a:ea typeface="MS PGothic" panose="020B0600070205080204" pitchFamily="34" charset="-128"/>
                  </a:rPr>
                  <a:t>, é possível estimar y</a:t>
                </a:r>
              </a:p>
              <a:p>
                <a:pPr marL="625475" lvl="1" indent="-168275" algn="just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pt-BR" altLang="en-US" sz="2000" dirty="0">
                    <a:latin typeface="Candara" panose="020E0502030303020204" pitchFamily="34" charset="0"/>
                    <a:ea typeface="MS PGothic" panose="020B0600070205080204" pitchFamily="34" charset="-128"/>
                  </a:rPr>
                  <a:t>Exemplo:  </a:t>
                </a:r>
                <a14:m>
                  <m:oMath xmlns:m="http://schemas.openxmlformats.org/officeDocument/2006/math">
                    <m:r>
                      <a:rPr lang="pt-BR" altLang="en-US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𝑦</m:t>
                    </m:r>
                    <m:r>
                      <a:rPr lang="pt-BR" altLang="en-US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= 2</m:t>
                    </m:r>
                    <m:r>
                      <a:rPr lang="pt-BR" altLang="en-US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𝑥</m:t>
                    </m:r>
                  </m:oMath>
                </a14:m>
                <a:endParaRPr lang="pt-BR" altLang="en-US" sz="2000" dirty="0">
                  <a:solidFill>
                    <a:srgbClr val="003399"/>
                  </a:solidFill>
                  <a:latin typeface="Candara" panose="020E0502030303020204" pitchFamily="34" charset="0"/>
                  <a:ea typeface="MS PGothic" panose="020B0600070205080204" pitchFamily="34" charset="-128"/>
                </a:endParaRPr>
              </a:p>
            </p:txBody>
          </p:sp>
        </mc:Choice>
        <mc:Fallback>
          <p:sp>
            <p:nvSpPr>
              <p:cNvPr id="146434" name="Rectangle 2">
                <a:extLst>
                  <a:ext uri="{FF2B5EF4-FFF2-40B4-BE49-F238E27FC236}">
                    <a16:creationId xmlns:a16="http://schemas.microsoft.com/office/drawing/2014/main" id="{A711EF12-C6B7-626E-2014-2CE7EAC4E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1051" y="1970079"/>
                <a:ext cx="6609630" cy="1980286"/>
              </a:xfrm>
              <a:prstGeom prst="rect">
                <a:avLst/>
              </a:prstGeom>
              <a:blipFill>
                <a:blip r:embed="rId4"/>
                <a:stretch>
                  <a:fillRect l="-1014" b="-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6436" name="Picture 1">
            <a:extLst>
              <a:ext uri="{FF2B5EF4-FFF2-40B4-BE49-F238E27FC236}">
                <a16:creationId xmlns:a16="http://schemas.microsoft.com/office/drawing/2014/main" id="{17F704A8-BF0B-3F33-0144-3E8CB223E6A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88" y="3969051"/>
            <a:ext cx="2652028" cy="252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5481B11-44BB-667C-21B4-94842F05E911}"/>
              </a:ext>
            </a:extLst>
          </p:cNvPr>
          <p:cNvSpPr txBox="1"/>
          <p:nvPr/>
        </p:nvSpPr>
        <p:spPr>
          <a:xfrm>
            <a:off x="603608" y="1234794"/>
            <a:ext cx="424273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2. Objetivos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14A808-45AA-831A-5151-4AE1CDB27D2A}"/>
              </a:ext>
            </a:extLst>
          </p:cNvPr>
          <p:cNvSpPr txBox="1">
            <a:spLocks/>
          </p:cNvSpPr>
          <p:nvPr/>
        </p:nvSpPr>
        <p:spPr>
          <a:xfrm>
            <a:off x="609600" y="685800"/>
            <a:ext cx="4539916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892B48-727A-3A2F-DA7C-FA2B6B94D56F}"/>
              </a:ext>
            </a:extLst>
          </p:cNvPr>
          <p:cNvSpPr txBox="1"/>
          <p:nvPr/>
        </p:nvSpPr>
        <p:spPr>
          <a:xfrm>
            <a:off x="5281051" y="1234794"/>
            <a:ext cx="424273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D94B7B"/>
                </a:solidFill>
                <a:latin typeface="Candara" panose="020E0502030303020204" pitchFamily="34" charset="0"/>
              </a:rPr>
              <a:t>3. Equação da reta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821478-1B02-3517-2175-2F3A214AF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1374931"/>
                <a:ext cx="8755500" cy="1140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180975" indent="-180975" algn="just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en-US" sz="2400" dirty="0">
                    <a:latin typeface="Candara" panose="020E0502030303020204" pitchFamily="34" charset="0"/>
                  </a:rPr>
                  <a:t>Em geral, não se conhece a verdadeira relação entre </a:t>
                </a:r>
                <a14:m>
                  <m:oMath xmlns:m="http://schemas.openxmlformats.org/officeDocument/2006/math">
                    <m:r>
                      <a:rPr lang="pt-BR" alt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altLang="en-US" sz="2400" dirty="0">
                    <a:latin typeface="Candara" panose="020E0502030303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pt-BR" altLang="en-US" sz="2400" dirty="0">
                  <a:latin typeface="Candara" panose="020E0502030303020204" pitchFamily="34" charset="0"/>
                </a:endParaRPr>
              </a:p>
              <a:p>
                <a:pPr marL="180975" indent="-180975" algn="just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en-US" sz="2400" dirty="0" err="1">
                    <a:latin typeface="Candara" panose="020E0502030303020204" pitchFamily="34" charset="0"/>
                  </a:rPr>
                  <a:t>Utiliza</a:t>
                </a:r>
                <a:r>
                  <a:rPr lang="en-US" altLang="en-US" sz="2400" dirty="0">
                    <a:latin typeface="Candara" panose="020E0502030303020204" pitchFamily="34" charset="0"/>
                  </a:rPr>
                  <a:t>-se a reta que </a:t>
                </a:r>
                <a:r>
                  <a:rPr lang="en-US" altLang="en-US" sz="2400" dirty="0" err="1">
                    <a:latin typeface="Candara" panose="020E0502030303020204" pitchFamily="34" charset="0"/>
                  </a:rPr>
                  <a:t>apresenta</a:t>
                </a:r>
                <a:r>
                  <a:rPr lang="en-US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C00000"/>
                    </a:solidFill>
                    <a:latin typeface="Candara" panose="020E0502030303020204" pitchFamily="34" charset="0"/>
                  </a:rPr>
                  <a:t>menor</a:t>
                </a:r>
                <a:r>
                  <a:rPr lang="en-US" altLang="en-US" sz="2400" b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C00000"/>
                    </a:solidFill>
                    <a:latin typeface="Candara" panose="020E0502030303020204" pitchFamily="34" charset="0"/>
                  </a:rPr>
                  <a:t>erro</a:t>
                </a:r>
                <a:endParaRPr lang="pt-BR" altLang="en-US" sz="2400" b="1" dirty="0">
                  <a:solidFill>
                    <a:srgbClr val="C0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821478-1B02-3517-2175-2F3A214AF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374931"/>
                <a:ext cx="8755500" cy="1140505"/>
              </a:xfrm>
              <a:prstGeom prst="rect">
                <a:avLst/>
              </a:prstGeom>
              <a:blipFill>
                <a:blip r:embed="rId3"/>
                <a:stretch>
                  <a:fillRect l="-1114" b="-117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A9649A7-824E-E1FD-1C68-981A95BF6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74" y="2852360"/>
            <a:ext cx="88868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A45CA37-73E0-88F4-D52E-23FA18E5B2DE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551947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  <p:extLst>
      <p:ext uri="{BB962C8B-B14F-4D97-AF65-F5344CB8AC3E}">
        <p14:creationId xmlns:p14="http://schemas.microsoft.com/office/powerpoint/2010/main" val="389220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3B92FC8-E3FF-CBD7-1212-48BF7ACF1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47" y="1108469"/>
            <a:ext cx="9366406" cy="114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4. Exemplo no R: temperatura e incidência de bronquiolit</a:t>
            </a:r>
            <a:r>
              <a:rPr lang="pt-BR" alt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e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		</a:t>
            </a:r>
            <a:endParaRPr lang="pt-BR" altLang="en-US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365AFF-0C31-2EBF-93F3-F88776624492}"/>
              </a:ext>
            </a:extLst>
          </p:cNvPr>
          <p:cNvSpPr txBox="1">
            <a:spLocks/>
          </p:cNvSpPr>
          <p:nvPr/>
        </p:nvSpPr>
        <p:spPr>
          <a:xfrm>
            <a:off x="609599" y="685800"/>
            <a:ext cx="4551947" cy="493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200">
                <a:solidFill>
                  <a:srgbClr val="4E75A3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lang="en-US" altLang="en-US" sz="2800" b="1" spc="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Regressão Linear Simples</a:t>
            </a:r>
            <a:endParaRPr lang="pt-BR" spc="0" dirty="0"/>
          </a:p>
        </p:txBody>
      </p:sp>
    </p:spTree>
    <p:extLst>
      <p:ext uri="{BB962C8B-B14F-4D97-AF65-F5344CB8AC3E}">
        <p14:creationId xmlns:p14="http://schemas.microsoft.com/office/powerpoint/2010/main" val="2470192359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Swiss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Modern Swiss">
  <a:themeElements>
    <a:clrScheme name="Modern 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0000FF"/>
      </a:hlink>
      <a:folHlink>
        <a:srgbClr val="FF00FF"/>
      </a:folHlink>
    </a:clrScheme>
    <a:fontScheme name="Modern Swiss">
      <a:majorFont>
        <a:latin typeface="Helvetica"/>
        <a:ea typeface="Helvetica"/>
        <a:cs typeface="Helvetica"/>
      </a:majorFont>
      <a:minorFont>
        <a:latin typeface="Microsoft New Tai Lue"/>
        <a:ea typeface="Microsoft New Tai Lue"/>
        <a:cs typeface="Microsoft New Tai Lue"/>
      </a:minorFont>
    </a:fontScheme>
    <a:fmtScheme name="Modern 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38100" dir="5400000" rotWithShape="0">
              <a:srgbClr val="FEFAC9">
                <a:alpha val="20000"/>
              </a:srgbClr>
            </a:outerShdw>
          </a:effectLst>
        </a:effectStyle>
        <a:effectStyle>
          <a:effectLst>
            <a:outerShdw dist="38100" dir="5400000" rotWithShape="0">
              <a:srgbClr val="FEFAC9">
                <a:alpha val="20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dist="38100" dir="5400000" rotWithShape="0">
            <a:srgbClr val="FEFAC9">
              <a:alpha val="2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New Tai L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New Tai L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4821</TotalTime>
  <Words>3441</Words>
  <Application>Microsoft Office PowerPoint</Application>
  <PresentationFormat>Widescreen</PresentationFormat>
  <Paragraphs>512</Paragraphs>
  <Slides>60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60</vt:i4>
      </vt:variant>
    </vt:vector>
  </HeadingPairs>
  <TitlesOfParts>
    <vt:vector size="70" baseType="lpstr">
      <vt:lpstr>Aptos</vt:lpstr>
      <vt:lpstr>Arial</vt:lpstr>
      <vt:lpstr>Cambria Math</vt:lpstr>
      <vt:lpstr>Candara</vt:lpstr>
      <vt:lpstr>Corbel</vt:lpstr>
      <vt:lpstr>helvetica</vt:lpstr>
      <vt:lpstr>Microsoft New Tai Lue</vt:lpstr>
      <vt:lpstr>Montserrat Bold</vt:lpstr>
      <vt:lpstr>Modern Swiss</vt:lpstr>
      <vt:lpstr>1_Modern Swiss</vt:lpstr>
      <vt:lpstr> Regressão linear</vt:lpstr>
      <vt:lpstr>Apresentação do PowerPoint</vt:lpstr>
      <vt:lpstr>Apresentação do PowerPoint</vt:lpstr>
      <vt:lpstr>Conteúdo</vt:lpstr>
      <vt:lpstr>Regressão Linear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Peres Barbosa de Castro</dc:creator>
  <cp:lastModifiedBy>André Peres Barbosa de Castro</cp:lastModifiedBy>
  <cp:revision>346</cp:revision>
  <dcterms:created xsi:type="dcterms:W3CDTF">2020-08-02T14:47:24Z</dcterms:created>
  <dcterms:modified xsi:type="dcterms:W3CDTF">2024-08-04T15:14:37Z</dcterms:modified>
</cp:coreProperties>
</file>