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3.png"/><Relationship Id="rId4" Type="http://schemas.openxmlformats.org/officeDocument/2006/relationships/hyperlink" Target="https://wiki.sei.cmu.edu/confluence/display/cplusplus"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Brandon Cook</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err="1"/>
              <a:t>DevSecOps</a:t>
            </a:r>
            <a:r>
              <a:rPr lang="en-US" dirty="0"/>
              <a:t> is a cyclical process of development</a:t>
            </a:r>
          </a:p>
          <a:p>
            <a:pPr marL="685800" lvl="1" indent="-228600" algn="l" rtl="0">
              <a:lnSpc>
                <a:spcPct val="90000"/>
              </a:lnSpc>
              <a:spcBef>
                <a:spcPts val="0"/>
              </a:spcBef>
              <a:spcAft>
                <a:spcPts val="0"/>
              </a:spcAft>
              <a:buClr>
                <a:schemeClr val="lt1"/>
              </a:buClr>
              <a:buSzPts val="2000"/>
              <a:buChar char="•"/>
            </a:pPr>
            <a:r>
              <a:rPr lang="en-US" dirty="0"/>
              <a:t>Pre-production, post-production</a:t>
            </a:r>
          </a:p>
          <a:p>
            <a:pPr marL="685800" lvl="1" indent="-228600" algn="l" rtl="0">
              <a:lnSpc>
                <a:spcPct val="90000"/>
              </a:lnSpc>
              <a:spcBef>
                <a:spcPts val="0"/>
              </a:spcBef>
              <a:spcAft>
                <a:spcPts val="0"/>
              </a:spcAft>
              <a:buClr>
                <a:schemeClr val="lt1"/>
              </a:buClr>
              <a:buSzPts val="2000"/>
              <a:buChar char="•"/>
            </a:pPr>
            <a:r>
              <a:rPr lang="en-US" dirty="0"/>
              <a:t>Security is at the forefront every step of the way</a:t>
            </a:r>
          </a:p>
          <a:p>
            <a:pPr marL="685800" lvl="1" indent="-228600" algn="l" rtl="0">
              <a:lnSpc>
                <a:spcPct val="90000"/>
              </a:lnSpc>
              <a:spcBef>
                <a:spcPts val="0"/>
              </a:spcBef>
              <a:spcAft>
                <a:spcPts val="0"/>
              </a:spcAft>
              <a:buClr>
                <a:schemeClr val="lt1"/>
              </a:buClr>
              <a:buSzPts val="2000"/>
              <a:buChar char="•"/>
            </a:pPr>
            <a:endParaRPr sz="1600" dirty="0"/>
          </a:p>
          <a:p>
            <a:pPr marL="685800" lvl="1" indent="-228600" algn="l" rtl="0">
              <a:lnSpc>
                <a:spcPct val="90000"/>
              </a:lnSpc>
              <a:spcBef>
                <a:spcPts val="500"/>
              </a:spcBef>
              <a:spcAft>
                <a:spcPts val="0"/>
              </a:spcAft>
              <a:buClr>
                <a:schemeClr val="lt1"/>
              </a:buClr>
              <a:buSzPts val="2000"/>
              <a:buChar char="•"/>
            </a:pPr>
            <a:r>
              <a:rPr lang="en-US" dirty="0"/>
              <a:t>Design – Security policies</a:t>
            </a:r>
          </a:p>
          <a:p>
            <a:pPr marL="685800" lvl="1" indent="-228600" algn="l" rtl="0">
              <a:lnSpc>
                <a:spcPct val="90000"/>
              </a:lnSpc>
              <a:spcBef>
                <a:spcPts val="500"/>
              </a:spcBef>
              <a:spcAft>
                <a:spcPts val="0"/>
              </a:spcAft>
              <a:buClr>
                <a:schemeClr val="lt1"/>
              </a:buClr>
              <a:buSzPts val="2000"/>
              <a:buChar char="•"/>
            </a:pPr>
            <a:endParaRPr lang="en-US" dirty="0"/>
          </a:p>
          <a:p>
            <a:pPr marL="685800" lvl="1" indent="-228600" algn="l" rtl="0">
              <a:lnSpc>
                <a:spcPct val="90000"/>
              </a:lnSpc>
              <a:spcBef>
                <a:spcPts val="500"/>
              </a:spcBef>
              <a:spcAft>
                <a:spcPts val="0"/>
              </a:spcAft>
              <a:buClr>
                <a:schemeClr val="lt1"/>
              </a:buClr>
              <a:buSzPts val="2000"/>
              <a:buChar char="•"/>
            </a:pPr>
            <a:r>
              <a:rPr lang="en-US" dirty="0"/>
              <a:t>Build – Compiler</a:t>
            </a:r>
          </a:p>
          <a:p>
            <a:pPr marL="685800" lvl="1" indent="-228600" algn="l" rtl="0">
              <a:lnSpc>
                <a:spcPct val="90000"/>
              </a:lnSpc>
              <a:spcBef>
                <a:spcPts val="500"/>
              </a:spcBef>
              <a:spcAft>
                <a:spcPts val="0"/>
              </a:spcAft>
              <a:buClr>
                <a:schemeClr val="lt1"/>
              </a:buClr>
              <a:buSzPts val="2000"/>
              <a:buChar char="•"/>
            </a:pPr>
            <a:endParaRPr lang="en-US" dirty="0"/>
          </a:p>
          <a:p>
            <a:pPr marL="685800" lvl="1" indent="-228600" algn="l" rtl="0">
              <a:lnSpc>
                <a:spcPct val="90000"/>
              </a:lnSpc>
              <a:spcBef>
                <a:spcPts val="500"/>
              </a:spcBef>
              <a:spcAft>
                <a:spcPts val="0"/>
              </a:spcAft>
              <a:buClr>
                <a:schemeClr val="lt1"/>
              </a:buClr>
              <a:buSzPts val="2000"/>
              <a:buChar char="•"/>
            </a:pPr>
            <a:r>
              <a:rPr lang="en-US" dirty="0"/>
              <a:t>Verify and Test – Static analysis</a:t>
            </a:r>
          </a:p>
          <a:p>
            <a:pPr marL="685800" lvl="1" indent="-228600" algn="l" rtl="0">
              <a:lnSpc>
                <a:spcPct val="90000"/>
              </a:lnSpc>
              <a:spcBef>
                <a:spcPts val="500"/>
              </a:spcBef>
              <a:spcAft>
                <a:spcPts val="0"/>
              </a:spcAft>
              <a:buClr>
                <a:schemeClr val="lt1"/>
              </a:buClr>
              <a:buSzPts val="2000"/>
              <a:buChar char="•"/>
            </a:pPr>
            <a:endParaRPr lang="en-US" dirty="0"/>
          </a:p>
          <a:p>
            <a:pPr marL="685800" lvl="1" indent="-228600" algn="l" rtl="0">
              <a:lnSpc>
                <a:spcPct val="90000"/>
              </a:lnSpc>
              <a:spcBef>
                <a:spcPts val="500"/>
              </a:spcBef>
              <a:spcAft>
                <a:spcPts val="0"/>
              </a:spcAft>
              <a:buClr>
                <a:schemeClr val="lt1"/>
              </a:buClr>
              <a:buSzPts val="2000"/>
              <a:buChar char="•"/>
            </a:pPr>
            <a:r>
              <a:rPr lang="en-US" dirty="0"/>
              <a:t>Monitor and Detect – Monitoring and logging</a:t>
            </a:r>
            <a:endParaRPr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Don’t leave security to the end</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Benefits:</a:t>
            </a:r>
          </a:p>
          <a:p>
            <a:pPr marL="685800" lvl="1" indent="-228600">
              <a:spcBef>
                <a:spcPts val="0"/>
              </a:spcBef>
              <a:buSzPts val="2000"/>
            </a:pPr>
            <a:r>
              <a:rPr lang="en-US" sz="1800" dirty="0"/>
              <a:t>Easier implementation when introduced early</a:t>
            </a:r>
          </a:p>
          <a:p>
            <a:pPr marL="685800" lvl="1" indent="-228600">
              <a:spcBef>
                <a:spcPts val="0"/>
              </a:spcBef>
              <a:buSzPts val="2000"/>
            </a:pPr>
            <a:r>
              <a:rPr lang="en-US" sz="1800" dirty="0"/>
              <a:t>Stable and consistent code</a:t>
            </a:r>
          </a:p>
          <a:p>
            <a:pPr marL="685800" lvl="1" indent="-228600">
              <a:spcBef>
                <a:spcPts val="0"/>
              </a:spcBef>
              <a:buSzPts val="2000"/>
            </a:pPr>
            <a:r>
              <a:rPr lang="en-US" sz="1800" dirty="0"/>
              <a:t>Fewer attack vectors for hackers</a:t>
            </a: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Risks:</a:t>
            </a:r>
          </a:p>
          <a:p>
            <a:pPr marL="685800" lvl="1" indent="-228600">
              <a:spcBef>
                <a:spcPts val="0"/>
              </a:spcBef>
              <a:buSzPts val="2000"/>
            </a:pPr>
            <a:r>
              <a:rPr lang="en-US" sz="1800" dirty="0"/>
              <a:t>Difficult to implement when considered later in development</a:t>
            </a:r>
          </a:p>
          <a:p>
            <a:pPr marL="685800" lvl="1" indent="-228600">
              <a:spcBef>
                <a:spcPts val="0"/>
              </a:spcBef>
              <a:buSzPts val="2000"/>
            </a:pPr>
            <a:r>
              <a:rPr lang="en-US" sz="1800" dirty="0"/>
              <a:t>Unpredictable, confusing code</a:t>
            </a:r>
          </a:p>
          <a:p>
            <a:pPr marL="685800" lvl="1" indent="-228600">
              <a:spcBef>
                <a:spcPts val="0"/>
              </a:spcBef>
              <a:buSzPts val="2000"/>
            </a:pPr>
            <a:r>
              <a:rPr lang="en-US" sz="1800" dirty="0"/>
              <a:t>More attack vectors for hackers</a:t>
            </a:r>
            <a:endParaRPr sz="18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3200" dirty="0"/>
              <a:t>Incident Response</a:t>
            </a:r>
          </a:p>
          <a:p>
            <a:pPr marL="1143000" lvl="2" indent="-228600" algn="l" rtl="0">
              <a:lnSpc>
                <a:spcPct val="90000"/>
              </a:lnSpc>
              <a:spcBef>
                <a:spcPts val="0"/>
              </a:spcBef>
              <a:spcAft>
                <a:spcPts val="0"/>
              </a:spcAft>
              <a:buClr>
                <a:schemeClr val="lt1"/>
              </a:buClr>
              <a:buSzPts val="1800"/>
              <a:buChar char="•"/>
            </a:pPr>
            <a:endParaRPr lang="en-US" sz="3200" dirty="0"/>
          </a:p>
          <a:p>
            <a:pPr marL="1143000" lvl="2" indent="-228600" algn="l" rtl="0">
              <a:lnSpc>
                <a:spcPct val="90000"/>
              </a:lnSpc>
              <a:spcBef>
                <a:spcPts val="0"/>
              </a:spcBef>
              <a:spcAft>
                <a:spcPts val="0"/>
              </a:spcAft>
              <a:buClr>
                <a:schemeClr val="lt1"/>
              </a:buClr>
              <a:buSzPts val="1800"/>
              <a:buChar char="•"/>
            </a:pPr>
            <a:r>
              <a:rPr lang="en-US" sz="3200" dirty="0"/>
              <a:t>Motives for hackers</a:t>
            </a:r>
          </a:p>
          <a:p>
            <a:pPr marL="1143000" lvl="2" indent="-228600" algn="l" rtl="0">
              <a:lnSpc>
                <a:spcPct val="90000"/>
              </a:lnSpc>
              <a:spcBef>
                <a:spcPts val="0"/>
              </a:spcBef>
              <a:spcAft>
                <a:spcPts val="0"/>
              </a:spcAft>
              <a:buClr>
                <a:schemeClr val="lt1"/>
              </a:buClr>
              <a:buSzPts val="1800"/>
              <a:buChar char="•"/>
            </a:pPr>
            <a:endParaRPr lang="en-US" sz="3200" dirty="0"/>
          </a:p>
          <a:p>
            <a:pPr marL="1143000" lvl="2" indent="-228600" algn="l" rtl="0">
              <a:lnSpc>
                <a:spcPct val="90000"/>
              </a:lnSpc>
              <a:spcBef>
                <a:spcPts val="0"/>
              </a:spcBef>
              <a:spcAft>
                <a:spcPts val="0"/>
              </a:spcAft>
              <a:buClr>
                <a:schemeClr val="lt1"/>
              </a:buClr>
              <a:buSzPts val="1800"/>
              <a:buChar char="•"/>
            </a:pPr>
            <a:r>
              <a:rPr lang="en-US" sz="3200" dirty="0"/>
              <a:t>Needs of users</a:t>
            </a:r>
          </a:p>
          <a:p>
            <a:pPr marL="1143000" lvl="2" indent="-228600" algn="l" rtl="0">
              <a:lnSpc>
                <a:spcPct val="90000"/>
              </a:lnSpc>
              <a:spcBef>
                <a:spcPts val="0"/>
              </a:spcBef>
              <a:spcAft>
                <a:spcPts val="0"/>
              </a:spcAft>
              <a:buClr>
                <a:schemeClr val="lt1"/>
              </a:buClr>
              <a:buSzPts val="1800"/>
              <a:buChar char="•"/>
            </a:pPr>
            <a:endParaRPr lang="en-US" sz="3200" dirty="0"/>
          </a:p>
          <a:p>
            <a:pPr marL="1143000" lvl="2" indent="-228600" algn="l" rtl="0">
              <a:lnSpc>
                <a:spcPct val="90000"/>
              </a:lnSpc>
              <a:spcBef>
                <a:spcPts val="0"/>
              </a:spcBef>
              <a:spcAft>
                <a:spcPts val="0"/>
              </a:spcAft>
              <a:buClr>
                <a:schemeClr val="lt1"/>
              </a:buClr>
              <a:buSzPts val="1800"/>
              <a:buChar char="•"/>
            </a:pPr>
            <a:r>
              <a:rPr lang="en-US" sz="3200" dirty="0"/>
              <a:t>Employee training</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482600">
              <a:buSzPts val="2200"/>
            </a:pPr>
            <a:r>
              <a:rPr lang="en-US" dirty="0"/>
              <a:t>Consider security from the beginning of projects</a:t>
            </a:r>
          </a:p>
          <a:p>
            <a:pPr marL="482600">
              <a:buSzPts val="2200"/>
            </a:pPr>
            <a:endParaRPr lang="en-US" dirty="0"/>
          </a:p>
          <a:p>
            <a:pPr marL="482600">
              <a:buSzPts val="2200"/>
            </a:pPr>
            <a:r>
              <a:rPr lang="en-US" dirty="0"/>
              <a:t>Create clean, well-documented code</a:t>
            </a:r>
          </a:p>
          <a:p>
            <a:pPr marL="482600">
              <a:buSzPts val="2200"/>
            </a:pPr>
            <a:endParaRPr lang="en-US" dirty="0"/>
          </a:p>
          <a:p>
            <a:pPr marL="482600">
              <a:buSzPts val="2200"/>
            </a:pPr>
            <a:r>
              <a:rPr lang="en-US" dirty="0"/>
              <a:t>Adhere to the best practices and common principles</a:t>
            </a:r>
          </a:p>
          <a:p>
            <a:pPr marL="482600">
              <a:buSzPts val="2200"/>
            </a:pPr>
            <a:endParaRPr lang="en-US" dirty="0"/>
          </a:p>
          <a:p>
            <a:pPr marL="482600">
              <a:buSzPts val="2200"/>
            </a:pPr>
            <a:r>
              <a:rPr lang="en-US" dirty="0"/>
              <a:t>Always look for methods of improvement</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i="1" dirty="0">
                <a:effectLst/>
              </a:rPr>
              <a:t>SEI CERT C++ Coding Standard—SEI CERT C++ Coding Standard—Confluence</a:t>
            </a:r>
            <a:r>
              <a:rPr lang="en-US" dirty="0">
                <a:effectLst/>
              </a:rPr>
              <a:t>. (n.d.). Retrieved August 15, 2025, from </a:t>
            </a:r>
            <a:r>
              <a:rPr lang="en-US" dirty="0">
                <a:effectLst/>
                <a:hlinkClick r:id="rId4"/>
              </a:rPr>
              <a:t>https://wiki.sei.cmu.edu/confluence/display/cplusplus</a:t>
            </a:r>
            <a:endParaRPr lang="en-US" dirty="0">
              <a:effectLst/>
            </a:endParaRPr>
          </a:p>
          <a:p>
            <a:endParaRPr lang="en-US" dirty="0"/>
          </a:p>
          <a:p>
            <a:r>
              <a:rPr lang="en-US" dirty="0">
                <a:effectLst/>
              </a:rPr>
              <a:t>Cook, B., &amp; </a:t>
            </a:r>
            <a:r>
              <a:rPr lang="en-US" dirty="0" err="1">
                <a:effectLst/>
              </a:rPr>
              <a:t>Buksbaum</a:t>
            </a:r>
            <a:r>
              <a:rPr lang="en-US" dirty="0">
                <a:effectLst/>
              </a:rPr>
              <a:t>, D. (2025, August 10). </a:t>
            </a:r>
            <a:r>
              <a:rPr lang="en-US" i="1" dirty="0">
                <a:effectLst/>
              </a:rPr>
              <a:t>Green Pace Security Policy</a:t>
            </a:r>
            <a:r>
              <a:rPr lang="en-US" dirty="0">
                <a:effectLst/>
              </a:rPr>
              <a:t>.</a:t>
            </a:r>
          </a:p>
          <a:p>
            <a:endParaRPr lang="en-US" dirty="0">
              <a:effectLst/>
            </a:endParaRPr>
          </a:p>
        </p:txBody>
      </p:sp>
      <p:pic>
        <p:nvPicPr>
          <p:cNvPr id="239" name="Google Shape;239;p14"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2267404" y="1882912"/>
            <a:ext cx="7657192" cy="4634430"/>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546847" y="2185585"/>
            <a:ext cx="2456328" cy="4024200"/>
          </a:xfrm>
          <a:prstGeom prst="rect">
            <a:avLst/>
          </a:prstGeom>
          <a:noFill/>
          <a:ln>
            <a:noFill/>
          </a:ln>
        </p:spPr>
        <p:txBody>
          <a:bodyPr spcFirstLastPara="1" wrap="square" lIns="91425" tIns="45700" rIns="91425" bIns="45700" anchor="t" anchorCtr="0">
            <a:normAutofit/>
          </a:bodyPr>
          <a:lstStyle/>
          <a:p>
            <a:pPr marL="482600">
              <a:buSzPts val="2200"/>
            </a:pPr>
            <a:r>
              <a:rPr lang="en-US" dirty="0"/>
              <a:t>Avoid injection</a:t>
            </a:r>
          </a:p>
          <a:p>
            <a:pPr marL="482600">
              <a:buSzPts val="2200"/>
            </a:pPr>
            <a:endParaRPr lang="en-US" dirty="0"/>
          </a:p>
          <a:p>
            <a:pPr marL="482600">
              <a:buSzPts val="2200"/>
            </a:pPr>
            <a:r>
              <a:rPr lang="en-US" dirty="0"/>
              <a:t>Handle exceptions</a:t>
            </a:r>
          </a:p>
          <a:p>
            <a:pPr marL="482600">
              <a:buSzPts val="2200"/>
            </a:pPr>
            <a:endParaRPr lang="en-US" dirty="0"/>
          </a:p>
          <a:p>
            <a:pPr marL="482600">
              <a:buSzPts val="2200"/>
            </a:pPr>
            <a:r>
              <a:rPr lang="en-US" dirty="0"/>
              <a:t>Produce clean code</a:t>
            </a:r>
            <a:endParaRPr dirty="0"/>
          </a:p>
        </p:txBody>
      </p:sp>
      <p:graphicFrame>
        <p:nvGraphicFramePr>
          <p:cNvPr id="161" name="Google Shape;161;p4" descr="Alt text required"/>
          <p:cNvGraphicFramePr/>
          <p:nvPr>
            <p:extLst>
              <p:ext uri="{D42A27DB-BD31-4B8C-83A1-F6EECF244321}">
                <p14:modId xmlns:p14="http://schemas.microsoft.com/office/powerpoint/2010/main" val="1707996968"/>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342900" marR="0" lvl="0" indent="-342900" algn="l" rtl="0">
                        <a:lnSpc>
                          <a:spcPct val="100000"/>
                        </a:lnSpc>
                        <a:spcBef>
                          <a:spcPts val="0"/>
                        </a:spcBef>
                        <a:spcAft>
                          <a:spcPts val="0"/>
                        </a:spcAft>
                        <a:buClr>
                          <a:srgbClr val="000000"/>
                        </a:buClr>
                        <a:buSzPts val="3600"/>
                        <a:buFont typeface="Arial" panose="020B0604020202020204" pitchFamily="34" charset="0"/>
                        <a:buChar char="•"/>
                      </a:pPr>
                      <a:r>
                        <a:rPr lang="en-US" sz="2000" u="none" strike="noStrike" cap="none" dirty="0">
                          <a:solidFill>
                            <a:schemeClr val="tx1"/>
                          </a:solidFill>
                        </a:rPr>
                        <a:t>STD-001-CPP</a:t>
                      </a:r>
                    </a:p>
                    <a:p>
                      <a:pPr marL="342900" marR="0" lvl="0" indent="-342900" algn="l" rtl="0">
                        <a:lnSpc>
                          <a:spcPct val="100000"/>
                        </a:lnSpc>
                        <a:spcBef>
                          <a:spcPts val="0"/>
                        </a:spcBef>
                        <a:spcAft>
                          <a:spcPts val="0"/>
                        </a:spcAft>
                        <a:buClr>
                          <a:srgbClr val="000000"/>
                        </a:buClr>
                        <a:buSzPts val="3600"/>
                        <a:buFont typeface="Arial" panose="020B0604020202020204" pitchFamily="34" charset="0"/>
                        <a:buChar char="•"/>
                      </a:pPr>
                      <a:r>
                        <a:rPr lang="en-US" sz="2000" u="none" strike="noStrike" cap="none" dirty="0">
                          <a:solidFill>
                            <a:schemeClr val="tx1"/>
                          </a:solidFill>
                        </a:rPr>
                        <a:t>STD-003-CPP</a:t>
                      </a:r>
                    </a:p>
                    <a:p>
                      <a:pPr marL="342900" marR="0" lvl="0" indent="-342900" algn="l" rtl="0">
                        <a:lnSpc>
                          <a:spcPct val="100000"/>
                        </a:lnSpc>
                        <a:spcBef>
                          <a:spcPts val="0"/>
                        </a:spcBef>
                        <a:spcAft>
                          <a:spcPts val="0"/>
                        </a:spcAft>
                        <a:buClr>
                          <a:srgbClr val="000000"/>
                        </a:buClr>
                        <a:buSzPts val="3600"/>
                        <a:buFont typeface="Arial" panose="020B0604020202020204" pitchFamily="34" charset="0"/>
                        <a:buChar char="•"/>
                      </a:pPr>
                      <a:r>
                        <a:rPr lang="en-US" sz="2000" u="none" strike="noStrike" cap="none" dirty="0">
                          <a:solidFill>
                            <a:schemeClr val="tx1"/>
                          </a:solidFill>
                        </a:rPr>
                        <a:t>STD-007-CPP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lang="en-US" sz="2000" u="none" strike="noStrike" cap="none" dirty="0">
                        <a:solidFill>
                          <a:srgbClr val="FFD966"/>
                        </a:solidFill>
                      </a:endParaRP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2000" u="none" strike="noStrike" cap="none" dirty="0"/>
                        <a:t>STD-002-CPP</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2000" u="none" strike="noStrike" cap="none" dirty="0"/>
                        <a:t>STD-004-CPP</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2000" u="none" strike="noStrike" cap="none" dirty="0"/>
                        <a:t>STD-005-CPP</a:t>
                      </a:r>
                      <a:endParaRPr sz="20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lang="en-US" sz="2000" u="none" strike="noStrike" cap="none" dirty="0"/>
                    </a:p>
                    <a:p>
                      <a:pPr marL="342900" marR="0" lvl="0" indent="-342900" algn="l" rtl="0">
                        <a:lnSpc>
                          <a:spcPct val="100000"/>
                        </a:lnSpc>
                        <a:spcBef>
                          <a:spcPts val="0"/>
                        </a:spcBef>
                        <a:spcAft>
                          <a:spcPts val="0"/>
                        </a:spcAft>
                        <a:buClr>
                          <a:srgbClr val="000000"/>
                        </a:buClr>
                        <a:buSzPts val="3600"/>
                        <a:buFont typeface="Arial" panose="020B0604020202020204" pitchFamily="34" charset="0"/>
                        <a:buChar char="•"/>
                      </a:pPr>
                      <a:r>
                        <a:rPr lang="en-US" sz="2000" u="none" strike="noStrike" cap="none" dirty="0"/>
                        <a:t>STD-008-CPP</a:t>
                      </a:r>
                    </a:p>
                    <a:p>
                      <a:pPr marL="342900" marR="0" lvl="0" indent="-342900" algn="l" rtl="0">
                        <a:lnSpc>
                          <a:spcPct val="100000"/>
                        </a:lnSpc>
                        <a:spcBef>
                          <a:spcPts val="0"/>
                        </a:spcBef>
                        <a:spcAft>
                          <a:spcPts val="0"/>
                        </a:spcAft>
                        <a:buClr>
                          <a:srgbClr val="000000"/>
                        </a:buClr>
                        <a:buSzPts val="3600"/>
                        <a:buFont typeface="Arial" panose="020B0604020202020204" pitchFamily="34" charset="0"/>
                        <a:buChar char="•"/>
                      </a:pPr>
                      <a:r>
                        <a:rPr lang="en-US" sz="2000" u="none" strike="noStrike" cap="none" dirty="0"/>
                        <a:t>STD-009-CPP</a:t>
                      </a:r>
                      <a:endParaRPr sz="20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p>
                    <a:p>
                      <a:pPr marL="342900" marR="0" lvl="0" indent="-342900" algn="l" rtl="0">
                        <a:lnSpc>
                          <a:spcPct val="100000"/>
                        </a:lnSpc>
                        <a:spcBef>
                          <a:spcPts val="0"/>
                        </a:spcBef>
                        <a:spcAft>
                          <a:spcPts val="0"/>
                        </a:spcAft>
                        <a:buClr>
                          <a:srgbClr val="000000"/>
                        </a:buClr>
                        <a:buSzPts val="3600"/>
                        <a:buFont typeface="Arial" panose="020B0604020202020204" pitchFamily="34" charset="0"/>
                        <a:buChar char="•"/>
                      </a:pPr>
                      <a:r>
                        <a:rPr lang="en-US" sz="2000" u="none" strike="noStrike" cap="none" dirty="0"/>
                        <a:t>STD-006-CPP</a:t>
                      </a:r>
                    </a:p>
                    <a:p>
                      <a:pPr marL="342900" marR="0" lvl="0" indent="-342900" algn="l" rtl="0">
                        <a:lnSpc>
                          <a:spcPct val="100000"/>
                        </a:lnSpc>
                        <a:spcBef>
                          <a:spcPts val="0"/>
                        </a:spcBef>
                        <a:spcAft>
                          <a:spcPts val="0"/>
                        </a:spcAft>
                        <a:buClr>
                          <a:srgbClr val="000000"/>
                        </a:buClr>
                        <a:buSzPts val="3600"/>
                        <a:buFont typeface="Arial" panose="020B0604020202020204" pitchFamily="34" charset="0"/>
                        <a:buChar char="•"/>
                      </a:pPr>
                      <a:r>
                        <a:rPr lang="en-US" sz="2000" u="none" strike="noStrike" cap="none" dirty="0"/>
                        <a:t>STD-010-CPP</a:t>
                      </a:r>
                      <a:endParaRPr sz="20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3" name="Table 3">
            <a:extLst>
              <a:ext uri="{FF2B5EF4-FFF2-40B4-BE49-F238E27FC236}">
                <a16:creationId xmlns:a16="http://schemas.microsoft.com/office/drawing/2014/main" id="{5CBCA046-FCC6-4122-94C3-9B9E20161072}"/>
              </a:ext>
            </a:extLst>
          </p:cNvPr>
          <p:cNvGraphicFramePr>
            <a:graphicFrameLocks noGrp="1"/>
          </p:cNvGraphicFramePr>
          <p:nvPr>
            <p:extLst>
              <p:ext uri="{D42A27DB-BD31-4B8C-83A1-F6EECF244321}">
                <p14:modId xmlns:p14="http://schemas.microsoft.com/office/powerpoint/2010/main" val="1663945910"/>
              </p:ext>
            </p:extLst>
          </p:nvPr>
        </p:nvGraphicFramePr>
        <p:xfrm>
          <a:off x="1021976" y="1816943"/>
          <a:ext cx="10062098" cy="4772808"/>
        </p:xfrm>
        <a:graphic>
          <a:graphicData uri="http://schemas.openxmlformats.org/drawingml/2006/table">
            <a:tbl>
              <a:tblPr firstRow="1" bandRow="1">
                <a:tableStyleId>{802198C4-3087-4945-87E3-76CBB3509B7E}</a:tableStyleId>
              </a:tblPr>
              <a:tblGrid>
                <a:gridCol w="5880848">
                  <a:extLst>
                    <a:ext uri="{9D8B030D-6E8A-4147-A177-3AD203B41FA5}">
                      <a16:colId xmlns:a16="http://schemas.microsoft.com/office/drawing/2014/main" val="2744200981"/>
                    </a:ext>
                  </a:extLst>
                </a:gridCol>
                <a:gridCol w="4181250">
                  <a:extLst>
                    <a:ext uri="{9D8B030D-6E8A-4147-A177-3AD203B41FA5}">
                      <a16:colId xmlns:a16="http://schemas.microsoft.com/office/drawing/2014/main" val="3211757336"/>
                    </a:ext>
                  </a:extLst>
                </a:gridCol>
              </a:tblGrid>
              <a:tr h="436581">
                <a:tc>
                  <a:txBody>
                    <a:bodyPr/>
                    <a:lstStyle/>
                    <a:p>
                      <a:pPr marL="0" indent="0">
                        <a:buNone/>
                      </a:pPr>
                      <a:r>
                        <a:rPr lang="en-US" sz="1800" dirty="0">
                          <a:solidFill>
                            <a:schemeClr val="bg1"/>
                          </a:solidFill>
                        </a:rPr>
                        <a:t>1. Validate Input Data</a:t>
                      </a:r>
                    </a:p>
                  </a:txBody>
                  <a:tcPr/>
                </a:tc>
                <a:tc>
                  <a:txBody>
                    <a:bodyPr/>
                    <a:lstStyle/>
                    <a:p>
                      <a:r>
                        <a:rPr lang="en-US" sz="1800" dirty="0">
                          <a:solidFill>
                            <a:schemeClr val="bg1"/>
                          </a:solidFill>
                        </a:rPr>
                        <a:t>STD-002-CPP, STD-004-CPP</a:t>
                      </a:r>
                    </a:p>
                  </a:txBody>
                  <a:tcPr/>
                </a:tc>
                <a:extLst>
                  <a:ext uri="{0D108BD9-81ED-4DB2-BD59-A6C34878D82A}">
                    <a16:rowId xmlns:a16="http://schemas.microsoft.com/office/drawing/2014/main" val="229551295"/>
                  </a:ext>
                </a:extLst>
              </a:tr>
              <a:tr h="436581">
                <a:tc>
                  <a:txBody>
                    <a:bodyPr/>
                    <a:lstStyle/>
                    <a:p>
                      <a:r>
                        <a:rPr lang="en-US" sz="1800" dirty="0">
                          <a:solidFill>
                            <a:schemeClr val="bg1"/>
                          </a:solidFill>
                        </a:rPr>
                        <a:t>2. Heed Compiler Warnings</a:t>
                      </a:r>
                    </a:p>
                  </a:txBody>
                  <a:tcPr/>
                </a:tc>
                <a:tc>
                  <a:txBody>
                    <a:bodyPr/>
                    <a:lstStyle/>
                    <a:p>
                      <a:r>
                        <a:rPr lang="en-US" sz="1800" dirty="0">
                          <a:solidFill>
                            <a:schemeClr val="bg1"/>
                          </a:solidFill>
                        </a:rPr>
                        <a:t>STD-007-CPP, STD-009-CPP</a:t>
                      </a:r>
                    </a:p>
                  </a:txBody>
                  <a:tcPr/>
                </a:tc>
                <a:extLst>
                  <a:ext uri="{0D108BD9-81ED-4DB2-BD59-A6C34878D82A}">
                    <a16:rowId xmlns:a16="http://schemas.microsoft.com/office/drawing/2014/main" val="3757267429"/>
                  </a:ext>
                </a:extLst>
              </a:tr>
              <a:tr h="436581">
                <a:tc>
                  <a:txBody>
                    <a:bodyPr/>
                    <a:lstStyle/>
                    <a:p>
                      <a:r>
                        <a:rPr lang="en-US" sz="1800" dirty="0">
                          <a:solidFill>
                            <a:schemeClr val="bg1"/>
                          </a:solidFill>
                        </a:rPr>
                        <a:t>3. Architect and Design for Security Policies</a:t>
                      </a:r>
                    </a:p>
                  </a:txBody>
                  <a:tcPr/>
                </a:tc>
                <a:tc>
                  <a:txBody>
                    <a:bodyPr/>
                    <a:lstStyle/>
                    <a:p>
                      <a:r>
                        <a:rPr lang="en-US" sz="1800" dirty="0">
                          <a:solidFill>
                            <a:schemeClr val="bg1"/>
                          </a:solidFill>
                        </a:rPr>
                        <a:t>STD-001-CPP through STD-010-CPP</a:t>
                      </a:r>
                    </a:p>
                  </a:txBody>
                  <a:tcPr/>
                </a:tc>
                <a:extLst>
                  <a:ext uri="{0D108BD9-81ED-4DB2-BD59-A6C34878D82A}">
                    <a16:rowId xmlns:a16="http://schemas.microsoft.com/office/drawing/2014/main" val="1621659830"/>
                  </a:ext>
                </a:extLst>
              </a:tr>
              <a:tr h="436581">
                <a:tc>
                  <a:txBody>
                    <a:bodyPr/>
                    <a:lstStyle/>
                    <a:p>
                      <a:r>
                        <a:rPr lang="en-US" sz="1800" dirty="0">
                          <a:solidFill>
                            <a:schemeClr val="bg1"/>
                          </a:solidFill>
                        </a:rPr>
                        <a:t>4. Keep It Simple</a:t>
                      </a:r>
                    </a:p>
                  </a:txBody>
                  <a:tcPr/>
                </a:tc>
                <a:tc>
                  <a:txBody>
                    <a:bodyPr/>
                    <a:lstStyle/>
                    <a:p>
                      <a:r>
                        <a:rPr lang="en-US" sz="1800" dirty="0">
                          <a:solidFill>
                            <a:schemeClr val="bg1"/>
                          </a:solidFill>
                        </a:rPr>
                        <a:t>STD-004-CPP, STD-008-CPP</a:t>
                      </a:r>
                    </a:p>
                  </a:txBody>
                  <a:tcPr/>
                </a:tc>
                <a:extLst>
                  <a:ext uri="{0D108BD9-81ED-4DB2-BD59-A6C34878D82A}">
                    <a16:rowId xmlns:a16="http://schemas.microsoft.com/office/drawing/2014/main" val="3848635162"/>
                  </a:ext>
                </a:extLst>
              </a:tr>
              <a:tr h="436581">
                <a:tc>
                  <a:txBody>
                    <a:bodyPr/>
                    <a:lstStyle/>
                    <a:p>
                      <a:r>
                        <a:rPr lang="en-US" sz="1800" dirty="0">
                          <a:solidFill>
                            <a:schemeClr val="bg1"/>
                          </a:solidFill>
                        </a:rPr>
                        <a:t>5. Default Deny</a:t>
                      </a:r>
                    </a:p>
                  </a:txBody>
                  <a:tcPr/>
                </a:tc>
                <a:tc>
                  <a:txBody>
                    <a:bodyPr/>
                    <a:lstStyle/>
                    <a:p>
                      <a:r>
                        <a:rPr lang="en-US" sz="1800" dirty="0">
                          <a:solidFill>
                            <a:schemeClr val="bg1"/>
                          </a:solidFill>
                        </a:rPr>
                        <a:t>STD-002-CPP, STD-003-CPP, </a:t>
                      </a:r>
                    </a:p>
                    <a:p>
                      <a:r>
                        <a:rPr lang="en-US" sz="1800" dirty="0">
                          <a:solidFill>
                            <a:schemeClr val="bg1"/>
                          </a:solidFill>
                        </a:rPr>
                        <a:t>STD-004-CPP</a:t>
                      </a:r>
                    </a:p>
                  </a:txBody>
                  <a:tcPr/>
                </a:tc>
                <a:extLst>
                  <a:ext uri="{0D108BD9-81ED-4DB2-BD59-A6C34878D82A}">
                    <a16:rowId xmlns:a16="http://schemas.microsoft.com/office/drawing/2014/main" val="288835530"/>
                  </a:ext>
                </a:extLst>
              </a:tr>
              <a:tr h="436581">
                <a:tc>
                  <a:txBody>
                    <a:bodyPr/>
                    <a:lstStyle/>
                    <a:p>
                      <a:r>
                        <a:rPr lang="en-US" sz="1800" dirty="0">
                          <a:solidFill>
                            <a:schemeClr val="bg1"/>
                          </a:solidFill>
                        </a:rPr>
                        <a:t>6. Adhere to the Principle of Least Privilege</a:t>
                      </a:r>
                    </a:p>
                  </a:txBody>
                  <a:tcPr/>
                </a:tc>
                <a:tc>
                  <a:txBody>
                    <a:bodyPr/>
                    <a:lstStyle/>
                    <a:p>
                      <a:endParaRPr lang="en-US" sz="1800" dirty="0">
                        <a:solidFill>
                          <a:schemeClr val="bg1"/>
                        </a:solidFill>
                      </a:endParaRPr>
                    </a:p>
                  </a:txBody>
                  <a:tcPr/>
                </a:tc>
                <a:extLst>
                  <a:ext uri="{0D108BD9-81ED-4DB2-BD59-A6C34878D82A}">
                    <a16:rowId xmlns:a16="http://schemas.microsoft.com/office/drawing/2014/main" val="633042390"/>
                  </a:ext>
                </a:extLst>
              </a:tr>
              <a:tr h="436581">
                <a:tc>
                  <a:txBody>
                    <a:bodyPr/>
                    <a:lstStyle/>
                    <a:p>
                      <a:r>
                        <a:rPr lang="en-US" sz="1800" dirty="0">
                          <a:solidFill>
                            <a:schemeClr val="bg1"/>
                          </a:solidFill>
                        </a:rPr>
                        <a:t>7. Sanitize Data Sent to Other Systems</a:t>
                      </a:r>
                    </a:p>
                  </a:txBody>
                  <a:tcPr/>
                </a:tc>
                <a:tc>
                  <a:txBody>
                    <a:bodyPr/>
                    <a:lstStyle/>
                    <a:p>
                      <a:r>
                        <a:rPr lang="en-US" sz="1800" dirty="0">
                          <a:solidFill>
                            <a:schemeClr val="bg1"/>
                          </a:solidFill>
                        </a:rPr>
                        <a:t>STD-002-CPP, STD-003-CPP</a:t>
                      </a:r>
                    </a:p>
                  </a:txBody>
                  <a:tcPr/>
                </a:tc>
                <a:extLst>
                  <a:ext uri="{0D108BD9-81ED-4DB2-BD59-A6C34878D82A}">
                    <a16:rowId xmlns:a16="http://schemas.microsoft.com/office/drawing/2014/main" val="41979883"/>
                  </a:ext>
                </a:extLst>
              </a:tr>
              <a:tr h="436581">
                <a:tc>
                  <a:txBody>
                    <a:bodyPr/>
                    <a:lstStyle/>
                    <a:p>
                      <a:r>
                        <a:rPr lang="en-US" sz="1800" dirty="0">
                          <a:solidFill>
                            <a:schemeClr val="bg1"/>
                          </a:solidFill>
                        </a:rPr>
                        <a:t>8. Practice Defense in Depth</a:t>
                      </a:r>
                    </a:p>
                  </a:txBody>
                  <a:tcPr/>
                </a:tc>
                <a:tc>
                  <a:txBody>
                    <a:bodyPr/>
                    <a:lstStyle/>
                    <a:p>
                      <a:r>
                        <a:rPr lang="en-US" sz="1800" dirty="0">
                          <a:solidFill>
                            <a:schemeClr val="bg1"/>
                          </a:solidFill>
                        </a:rPr>
                        <a:t>STD-001-CPP through STD-010-CPP</a:t>
                      </a:r>
                    </a:p>
                  </a:txBody>
                  <a:tcPr/>
                </a:tc>
                <a:extLst>
                  <a:ext uri="{0D108BD9-81ED-4DB2-BD59-A6C34878D82A}">
                    <a16:rowId xmlns:a16="http://schemas.microsoft.com/office/drawing/2014/main" val="659507118"/>
                  </a:ext>
                </a:extLst>
              </a:tr>
              <a:tr h="436581">
                <a:tc>
                  <a:txBody>
                    <a:bodyPr/>
                    <a:lstStyle/>
                    <a:p>
                      <a:r>
                        <a:rPr lang="en-US" sz="1800" dirty="0">
                          <a:solidFill>
                            <a:schemeClr val="bg1"/>
                          </a:solidFill>
                        </a:rPr>
                        <a:t>9. Use Effective Quality Assurance Techniques</a:t>
                      </a:r>
                    </a:p>
                  </a:txBody>
                  <a:tcPr/>
                </a:tc>
                <a:tc>
                  <a:txBody>
                    <a:bodyPr/>
                    <a:lstStyle/>
                    <a:p>
                      <a:r>
                        <a:rPr lang="en-US" sz="1800" dirty="0">
                          <a:solidFill>
                            <a:schemeClr val="bg1"/>
                          </a:solidFill>
                        </a:rPr>
                        <a:t>STD-006-CPP, STD-007-CPP,</a:t>
                      </a:r>
                    </a:p>
                    <a:p>
                      <a:r>
                        <a:rPr lang="en-US" sz="1800" dirty="0">
                          <a:solidFill>
                            <a:schemeClr val="bg1"/>
                          </a:solidFill>
                        </a:rPr>
                        <a:t>STD-009-CPP</a:t>
                      </a:r>
                    </a:p>
                  </a:txBody>
                  <a:tcPr/>
                </a:tc>
                <a:extLst>
                  <a:ext uri="{0D108BD9-81ED-4DB2-BD59-A6C34878D82A}">
                    <a16:rowId xmlns:a16="http://schemas.microsoft.com/office/drawing/2014/main" val="987533133"/>
                  </a:ext>
                </a:extLst>
              </a:tr>
              <a:tr h="436581">
                <a:tc>
                  <a:txBody>
                    <a:bodyPr/>
                    <a:lstStyle/>
                    <a:p>
                      <a:r>
                        <a:rPr lang="en-US" sz="1800" dirty="0">
                          <a:solidFill>
                            <a:schemeClr val="bg1"/>
                          </a:solidFill>
                        </a:rPr>
                        <a:t>10. Adopt a Secure Coding Standard</a:t>
                      </a:r>
                    </a:p>
                  </a:txBody>
                  <a:tcPr/>
                </a:tc>
                <a:tc>
                  <a:txBody>
                    <a:bodyPr/>
                    <a:lstStyle/>
                    <a:p>
                      <a:r>
                        <a:rPr lang="en-US" sz="1800" dirty="0">
                          <a:solidFill>
                            <a:schemeClr val="bg1"/>
                          </a:solidFill>
                        </a:rPr>
                        <a:t>STD-001-CPP through STD-010-CPP</a:t>
                      </a:r>
                    </a:p>
                  </a:txBody>
                  <a:tcPr/>
                </a:tc>
                <a:extLst>
                  <a:ext uri="{0D108BD9-81ED-4DB2-BD59-A6C34878D82A}">
                    <a16:rowId xmlns:a16="http://schemas.microsoft.com/office/drawing/2014/main" val="3867228807"/>
                  </a:ext>
                </a:extLst>
              </a:tr>
            </a:tbl>
          </a:graphicData>
        </a:graphic>
      </p:graphicFrame>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2">
            <a:extLst>
              <a:ext uri="{FF2B5EF4-FFF2-40B4-BE49-F238E27FC236}">
                <a16:creationId xmlns:a16="http://schemas.microsoft.com/office/drawing/2014/main" id="{0D634C16-B14E-4D34-83F3-56705ED5CFDA}"/>
              </a:ext>
            </a:extLst>
          </p:cNvPr>
          <p:cNvGraphicFramePr>
            <a:graphicFrameLocks noGrp="1"/>
          </p:cNvGraphicFramePr>
          <p:nvPr>
            <p:extLst>
              <p:ext uri="{D42A27DB-BD31-4B8C-83A1-F6EECF244321}">
                <p14:modId xmlns:p14="http://schemas.microsoft.com/office/powerpoint/2010/main" val="2051726814"/>
              </p:ext>
            </p:extLst>
          </p:nvPr>
        </p:nvGraphicFramePr>
        <p:xfrm>
          <a:off x="923366" y="1963568"/>
          <a:ext cx="9861176" cy="4346200"/>
        </p:xfrm>
        <a:graphic>
          <a:graphicData uri="http://schemas.openxmlformats.org/drawingml/2006/table">
            <a:tbl>
              <a:tblPr firstRow="1" bandRow="1">
                <a:tableStyleId>{802198C4-3087-4945-87E3-76CBB3509B7E}</a:tableStyleId>
              </a:tblPr>
              <a:tblGrid>
                <a:gridCol w="2770093">
                  <a:extLst>
                    <a:ext uri="{9D8B030D-6E8A-4147-A177-3AD203B41FA5}">
                      <a16:colId xmlns:a16="http://schemas.microsoft.com/office/drawing/2014/main" val="3301264131"/>
                    </a:ext>
                  </a:extLst>
                </a:gridCol>
                <a:gridCol w="7091083">
                  <a:extLst>
                    <a:ext uri="{9D8B030D-6E8A-4147-A177-3AD203B41FA5}">
                      <a16:colId xmlns:a16="http://schemas.microsoft.com/office/drawing/2014/main" val="3614996222"/>
                    </a:ext>
                  </a:extLst>
                </a:gridCol>
              </a:tblGrid>
              <a:tr h="434620">
                <a:tc>
                  <a:txBody>
                    <a:bodyPr/>
                    <a:lstStyle/>
                    <a:p>
                      <a:r>
                        <a:rPr lang="en-US" sz="2000" dirty="0">
                          <a:solidFill>
                            <a:schemeClr val="bg1"/>
                          </a:solidFill>
                        </a:rPr>
                        <a:t>STD-002-CPP</a:t>
                      </a:r>
                    </a:p>
                  </a:txBody>
                  <a:tcPr/>
                </a:tc>
                <a:tc>
                  <a:txBody>
                    <a:bodyPr/>
                    <a:lstStyle/>
                    <a:p>
                      <a:r>
                        <a:rPr lang="en-US" sz="2000" dirty="0">
                          <a:solidFill>
                            <a:schemeClr val="bg1"/>
                          </a:solidFill>
                        </a:rPr>
                        <a:t>Validate Input Ranges</a:t>
                      </a:r>
                    </a:p>
                  </a:txBody>
                  <a:tcPr/>
                </a:tc>
                <a:extLst>
                  <a:ext uri="{0D108BD9-81ED-4DB2-BD59-A6C34878D82A}">
                    <a16:rowId xmlns:a16="http://schemas.microsoft.com/office/drawing/2014/main" val="3718931372"/>
                  </a:ext>
                </a:extLst>
              </a:tr>
              <a:tr h="434620">
                <a:tc>
                  <a:txBody>
                    <a:bodyPr/>
                    <a:lstStyle/>
                    <a:p>
                      <a:r>
                        <a:rPr lang="en-US" sz="2000" dirty="0">
                          <a:solidFill>
                            <a:schemeClr val="bg1"/>
                          </a:solidFill>
                        </a:rPr>
                        <a:t>STD-004-CPP</a:t>
                      </a:r>
                    </a:p>
                  </a:txBody>
                  <a:tcPr/>
                </a:tc>
                <a:tc>
                  <a:txBody>
                    <a:bodyPr/>
                    <a:lstStyle/>
                    <a:p>
                      <a:r>
                        <a:rPr lang="en-US" sz="2000" dirty="0">
                          <a:solidFill>
                            <a:schemeClr val="bg1"/>
                          </a:solidFill>
                        </a:rPr>
                        <a:t>Use Prepared Statements to Prevent SQL Injection</a:t>
                      </a:r>
                    </a:p>
                  </a:txBody>
                  <a:tcPr/>
                </a:tc>
                <a:extLst>
                  <a:ext uri="{0D108BD9-81ED-4DB2-BD59-A6C34878D82A}">
                    <a16:rowId xmlns:a16="http://schemas.microsoft.com/office/drawing/2014/main" val="2981624897"/>
                  </a:ext>
                </a:extLst>
              </a:tr>
              <a:tr h="434620">
                <a:tc>
                  <a:txBody>
                    <a:bodyPr/>
                    <a:lstStyle/>
                    <a:p>
                      <a:r>
                        <a:rPr lang="en-US" sz="2000" dirty="0">
                          <a:solidFill>
                            <a:schemeClr val="bg1"/>
                          </a:solidFill>
                        </a:rPr>
                        <a:t>STD-005-CPP</a:t>
                      </a:r>
                    </a:p>
                  </a:txBody>
                  <a:tcPr/>
                </a:tc>
                <a:tc>
                  <a:txBody>
                    <a:bodyPr/>
                    <a:lstStyle/>
                    <a:p>
                      <a:r>
                        <a:rPr lang="en-US" sz="2000" dirty="0">
                          <a:solidFill>
                            <a:schemeClr val="bg1"/>
                          </a:solidFill>
                        </a:rPr>
                        <a:t>Avoid Accessing Freed Memory</a:t>
                      </a:r>
                    </a:p>
                  </a:txBody>
                  <a:tcPr/>
                </a:tc>
                <a:extLst>
                  <a:ext uri="{0D108BD9-81ED-4DB2-BD59-A6C34878D82A}">
                    <a16:rowId xmlns:a16="http://schemas.microsoft.com/office/drawing/2014/main" val="1026776652"/>
                  </a:ext>
                </a:extLst>
              </a:tr>
              <a:tr h="434620">
                <a:tc>
                  <a:txBody>
                    <a:bodyPr/>
                    <a:lstStyle/>
                    <a:p>
                      <a:r>
                        <a:rPr lang="en-US" sz="2000" dirty="0">
                          <a:solidFill>
                            <a:schemeClr val="bg1"/>
                          </a:solidFill>
                        </a:rPr>
                        <a:t>STD-001-CPP</a:t>
                      </a:r>
                    </a:p>
                  </a:txBody>
                  <a:tcPr/>
                </a:tc>
                <a:tc>
                  <a:txBody>
                    <a:bodyPr/>
                    <a:lstStyle/>
                    <a:p>
                      <a:r>
                        <a:rPr lang="en-US" sz="2000" dirty="0">
                          <a:solidFill>
                            <a:schemeClr val="bg1"/>
                          </a:solidFill>
                        </a:rPr>
                        <a:t>Avoid Implicit Type Conversions</a:t>
                      </a:r>
                    </a:p>
                  </a:txBody>
                  <a:tcPr/>
                </a:tc>
                <a:extLst>
                  <a:ext uri="{0D108BD9-81ED-4DB2-BD59-A6C34878D82A}">
                    <a16:rowId xmlns:a16="http://schemas.microsoft.com/office/drawing/2014/main" val="3244518570"/>
                  </a:ext>
                </a:extLst>
              </a:tr>
              <a:tr h="434620">
                <a:tc>
                  <a:txBody>
                    <a:bodyPr/>
                    <a:lstStyle/>
                    <a:p>
                      <a:r>
                        <a:rPr lang="en-US" sz="2000" dirty="0">
                          <a:solidFill>
                            <a:schemeClr val="bg1"/>
                          </a:solidFill>
                        </a:rPr>
                        <a:t>STD-003-CPP</a:t>
                      </a:r>
                    </a:p>
                  </a:txBody>
                  <a:tcPr/>
                </a:tc>
                <a:tc>
                  <a:txBody>
                    <a:bodyPr/>
                    <a:lstStyle/>
                    <a:p>
                      <a:r>
                        <a:rPr lang="en-US" sz="2000" dirty="0">
                          <a:solidFill>
                            <a:schemeClr val="bg1"/>
                          </a:solidFill>
                        </a:rPr>
                        <a:t>Avoid Dangerous String Functions</a:t>
                      </a:r>
                    </a:p>
                  </a:txBody>
                  <a:tcPr/>
                </a:tc>
                <a:extLst>
                  <a:ext uri="{0D108BD9-81ED-4DB2-BD59-A6C34878D82A}">
                    <a16:rowId xmlns:a16="http://schemas.microsoft.com/office/drawing/2014/main" val="3534524015"/>
                  </a:ext>
                </a:extLst>
              </a:tr>
              <a:tr h="434620">
                <a:tc>
                  <a:txBody>
                    <a:bodyPr/>
                    <a:lstStyle/>
                    <a:p>
                      <a:r>
                        <a:rPr lang="en-US" sz="2000" dirty="0">
                          <a:solidFill>
                            <a:schemeClr val="bg1"/>
                          </a:solidFill>
                        </a:rPr>
                        <a:t>STD-007-CPP</a:t>
                      </a:r>
                    </a:p>
                  </a:txBody>
                  <a:tcPr/>
                </a:tc>
                <a:tc>
                  <a:txBody>
                    <a:bodyPr/>
                    <a:lstStyle/>
                    <a:p>
                      <a:r>
                        <a:rPr lang="en-US" sz="2000" dirty="0">
                          <a:solidFill>
                            <a:schemeClr val="bg1"/>
                          </a:solidFill>
                        </a:rPr>
                        <a:t>Always Handle I/O Exceptions</a:t>
                      </a:r>
                    </a:p>
                  </a:txBody>
                  <a:tcPr/>
                </a:tc>
                <a:extLst>
                  <a:ext uri="{0D108BD9-81ED-4DB2-BD59-A6C34878D82A}">
                    <a16:rowId xmlns:a16="http://schemas.microsoft.com/office/drawing/2014/main" val="2023786652"/>
                  </a:ext>
                </a:extLst>
              </a:tr>
              <a:tr h="434620">
                <a:tc>
                  <a:txBody>
                    <a:bodyPr/>
                    <a:lstStyle/>
                    <a:p>
                      <a:r>
                        <a:rPr lang="en-US" sz="2000" dirty="0">
                          <a:solidFill>
                            <a:schemeClr val="bg1"/>
                          </a:solidFill>
                        </a:rPr>
                        <a:t>STD-008-CPP</a:t>
                      </a:r>
                    </a:p>
                  </a:txBody>
                  <a:tcPr/>
                </a:tc>
                <a:tc>
                  <a:txBody>
                    <a:bodyPr/>
                    <a:lstStyle/>
                    <a:p>
                      <a:r>
                        <a:rPr lang="en-US" sz="2000" dirty="0">
                          <a:solidFill>
                            <a:schemeClr val="bg1"/>
                          </a:solidFill>
                        </a:rPr>
                        <a:t>Initialize Variables on Declaration</a:t>
                      </a:r>
                    </a:p>
                  </a:txBody>
                  <a:tcPr/>
                </a:tc>
                <a:extLst>
                  <a:ext uri="{0D108BD9-81ED-4DB2-BD59-A6C34878D82A}">
                    <a16:rowId xmlns:a16="http://schemas.microsoft.com/office/drawing/2014/main" val="1484970604"/>
                  </a:ext>
                </a:extLst>
              </a:tr>
              <a:tr h="434620">
                <a:tc>
                  <a:txBody>
                    <a:bodyPr/>
                    <a:lstStyle/>
                    <a:p>
                      <a:r>
                        <a:rPr lang="en-US" sz="2000" dirty="0">
                          <a:solidFill>
                            <a:schemeClr val="bg1"/>
                          </a:solidFill>
                        </a:rPr>
                        <a:t>STD-009-CPP</a:t>
                      </a:r>
                    </a:p>
                  </a:txBody>
                  <a:tcPr/>
                </a:tc>
                <a:tc>
                  <a:txBody>
                    <a:bodyPr/>
                    <a:lstStyle/>
                    <a:p>
                      <a:r>
                        <a:rPr lang="en-US" sz="2000" dirty="0">
                          <a:solidFill>
                            <a:schemeClr val="bg1"/>
                          </a:solidFill>
                        </a:rPr>
                        <a:t>Address All Compiler Warnings</a:t>
                      </a:r>
                    </a:p>
                  </a:txBody>
                  <a:tcPr/>
                </a:tc>
                <a:extLst>
                  <a:ext uri="{0D108BD9-81ED-4DB2-BD59-A6C34878D82A}">
                    <a16:rowId xmlns:a16="http://schemas.microsoft.com/office/drawing/2014/main" val="3765555429"/>
                  </a:ext>
                </a:extLst>
              </a:tr>
              <a:tr h="434620">
                <a:tc>
                  <a:txBody>
                    <a:bodyPr/>
                    <a:lstStyle/>
                    <a:p>
                      <a:r>
                        <a:rPr lang="en-US" sz="2000" dirty="0">
                          <a:solidFill>
                            <a:schemeClr val="bg1"/>
                          </a:solidFill>
                        </a:rPr>
                        <a:t>STD-006-CPP</a:t>
                      </a:r>
                    </a:p>
                  </a:txBody>
                  <a:tcPr/>
                </a:tc>
                <a:tc>
                  <a:txBody>
                    <a:bodyPr/>
                    <a:lstStyle/>
                    <a:p>
                      <a:r>
                        <a:rPr lang="en-US" sz="2000" dirty="0">
                          <a:solidFill>
                            <a:schemeClr val="bg1"/>
                          </a:solidFill>
                        </a:rPr>
                        <a:t>Validate Assumptions with Assertions</a:t>
                      </a:r>
                    </a:p>
                  </a:txBody>
                  <a:tcPr/>
                </a:tc>
                <a:extLst>
                  <a:ext uri="{0D108BD9-81ED-4DB2-BD59-A6C34878D82A}">
                    <a16:rowId xmlns:a16="http://schemas.microsoft.com/office/drawing/2014/main" val="289729748"/>
                  </a:ext>
                </a:extLst>
              </a:tr>
              <a:tr h="434620">
                <a:tc>
                  <a:txBody>
                    <a:bodyPr/>
                    <a:lstStyle/>
                    <a:p>
                      <a:r>
                        <a:rPr lang="en-US" sz="2000" dirty="0">
                          <a:solidFill>
                            <a:schemeClr val="bg1"/>
                          </a:solidFill>
                        </a:rPr>
                        <a:t>STD-010-CPP</a:t>
                      </a:r>
                    </a:p>
                  </a:txBody>
                  <a:tcPr/>
                </a:tc>
                <a:tc>
                  <a:txBody>
                    <a:bodyPr/>
                    <a:lstStyle/>
                    <a:p>
                      <a:r>
                        <a:rPr lang="en-US" sz="2000" dirty="0">
                          <a:solidFill>
                            <a:schemeClr val="bg1"/>
                          </a:solidFill>
                        </a:rPr>
                        <a:t>Avoid Data Races in Concurrent Code</a:t>
                      </a:r>
                    </a:p>
                  </a:txBody>
                  <a:tcPr/>
                </a:tc>
                <a:extLst>
                  <a:ext uri="{0D108BD9-81ED-4DB2-BD59-A6C34878D82A}">
                    <a16:rowId xmlns:a16="http://schemas.microsoft.com/office/drawing/2014/main" val="2130678156"/>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3600" dirty="0"/>
              <a:t>Encryption at Rest</a:t>
            </a:r>
          </a:p>
          <a:p>
            <a:pPr marL="685800" lvl="1" indent="-228600">
              <a:spcBef>
                <a:spcPts val="0"/>
              </a:spcBef>
              <a:buSzPts val="2000"/>
            </a:pPr>
            <a:r>
              <a:rPr lang="en-US" dirty="0"/>
              <a:t>Hard drives, databases, backups</a:t>
            </a:r>
          </a:p>
          <a:p>
            <a:pPr marL="685800" lvl="1" indent="-228600">
              <a:spcBef>
                <a:spcPts val="0"/>
              </a:spcBef>
              <a:buSzPts val="2000"/>
            </a:pPr>
            <a:endParaRPr lang="en-US" sz="1400" dirty="0"/>
          </a:p>
          <a:p>
            <a:pPr marL="685800" lvl="1" indent="-228600">
              <a:spcBef>
                <a:spcPts val="0"/>
              </a:spcBef>
              <a:buSzPts val="2000"/>
            </a:pPr>
            <a:endParaRPr lang="en-US" sz="1400" dirty="0"/>
          </a:p>
          <a:p>
            <a:pPr marL="228600" indent="-228600">
              <a:spcBef>
                <a:spcPts val="0"/>
              </a:spcBef>
              <a:buSzPts val="2000"/>
            </a:pPr>
            <a:r>
              <a:rPr lang="en-US" sz="3600" dirty="0"/>
              <a:t>Encryption in Flight</a:t>
            </a:r>
          </a:p>
          <a:p>
            <a:pPr marL="685800" lvl="1" indent="-228600">
              <a:spcBef>
                <a:spcPts val="0"/>
              </a:spcBef>
              <a:buSzPts val="2000"/>
            </a:pPr>
            <a:r>
              <a:rPr lang="en-US" dirty="0"/>
              <a:t>Transmitted data across networks</a:t>
            </a:r>
          </a:p>
          <a:p>
            <a:pPr marL="685800" lvl="1" indent="-228600">
              <a:spcBef>
                <a:spcPts val="0"/>
              </a:spcBef>
              <a:buSzPts val="2000"/>
            </a:pPr>
            <a:endParaRPr lang="en-US" sz="1400" dirty="0"/>
          </a:p>
          <a:p>
            <a:pPr marL="685800" lvl="1" indent="-228600">
              <a:spcBef>
                <a:spcPts val="0"/>
              </a:spcBef>
              <a:buSzPts val="2000"/>
            </a:pPr>
            <a:endParaRPr lang="en-US" sz="1400" dirty="0"/>
          </a:p>
          <a:p>
            <a:pPr marL="228600" indent="-228600">
              <a:spcBef>
                <a:spcPts val="0"/>
              </a:spcBef>
              <a:buSzPts val="2000"/>
            </a:pPr>
            <a:r>
              <a:rPr lang="en-US" sz="3600" dirty="0"/>
              <a:t>Encryption in Use</a:t>
            </a:r>
          </a:p>
          <a:p>
            <a:pPr marL="685800" lvl="1" indent="-228600">
              <a:spcBef>
                <a:spcPts val="0"/>
              </a:spcBef>
              <a:buSzPts val="2000"/>
            </a:pPr>
            <a:r>
              <a:rPr lang="en-US" dirty="0"/>
              <a:t>Data in memory, used by CPU</a:t>
            </a:r>
            <a:endParaRPr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3600" dirty="0"/>
              <a:t>Authentication</a:t>
            </a:r>
          </a:p>
          <a:p>
            <a:pPr marL="685800" lvl="1" indent="-228600">
              <a:spcBef>
                <a:spcPts val="0"/>
              </a:spcBef>
              <a:buSzPts val="2400"/>
            </a:pPr>
            <a:r>
              <a:rPr lang="en-US" dirty="0"/>
              <a:t>Verification of the user</a:t>
            </a:r>
          </a:p>
          <a:p>
            <a:pPr marL="685800" lvl="1" indent="-228600">
              <a:spcBef>
                <a:spcPts val="0"/>
              </a:spcBef>
              <a:buSzPts val="2400"/>
            </a:pPr>
            <a:endParaRPr lang="en-US" dirty="0"/>
          </a:p>
          <a:p>
            <a:pPr marL="685800" lvl="1" indent="-228600">
              <a:spcBef>
                <a:spcPts val="0"/>
              </a:spcBef>
              <a:buSzPts val="2400"/>
            </a:pPr>
            <a:endParaRPr lang="en-US" dirty="0"/>
          </a:p>
          <a:p>
            <a:pPr marL="228600" indent="-228600">
              <a:spcBef>
                <a:spcPts val="0"/>
              </a:spcBef>
              <a:buSzPts val="2400"/>
            </a:pPr>
            <a:r>
              <a:rPr lang="en-US" sz="3600" dirty="0"/>
              <a:t>Authorization</a:t>
            </a:r>
          </a:p>
          <a:p>
            <a:pPr marL="685800" lvl="1" indent="-228600">
              <a:spcBef>
                <a:spcPts val="0"/>
              </a:spcBef>
              <a:buSzPts val="2400"/>
            </a:pPr>
            <a:r>
              <a:rPr lang="en-US" dirty="0"/>
              <a:t>Permissions of the user</a:t>
            </a:r>
          </a:p>
          <a:p>
            <a:pPr marL="685800" lvl="1" indent="-228600">
              <a:spcBef>
                <a:spcPts val="0"/>
              </a:spcBef>
              <a:buSzPts val="2400"/>
            </a:pPr>
            <a:endParaRPr lang="en-US" dirty="0"/>
          </a:p>
          <a:p>
            <a:pPr marL="685800" lvl="1" indent="-228600">
              <a:spcBef>
                <a:spcPts val="0"/>
              </a:spcBef>
              <a:buSzPts val="2400"/>
            </a:pPr>
            <a:endParaRPr lang="en-US" dirty="0"/>
          </a:p>
          <a:p>
            <a:pPr marL="228600" indent="-228600">
              <a:spcBef>
                <a:spcPts val="0"/>
              </a:spcBef>
              <a:buSzPts val="2400"/>
            </a:pPr>
            <a:r>
              <a:rPr lang="en-US" sz="3600" dirty="0"/>
              <a:t>Accounting</a:t>
            </a:r>
          </a:p>
          <a:p>
            <a:pPr marL="685800" lvl="1" indent="-228600">
              <a:spcBef>
                <a:spcPts val="0"/>
              </a:spcBef>
              <a:buSzPts val="2400"/>
            </a:pPr>
            <a:r>
              <a:rPr lang="en-US" dirty="0"/>
              <a:t>Activities of the user</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a:t>[Identify the coding vulnerability you chose to test. Include four to six mixed tests for positive and negative results. Include a slide for each test. Use the question for the test as the title. Show the results.]</a:t>
            </a:r>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451</TotalTime>
  <Words>472</Words>
  <Application>Microsoft Office PowerPoint</Application>
  <PresentationFormat>Widescreen</PresentationFormat>
  <Paragraphs>138</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Brandon Cook</cp:lastModifiedBy>
  <cp:revision>16</cp:revision>
  <dcterms:created xsi:type="dcterms:W3CDTF">2020-08-19T17:59:24Z</dcterms:created>
  <dcterms:modified xsi:type="dcterms:W3CDTF">2025-08-15T17:38:18Z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