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uli"/>
      <p:regular r:id="rId30"/>
      <p:bold r:id="rId31"/>
      <p:italic r:id="rId32"/>
      <p:boldItalic r:id="rId33"/>
    </p:embeddedFont>
    <p:embeddedFont>
      <p:font typeface="Nixie One"/>
      <p:regular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-bold.fntdata"/><Relationship Id="rId30" Type="http://schemas.openxmlformats.org/officeDocument/2006/relationships/font" Target="fonts/Muli-regular.fntdata"/><Relationship Id="rId11" Type="http://schemas.openxmlformats.org/officeDocument/2006/relationships/slide" Target="slides/slide6.xml"/><Relationship Id="rId33" Type="http://schemas.openxmlformats.org/officeDocument/2006/relationships/font" Target="fonts/Muli-boldItalic.fntdata"/><Relationship Id="rId10" Type="http://schemas.openxmlformats.org/officeDocument/2006/relationships/slide" Target="slides/slide5.xml"/><Relationship Id="rId32" Type="http://schemas.openxmlformats.org/officeDocument/2006/relationships/font" Target="fonts/Muli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NixieOn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106358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106358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0d83d84a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0d83d84a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d83d84a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d83d84a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100330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100330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1003307b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1003307b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1003307b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1003307b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1003307b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1003307b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1003307b3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1003307b3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1003307b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1003307b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1003307b3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1003307b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0d83d84a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0d83d84a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1003307b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1003307b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1003307b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1003307b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1003307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1003307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1003307b3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1003307b3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0d83d84a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0d83d84a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d83d84a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0d83d84a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0d83d84a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0d83d84a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d83d84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0d83d84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d83d84a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0d83d84a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0d83d84a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0d83d84a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d83d84a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d83d84a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d83d84a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d83d84a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Public Sphere</a:t>
            </a:r>
            <a:endParaRPr/>
          </a:p>
        </p:txBody>
      </p:sp>
      <p:sp>
        <p:nvSpPr>
          <p:cNvPr id="346" name="Google Shape;34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Brendan McWilliam, Ethan Mills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3393625" y="213975"/>
            <a:ext cx="538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Application</a:t>
            </a:r>
            <a:endParaRPr/>
          </a:p>
        </p:txBody>
      </p:sp>
      <p:sp>
        <p:nvSpPr>
          <p:cNvPr id="400" name="Google Shape;400;p22"/>
          <p:cNvSpPr txBox="1"/>
          <p:nvPr>
            <p:ph idx="1" type="body"/>
          </p:nvPr>
        </p:nvSpPr>
        <p:spPr>
          <a:xfrm>
            <a:off x="1732700" y="1125150"/>
            <a:ext cx="55539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Censorship vs. Marvel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Censorship vs. 50 Shades of Grey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type="title"/>
          </p:nvPr>
        </p:nvSpPr>
        <p:spPr>
          <a:xfrm>
            <a:off x="2250275" y="160400"/>
            <a:ext cx="68475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Neo-Liberal Approach</a:t>
            </a:r>
            <a:endParaRPr/>
          </a:p>
        </p:txBody>
      </p:sp>
      <p:sp>
        <p:nvSpPr>
          <p:cNvPr id="406" name="Google Shape;406;p23"/>
          <p:cNvSpPr txBox="1"/>
          <p:nvPr>
            <p:ph idx="1" type="body"/>
          </p:nvPr>
        </p:nvSpPr>
        <p:spPr>
          <a:xfrm>
            <a:off x="1949825" y="1215550"/>
            <a:ext cx="49443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Let the free market determine success or failure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Competition is necessary in order to incite high quality, innovative ideas, and reduced prices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Consumers can do what they please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Artificiality versus natural creationism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type="title"/>
          </p:nvPr>
        </p:nvSpPr>
        <p:spPr>
          <a:xfrm>
            <a:off x="3682925" y="2247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Censorship</a:t>
            </a:r>
            <a:endParaRPr/>
          </a:p>
        </p:txBody>
      </p:sp>
      <p:sp>
        <p:nvSpPr>
          <p:cNvPr id="412" name="Google Shape;412;p24"/>
          <p:cNvSpPr txBox="1"/>
          <p:nvPr>
            <p:ph idx="1" type="body"/>
          </p:nvPr>
        </p:nvSpPr>
        <p:spPr>
          <a:xfrm>
            <a:off x="1732700" y="1060850"/>
            <a:ext cx="49443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Censorship becomes a whole other issue when moving into social media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content shared with more people in more countries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National censorship difficult, international censorship practically impossible, although some countries are censoring media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China - blocking many foreign sites and content deemed politically sensitive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France/Germany - blocking </a:t>
            </a:r>
            <a:r>
              <a:rPr lang="en"/>
              <a:t>content</a:t>
            </a:r>
            <a:r>
              <a:rPr lang="en"/>
              <a:t> related to Holocaust denial and and Nazism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Everywhere - blocking particular types of pornography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idx="1" type="body"/>
          </p:nvPr>
        </p:nvSpPr>
        <p:spPr>
          <a:xfrm>
            <a:off x="1927250" y="152125"/>
            <a:ext cx="6087000" cy="7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BBD5"/>
                </a:solidFill>
              </a:rPr>
              <a:t>Habermas and the Public Sphere</a:t>
            </a:r>
            <a:endParaRPr sz="3600">
              <a:solidFill>
                <a:srgbClr val="19BBD5"/>
              </a:solidFill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2052900" y="1140225"/>
            <a:ext cx="60111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“The Public Sphere”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Acts as a space for rational conversation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Free from the influences of money/power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Gave room for the growth of culture/values/ideas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Public sphere is an ideal space within which media and conversation join to create conversation.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>
            <a:off x="2099850" y="12267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424" name="Google Shape;424;p26"/>
          <p:cNvSpPr txBox="1"/>
          <p:nvPr>
            <p:ph idx="1" type="body"/>
          </p:nvPr>
        </p:nvSpPr>
        <p:spPr>
          <a:xfrm>
            <a:off x="2099850" y="1958275"/>
            <a:ext cx="4944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Habermas’ public sphere to work</a:t>
            </a:r>
            <a:r>
              <a:rPr lang="en" sz="1800"/>
              <a:t> it must be: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Trustworthy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Built to create conversation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Inclusive to discussion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Separate</a:t>
            </a:r>
            <a:r>
              <a:rPr lang="en" sz="1800"/>
              <a:t> from </a:t>
            </a:r>
            <a:r>
              <a:rPr lang="en" sz="1800"/>
              <a:t>government</a:t>
            </a:r>
            <a:r>
              <a:rPr lang="en" sz="1800"/>
              <a:t>/ </a:t>
            </a:r>
            <a:r>
              <a:rPr lang="en" sz="1800"/>
              <a:t>corporate</a:t>
            </a:r>
            <a:r>
              <a:rPr lang="en" sz="1800"/>
              <a:t> control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/>
          <p:nvPr>
            <p:ph type="title"/>
          </p:nvPr>
        </p:nvSpPr>
        <p:spPr>
          <a:xfrm>
            <a:off x="2600275" y="3594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culture</a:t>
            </a:r>
            <a:endParaRPr/>
          </a:p>
        </p:txBody>
      </p:sp>
      <p:sp>
        <p:nvSpPr>
          <p:cNvPr id="430" name="Google Shape;430;p27"/>
          <p:cNvSpPr txBox="1"/>
          <p:nvPr>
            <p:ph idx="1" type="body"/>
          </p:nvPr>
        </p:nvSpPr>
        <p:spPr>
          <a:xfrm>
            <a:off x="2099850" y="911850"/>
            <a:ext cx="49443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Public culture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 Radio/television/news allow for the creation of community conversation.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“a culture in common to whole populations and a shared public life of a quite new kind…’, Paddy Scannell (1989: 138)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public sphere was built in order to facilitate a growing democratic participation in the larger issues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2451550" y="310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Negatives</a:t>
            </a:r>
            <a:endParaRPr/>
          </a:p>
        </p:txBody>
      </p:sp>
      <p:sp>
        <p:nvSpPr>
          <p:cNvPr id="436" name="Google Shape;436;p28"/>
          <p:cNvSpPr txBox="1"/>
          <p:nvPr>
            <p:ph idx="1" type="body"/>
          </p:nvPr>
        </p:nvSpPr>
        <p:spPr>
          <a:xfrm>
            <a:off x="2099850" y="1127275"/>
            <a:ext cx="49443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modern ownership of media has lead to </a:t>
            </a:r>
            <a:r>
              <a:rPr lang="en" sz="1800"/>
              <a:t>corporate</a:t>
            </a:r>
            <a:r>
              <a:rPr lang="en" sz="1800"/>
              <a:t> ownership to skew the public sphere into a private sphere.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Concentrated ownership has lead to less conversation as a hand full of companies control the vast majority of media that we consume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"/>
          <p:cNvSpPr txBox="1"/>
          <p:nvPr>
            <p:ph type="title"/>
          </p:nvPr>
        </p:nvSpPr>
        <p:spPr>
          <a:xfrm>
            <a:off x="2540975" y="3306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relations</a:t>
            </a:r>
            <a:endParaRPr/>
          </a:p>
        </p:txBody>
      </p:sp>
      <p:sp>
        <p:nvSpPr>
          <p:cNvPr id="442" name="Google Shape;442;p29"/>
          <p:cNvSpPr txBox="1"/>
          <p:nvPr>
            <p:ph idx="1" type="body"/>
          </p:nvPr>
        </p:nvSpPr>
        <p:spPr>
          <a:xfrm>
            <a:off x="2406225" y="97595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public sphere has been corrupted by public relations.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Habermas states that we see the centralization of power, and the distortion of ideas.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Rather than the media creation discussion, and the public relaying that discussion back the media now controls discussion, and we are along for the ride.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2590750" y="12469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‘Scapes’</a:t>
            </a:r>
            <a:endParaRPr/>
          </a:p>
        </p:txBody>
      </p:sp>
      <p:sp>
        <p:nvSpPr>
          <p:cNvPr id="448" name="Google Shape;448;p30"/>
          <p:cNvSpPr txBox="1"/>
          <p:nvPr>
            <p:ph idx="1" type="body"/>
          </p:nvPr>
        </p:nvSpPr>
        <p:spPr>
          <a:xfrm>
            <a:off x="2099850" y="18922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Financescapes: globalized commerce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Ethnoscapes: transnationalism, tourism, migration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Technoscapes: Global tech growth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Ideoscapes: Global ideologies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Mediascapes: The content we all consume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/>
          <p:nvPr>
            <p:ph type="title"/>
          </p:nvPr>
        </p:nvSpPr>
        <p:spPr>
          <a:xfrm>
            <a:off x="2491975" y="8905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relations vs Social Media</a:t>
            </a:r>
            <a:endParaRPr/>
          </a:p>
        </p:txBody>
      </p:sp>
      <p:sp>
        <p:nvSpPr>
          <p:cNvPr id="454" name="Google Shape;454;p31"/>
          <p:cNvSpPr txBox="1"/>
          <p:nvPr>
            <p:ph idx="1" type="body"/>
          </p:nvPr>
        </p:nvSpPr>
        <p:spPr>
          <a:xfrm>
            <a:off x="2099850" y="1535875"/>
            <a:ext cx="49443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the growth of the mediascape leading to less discussion and more consumption, the public sphere has become </a:t>
            </a:r>
            <a:r>
              <a:rPr lang="en"/>
              <a:t>inundated</a:t>
            </a:r>
            <a:r>
              <a:rPr lang="en"/>
              <a:t> with public relations spin.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Social media has become a tool for providing content while controlling the public’s ability to create discussion.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Social media has created ease of access to content that agrees with your social perspective leading to fragmentation.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title"/>
          </p:nvPr>
        </p:nvSpPr>
        <p:spPr>
          <a:xfrm>
            <a:off x="3805075" y="2966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352" name="Google Shape;352;p14"/>
          <p:cNvSpPr txBox="1"/>
          <p:nvPr>
            <p:ph idx="1" type="body"/>
          </p:nvPr>
        </p:nvSpPr>
        <p:spPr>
          <a:xfrm>
            <a:off x="1732700" y="1168000"/>
            <a:ext cx="49443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Students will learn about: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impact of modern media and its history of censorship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impact of the Public sphere on our current culture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Students will be able to apply these concepts to modern media.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Students will be able to </a:t>
            </a:r>
            <a:r>
              <a:rPr lang="en" sz="1800"/>
              <a:t>synthesize</a:t>
            </a:r>
            <a:r>
              <a:rPr lang="en" sz="1800"/>
              <a:t> these concepts and apply it back to the content that we have covered previously.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>
            <p:ph type="title"/>
          </p:nvPr>
        </p:nvSpPr>
        <p:spPr>
          <a:xfrm>
            <a:off x="2525925" y="6821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Sphere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The Internet</a:t>
            </a:r>
            <a:endParaRPr/>
          </a:p>
        </p:txBody>
      </p:sp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2525925" y="13274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internet has created some positive change: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Return of some control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Ability to create discussions that cross borders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Ability to challenge the </a:t>
            </a:r>
            <a:r>
              <a:rPr lang="en" sz="1800"/>
              <a:t>hierarchical</a:t>
            </a:r>
            <a:r>
              <a:rPr lang="en" sz="1800"/>
              <a:t> spaces as an individual or group.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Faster reactions to news coverage creating a system of “citizen gatekeepers”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idx="1" type="body"/>
          </p:nvPr>
        </p:nvSpPr>
        <p:spPr>
          <a:xfrm>
            <a:off x="1968200" y="1263600"/>
            <a:ext cx="53025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have also been some negatives: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decentralized structure creates a system that disadvantages individuals.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Control is still owned by corporations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lack of forced conversation/discussion due to the fragmentation of those who disagree.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Ease of surveillance</a:t>
            </a:r>
            <a:endParaRPr sz="1800"/>
          </a:p>
        </p:txBody>
      </p:sp>
      <p:sp>
        <p:nvSpPr>
          <p:cNvPr id="466" name="Google Shape;466;p33"/>
          <p:cNvSpPr txBox="1"/>
          <p:nvPr/>
        </p:nvSpPr>
        <p:spPr>
          <a:xfrm>
            <a:off x="2375775" y="-76500"/>
            <a:ext cx="42696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Private Sphere 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Vs The Internet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6437175" y="0"/>
            <a:ext cx="614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8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/>
        </p:nvSpPr>
        <p:spPr>
          <a:xfrm>
            <a:off x="1843025" y="1494075"/>
            <a:ext cx="713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We are going to be doing a split perspectives activity. 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First we are going to give you a set of questions and some time to consider your perspective.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Next you will stand up and based on your answer either go left for agree, middle for neutral, right for disagree.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Then we will ask you to provide a short answer as to why you took that stance. Giving the group time after to rebute. 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1843025" y="477625"/>
            <a:ext cx="3375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Activity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2051200" y="1277350"/>
            <a:ext cx="6282300" cy="30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control and regulation of public broadcasting prevent harm or inhibit freedoms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Should society be held to a standard that prevents and limits content deemed harmful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Has the internet created more open discussion, or lead to a system that allows us to hide from hard conversations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Public Relations lead to problems of control in the media?</a:t>
            </a:r>
            <a:endParaRPr sz="1800"/>
          </a:p>
        </p:txBody>
      </p:sp>
      <p:sp>
        <p:nvSpPr>
          <p:cNvPr id="479" name="Google Shape;479;p35"/>
          <p:cNvSpPr txBox="1"/>
          <p:nvPr/>
        </p:nvSpPr>
        <p:spPr>
          <a:xfrm>
            <a:off x="2051200" y="379675"/>
            <a:ext cx="30000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Questions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idx="1" type="body"/>
          </p:nvPr>
        </p:nvSpPr>
        <p:spPr>
          <a:xfrm>
            <a:off x="3404200" y="2096325"/>
            <a:ext cx="4402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Thanks for coming 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3940100" y="7069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Service Broadcasting</a:t>
            </a:r>
            <a:endParaRPr/>
          </a:p>
        </p:txBody>
      </p:sp>
      <p:sp>
        <p:nvSpPr>
          <p:cNvPr id="358" name="Google Shape;358;p15"/>
          <p:cNvSpPr txBox="1"/>
          <p:nvPr>
            <p:ph idx="1" type="body"/>
          </p:nvPr>
        </p:nvSpPr>
        <p:spPr>
          <a:xfrm>
            <a:off x="1732700" y="1285875"/>
            <a:ext cx="49443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Two approaches to public service broadcasting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Mass communication systems are </a:t>
            </a:r>
            <a:r>
              <a:rPr lang="en" sz="1800"/>
              <a:t>necessary</a:t>
            </a:r>
            <a:r>
              <a:rPr lang="en" sz="1800"/>
              <a:t> resources that should be used to benefit society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Designation of TV, Internet, radio, as vital resources whose potential benefits to society cannot be found in a free market approach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>
            <p:ph type="title"/>
          </p:nvPr>
        </p:nvSpPr>
        <p:spPr>
          <a:xfrm>
            <a:off x="3983000" y="1389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PSB in the BBC</a:t>
            </a:r>
            <a:endParaRPr/>
          </a:p>
        </p:txBody>
      </p:sp>
      <p:sp>
        <p:nvSpPr>
          <p:cNvPr id="364" name="Google Shape;364;p16"/>
          <p:cNvSpPr txBox="1"/>
          <p:nvPr>
            <p:ph idx="1" type="body"/>
          </p:nvPr>
        </p:nvSpPr>
        <p:spPr>
          <a:xfrm>
            <a:off x="1732700" y="1103700"/>
            <a:ext cx="49443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British Broadcasting company tasked with goal of informing, educating, and entertaining public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John Reith, first Director-General of the company took an approach to renew and improve knowledge, taste and awareness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provide audiences with beneficial things instead of cheap laughs and entertainment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>
            <p:ph type="title"/>
          </p:nvPr>
        </p:nvSpPr>
        <p:spPr>
          <a:xfrm>
            <a:off x="3064675" y="246075"/>
            <a:ext cx="580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Principles of PSB</a:t>
            </a:r>
            <a:endParaRPr/>
          </a:p>
        </p:txBody>
      </p:sp>
      <p:sp>
        <p:nvSpPr>
          <p:cNvPr id="370" name="Google Shape;370;p17"/>
          <p:cNvSpPr txBox="1"/>
          <p:nvPr>
            <p:ph idx="1" type="body"/>
          </p:nvPr>
        </p:nvSpPr>
        <p:spPr>
          <a:xfrm>
            <a:off x="1732700" y="1033400"/>
            <a:ext cx="4944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To inform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To reflect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To stimulate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To support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2561050" y="181850"/>
            <a:ext cx="6386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and Stances</a:t>
            </a:r>
            <a:endParaRPr/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1732700" y="1060850"/>
            <a:ext cx="49443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Enabling versus Imposing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Enable users to be more open about the content they watch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Imposing viewers by forcing them to watch something they may not be interested in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Preventing Harm versus </a:t>
            </a:r>
            <a:r>
              <a:rPr lang="en"/>
              <a:t>Inhibiting</a:t>
            </a:r>
            <a:r>
              <a:rPr lang="en"/>
              <a:t> Freedom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and regulation saves the public from harm or offence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Regulation of content promotes submissive behaviour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2432450" y="181825"/>
            <a:ext cx="6622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Difficulties</a:t>
            </a:r>
            <a:endParaRPr/>
          </a:p>
        </p:txBody>
      </p:sp>
      <p:sp>
        <p:nvSpPr>
          <p:cNvPr id="382" name="Google Shape;382;p19"/>
          <p:cNvSpPr txBox="1"/>
          <p:nvPr>
            <p:ph idx="1" type="body"/>
          </p:nvPr>
        </p:nvSpPr>
        <p:spPr>
          <a:xfrm>
            <a:off x="1732700" y="1028700"/>
            <a:ext cx="49443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Limits of Independence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Broadcasters who rely on state and support for government funding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Questions of Quality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Who makes the ultimate decision about good and bad?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Reith believed people could not choose for themselves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 rests that people still don’t know what they want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>
            <p:ph type="title"/>
          </p:nvPr>
        </p:nvSpPr>
        <p:spPr>
          <a:xfrm>
            <a:off x="3907975" y="1497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Censorship</a:t>
            </a:r>
            <a:endParaRPr/>
          </a:p>
        </p:txBody>
      </p:sp>
      <p:sp>
        <p:nvSpPr>
          <p:cNvPr id="388" name="Google Shape;388;p20"/>
          <p:cNvSpPr txBox="1"/>
          <p:nvPr>
            <p:ph idx="1" type="body"/>
          </p:nvPr>
        </p:nvSpPr>
        <p:spPr>
          <a:xfrm>
            <a:off x="1732700" y="975125"/>
            <a:ext cx="49443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society be held to a standard that prevents and limits harmful content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Four primary subjects of censorship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Sex/Pornography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Discomfort, unnecessary, objectification of women and sexual relationships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Lady Chatterley’s Lover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Religion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be taken lightly, people devote their lives to religious beliefs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Life of Brian, Charlie Hebdo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type="title"/>
          </p:nvPr>
        </p:nvSpPr>
        <p:spPr>
          <a:xfrm>
            <a:off x="3811525" y="2032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Censorship II</a:t>
            </a:r>
            <a:endParaRPr/>
          </a:p>
        </p:txBody>
      </p:sp>
      <p:sp>
        <p:nvSpPr>
          <p:cNvPr id="394" name="Google Shape;394;p21"/>
          <p:cNvSpPr txBox="1"/>
          <p:nvPr>
            <p:ph idx="1" type="body"/>
          </p:nvPr>
        </p:nvSpPr>
        <p:spPr>
          <a:xfrm>
            <a:off x="1732700" y="1146575"/>
            <a:ext cx="494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Violence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 of the most common subjects of media, and most debated on effects on audiences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Movies, video games, music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Hate Speech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Forms of speech that attack social minorities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Ben Shapiro, Milo Yiannopoulos, Germaine Greer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