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344400" cy="69500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43050" y="1137432"/>
            <a:ext cx="9258300" cy="2419656"/>
          </a:xfrm>
        </p:spPr>
        <p:txBody>
          <a:bodyPr anchor="b"/>
          <a:lstStyle>
            <a:lvl1pPr algn="ctr">
              <a:defRPr sz="6075"/>
            </a:lvl1pPr>
          </a:lstStyle>
          <a:p>
            <a:r>
              <a:rPr lang="en-US"/>
              <a:t>Click to edit Master title style</a:t>
            </a:r>
            <a:endParaRPr lang="en-US" dirty="0"/>
          </a:p>
        </p:txBody>
      </p:sp>
      <p:sp>
        <p:nvSpPr>
          <p:cNvPr id="3" name="Subtitle 2"/>
          <p:cNvSpPr>
            <a:spLocks noGrp="1"/>
          </p:cNvSpPr>
          <p:nvPr>
            <p:ph type="subTitle" idx="1"/>
          </p:nvPr>
        </p:nvSpPr>
        <p:spPr>
          <a:xfrm>
            <a:off x="1543050" y="3650399"/>
            <a:ext cx="9258300" cy="1677992"/>
          </a:xfrm>
        </p:spPr>
        <p:txBody>
          <a:bodyPr/>
          <a:lstStyle>
            <a:lvl1pPr marL="0" indent="0" algn="ctr">
              <a:buNone/>
              <a:defRPr sz="2430"/>
            </a:lvl1pPr>
            <a:lvl2pPr marL="462915" indent="0" algn="ctr">
              <a:buNone/>
              <a:defRPr sz="2025"/>
            </a:lvl2pPr>
            <a:lvl3pPr marL="925830" indent="0" algn="ctr">
              <a:buNone/>
              <a:defRPr sz="1823"/>
            </a:lvl3pPr>
            <a:lvl4pPr marL="1388745" indent="0" algn="ctr">
              <a:buNone/>
              <a:defRPr sz="1620"/>
            </a:lvl4pPr>
            <a:lvl5pPr marL="1851660" indent="0" algn="ctr">
              <a:buNone/>
              <a:defRPr sz="1620"/>
            </a:lvl5pPr>
            <a:lvl6pPr marL="2314575" indent="0" algn="ctr">
              <a:buNone/>
              <a:defRPr sz="1620"/>
            </a:lvl6pPr>
            <a:lvl7pPr marL="2777490" indent="0" algn="ctr">
              <a:buNone/>
              <a:defRPr sz="1620"/>
            </a:lvl7pPr>
            <a:lvl8pPr marL="3240405" indent="0" algn="ctr">
              <a:buNone/>
              <a:defRPr sz="1620"/>
            </a:lvl8pPr>
            <a:lvl9pPr marL="3703320" indent="0" algn="ctr">
              <a:buNone/>
              <a:defRPr sz="16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321FAB-EA5A-4F0B-9545-086BBF4A066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9100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21FAB-EA5A-4F0B-9545-086BBF4A066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16268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961" y="370027"/>
            <a:ext cx="2661761" cy="588986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48677" y="370027"/>
            <a:ext cx="7830979" cy="588986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21FAB-EA5A-4F0B-9545-086BBF4A066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8811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21FAB-EA5A-4F0B-9545-086BBF4A066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28549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2248" y="1732693"/>
            <a:ext cx="10647045" cy="2891038"/>
          </a:xfrm>
        </p:spPr>
        <p:txBody>
          <a:bodyPr anchor="b"/>
          <a:lstStyle>
            <a:lvl1pPr>
              <a:defRPr sz="6075"/>
            </a:lvl1pPr>
          </a:lstStyle>
          <a:p>
            <a:r>
              <a:rPr lang="en-US"/>
              <a:t>Click to edit Master title style</a:t>
            </a:r>
            <a:endParaRPr lang="en-US" dirty="0"/>
          </a:p>
        </p:txBody>
      </p:sp>
      <p:sp>
        <p:nvSpPr>
          <p:cNvPr id="3" name="Text Placeholder 2"/>
          <p:cNvSpPr>
            <a:spLocks noGrp="1"/>
          </p:cNvSpPr>
          <p:nvPr>
            <p:ph type="body" idx="1"/>
          </p:nvPr>
        </p:nvSpPr>
        <p:spPr>
          <a:xfrm>
            <a:off x="842248" y="4651081"/>
            <a:ext cx="10647045" cy="1520328"/>
          </a:xfrm>
        </p:spPr>
        <p:txBody>
          <a:bodyPr/>
          <a:lstStyle>
            <a:lvl1pPr marL="0" indent="0">
              <a:buNone/>
              <a:defRPr sz="2430">
                <a:solidFill>
                  <a:schemeClr val="tx1">
                    <a:tint val="75000"/>
                  </a:schemeClr>
                </a:solidFill>
              </a:defRPr>
            </a:lvl1pPr>
            <a:lvl2pPr marL="462915" indent="0">
              <a:buNone/>
              <a:defRPr sz="2025">
                <a:solidFill>
                  <a:schemeClr val="tx1">
                    <a:tint val="75000"/>
                  </a:schemeClr>
                </a:solidFill>
              </a:defRPr>
            </a:lvl2pPr>
            <a:lvl3pPr marL="925830" indent="0">
              <a:buNone/>
              <a:defRPr sz="1823">
                <a:solidFill>
                  <a:schemeClr val="tx1">
                    <a:tint val="75000"/>
                  </a:schemeClr>
                </a:solidFill>
              </a:defRPr>
            </a:lvl3pPr>
            <a:lvl4pPr marL="1388745" indent="0">
              <a:buNone/>
              <a:defRPr sz="1620">
                <a:solidFill>
                  <a:schemeClr val="tx1">
                    <a:tint val="75000"/>
                  </a:schemeClr>
                </a:solidFill>
              </a:defRPr>
            </a:lvl4pPr>
            <a:lvl5pPr marL="1851660" indent="0">
              <a:buNone/>
              <a:defRPr sz="1620">
                <a:solidFill>
                  <a:schemeClr val="tx1">
                    <a:tint val="75000"/>
                  </a:schemeClr>
                </a:solidFill>
              </a:defRPr>
            </a:lvl5pPr>
            <a:lvl6pPr marL="2314575" indent="0">
              <a:buNone/>
              <a:defRPr sz="1620">
                <a:solidFill>
                  <a:schemeClr val="tx1">
                    <a:tint val="75000"/>
                  </a:schemeClr>
                </a:solidFill>
              </a:defRPr>
            </a:lvl6pPr>
            <a:lvl7pPr marL="2777490" indent="0">
              <a:buNone/>
              <a:defRPr sz="1620">
                <a:solidFill>
                  <a:schemeClr val="tx1">
                    <a:tint val="75000"/>
                  </a:schemeClr>
                </a:solidFill>
              </a:defRPr>
            </a:lvl7pPr>
            <a:lvl8pPr marL="3240405" indent="0">
              <a:buNone/>
              <a:defRPr sz="1620">
                <a:solidFill>
                  <a:schemeClr val="tx1">
                    <a:tint val="75000"/>
                  </a:schemeClr>
                </a:solidFill>
              </a:defRPr>
            </a:lvl8pPr>
            <a:lvl9pPr marL="3703320" indent="0">
              <a:buNone/>
              <a:defRPr sz="16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321FAB-EA5A-4F0B-9545-086BBF4A066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75385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8678" y="1850136"/>
            <a:ext cx="5246370" cy="440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9353" y="1850136"/>
            <a:ext cx="5246370" cy="440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321FAB-EA5A-4F0B-9545-086BBF4A066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6406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0285" y="370028"/>
            <a:ext cx="10647045" cy="13433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0286" y="1703734"/>
            <a:ext cx="5222259" cy="834974"/>
          </a:xfrm>
        </p:spPr>
        <p:txBody>
          <a:bodyPr anchor="b"/>
          <a:lstStyle>
            <a:lvl1pPr marL="0" indent="0">
              <a:buNone/>
              <a:defRPr sz="2430" b="1"/>
            </a:lvl1pPr>
            <a:lvl2pPr marL="462915" indent="0">
              <a:buNone/>
              <a:defRPr sz="2025" b="1"/>
            </a:lvl2pPr>
            <a:lvl3pPr marL="925830" indent="0">
              <a:buNone/>
              <a:defRPr sz="1823" b="1"/>
            </a:lvl3pPr>
            <a:lvl4pPr marL="1388745" indent="0">
              <a:buNone/>
              <a:defRPr sz="1620" b="1"/>
            </a:lvl4pPr>
            <a:lvl5pPr marL="1851660" indent="0">
              <a:buNone/>
              <a:defRPr sz="1620" b="1"/>
            </a:lvl5pPr>
            <a:lvl6pPr marL="2314575" indent="0">
              <a:buNone/>
              <a:defRPr sz="1620" b="1"/>
            </a:lvl6pPr>
            <a:lvl7pPr marL="2777490" indent="0">
              <a:buNone/>
              <a:defRPr sz="1620" b="1"/>
            </a:lvl7pPr>
            <a:lvl8pPr marL="3240405" indent="0">
              <a:buNone/>
              <a:defRPr sz="1620" b="1"/>
            </a:lvl8pPr>
            <a:lvl9pPr marL="3703320" indent="0">
              <a:buNone/>
              <a:defRPr sz="1620" b="1"/>
            </a:lvl9pPr>
          </a:lstStyle>
          <a:p>
            <a:pPr lvl="0"/>
            <a:r>
              <a:rPr lang="en-US"/>
              <a:t>Edit Master text styles</a:t>
            </a:r>
          </a:p>
        </p:txBody>
      </p:sp>
      <p:sp>
        <p:nvSpPr>
          <p:cNvPr id="4" name="Content Placeholder 3"/>
          <p:cNvSpPr>
            <a:spLocks noGrp="1"/>
          </p:cNvSpPr>
          <p:nvPr>
            <p:ph sz="half" idx="2"/>
          </p:nvPr>
        </p:nvSpPr>
        <p:spPr>
          <a:xfrm>
            <a:off x="850286" y="2538708"/>
            <a:ext cx="5222259" cy="37340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9352" y="1703734"/>
            <a:ext cx="5247978" cy="834974"/>
          </a:xfrm>
        </p:spPr>
        <p:txBody>
          <a:bodyPr anchor="b"/>
          <a:lstStyle>
            <a:lvl1pPr marL="0" indent="0">
              <a:buNone/>
              <a:defRPr sz="2430" b="1"/>
            </a:lvl1pPr>
            <a:lvl2pPr marL="462915" indent="0">
              <a:buNone/>
              <a:defRPr sz="2025" b="1"/>
            </a:lvl2pPr>
            <a:lvl3pPr marL="925830" indent="0">
              <a:buNone/>
              <a:defRPr sz="1823" b="1"/>
            </a:lvl3pPr>
            <a:lvl4pPr marL="1388745" indent="0">
              <a:buNone/>
              <a:defRPr sz="1620" b="1"/>
            </a:lvl4pPr>
            <a:lvl5pPr marL="1851660" indent="0">
              <a:buNone/>
              <a:defRPr sz="1620" b="1"/>
            </a:lvl5pPr>
            <a:lvl6pPr marL="2314575" indent="0">
              <a:buNone/>
              <a:defRPr sz="1620" b="1"/>
            </a:lvl6pPr>
            <a:lvl7pPr marL="2777490" indent="0">
              <a:buNone/>
              <a:defRPr sz="1620" b="1"/>
            </a:lvl7pPr>
            <a:lvl8pPr marL="3240405" indent="0">
              <a:buNone/>
              <a:defRPr sz="1620" b="1"/>
            </a:lvl8pPr>
            <a:lvl9pPr marL="3703320" indent="0">
              <a:buNone/>
              <a:defRPr sz="1620" b="1"/>
            </a:lvl9pPr>
          </a:lstStyle>
          <a:p>
            <a:pPr lvl="0"/>
            <a:r>
              <a:rPr lang="en-US"/>
              <a:t>Edit Master text styles</a:t>
            </a:r>
          </a:p>
        </p:txBody>
      </p:sp>
      <p:sp>
        <p:nvSpPr>
          <p:cNvPr id="6" name="Content Placeholder 5"/>
          <p:cNvSpPr>
            <a:spLocks noGrp="1"/>
          </p:cNvSpPr>
          <p:nvPr>
            <p:ph sz="quarter" idx="4"/>
          </p:nvPr>
        </p:nvSpPr>
        <p:spPr>
          <a:xfrm>
            <a:off x="6249352" y="2538708"/>
            <a:ext cx="5247978" cy="37340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321FAB-EA5A-4F0B-9545-086BBF4A0668}"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407106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321FAB-EA5A-4F0B-9545-086BBF4A0668}"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147159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21FAB-EA5A-4F0B-9545-086BBF4A0668}"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49558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286" y="463338"/>
            <a:ext cx="3981390" cy="1621684"/>
          </a:xfrm>
        </p:spPr>
        <p:txBody>
          <a:bodyPr anchor="b"/>
          <a:lstStyle>
            <a:lvl1pPr>
              <a:defRPr sz="3240"/>
            </a:lvl1pPr>
          </a:lstStyle>
          <a:p>
            <a:r>
              <a:rPr lang="en-US"/>
              <a:t>Click to edit Master title style</a:t>
            </a:r>
            <a:endParaRPr lang="en-US" dirty="0"/>
          </a:p>
        </p:txBody>
      </p:sp>
      <p:sp>
        <p:nvSpPr>
          <p:cNvPr id="3" name="Content Placeholder 2"/>
          <p:cNvSpPr>
            <a:spLocks noGrp="1"/>
          </p:cNvSpPr>
          <p:nvPr>
            <p:ph idx="1"/>
          </p:nvPr>
        </p:nvSpPr>
        <p:spPr>
          <a:xfrm>
            <a:off x="5247978" y="1000683"/>
            <a:ext cx="6249353" cy="4939058"/>
          </a:xfrm>
        </p:spPr>
        <p:txBody>
          <a:bodyPr/>
          <a:lstStyle>
            <a:lvl1pPr>
              <a:defRPr sz="3240"/>
            </a:lvl1pPr>
            <a:lvl2pPr>
              <a:defRPr sz="2835"/>
            </a:lvl2pPr>
            <a:lvl3pPr>
              <a:defRPr sz="2430"/>
            </a:lvl3pPr>
            <a:lvl4pPr>
              <a:defRPr sz="2025"/>
            </a:lvl4pPr>
            <a:lvl5pPr>
              <a:defRPr sz="2025"/>
            </a:lvl5pPr>
            <a:lvl6pPr>
              <a:defRPr sz="2025"/>
            </a:lvl6pPr>
            <a:lvl7pPr>
              <a:defRPr sz="2025"/>
            </a:lvl7pPr>
            <a:lvl8pPr>
              <a:defRPr sz="2025"/>
            </a:lvl8pPr>
            <a:lvl9pPr>
              <a:defRPr sz="20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0286" y="2085023"/>
            <a:ext cx="3981390" cy="3862762"/>
          </a:xfrm>
        </p:spPr>
        <p:txBody>
          <a:bodyPr/>
          <a:lstStyle>
            <a:lvl1pPr marL="0" indent="0">
              <a:buNone/>
              <a:defRPr sz="1620"/>
            </a:lvl1pPr>
            <a:lvl2pPr marL="462915" indent="0">
              <a:buNone/>
              <a:defRPr sz="1418"/>
            </a:lvl2pPr>
            <a:lvl3pPr marL="925830" indent="0">
              <a:buNone/>
              <a:defRPr sz="1215"/>
            </a:lvl3pPr>
            <a:lvl4pPr marL="1388745" indent="0">
              <a:buNone/>
              <a:defRPr sz="1013"/>
            </a:lvl4pPr>
            <a:lvl5pPr marL="1851660" indent="0">
              <a:buNone/>
              <a:defRPr sz="1013"/>
            </a:lvl5pPr>
            <a:lvl6pPr marL="2314575" indent="0">
              <a:buNone/>
              <a:defRPr sz="1013"/>
            </a:lvl6pPr>
            <a:lvl7pPr marL="2777490" indent="0">
              <a:buNone/>
              <a:defRPr sz="1013"/>
            </a:lvl7pPr>
            <a:lvl8pPr marL="3240405" indent="0">
              <a:buNone/>
              <a:defRPr sz="1013"/>
            </a:lvl8pPr>
            <a:lvl9pPr marL="3703320" indent="0">
              <a:buNone/>
              <a:defRPr sz="1013"/>
            </a:lvl9pPr>
          </a:lstStyle>
          <a:p>
            <a:pPr lvl="0"/>
            <a:r>
              <a:rPr lang="en-US"/>
              <a:t>Edit Master text styles</a:t>
            </a:r>
          </a:p>
        </p:txBody>
      </p:sp>
      <p:sp>
        <p:nvSpPr>
          <p:cNvPr id="5" name="Date Placeholder 4"/>
          <p:cNvSpPr>
            <a:spLocks noGrp="1"/>
          </p:cNvSpPr>
          <p:nvPr>
            <p:ph type="dt" sz="half" idx="10"/>
          </p:nvPr>
        </p:nvSpPr>
        <p:spPr/>
        <p:txBody>
          <a:bodyPr/>
          <a:lstStyle/>
          <a:p>
            <a:fld id="{30321FAB-EA5A-4F0B-9545-086BBF4A066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49037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286" y="463338"/>
            <a:ext cx="3981390" cy="1621684"/>
          </a:xfrm>
        </p:spPr>
        <p:txBody>
          <a:bodyPr anchor="b"/>
          <a:lstStyle>
            <a:lvl1pPr>
              <a:defRPr sz="3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7978" y="1000683"/>
            <a:ext cx="6249353" cy="4939058"/>
          </a:xfrm>
        </p:spPr>
        <p:txBody>
          <a:bodyPr anchor="t"/>
          <a:lstStyle>
            <a:lvl1pPr marL="0" indent="0">
              <a:buNone/>
              <a:defRPr sz="3240"/>
            </a:lvl1pPr>
            <a:lvl2pPr marL="462915" indent="0">
              <a:buNone/>
              <a:defRPr sz="2835"/>
            </a:lvl2pPr>
            <a:lvl3pPr marL="925830" indent="0">
              <a:buNone/>
              <a:defRPr sz="2430"/>
            </a:lvl3pPr>
            <a:lvl4pPr marL="1388745" indent="0">
              <a:buNone/>
              <a:defRPr sz="2025"/>
            </a:lvl4pPr>
            <a:lvl5pPr marL="1851660" indent="0">
              <a:buNone/>
              <a:defRPr sz="2025"/>
            </a:lvl5pPr>
            <a:lvl6pPr marL="2314575" indent="0">
              <a:buNone/>
              <a:defRPr sz="2025"/>
            </a:lvl6pPr>
            <a:lvl7pPr marL="2777490" indent="0">
              <a:buNone/>
              <a:defRPr sz="2025"/>
            </a:lvl7pPr>
            <a:lvl8pPr marL="3240405" indent="0">
              <a:buNone/>
              <a:defRPr sz="2025"/>
            </a:lvl8pPr>
            <a:lvl9pPr marL="3703320" indent="0">
              <a:buNone/>
              <a:defRPr sz="2025"/>
            </a:lvl9pPr>
          </a:lstStyle>
          <a:p>
            <a:r>
              <a:rPr lang="en-US"/>
              <a:t>Click icon to add picture</a:t>
            </a:r>
            <a:endParaRPr lang="en-US" dirty="0"/>
          </a:p>
        </p:txBody>
      </p:sp>
      <p:sp>
        <p:nvSpPr>
          <p:cNvPr id="4" name="Text Placeholder 3"/>
          <p:cNvSpPr>
            <a:spLocks noGrp="1"/>
          </p:cNvSpPr>
          <p:nvPr>
            <p:ph type="body" sz="half" idx="2"/>
          </p:nvPr>
        </p:nvSpPr>
        <p:spPr>
          <a:xfrm>
            <a:off x="850286" y="2085023"/>
            <a:ext cx="3981390" cy="3862762"/>
          </a:xfrm>
        </p:spPr>
        <p:txBody>
          <a:bodyPr/>
          <a:lstStyle>
            <a:lvl1pPr marL="0" indent="0">
              <a:buNone/>
              <a:defRPr sz="1620"/>
            </a:lvl1pPr>
            <a:lvl2pPr marL="462915" indent="0">
              <a:buNone/>
              <a:defRPr sz="1418"/>
            </a:lvl2pPr>
            <a:lvl3pPr marL="925830" indent="0">
              <a:buNone/>
              <a:defRPr sz="1215"/>
            </a:lvl3pPr>
            <a:lvl4pPr marL="1388745" indent="0">
              <a:buNone/>
              <a:defRPr sz="1013"/>
            </a:lvl4pPr>
            <a:lvl5pPr marL="1851660" indent="0">
              <a:buNone/>
              <a:defRPr sz="1013"/>
            </a:lvl5pPr>
            <a:lvl6pPr marL="2314575" indent="0">
              <a:buNone/>
              <a:defRPr sz="1013"/>
            </a:lvl6pPr>
            <a:lvl7pPr marL="2777490" indent="0">
              <a:buNone/>
              <a:defRPr sz="1013"/>
            </a:lvl7pPr>
            <a:lvl8pPr marL="3240405" indent="0">
              <a:buNone/>
              <a:defRPr sz="1013"/>
            </a:lvl8pPr>
            <a:lvl9pPr marL="3703320" indent="0">
              <a:buNone/>
              <a:defRPr sz="1013"/>
            </a:lvl9pPr>
          </a:lstStyle>
          <a:p>
            <a:pPr lvl="0"/>
            <a:r>
              <a:rPr lang="en-US"/>
              <a:t>Edit Master text styles</a:t>
            </a:r>
          </a:p>
        </p:txBody>
      </p:sp>
      <p:sp>
        <p:nvSpPr>
          <p:cNvPr id="5" name="Date Placeholder 4"/>
          <p:cNvSpPr>
            <a:spLocks noGrp="1"/>
          </p:cNvSpPr>
          <p:nvPr>
            <p:ph type="dt" sz="half" idx="10"/>
          </p:nvPr>
        </p:nvSpPr>
        <p:spPr/>
        <p:txBody>
          <a:bodyPr/>
          <a:lstStyle/>
          <a:p>
            <a:fld id="{30321FAB-EA5A-4F0B-9545-086BBF4A066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32245-132B-45D4-ADBD-BF0BD77C2447}" type="slidenum">
              <a:rPr lang="en-US" smtClean="0"/>
              <a:t>‹#›</a:t>
            </a:fld>
            <a:endParaRPr lang="en-US"/>
          </a:p>
        </p:txBody>
      </p:sp>
    </p:spTree>
    <p:extLst>
      <p:ext uri="{BB962C8B-B14F-4D97-AF65-F5344CB8AC3E}">
        <p14:creationId xmlns:p14="http://schemas.microsoft.com/office/powerpoint/2010/main" val="235827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8678" y="370028"/>
            <a:ext cx="10647045" cy="1343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8678" y="1850136"/>
            <a:ext cx="10647045" cy="44097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678" y="6441690"/>
            <a:ext cx="2777490" cy="370027"/>
          </a:xfrm>
          <a:prstGeom prst="rect">
            <a:avLst/>
          </a:prstGeom>
        </p:spPr>
        <p:txBody>
          <a:bodyPr vert="horz" lIns="91440" tIns="45720" rIns="91440" bIns="45720" rtlCol="0" anchor="ctr"/>
          <a:lstStyle>
            <a:lvl1pPr algn="l">
              <a:defRPr sz="1215">
                <a:solidFill>
                  <a:schemeClr val="tx1">
                    <a:tint val="75000"/>
                  </a:schemeClr>
                </a:solidFill>
              </a:defRPr>
            </a:lvl1pPr>
          </a:lstStyle>
          <a:p>
            <a:fld id="{30321FAB-EA5A-4F0B-9545-086BBF4A0668}" type="datetimeFigureOut">
              <a:rPr lang="en-US" smtClean="0"/>
              <a:t>12/3/2017</a:t>
            </a:fld>
            <a:endParaRPr lang="en-US"/>
          </a:p>
        </p:txBody>
      </p:sp>
      <p:sp>
        <p:nvSpPr>
          <p:cNvPr id="5" name="Footer Placeholder 4"/>
          <p:cNvSpPr>
            <a:spLocks noGrp="1"/>
          </p:cNvSpPr>
          <p:nvPr>
            <p:ph type="ftr" sz="quarter" idx="3"/>
          </p:nvPr>
        </p:nvSpPr>
        <p:spPr>
          <a:xfrm>
            <a:off x="4089083" y="6441690"/>
            <a:ext cx="4166235" cy="370027"/>
          </a:xfrm>
          <a:prstGeom prst="rect">
            <a:avLst/>
          </a:prstGeom>
        </p:spPr>
        <p:txBody>
          <a:bodyPr vert="horz" lIns="91440" tIns="45720" rIns="91440" bIns="45720" rtlCol="0" anchor="ctr"/>
          <a:lstStyle>
            <a:lvl1pPr algn="ctr">
              <a:defRPr sz="121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8233" y="6441690"/>
            <a:ext cx="2777490" cy="370027"/>
          </a:xfrm>
          <a:prstGeom prst="rect">
            <a:avLst/>
          </a:prstGeom>
        </p:spPr>
        <p:txBody>
          <a:bodyPr vert="horz" lIns="91440" tIns="45720" rIns="91440" bIns="45720" rtlCol="0" anchor="ctr"/>
          <a:lstStyle>
            <a:lvl1pPr algn="r">
              <a:defRPr sz="1215">
                <a:solidFill>
                  <a:schemeClr val="tx1">
                    <a:tint val="75000"/>
                  </a:schemeClr>
                </a:solidFill>
              </a:defRPr>
            </a:lvl1pPr>
          </a:lstStyle>
          <a:p>
            <a:fld id="{77A32245-132B-45D4-ADBD-BF0BD77C2447}" type="slidenum">
              <a:rPr lang="en-US" smtClean="0"/>
              <a:t>‹#›</a:t>
            </a:fld>
            <a:endParaRPr lang="en-US"/>
          </a:p>
        </p:txBody>
      </p:sp>
    </p:spTree>
    <p:extLst>
      <p:ext uri="{BB962C8B-B14F-4D97-AF65-F5344CB8AC3E}">
        <p14:creationId xmlns:p14="http://schemas.microsoft.com/office/powerpoint/2010/main" val="17073609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25830" rtl="0" eaLnBrk="1" latinLnBrk="0" hangingPunct="1">
        <a:lnSpc>
          <a:spcPct val="90000"/>
        </a:lnSpc>
        <a:spcBef>
          <a:spcPct val="0"/>
        </a:spcBef>
        <a:buNone/>
        <a:defRPr sz="4455" kern="1200">
          <a:solidFill>
            <a:schemeClr val="tx1"/>
          </a:solidFill>
          <a:latin typeface="+mj-lt"/>
          <a:ea typeface="+mj-ea"/>
          <a:cs typeface="+mj-cs"/>
        </a:defRPr>
      </a:lvl1pPr>
    </p:titleStyle>
    <p:bodyStyle>
      <a:lvl1pPr marL="231458" indent="-231458" algn="l" defTabSz="925830" rtl="0" eaLnBrk="1" latinLnBrk="0" hangingPunct="1">
        <a:lnSpc>
          <a:spcPct val="90000"/>
        </a:lnSpc>
        <a:spcBef>
          <a:spcPts val="1013"/>
        </a:spcBef>
        <a:buFont typeface="Arial" panose="020B0604020202020204" pitchFamily="34" charset="0"/>
        <a:buChar char="•"/>
        <a:defRPr sz="2835" kern="1200">
          <a:solidFill>
            <a:schemeClr val="tx1"/>
          </a:solidFill>
          <a:latin typeface="+mn-lt"/>
          <a:ea typeface="+mn-ea"/>
          <a:cs typeface="+mn-cs"/>
        </a:defRPr>
      </a:lvl1pPr>
      <a:lvl2pPr marL="694373" indent="-231458" algn="l" defTabSz="925830" rtl="0" eaLnBrk="1" latinLnBrk="0" hangingPunct="1">
        <a:lnSpc>
          <a:spcPct val="90000"/>
        </a:lnSpc>
        <a:spcBef>
          <a:spcPts val="506"/>
        </a:spcBef>
        <a:buFont typeface="Arial" panose="020B0604020202020204" pitchFamily="34" charset="0"/>
        <a:buChar char="•"/>
        <a:defRPr sz="2430" kern="1200">
          <a:solidFill>
            <a:schemeClr val="tx1"/>
          </a:solidFill>
          <a:latin typeface="+mn-lt"/>
          <a:ea typeface="+mn-ea"/>
          <a:cs typeface="+mn-cs"/>
        </a:defRPr>
      </a:lvl2pPr>
      <a:lvl3pPr marL="1157288" indent="-231458" algn="l" defTabSz="925830" rtl="0" eaLnBrk="1" latinLnBrk="0" hangingPunct="1">
        <a:lnSpc>
          <a:spcPct val="90000"/>
        </a:lnSpc>
        <a:spcBef>
          <a:spcPts val="506"/>
        </a:spcBef>
        <a:buFont typeface="Arial" panose="020B0604020202020204" pitchFamily="34" charset="0"/>
        <a:buChar char="•"/>
        <a:defRPr sz="2025" kern="1200">
          <a:solidFill>
            <a:schemeClr val="tx1"/>
          </a:solidFill>
          <a:latin typeface="+mn-lt"/>
          <a:ea typeface="+mn-ea"/>
          <a:cs typeface="+mn-cs"/>
        </a:defRPr>
      </a:lvl3pPr>
      <a:lvl4pPr marL="1620203" indent="-231458" algn="l" defTabSz="925830" rtl="0" eaLnBrk="1" latinLnBrk="0" hangingPunct="1">
        <a:lnSpc>
          <a:spcPct val="90000"/>
        </a:lnSpc>
        <a:spcBef>
          <a:spcPts val="506"/>
        </a:spcBef>
        <a:buFont typeface="Arial" panose="020B0604020202020204" pitchFamily="34" charset="0"/>
        <a:buChar char="•"/>
        <a:defRPr sz="1823" kern="1200">
          <a:solidFill>
            <a:schemeClr val="tx1"/>
          </a:solidFill>
          <a:latin typeface="+mn-lt"/>
          <a:ea typeface="+mn-ea"/>
          <a:cs typeface="+mn-cs"/>
        </a:defRPr>
      </a:lvl4pPr>
      <a:lvl5pPr marL="2083118" indent="-231458" algn="l" defTabSz="925830" rtl="0" eaLnBrk="1" latinLnBrk="0" hangingPunct="1">
        <a:lnSpc>
          <a:spcPct val="90000"/>
        </a:lnSpc>
        <a:spcBef>
          <a:spcPts val="506"/>
        </a:spcBef>
        <a:buFont typeface="Arial" panose="020B0604020202020204" pitchFamily="34" charset="0"/>
        <a:buChar char="•"/>
        <a:defRPr sz="1823" kern="1200">
          <a:solidFill>
            <a:schemeClr val="tx1"/>
          </a:solidFill>
          <a:latin typeface="+mn-lt"/>
          <a:ea typeface="+mn-ea"/>
          <a:cs typeface="+mn-cs"/>
        </a:defRPr>
      </a:lvl5pPr>
      <a:lvl6pPr marL="2546033" indent="-231458" algn="l" defTabSz="925830" rtl="0" eaLnBrk="1" latinLnBrk="0" hangingPunct="1">
        <a:lnSpc>
          <a:spcPct val="90000"/>
        </a:lnSpc>
        <a:spcBef>
          <a:spcPts val="506"/>
        </a:spcBef>
        <a:buFont typeface="Arial" panose="020B0604020202020204" pitchFamily="34" charset="0"/>
        <a:buChar char="•"/>
        <a:defRPr sz="1823" kern="1200">
          <a:solidFill>
            <a:schemeClr val="tx1"/>
          </a:solidFill>
          <a:latin typeface="+mn-lt"/>
          <a:ea typeface="+mn-ea"/>
          <a:cs typeface="+mn-cs"/>
        </a:defRPr>
      </a:lvl6pPr>
      <a:lvl7pPr marL="3008948" indent="-231458" algn="l" defTabSz="925830" rtl="0" eaLnBrk="1" latinLnBrk="0" hangingPunct="1">
        <a:lnSpc>
          <a:spcPct val="90000"/>
        </a:lnSpc>
        <a:spcBef>
          <a:spcPts val="506"/>
        </a:spcBef>
        <a:buFont typeface="Arial" panose="020B0604020202020204" pitchFamily="34" charset="0"/>
        <a:buChar char="•"/>
        <a:defRPr sz="1823" kern="1200">
          <a:solidFill>
            <a:schemeClr val="tx1"/>
          </a:solidFill>
          <a:latin typeface="+mn-lt"/>
          <a:ea typeface="+mn-ea"/>
          <a:cs typeface="+mn-cs"/>
        </a:defRPr>
      </a:lvl7pPr>
      <a:lvl8pPr marL="3471863" indent="-231458" algn="l" defTabSz="925830" rtl="0" eaLnBrk="1" latinLnBrk="0" hangingPunct="1">
        <a:lnSpc>
          <a:spcPct val="90000"/>
        </a:lnSpc>
        <a:spcBef>
          <a:spcPts val="506"/>
        </a:spcBef>
        <a:buFont typeface="Arial" panose="020B0604020202020204" pitchFamily="34" charset="0"/>
        <a:buChar char="•"/>
        <a:defRPr sz="1823" kern="1200">
          <a:solidFill>
            <a:schemeClr val="tx1"/>
          </a:solidFill>
          <a:latin typeface="+mn-lt"/>
          <a:ea typeface="+mn-ea"/>
          <a:cs typeface="+mn-cs"/>
        </a:defRPr>
      </a:lvl8pPr>
      <a:lvl9pPr marL="3934778" indent="-231458" algn="l" defTabSz="925830" rtl="0" eaLnBrk="1" latinLnBrk="0" hangingPunct="1">
        <a:lnSpc>
          <a:spcPct val="90000"/>
        </a:lnSpc>
        <a:spcBef>
          <a:spcPts val="506"/>
        </a:spcBef>
        <a:buFont typeface="Arial" panose="020B0604020202020204" pitchFamily="34" charset="0"/>
        <a:buChar char="•"/>
        <a:defRPr sz="1823" kern="1200">
          <a:solidFill>
            <a:schemeClr val="tx1"/>
          </a:solidFill>
          <a:latin typeface="+mn-lt"/>
          <a:ea typeface="+mn-ea"/>
          <a:cs typeface="+mn-cs"/>
        </a:defRPr>
      </a:lvl9pPr>
    </p:bodyStyle>
    <p:otherStyle>
      <a:defPPr>
        <a:defRPr lang="en-US"/>
      </a:defPPr>
      <a:lvl1pPr marL="0" algn="l" defTabSz="925830" rtl="0" eaLnBrk="1" latinLnBrk="0" hangingPunct="1">
        <a:defRPr sz="1823" kern="1200">
          <a:solidFill>
            <a:schemeClr val="tx1"/>
          </a:solidFill>
          <a:latin typeface="+mn-lt"/>
          <a:ea typeface="+mn-ea"/>
          <a:cs typeface="+mn-cs"/>
        </a:defRPr>
      </a:lvl1pPr>
      <a:lvl2pPr marL="462915" algn="l" defTabSz="925830" rtl="0" eaLnBrk="1" latinLnBrk="0" hangingPunct="1">
        <a:defRPr sz="1823" kern="1200">
          <a:solidFill>
            <a:schemeClr val="tx1"/>
          </a:solidFill>
          <a:latin typeface="+mn-lt"/>
          <a:ea typeface="+mn-ea"/>
          <a:cs typeface="+mn-cs"/>
        </a:defRPr>
      </a:lvl2pPr>
      <a:lvl3pPr marL="925830" algn="l" defTabSz="925830" rtl="0" eaLnBrk="1" latinLnBrk="0" hangingPunct="1">
        <a:defRPr sz="1823" kern="1200">
          <a:solidFill>
            <a:schemeClr val="tx1"/>
          </a:solidFill>
          <a:latin typeface="+mn-lt"/>
          <a:ea typeface="+mn-ea"/>
          <a:cs typeface="+mn-cs"/>
        </a:defRPr>
      </a:lvl3pPr>
      <a:lvl4pPr marL="1388745" algn="l" defTabSz="925830" rtl="0" eaLnBrk="1" latinLnBrk="0" hangingPunct="1">
        <a:defRPr sz="1823" kern="1200">
          <a:solidFill>
            <a:schemeClr val="tx1"/>
          </a:solidFill>
          <a:latin typeface="+mn-lt"/>
          <a:ea typeface="+mn-ea"/>
          <a:cs typeface="+mn-cs"/>
        </a:defRPr>
      </a:lvl4pPr>
      <a:lvl5pPr marL="1851660" algn="l" defTabSz="925830" rtl="0" eaLnBrk="1" latinLnBrk="0" hangingPunct="1">
        <a:defRPr sz="1823" kern="1200">
          <a:solidFill>
            <a:schemeClr val="tx1"/>
          </a:solidFill>
          <a:latin typeface="+mn-lt"/>
          <a:ea typeface="+mn-ea"/>
          <a:cs typeface="+mn-cs"/>
        </a:defRPr>
      </a:lvl5pPr>
      <a:lvl6pPr marL="2314575" algn="l" defTabSz="925830" rtl="0" eaLnBrk="1" latinLnBrk="0" hangingPunct="1">
        <a:defRPr sz="1823" kern="1200">
          <a:solidFill>
            <a:schemeClr val="tx1"/>
          </a:solidFill>
          <a:latin typeface="+mn-lt"/>
          <a:ea typeface="+mn-ea"/>
          <a:cs typeface="+mn-cs"/>
        </a:defRPr>
      </a:lvl6pPr>
      <a:lvl7pPr marL="2777490" algn="l" defTabSz="925830" rtl="0" eaLnBrk="1" latinLnBrk="0" hangingPunct="1">
        <a:defRPr sz="1823" kern="1200">
          <a:solidFill>
            <a:schemeClr val="tx1"/>
          </a:solidFill>
          <a:latin typeface="+mn-lt"/>
          <a:ea typeface="+mn-ea"/>
          <a:cs typeface="+mn-cs"/>
        </a:defRPr>
      </a:lvl7pPr>
      <a:lvl8pPr marL="3240405" algn="l" defTabSz="925830" rtl="0" eaLnBrk="1" latinLnBrk="0" hangingPunct="1">
        <a:defRPr sz="1823" kern="1200">
          <a:solidFill>
            <a:schemeClr val="tx1"/>
          </a:solidFill>
          <a:latin typeface="+mn-lt"/>
          <a:ea typeface="+mn-ea"/>
          <a:cs typeface="+mn-cs"/>
        </a:defRPr>
      </a:lvl8pPr>
      <a:lvl9pPr marL="3703320" algn="l" defTabSz="925830" rtl="0" eaLnBrk="1" latinLnBrk="0" hangingPunct="1">
        <a:defRPr sz="18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6DCA-05CA-41A1-AD5D-96380B4FFBC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EA134F2-0B3E-49AB-A900-61C144F384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360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EE35-41AB-49AF-A6D7-5D3C07B60021}"/>
              </a:ext>
            </a:extLst>
          </p:cNvPr>
          <p:cNvSpPr>
            <a:spLocks noGrp="1"/>
          </p:cNvSpPr>
          <p:nvPr>
            <p:ph type="title"/>
          </p:nvPr>
        </p:nvSpPr>
        <p:spPr>
          <a:xfrm>
            <a:off x="848678" y="370028"/>
            <a:ext cx="10647045" cy="772972"/>
          </a:xfrm>
        </p:spPr>
        <p:txBody>
          <a:bodyPr>
            <a:normAutofit/>
          </a:bodyPr>
          <a:lstStyle/>
          <a:p>
            <a:r>
              <a:rPr lang="en-US" sz="2400" dirty="0"/>
              <a:t>RNN (LSTM) Cont.</a:t>
            </a:r>
          </a:p>
        </p:txBody>
      </p:sp>
      <p:sp>
        <p:nvSpPr>
          <p:cNvPr id="3" name="Content Placeholder 2">
            <a:extLst>
              <a:ext uri="{FF2B5EF4-FFF2-40B4-BE49-F238E27FC236}">
                <a16:creationId xmlns:a16="http://schemas.microsoft.com/office/drawing/2014/main" id="{07968F77-7001-4A02-A744-2BEC68506C70}"/>
              </a:ext>
            </a:extLst>
          </p:cNvPr>
          <p:cNvSpPr>
            <a:spLocks noGrp="1"/>
          </p:cNvSpPr>
          <p:nvPr>
            <p:ph idx="1"/>
          </p:nvPr>
        </p:nvSpPr>
        <p:spPr/>
        <p:txBody>
          <a:bodyPr/>
          <a:lstStyle/>
          <a:p>
            <a:r>
              <a:rPr lang="en-US" dirty="0"/>
              <a:t> </a:t>
            </a:r>
            <a:r>
              <a:rPr lang="en-US" sz="2000" dirty="0">
                <a:latin typeface="+mj-lt"/>
              </a:rPr>
              <a:t>Need a long sequence of data.</a:t>
            </a:r>
          </a:p>
          <a:p>
            <a:r>
              <a:rPr lang="en-US" dirty="0"/>
              <a:t> </a:t>
            </a:r>
            <a:r>
              <a:rPr lang="en-US" sz="2000" dirty="0">
                <a:latin typeface="+mj-lt"/>
              </a:rPr>
              <a:t>Data must be preprocessed.</a:t>
            </a:r>
          </a:p>
          <a:p>
            <a:r>
              <a:rPr lang="en-US" sz="2000" dirty="0">
                <a:latin typeface="+mj-lt"/>
              </a:rPr>
              <a:t>Data must be with time series and Date.</a:t>
            </a:r>
          </a:p>
          <a:p>
            <a:r>
              <a:rPr lang="en-US" sz="2000" dirty="0">
                <a:latin typeface="+mj-lt"/>
              </a:rPr>
              <a:t>For next insulin value prediction need One column of data.</a:t>
            </a:r>
          </a:p>
        </p:txBody>
      </p:sp>
    </p:spTree>
    <p:extLst>
      <p:ext uri="{BB962C8B-B14F-4D97-AF65-F5344CB8AC3E}">
        <p14:creationId xmlns:p14="http://schemas.microsoft.com/office/powerpoint/2010/main" val="401793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82504B-A22C-4F5A-8D45-9EE4A911BB3E}"/>
              </a:ext>
            </a:extLst>
          </p:cNvPr>
          <p:cNvSpPr>
            <a:spLocks noGrp="1"/>
          </p:cNvSpPr>
          <p:nvPr>
            <p:ph type="title"/>
          </p:nvPr>
        </p:nvSpPr>
        <p:spPr>
          <a:xfrm>
            <a:off x="848678" y="370028"/>
            <a:ext cx="10647045" cy="645972"/>
          </a:xfrm>
        </p:spPr>
        <p:txBody>
          <a:bodyPr>
            <a:normAutofit/>
          </a:bodyPr>
          <a:lstStyle/>
          <a:p>
            <a:r>
              <a:rPr lang="en-US" sz="2400" dirty="0"/>
              <a:t>Artificial Neural Network</a:t>
            </a:r>
          </a:p>
        </p:txBody>
      </p:sp>
      <p:sp>
        <p:nvSpPr>
          <p:cNvPr id="5" name="Content Placeholder 4">
            <a:extLst>
              <a:ext uri="{FF2B5EF4-FFF2-40B4-BE49-F238E27FC236}">
                <a16:creationId xmlns:a16="http://schemas.microsoft.com/office/drawing/2014/main" id="{F764263D-6F15-452B-85B5-5E86B83C038F}"/>
              </a:ext>
            </a:extLst>
          </p:cNvPr>
          <p:cNvSpPr>
            <a:spLocks noGrp="1"/>
          </p:cNvSpPr>
          <p:nvPr>
            <p:ph sz="half" idx="1"/>
          </p:nvPr>
        </p:nvSpPr>
        <p:spPr>
          <a:xfrm>
            <a:off x="848678" y="1206500"/>
            <a:ext cx="5246370" cy="5232400"/>
          </a:xfrm>
        </p:spPr>
        <p:txBody>
          <a:bodyPr>
            <a:normAutofit fontScale="55000" lnSpcReduction="20000"/>
          </a:bodyPr>
          <a:lstStyle/>
          <a:p>
            <a:r>
              <a:rPr lang="en-US" sz="3200" dirty="0">
                <a:latin typeface="+mj-lt"/>
              </a:rPr>
              <a:t>The Artificial Neural Network receives input from the external world in the form of pattern and image in vector form. These inputs are mathematically designated by the notation x(n) for n number of inputs.  </a:t>
            </a:r>
          </a:p>
          <a:p>
            <a:r>
              <a:rPr lang="en-US" sz="3200" dirty="0">
                <a:latin typeface="+mj-lt"/>
              </a:rPr>
              <a:t>Each input is multiplied by its corresponding weights. Weights are the information used by the neural network to solve a problem. Typically, weight represents the strength of the interconnection between neurons inside the neural network.</a:t>
            </a:r>
          </a:p>
          <a:p>
            <a:r>
              <a:rPr lang="en-US" sz="3200" dirty="0">
                <a:latin typeface="+mj-lt"/>
              </a:rPr>
              <a:t>The weighted inputs are all summed up inside computing unit (artificial neuron). In case the weighted sum is zero, bias is added to make the output not- zero or to scale up the system response. Bias has the weight and input always equal to ‘1’.</a:t>
            </a:r>
          </a:p>
          <a:p>
            <a:r>
              <a:rPr lang="en-US" sz="3200" dirty="0">
                <a:latin typeface="+mj-lt"/>
              </a:rPr>
              <a:t>The sum corresponds to any numerical value ranging from 0 to infinity. In order to limit the response to arrive at desired value, the threshold value is set up. For this, the sum is passed through activation function.</a:t>
            </a:r>
          </a:p>
          <a:p>
            <a:r>
              <a:rPr lang="en-US" dirty="0"/>
              <a:t>                                                                                                                                                 </a:t>
            </a:r>
          </a:p>
          <a:p>
            <a:endParaRPr lang="en-US" dirty="0"/>
          </a:p>
        </p:txBody>
      </p:sp>
      <p:pic>
        <p:nvPicPr>
          <p:cNvPr id="7" name="Content Placeholder 6" descr="C:\Users\Anindya Podder\Pictures\0_OHlzxsoDSEBXW0iI.jpg">
            <a:extLst>
              <a:ext uri="{FF2B5EF4-FFF2-40B4-BE49-F238E27FC236}">
                <a16:creationId xmlns:a16="http://schemas.microsoft.com/office/drawing/2014/main" id="{56AAB0AF-81EE-4F2A-B54F-B33DF1E0FB6C}"/>
              </a:ext>
            </a:extLst>
          </p:cNvPr>
          <p:cNvPicPr>
            <a:picLocks noGrp="1"/>
          </p:cNvPicPr>
          <p:nvPr>
            <p:ph sz="half" idx="2"/>
          </p:nvPr>
        </p:nvPicPr>
        <p:blipFill>
          <a:blip r:embed="rId2"/>
          <a:srcRect/>
          <a:stretch>
            <a:fillRect/>
          </a:stretch>
        </p:blipFill>
        <p:spPr bwMode="auto">
          <a:xfrm>
            <a:off x="6249988" y="1850137"/>
            <a:ext cx="5245100" cy="4409758"/>
          </a:xfrm>
          <a:prstGeom prst="rect">
            <a:avLst/>
          </a:prstGeom>
          <a:noFill/>
          <a:ln w="9525">
            <a:noFill/>
            <a:miter lim="800000"/>
            <a:headEnd/>
            <a:tailEnd/>
          </a:ln>
        </p:spPr>
      </p:pic>
    </p:spTree>
    <p:extLst>
      <p:ext uri="{BB962C8B-B14F-4D97-AF65-F5344CB8AC3E}">
        <p14:creationId xmlns:p14="http://schemas.microsoft.com/office/powerpoint/2010/main" val="311489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55B56-1041-43A2-8CBB-B9553562E771}"/>
              </a:ext>
            </a:extLst>
          </p:cNvPr>
          <p:cNvSpPr>
            <a:spLocks noGrp="1"/>
          </p:cNvSpPr>
          <p:nvPr>
            <p:ph type="title"/>
          </p:nvPr>
        </p:nvSpPr>
        <p:spPr>
          <a:xfrm>
            <a:off x="848678" y="370028"/>
            <a:ext cx="10647045" cy="518972"/>
          </a:xfrm>
        </p:spPr>
        <p:txBody>
          <a:bodyPr>
            <a:normAutofit/>
          </a:bodyPr>
          <a:lstStyle/>
          <a:p>
            <a:r>
              <a:rPr lang="en-US" sz="2400" dirty="0"/>
              <a:t>Predictive Apriori</a:t>
            </a:r>
          </a:p>
        </p:txBody>
      </p:sp>
      <p:sp>
        <p:nvSpPr>
          <p:cNvPr id="6" name="Content Placeholder 5">
            <a:extLst>
              <a:ext uri="{FF2B5EF4-FFF2-40B4-BE49-F238E27FC236}">
                <a16:creationId xmlns:a16="http://schemas.microsoft.com/office/drawing/2014/main" id="{D0B61ECA-7C44-4F5C-909D-CCE702B04CE1}"/>
              </a:ext>
            </a:extLst>
          </p:cNvPr>
          <p:cNvSpPr>
            <a:spLocks noGrp="1"/>
          </p:cNvSpPr>
          <p:nvPr>
            <p:ph idx="1"/>
          </p:nvPr>
        </p:nvSpPr>
        <p:spPr>
          <a:xfrm>
            <a:off x="848678" y="1295400"/>
            <a:ext cx="10647045" cy="4964495"/>
          </a:xfrm>
        </p:spPr>
        <p:txBody>
          <a:bodyPr>
            <a:normAutofit/>
          </a:bodyPr>
          <a:lstStyle/>
          <a:p>
            <a:r>
              <a:rPr lang="en-US" sz="2200" b="1" dirty="0">
                <a:latin typeface="+mj-lt"/>
              </a:rPr>
              <a:t>Predictive Apriori Algorithm:</a:t>
            </a:r>
            <a:endParaRPr lang="en-US" sz="2200" dirty="0">
              <a:latin typeface="+mj-lt"/>
            </a:endParaRPr>
          </a:p>
          <a:p>
            <a:pPr marL="0" indent="0">
              <a:buNone/>
            </a:pPr>
            <a:r>
              <a:rPr lang="en-US" sz="2200" dirty="0">
                <a:latin typeface="+mj-lt"/>
              </a:rPr>
              <a:t> This algorithm searches with an increasing support threshold for the best 'n' rules concerning a support-based corrected confidence value.</a:t>
            </a:r>
          </a:p>
          <a:p>
            <a:pPr marL="0" indent="0">
              <a:buNone/>
            </a:pPr>
            <a:r>
              <a:rPr lang="en-US" sz="2200" dirty="0">
                <a:latin typeface="+mj-lt"/>
              </a:rPr>
              <a:t> A rule is added if the expected predictive accuracy of the rule is among the 'n' best and it is not subsumed by a rule with at least the same expected predictive accuracy. </a:t>
            </a:r>
          </a:p>
          <a:p>
            <a:r>
              <a:rPr lang="en-US" sz="2000" b="1" dirty="0">
                <a:latin typeface="+mj-lt"/>
              </a:rPr>
              <a:t>Predictive Accuracy:</a:t>
            </a:r>
            <a:endParaRPr lang="en-US" sz="2000" dirty="0">
              <a:latin typeface="+mj-lt"/>
            </a:endParaRPr>
          </a:p>
          <a:p>
            <a:pPr marL="0" indent="0">
              <a:buNone/>
            </a:pPr>
            <a:r>
              <a:rPr lang="en-US" sz="2000" dirty="0">
                <a:latin typeface="+mj-lt"/>
              </a:rPr>
              <a:t>Predictive accuracy is generally used for the Predictive Apriori rule measurement. According to </a:t>
            </a:r>
            <a:r>
              <a:rPr lang="en-US" sz="2000" dirty="0" err="1">
                <a:latin typeface="+mj-lt"/>
              </a:rPr>
              <a:t>Scheffer</a:t>
            </a:r>
            <a:r>
              <a:rPr lang="en-US" sz="2000" dirty="0">
                <a:latin typeface="+mj-lt"/>
              </a:rPr>
              <a:t> , definition of predictive accuracy is as follows: Let D be a data file with n number of records.</a:t>
            </a:r>
          </a:p>
          <a:p>
            <a:pPr marL="0" indent="0">
              <a:buNone/>
            </a:pPr>
            <a:r>
              <a:rPr lang="en-US" sz="2000" dirty="0">
                <a:latin typeface="+mj-lt"/>
              </a:rPr>
              <a:t> If [x → y] is an Association Rule which is generated by a static process P then the predictive accuracy of [x →y] is c([x → y])=P[n] satisfies </a:t>
            </a:r>
            <a:r>
              <a:rPr lang="en-US" sz="2000" dirty="0" err="1">
                <a:latin typeface="+mj-lt"/>
              </a:rPr>
              <a:t>y|n</a:t>
            </a:r>
            <a:r>
              <a:rPr lang="en-US" sz="2000" dirty="0">
                <a:latin typeface="+mj-lt"/>
              </a:rPr>
              <a:t> satisfies x]where distribution of r is given by the static process P and the Predictive Accuracy is the conditional probability of </a:t>
            </a:r>
            <a:r>
              <a:rPr lang="en-US" sz="2000" dirty="0" err="1">
                <a:latin typeface="+mj-lt"/>
              </a:rPr>
              <a:t>x→n</a:t>
            </a:r>
            <a:r>
              <a:rPr lang="en-US" sz="2000" dirty="0">
                <a:latin typeface="+mj-lt"/>
              </a:rPr>
              <a:t> and </a:t>
            </a:r>
            <a:r>
              <a:rPr lang="en-US" sz="2000" dirty="0" err="1">
                <a:latin typeface="+mj-lt"/>
              </a:rPr>
              <a:t>y→n</a:t>
            </a:r>
            <a:r>
              <a:rPr lang="en-US" sz="2000" dirty="0">
                <a:latin typeface="+mj-lt"/>
              </a:rPr>
              <a:t>.</a:t>
            </a:r>
          </a:p>
          <a:p>
            <a:endParaRPr lang="en-US" dirty="0"/>
          </a:p>
        </p:txBody>
      </p:sp>
    </p:spTree>
    <p:extLst>
      <p:ext uri="{BB962C8B-B14F-4D97-AF65-F5344CB8AC3E}">
        <p14:creationId xmlns:p14="http://schemas.microsoft.com/office/powerpoint/2010/main" val="422386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37073F-CA8C-4BDA-A87F-ABDD2F289556}"/>
              </a:ext>
            </a:extLst>
          </p:cNvPr>
          <p:cNvSpPr>
            <a:spLocks noGrp="1"/>
          </p:cNvSpPr>
          <p:nvPr>
            <p:ph type="title"/>
          </p:nvPr>
        </p:nvSpPr>
        <p:spPr>
          <a:xfrm>
            <a:off x="850286" y="463338"/>
            <a:ext cx="3981390" cy="793962"/>
          </a:xfrm>
        </p:spPr>
        <p:txBody>
          <a:bodyPr>
            <a:normAutofit/>
          </a:bodyPr>
          <a:lstStyle/>
          <a:p>
            <a:r>
              <a:rPr lang="en-US" sz="2400" dirty="0"/>
              <a:t>Data Set and Preprocessing</a:t>
            </a:r>
          </a:p>
        </p:txBody>
      </p:sp>
      <p:sp>
        <p:nvSpPr>
          <p:cNvPr id="6" name="Text Placeholder 5">
            <a:extLst>
              <a:ext uri="{FF2B5EF4-FFF2-40B4-BE49-F238E27FC236}">
                <a16:creationId xmlns:a16="http://schemas.microsoft.com/office/drawing/2014/main" id="{7F5A58D0-BC25-47E1-B730-A4A707B545C0}"/>
              </a:ext>
            </a:extLst>
          </p:cNvPr>
          <p:cNvSpPr>
            <a:spLocks noGrp="1"/>
          </p:cNvSpPr>
          <p:nvPr>
            <p:ph type="body" sz="half" idx="2"/>
          </p:nvPr>
        </p:nvSpPr>
        <p:spPr>
          <a:xfrm>
            <a:off x="862372" y="1543656"/>
            <a:ext cx="3379428" cy="3862762"/>
          </a:xfrm>
        </p:spPr>
        <p:txBody>
          <a:bodyPr/>
          <a:lstStyle/>
          <a:p>
            <a:r>
              <a:rPr lang="en-US" sz="2000" dirty="0">
                <a:latin typeface="+mj-lt"/>
              </a:rPr>
              <a:t>33=Regular Insulin dose</a:t>
            </a:r>
          </a:p>
          <a:p>
            <a:r>
              <a:rPr lang="en-US" sz="2000" dirty="0">
                <a:latin typeface="+mj-lt"/>
              </a:rPr>
              <a:t>54=NPH insulin dose, </a:t>
            </a:r>
          </a:p>
          <a:p>
            <a:r>
              <a:rPr lang="en-US" sz="2000" dirty="0">
                <a:latin typeface="+mj-lt"/>
              </a:rPr>
              <a:t>35=</a:t>
            </a:r>
            <a:r>
              <a:rPr lang="en-US" sz="2000" dirty="0" err="1">
                <a:latin typeface="+mj-lt"/>
              </a:rPr>
              <a:t>Ultralente</a:t>
            </a:r>
            <a:r>
              <a:rPr lang="en-US" sz="2000" dirty="0">
                <a:latin typeface="+mj-lt"/>
              </a:rPr>
              <a:t> insulin dose, </a:t>
            </a:r>
          </a:p>
          <a:p>
            <a:r>
              <a:rPr lang="en-US" sz="2000" dirty="0">
                <a:latin typeface="+mj-lt"/>
              </a:rPr>
              <a:t>48=Unspecified blood glucose measurement,</a:t>
            </a:r>
          </a:p>
          <a:p>
            <a:r>
              <a:rPr lang="en-US" sz="2000" dirty="0">
                <a:latin typeface="+mj-lt"/>
              </a:rPr>
              <a:t> 57=unspecified blood glucose measurement etc.</a:t>
            </a:r>
          </a:p>
          <a:p>
            <a:endParaRPr lang="en-US" dirty="0"/>
          </a:p>
        </p:txBody>
      </p:sp>
      <p:pic>
        <p:nvPicPr>
          <p:cNvPr id="7" name="Content Placeholder 6">
            <a:extLst>
              <a:ext uri="{FF2B5EF4-FFF2-40B4-BE49-F238E27FC236}">
                <a16:creationId xmlns:a16="http://schemas.microsoft.com/office/drawing/2014/main" id="{9187B46D-B483-4C77-A09D-BC66EEF56DBC}"/>
              </a:ext>
            </a:extLst>
          </p:cNvPr>
          <p:cNvPicPr>
            <a:picLocks noGrp="1" noChangeAspect="1"/>
          </p:cNvPicPr>
          <p:nvPr>
            <p:ph idx="1"/>
          </p:nvPr>
        </p:nvPicPr>
        <p:blipFill>
          <a:blip r:embed="rId2"/>
          <a:stretch>
            <a:fillRect/>
          </a:stretch>
        </p:blipFill>
        <p:spPr>
          <a:xfrm>
            <a:off x="4241800" y="1364268"/>
            <a:ext cx="7042150" cy="4221537"/>
          </a:xfrm>
          <a:prstGeom prst="rect">
            <a:avLst/>
          </a:prstGeom>
          <a:noFill/>
        </p:spPr>
      </p:pic>
    </p:spTree>
    <p:extLst>
      <p:ext uri="{BB962C8B-B14F-4D97-AF65-F5344CB8AC3E}">
        <p14:creationId xmlns:p14="http://schemas.microsoft.com/office/powerpoint/2010/main" val="34164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17">
            <a:extLst>
              <a:ext uri="{FF2B5EF4-FFF2-40B4-BE49-F238E27FC236}">
                <a16:creationId xmlns:a16="http://schemas.microsoft.com/office/drawing/2014/main" id="{C335A528-C148-47AD-BA81-A4E16F8A738B}"/>
              </a:ext>
            </a:extLst>
          </p:cNvPr>
          <p:cNvSpPr>
            <a:spLocks/>
          </p:cNvSpPr>
          <p:nvPr/>
        </p:nvSpPr>
        <p:spPr bwMode="auto">
          <a:xfrm>
            <a:off x="4935063" y="678655"/>
            <a:ext cx="1314450" cy="760413"/>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Raw Diabetes</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18">
            <a:extLst>
              <a:ext uri="{FF2B5EF4-FFF2-40B4-BE49-F238E27FC236}">
                <a16:creationId xmlns:a16="http://schemas.microsoft.com/office/drawing/2014/main" id="{A673A9D1-AF50-4BCB-B502-EE9ED1A84A4E}"/>
              </a:ext>
            </a:extLst>
          </p:cNvPr>
          <p:cNvSpPr>
            <a:spLocks/>
          </p:cNvSpPr>
          <p:nvPr/>
        </p:nvSpPr>
        <p:spPr bwMode="auto">
          <a:xfrm>
            <a:off x="4958713" y="2134235"/>
            <a:ext cx="1609725" cy="933450"/>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Preprocess Diabetes Dataset</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Code=33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23">
            <a:extLst>
              <a:ext uri="{FF2B5EF4-FFF2-40B4-BE49-F238E27FC236}">
                <a16:creationId xmlns:a16="http://schemas.microsoft.com/office/drawing/2014/main" id="{D392C5A9-7593-4E52-A8CB-398B325E3018}"/>
              </a:ext>
            </a:extLst>
          </p:cNvPr>
          <p:cNvSpPr>
            <a:spLocks/>
          </p:cNvSpPr>
          <p:nvPr/>
        </p:nvSpPr>
        <p:spPr bwMode="auto">
          <a:xfrm>
            <a:off x="5094263" y="4021454"/>
            <a:ext cx="1543050" cy="769938"/>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 Artificial Neural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24">
            <a:extLst>
              <a:ext uri="{FF2B5EF4-FFF2-40B4-BE49-F238E27FC236}">
                <a16:creationId xmlns:a16="http://schemas.microsoft.com/office/drawing/2014/main" id="{0836DD1A-A7DF-4A57-9ACE-CC15CBEDF580}"/>
              </a:ext>
            </a:extLst>
          </p:cNvPr>
          <p:cNvSpPr>
            <a:spLocks/>
          </p:cNvSpPr>
          <p:nvPr/>
        </p:nvSpPr>
        <p:spPr bwMode="auto">
          <a:xfrm>
            <a:off x="7602712" y="3890328"/>
            <a:ext cx="1314450" cy="779266"/>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Apply Predictive Apriori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Rounded Corners 26">
            <a:extLst>
              <a:ext uri="{FF2B5EF4-FFF2-40B4-BE49-F238E27FC236}">
                <a16:creationId xmlns:a16="http://schemas.microsoft.com/office/drawing/2014/main" id="{B51D9F68-27C8-499E-B78D-5FBD66C43197}"/>
              </a:ext>
            </a:extLst>
          </p:cNvPr>
          <p:cNvSpPr>
            <a:spLocks/>
          </p:cNvSpPr>
          <p:nvPr/>
        </p:nvSpPr>
        <p:spPr bwMode="auto">
          <a:xfrm>
            <a:off x="2870258" y="3882972"/>
            <a:ext cx="1428750" cy="781050"/>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Apply Recurrent neural network (LSTM)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761AC8B4-7880-4BB7-931A-30C1E5DFDB34}"/>
              </a:ext>
            </a:extLst>
          </p:cNvPr>
          <p:cNvSpPr>
            <a:spLocks/>
          </p:cNvSpPr>
          <p:nvPr/>
        </p:nvSpPr>
        <p:spPr>
          <a:xfrm>
            <a:off x="5521324" y="1482248"/>
            <a:ext cx="484505" cy="651987"/>
          </a:xfrm>
          <a:prstGeom prst="downArrow">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058" name="Picture 61">
            <a:extLst>
              <a:ext uri="{FF2B5EF4-FFF2-40B4-BE49-F238E27FC236}">
                <a16:creationId xmlns:a16="http://schemas.microsoft.com/office/drawing/2014/main" id="{440D103C-37C2-4495-950A-8A14EB16D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129" y="3095465"/>
            <a:ext cx="520700" cy="925988"/>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Down 13">
            <a:extLst>
              <a:ext uri="{FF2B5EF4-FFF2-40B4-BE49-F238E27FC236}">
                <a16:creationId xmlns:a16="http://schemas.microsoft.com/office/drawing/2014/main" id="{37562512-F2FA-4ADB-8B4A-64F323E73742}"/>
              </a:ext>
            </a:extLst>
          </p:cNvPr>
          <p:cNvSpPr>
            <a:spLocks/>
          </p:cNvSpPr>
          <p:nvPr/>
        </p:nvSpPr>
        <p:spPr>
          <a:xfrm rot="2554635">
            <a:off x="4288713" y="2839623"/>
            <a:ext cx="484505" cy="1058629"/>
          </a:xfrm>
          <a:prstGeom prst="downArrow">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Down 14">
            <a:extLst>
              <a:ext uri="{FF2B5EF4-FFF2-40B4-BE49-F238E27FC236}">
                <a16:creationId xmlns:a16="http://schemas.microsoft.com/office/drawing/2014/main" id="{E90B02A0-A6D0-4442-8242-1DA32CDC1666}"/>
              </a:ext>
            </a:extLst>
          </p:cNvPr>
          <p:cNvSpPr>
            <a:spLocks/>
          </p:cNvSpPr>
          <p:nvPr/>
        </p:nvSpPr>
        <p:spPr>
          <a:xfrm rot="18748798">
            <a:off x="6778267" y="2856515"/>
            <a:ext cx="484505" cy="1175403"/>
          </a:xfrm>
          <a:prstGeom prst="downArrow">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Rounded Corners 64">
            <a:extLst>
              <a:ext uri="{FF2B5EF4-FFF2-40B4-BE49-F238E27FC236}">
                <a16:creationId xmlns:a16="http://schemas.microsoft.com/office/drawing/2014/main" id="{8678F7B8-5008-4D00-89CA-ADB0DE15CC56}"/>
              </a:ext>
            </a:extLst>
          </p:cNvPr>
          <p:cNvSpPr>
            <a:spLocks/>
          </p:cNvSpPr>
          <p:nvPr/>
        </p:nvSpPr>
        <p:spPr bwMode="auto">
          <a:xfrm>
            <a:off x="2941013" y="5568231"/>
            <a:ext cx="1400175" cy="960438"/>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Prediction sequence of insulin level and next state insulin level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Rounded Corners 65">
            <a:extLst>
              <a:ext uri="{FF2B5EF4-FFF2-40B4-BE49-F238E27FC236}">
                <a16:creationId xmlns:a16="http://schemas.microsoft.com/office/drawing/2014/main" id="{ECC8BD7A-35CB-44F0-97E9-2E8A31CF13A9}"/>
              </a:ext>
            </a:extLst>
          </p:cNvPr>
          <p:cNvSpPr>
            <a:spLocks/>
          </p:cNvSpPr>
          <p:nvPr/>
        </p:nvSpPr>
        <p:spPr bwMode="auto">
          <a:xfrm>
            <a:off x="5199038" y="5652370"/>
            <a:ext cx="1438275" cy="746125"/>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Prediction on train data with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Rounded Corners 66">
            <a:extLst>
              <a:ext uri="{FF2B5EF4-FFF2-40B4-BE49-F238E27FC236}">
                <a16:creationId xmlns:a16="http://schemas.microsoft.com/office/drawing/2014/main" id="{A7A8918A-A58D-42E0-ACA1-16608BF03981}"/>
              </a:ext>
            </a:extLst>
          </p:cNvPr>
          <p:cNvSpPr>
            <a:spLocks/>
          </p:cNvSpPr>
          <p:nvPr/>
        </p:nvSpPr>
        <p:spPr bwMode="auto">
          <a:xfrm>
            <a:off x="7749859" y="5491161"/>
            <a:ext cx="1400175" cy="1004887"/>
          </a:xfrm>
          <a:prstGeom prst="roundRect">
            <a:avLst>
              <a:gd name="adj" fmla="val 16667"/>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Predicting frequent item set and association rule with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rrow: Down 18">
            <a:extLst>
              <a:ext uri="{FF2B5EF4-FFF2-40B4-BE49-F238E27FC236}">
                <a16:creationId xmlns:a16="http://schemas.microsoft.com/office/drawing/2014/main" id="{62F3B9D9-2BD4-4B7E-BAFE-FF752E62E301}"/>
              </a:ext>
            </a:extLst>
          </p:cNvPr>
          <p:cNvSpPr>
            <a:spLocks/>
          </p:cNvSpPr>
          <p:nvPr/>
        </p:nvSpPr>
        <p:spPr>
          <a:xfrm>
            <a:off x="3298455" y="4712456"/>
            <a:ext cx="484505" cy="855775"/>
          </a:xfrm>
          <a:prstGeom prst="downArrow">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Arrow: Down 19">
            <a:extLst>
              <a:ext uri="{FF2B5EF4-FFF2-40B4-BE49-F238E27FC236}">
                <a16:creationId xmlns:a16="http://schemas.microsoft.com/office/drawing/2014/main" id="{594015A3-41C2-4BB8-8E87-93CFED18292A}"/>
              </a:ext>
            </a:extLst>
          </p:cNvPr>
          <p:cNvSpPr>
            <a:spLocks/>
          </p:cNvSpPr>
          <p:nvPr/>
        </p:nvSpPr>
        <p:spPr>
          <a:xfrm>
            <a:off x="5623535" y="4791391"/>
            <a:ext cx="484505" cy="855775"/>
          </a:xfrm>
          <a:prstGeom prst="downArrow">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Down 20">
            <a:extLst>
              <a:ext uri="{FF2B5EF4-FFF2-40B4-BE49-F238E27FC236}">
                <a16:creationId xmlns:a16="http://schemas.microsoft.com/office/drawing/2014/main" id="{72ADF125-9F0D-438B-A670-13788B7CA63B}"/>
              </a:ext>
            </a:extLst>
          </p:cNvPr>
          <p:cNvSpPr>
            <a:spLocks/>
          </p:cNvSpPr>
          <p:nvPr/>
        </p:nvSpPr>
        <p:spPr>
          <a:xfrm>
            <a:off x="8112125" y="4712456"/>
            <a:ext cx="484505" cy="769938"/>
          </a:xfrm>
          <a:prstGeom prst="downArrow">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6">
            <a:extLst>
              <a:ext uri="{FF2B5EF4-FFF2-40B4-BE49-F238E27FC236}">
                <a16:creationId xmlns:a16="http://schemas.microsoft.com/office/drawing/2014/main" id="{7D46B998-7EDF-4BCF-8372-FF1BACD75AB4}"/>
              </a:ext>
            </a:extLst>
          </p:cNvPr>
          <p:cNvSpPr>
            <a:spLocks noChangeArrowheads="1"/>
          </p:cNvSpPr>
          <p:nvPr/>
        </p:nvSpPr>
        <p:spPr bwMode="auto">
          <a:xfrm>
            <a:off x="152400" y="152400"/>
            <a:ext cx="1234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0">
            <a:extLst>
              <a:ext uri="{FF2B5EF4-FFF2-40B4-BE49-F238E27FC236}">
                <a16:creationId xmlns:a16="http://schemas.microsoft.com/office/drawing/2014/main" id="{0C2C125C-3FFD-48C1-9F68-754C4FBD853C}"/>
              </a:ext>
            </a:extLst>
          </p:cNvPr>
          <p:cNvSpPr>
            <a:spLocks noChangeArrowheads="1"/>
          </p:cNvSpPr>
          <p:nvPr/>
        </p:nvSpPr>
        <p:spPr bwMode="auto">
          <a:xfrm>
            <a:off x="152400" y="609600"/>
            <a:ext cx="12344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56338E8A-4338-43D6-8BA4-437876BC2B08}"/>
              </a:ext>
            </a:extLst>
          </p:cNvPr>
          <p:cNvSpPr>
            <a:spLocks noChangeArrowheads="1"/>
          </p:cNvSpPr>
          <p:nvPr/>
        </p:nvSpPr>
        <p:spPr bwMode="auto">
          <a:xfrm>
            <a:off x="152400" y="609600"/>
            <a:ext cx="12344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5">
            <a:extLst>
              <a:ext uri="{FF2B5EF4-FFF2-40B4-BE49-F238E27FC236}">
                <a16:creationId xmlns:a16="http://schemas.microsoft.com/office/drawing/2014/main" id="{2E9D8C03-0FA6-42B1-A61C-4BA9F5AD8920}"/>
              </a:ext>
            </a:extLst>
          </p:cNvPr>
          <p:cNvSpPr>
            <a:spLocks noChangeArrowheads="1"/>
          </p:cNvSpPr>
          <p:nvPr/>
        </p:nvSpPr>
        <p:spPr bwMode="auto">
          <a:xfrm>
            <a:off x="152400" y="609600"/>
            <a:ext cx="12344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9">
            <a:extLst>
              <a:ext uri="{FF2B5EF4-FFF2-40B4-BE49-F238E27FC236}">
                <a16:creationId xmlns:a16="http://schemas.microsoft.com/office/drawing/2014/main" id="{0635060D-47A1-4C95-9355-09661FDA8653}"/>
              </a:ext>
            </a:extLst>
          </p:cNvPr>
          <p:cNvSpPr>
            <a:spLocks noChangeArrowheads="1"/>
          </p:cNvSpPr>
          <p:nvPr/>
        </p:nvSpPr>
        <p:spPr bwMode="auto">
          <a:xfrm>
            <a:off x="152400" y="609600"/>
            <a:ext cx="12344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b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266DBA74-B4FD-455B-9D3F-407311B0E76E}"/>
              </a:ext>
            </a:extLst>
          </p:cNvPr>
          <p:cNvSpPr/>
          <p:nvPr/>
        </p:nvSpPr>
        <p:spPr>
          <a:xfrm>
            <a:off x="927100" y="393700"/>
            <a:ext cx="3414088" cy="8889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mj-lt"/>
              </a:rPr>
              <a:t>Methodology</a:t>
            </a:r>
          </a:p>
        </p:txBody>
      </p:sp>
    </p:spTree>
    <p:extLst>
      <p:ext uri="{BB962C8B-B14F-4D97-AF65-F5344CB8AC3E}">
        <p14:creationId xmlns:p14="http://schemas.microsoft.com/office/powerpoint/2010/main" val="237325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BD6205-CE74-40AA-8BC3-55BDE77297DF}"/>
              </a:ext>
            </a:extLst>
          </p:cNvPr>
          <p:cNvSpPr/>
          <p:nvPr/>
        </p:nvSpPr>
        <p:spPr>
          <a:xfrm>
            <a:off x="774700" y="660400"/>
            <a:ext cx="1943100" cy="16637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Load Dataset from </a:t>
            </a:r>
          </a:p>
          <a:p>
            <a:pPr algn="ctr"/>
            <a:r>
              <a:rPr lang="en-US" dirty="0"/>
              <a:t>Csv file(use SciPy environment with keras and backend theano or tensor flow</a:t>
            </a:r>
          </a:p>
        </p:txBody>
      </p:sp>
      <p:sp>
        <p:nvSpPr>
          <p:cNvPr id="3" name="Rectangle 2">
            <a:extLst>
              <a:ext uri="{FF2B5EF4-FFF2-40B4-BE49-F238E27FC236}">
                <a16:creationId xmlns:a16="http://schemas.microsoft.com/office/drawing/2014/main" id="{40A01CA1-3803-46EB-959F-C47783B0B9B4}"/>
              </a:ext>
            </a:extLst>
          </p:cNvPr>
          <p:cNvSpPr/>
          <p:nvPr/>
        </p:nvSpPr>
        <p:spPr>
          <a:xfrm>
            <a:off x="3657600" y="660400"/>
            <a:ext cx="1727200" cy="16637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Fit random seed(using </a:t>
            </a:r>
            <a:r>
              <a:rPr lang="en-US" dirty="0" err="1"/>
              <a:t>numpy.seed</a:t>
            </a:r>
            <a:r>
              <a:rPr lang="en-US" dirty="0"/>
              <a:t>()</a:t>
            </a:r>
          </a:p>
        </p:txBody>
      </p:sp>
      <p:sp>
        <p:nvSpPr>
          <p:cNvPr id="4" name="Rectangle 3">
            <a:extLst>
              <a:ext uri="{FF2B5EF4-FFF2-40B4-BE49-F238E27FC236}">
                <a16:creationId xmlns:a16="http://schemas.microsoft.com/office/drawing/2014/main" id="{3454C1D5-8C7D-472E-B188-4F7EE07583BF}"/>
              </a:ext>
            </a:extLst>
          </p:cNvPr>
          <p:cNvSpPr/>
          <p:nvPr/>
        </p:nvSpPr>
        <p:spPr>
          <a:xfrm>
            <a:off x="6553200" y="660400"/>
            <a:ext cx="1612900" cy="16637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Load dataset as pandas data frame.(Extract </a:t>
            </a:r>
            <a:r>
              <a:rPr lang="en-US" dirty="0" err="1"/>
              <a:t>NumpyArray</a:t>
            </a:r>
            <a:endParaRPr lang="en-US" dirty="0"/>
          </a:p>
        </p:txBody>
      </p:sp>
      <p:sp>
        <p:nvSpPr>
          <p:cNvPr id="5" name="Rectangle 4">
            <a:extLst>
              <a:ext uri="{FF2B5EF4-FFF2-40B4-BE49-F238E27FC236}">
                <a16:creationId xmlns:a16="http://schemas.microsoft.com/office/drawing/2014/main" id="{E560F4BE-AFFC-48D4-92C4-7C3B76430469}"/>
              </a:ext>
            </a:extLst>
          </p:cNvPr>
          <p:cNvSpPr/>
          <p:nvPr/>
        </p:nvSpPr>
        <p:spPr>
          <a:xfrm>
            <a:off x="9334500" y="660400"/>
            <a:ext cx="1727200" cy="16637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Normalize data(rescale our data 0 to 1 using </a:t>
            </a:r>
            <a:r>
              <a:rPr lang="en-US" dirty="0" err="1"/>
              <a:t>MinMaxScaler</a:t>
            </a:r>
            <a:r>
              <a:rPr lang="en-US" dirty="0"/>
              <a:t> in </a:t>
            </a:r>
            <a:r>
              <a:rPr lang="en-US" dirty="0" err="1"/>
              <a:t>Scikit</a:t>
            </a:r>
            <a:r>
              <a:rPr lang="en-US" dirty="0"/>
              <a:t> Learn Library</a:t>
            </a:r>
          </a:p>
        </p:txBody>
      </p:sp>
      <p:sp>
        <p:nvSpPr>
          <p:cNvPr id="6" name="Rectangle 5">
            <a:extLst>
              <a:ext uri="{FF2B5EF4-FFF2-40B4-BE49-F238E27FC236}">
                <a16:creationId xmlns:a16="http://schemas.microsoft.com/office/drawing/2014/main" id="{C1A259B9-70BA-4129-A161-67450E8FFBCB}"/>
              </a:ext>
            </a:extLst>
          </p:cNvPr>
          <p:cNvSpPr/>
          <p:nvPr/>
        </p:nvSpPr>
        <p:spPr>
          <a:xfrm>
            <a:off x="9448800" y="3013074"/>
            <a:ext cx="1371600" cy="16128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Split the dataset(67% train and 33% test)</a:t>
            </a:r>
          </a:p>
        </p:txBody>
      </p:sp>
      <p:sp>
        <p:nvSpPr>
          <p:cNvPr id="7" name="Rectangle 6">
            <a:extLst>
              <a:ext uri="{FF2B5EF4-FFF2-40B4-BE49-F238E27FC236}">
                <a16:creationId xmlns:a16="http://schemas.microsoft.com/office/drawing/2014/main" id="{AD8DC57C-75B3-49EF-B052-6355D0ADCD82}"/>
              </a:ext>
            </a:extLst>
          </p:cNvPr>
          <p:cNvSpPr/>
          <p:nvPr/>
        </p:nvSpPr>
        <p:spPr>
          <a:xfrm>
            <a:off x="6610350" y="3013075"/>
            <a:ext cx="1612900" cy="16129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Convert array of values into dataset matrix.(</a:t>
            </a:r>
            <a:r>
              <a:rPr lang="en-US" dirty="0" err="1"/>
              <a:t>look_back</a:t>
            </a:r>
            <a:r>
              <a:rPr lang="en-US" dirty="0"/>
              <a:t> for previous step)</a:t>
            </a:r>
          </a:p>
        </p:txBody>
      </p:sp>
      <p:sp>
        <p:nvSpPr>
          <p:cNvPr id="8" name="Rectangle 7">
            <a:extLst>
              <a:ext uri="{FF2B5EF4-FFF2-40B4-BE49-F238E27FC236}">
                <a16:creationId xmlns:a16="http://schemas.microsoft.com/office/drawing/2014/main" id="{E369AA46-8F48-4158-85EB-84216ECAB455}"/>
              </a:ext>
            </a:extLst>
          </p:cNvPr>
          <p:cNvSpPr/>
          <p:nvPr/>
        </p:nvSpPr>
        <p:spPr>
          <a:xfrm>
            <a:off x="3657600" y="3013073"/>
            <a:ext cx="1727200" cy="16128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Reshape data(need samples, timesteps  and features)</a:t>
            </a:r>
          </a:p>
        </p:txBody>
      </p:sp>
      <p:sp>
        <p:nvSpPr>
          <p:cNvPr id="9" name="Rectangle 8">
            <a:extLst>
              <a:ext uri="{FF2B5EF4-FFF2-40B4-BE49-F238E27FC236}">
                <a16:creationId xmlns:a16="http://schemas.microsoft.com/office/drawing/2014/main" id="{AB59C6C1-96B7-4251-8908-B907F2F97DF6}"/>
              </a:ext>
            </a:extLst>
          </p:cNvPr>
          <p:cNvSpPr/>
          <p:nvPr/>
        </p:nvSpPr>
        <p:spPr>
          <a:xfrm>
            <a:off x="774700" y="3013073"/>
            <a:ext cx="1943100" cy="16128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Fit  LSTM network(1 input,4 LSTM block,1 Output layer for prediction</a:t>
            </a:r>
          </a:p>
        </p:txBody>
      </p:sp>
      <p:sp>
        <p:nvSpPr>
          <p:cNvPr id="10" name="Rectangle 9">
            <a:extLst>
              <a:ext uri="{FF2B5EF4-FFF2-40B4-BE49-F238E27FC236}">
                <a16:creationId xmlns:a16="http://schemas.microsoft.com/office/drawing/2014/main" id="{43FB7162-19EB-4DA8-B764-ED6D19F45FDC}"/>
              </a:ext>
            </a:extLst>
          </p:cNvPr>
          <p:cNvSpPr/>
          <p:nvPr/>
        </p:nvSpPr>
        <p:spPr>
          <a:xfrm>
            <a:off x="774700" y="5118100"/>
            <a:ext cx="1943100" cy="91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Make prediction(calculate RMSE)</a:t>
            </a:r>
          </a:p>
        </p:txBody>
      </p:sp>
      <p:sp>
        <p:nvSpPr>
          <p:cNvPr id="11" name="Arrow: Notched Right 10">
            <a:extLst>
              <a:ext uri="{FF2B5EF4-FFF2-40B4-BE49-F238E27FC236}">
                <a16:creationId xmlns:a16="http://schemas.microsoft.com/office/drawing/2014/main" id="{5824D23F-00AB-44C1-8947-303A10AD8144}"/>
              </a:ext>
            </a:extLst>
          </p:cNvPr>
          <p:cNvSpPr/>
          <p:nvPr/>
        </p:nvSpPr>
        <p:spPr>
          <a:xfrm>
            <a:off x="2717800" y="1498600"/>
            <a:ext cx="939800" cy="333374"/>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Notched Right 11">
            <a:extLst>
              <a:ext uri="{FF2B5EF4-FFF2-40B4-BE49-F238E27FC236}">
                <a16:creationId xmlns:a16="http://schemas.microsoft.com/office/drawing/2014/main" id="{54594B5E-2E45-415A-A5F1-5AE2A07C0ECE}"/>
              </a:ext>
            </a:extLst>
          </p:cNvPr>
          <p:cNvSpPr/>
          <p:nvPr/>
        </p:nvSpPr>
        <p:spPr>
          <a:xfrm>
            <a:off x="5384800" y="1422971"/>
            <a:ext cx="1194308"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Notched Right 12">
            <a:extLst>
              <a:ext uri="{FF2B5EF4-FFF2-40B4-BE49-F238E27FC236}">
                <a16:creationId xmlns:a16="http://schemas.microsoft.com/office/drawing/2014/main" id="{0FC306EE-CACE-4D4A-A8F4-D68C850B0B59}"/>
              </a:ext>
            </a:extLst>
          </p:cNvPr>
          <p:cNvSpPr/>
          <p:nvPr/>
        </p:nvSpPr>
        <p:spPr>
          <a:xfrm>
            <a:off x="8223250" y="1347342"/>
            <a:ext cx="1061466"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Notched Right 13">
            <a:extLst>
              <a:ext uri="{FF2B5EF4-FFF2-40B4-BE49-F238E27FC236}">
                <a16:creationId xmlns:a16="http://schemas.microsoft.com/office/drawing/2014/main" id="{4F93BBE7-AEBC-451A-8346-F80374642FF5}"/>
              </a:ext>
            </a:extLst>
          </p:cNvPr>
          <p:cNvSpPr/>
          <p:nvPr/>
        </p:nvSpPr>
        <p:spPr>
          <a:xfrm rot="5201880">
            <a:off x="9871769" y="2422158"/>
            <a:ext cx="670399"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Notched Right 14">
            <a:extLst>
              <a:ext uri="{FF2B5EF4-FFF2-40B4-BE49-F238E27FC236}">
                <a16:creationId xmlns:a16="http://schemas.microsoft.com/office/drawing/2014/main" id="{7175BBAE-556C-4F61-935F-AFDA5182DF37}"/>
              </a:ext>
            </a:extLst>
          </p:cNvPr>
          <p:cNvSpPr/>
          <p:nvPr/>
        </p:nvSpPr>
        <p:spPr>
          <a:xfrm rot="10800000">
            <a:off x="8273034" y="3695700"/>
            <a:ext cx="1175766"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Notched Right 15">
            <a:extLst>
              <a:ext uri="{FF2B5EF4-FFF2-40B4-BE49-F238E27FC236}">
                <a16:creationId xmlns:a16="http://schemas.microsoft.com/office/drawing/2014/main" id="{C90B2588-1C7A-4630-A10D-A18FF16624DC}"/>
              </a:ext>
            </a:extLst>
          </p:cNvPr>
          <p:cNvSpPr/>
          <p:nvPr/>
        </p:nvSpPr>
        <p:spPr>
          <a:xfrm rot="10800000">
            <a:off x="5434584" y="3497259"/>
            <a:ext cx="1118616"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Notched Right 16">
            <a:extLst>
              <a:ext uri="{FF2B5EF4-FFF2-40B4-BE49-F238E27FC236}">
                <a16:creationId xmlns:a16="http://schemas.microsoft.com/office/drawing/2014/main" id="{87809CAD-3FB9-420F-BA91-144A255DBA1F}"/>
              </a:ext>
            </a:extLst>
          </p:cNvPr>
          <p:cNvSpPr/>
          <p:nvPr/>
        </p:nvSpPr>
        <p:spPr>
          <a:xfrm rot="10800000">
            <a:off x="2717800" y="3695700"/>
            <a:ext cx="939800"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Notched Right 17">
            <a:extLst>
              <a:ext uri="{FF2B5EF4-FFF2-40B4-BE49-F238E27FC236}">
                <a16:creationId xmlns:a16="http://schemas.microsoft.com/office/drawing/2014/main" id="{5D1D02FF-08C2-47EE-8860-BA5D86244CC4}"/>
              </a:ext>
            </a:extLst>
          </p:cNvPr>
          <p:cNvSpPr/>
          <p:nvPr/>
        </p:nvSpPr>
        <p:spPr>
          <a:xfrm rot="5400000">
            <a:off x="1531935" y="4629720"/>
            <a:ext cx="492128" cy="48463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3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ED56-A039-4D9C-8606-320DF640E956}"/>
              </a:ext>
            </a:extLst>
          </p:cNvPr>
          <p:cNvSpPr>
            <a:spLocks noGrp="1"/>
          </p:cNvSpPr>
          <p:nvPr>
            <p:ph type="title"/>
          </p:nvPr>
        </p:nvSpPr>
        <p:spPr>
          <a:xfrm>
            <a:off x="1689402" y="331217"/>
            <a:ext cx="6463570" cy="602702"/>
          </a:xfrm>
        </p:spPr>
        <p:txBody>
          <a:bodyPr>
            <a:normAutofit fontScale="90000"/>
          </a:bodyPr>
          <a:lstStyle/>
          <a:p>
            <a:r>
              <a:rPr lang="en-US" dirty="0"/>
              <a:t>                                 Abstract</a:t>
            </a:r>
          </a:p>
        </p:txBody>
      </p:sp>
      <p:sp>
        <p:nvSpPr>
          <p:cNvPr id="3" name="Content Placeholder 2">
            <a:extLst>
              <a:ext uri="{FF2B5EF4-FFF2-40B4-BE49-F238E27FC236}">
                <a16:creationId xmlns:a16="http://schemas.microsoft.com/office/drawing/2014/main" id="{F929B661-B481-4E01-8C13-9504F6D2190F}"/>
              </a:ext>
            </a:extLst>
          </p:cNvPr>
          <p:cNvSpPr>
            <a:spLocks noGrp="1"/>
          </p:cNvSpPr>
          <p:nvPr>
            <p:ph idx="1"/>
          </p:nvPr>
        </p:nvSpPr>
        <p:spPr>
          <a:xfrm>
            <a:off x="777206" y="1637612"/>
            <a:ext cx="10789991" cy="4365516"/>
          </a:xfrm>
        </p:spPr>
        <p:txBody>
          <a:bodyPr>
            <a:normAutofit/>
          </a:bodyPr>
          <a:lstStyle/>
          <a:p>
            <a:r>
              <a:rPr lang="en-US" sz="2052" dirty="0">
                <a:latin typeface="+mj-lt"/>
                <a:cs typeface="Times New Roman" panose="02020603050405020304" pitchFamily="18" charset="0"/>
              </a:rPr>
              <a:t>Diabetes patients have to continuously monitor their blood glucose levels and adjust insulin doses, striving to keep blood glucose levels as close to normal as possible. They need to take insulin dose before their every meal. The doctors have to decide insulin doses for every patient according to the patient’s previous records of doses and sugar levels measured at regular intervals. Our paper proposes a Machine Learning Approach &amp; uses a RNN (LSTM) and ANN algorithm to predict the insulin chart for a patient efficiently to implement the model. The thirty six months chart maintained by the patient has been used to train the model and the long sequence of next insulin prediction is done on the basis of trained data. In this research, out of various existing algorithms of finding insulin level frequent item sets and mining association rule, we use predictive Apriori algorithm for this prediction.</a:t>
            </a:r>
          </a:p>
          <a:p>
            <a:endParaRPr lang="en-US" sz="246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79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34C3-3F8F-46D4-B556-1AB63345CBEC}"/>
              </a:ext>
            </a:extLst>
          </p:cNvPr>
          <p:cNvSpPr>
            <a:spLocks noGrp="1"/>
          </p:cNvSpPr>
          <p:nvPr>
            <p:ph type="title"/>
          </p:nvPr>
        </p:nvSpPr>
        <p:spPr>
          <a:xfrm>
            <a:off x="777206" y="331217"/>
            <a:ext cx="10789991" cy="511482"/>
          </a:xfrm>
        </p:spPr>
        <p:txBody>
          <a:bodyPr>
            <a:normAutofit/>
          </a:bodyPr>
          <a:lstStyle/>
          <a:p>
            <a:r>
              <a:rPr lang="en-US" sz="2400" dirty="0">
                <a:solidFill>
                  <a:srgbClr val="00B0F0"/>
                </a:solidFill>
              </a:rPr>
              <a:t>Outline</a:t>
            </a:r>
          </a:p>
        </p:txBody>
      </p:sp>
      <p:sp>
        <p:nvSpPr>
          <p:cNvPr id="3" name="Content Placeholder 2">
            <a:extLst>
              <a:ext uri="{FF2B5EF4-FFF2-40B4-BE49-F238E27FC236}">
                <a16:creationId xmlns:a16="http://schemas.microsoft.com/office/drawing/2014/main" id="{CFB780CB-EBC5-4C63-9BCD-676CDBFA7AE6}"/>
              </a:ext>
            </a:extLst>
          </p:cNvPr>
          <p:cNvSpPr>
            <a:spLocks noGrp="1"/>
          </p:cNvSpPr>
          <p:nvPr>
            <p:ph idx="1"/>
          </p:nvPr>
        </p:nvSpPr>
        <p:spPr>
          <a:xfrm>
            <a:off x="546100" y="842699"/>
            <a:ext cx="11021097" cy="5939101"/>
          </a:xfrm>
        </p:spPr>
        <p:txBody>
          <a:bodyPr>
            <a:normAutofit fontScale="25000" lnSpcReduction="20000"/>
          </a:bodyPr>
          <a:lstStyle/>
          <a:p>
            <a:pPr>
              <a:buFont typeface="Wingdings" panose="05000000000000000000" pitchFamily="2" charset="2"/>
              <a:buChar char="Ø"/>
            </a:pPr>
            <a:r>
              <a:rPr lang="en-US" sz="8000" dirty="0">
                <a:solidFill>
                  <a:srgbClr val="00B0F0"/>
                </a:solidFill>
              </a:rPr>
              <a:t> </a:t>
            </a:r>
            <a:r>
              <a:rPr lang="en-US" sz="8000" dirty="0"/>
              <a:t> </a:t>
            </a:r>
            <a:r>
              <a:rPr lang="en-US" sz="8000" dirty="0">
                <a:latin typeface="Calibri Light" panose="020F0302020204030204" pitchFamily="34" charset="0"/>
              </a:rPr>
              <a:t>Introduction</a:t>
            </a:r>
          </a:p>
          <a:p>
            <a:pPr marL="0" indent="0">
              <a:buNone/>
            </a:pPr>
            <a:r>
              <a:rPr lang="en-US" sz="8000" dirty="0">
                <a:latin typeface="Calibri Light" panose="020F0302020204030204" pitchFamily="34" charset="0"/>
              </a:rPr>
              <a:t>            Motivation</a:t>
            </a:r>
          </a:p>
          <a:p>
            <a:pPr marL="0" indent="0">
              <a:buNone/>
            </a:pPr>
            <a:r>
              <a:rPr lang="en-US" sz="8000" dirty="0">
                <a:latin typeface="Calibri Light" panose="020F0302020204030204" pitchFamily="34" charset="0"/>
              </a:rPr>
              <a:t>            The Key Concept</a:t>
            </a:r>
          </a:p>
          <a:p>
            <a:pPr marL="0" indent="0">
              <a:buNone/>
            </a:pPr>
            <a:r>
              <a:rPr lang="en-US" sz="8000" dirty="0">
                <a:latin typeface="Calibri Light" panose="020F0302020204030204" pitchFamily="34" charset="0"/>
              </a:rPr>
              <a:t>            Existing Method</a:t>
            </a:r>
          </a:p>
          <a:p>
            <a:pPr marL="0" indent="0">
              <a:buNone/>
            </a:pPr>
            <a:r>
              <a:rPr lang="en-US" sz="8000" dirty="0">
                <a:latin typeface="Calibri Light" panose="020F0302020204030204" pitchFamily="34" charset="0"/>
              </a:rPr>
              <a:t>            Problems</a:t>
            </a:r>
            <a:endParaRPr lang="en-US" sz="8000" dirty="0">
              <a:solidFill>
                <a:srgbClr val="00B0F0"/>
              </a:solidFill>
              <a:latin typeface="Calibri Light" panose="020F0302020204030204" pitchFamily="34" charset="0"/>
            </a:endParaRPr>
          </a:p>
          <a:p>
            <a:pPr>
              <a:buFont typeface="Wingdings" panose="05000000000000000000" pitchFamily="2" charset="2"/>
              <a:buChar char="Ø"/>
            </a:pPr>
            <a:r>
              <a:rPr lang="en-US" sz="8000" dirty="0">
                <a:solidFill>
                  <a:srgbClr val="00B0F0"/>
                </a:solidFill>
                <a:latin typeface="Calibri Light" panose="020F0302020204030204" pitchFamily="34" charset="0"/>
              </a:rPr>
              <a:t> </a:t>
            </a:r>
            <a:r>
              <a:rPr lang="en-US" sz="8000" dirty="0">
                <a:latin typeface="Calibri Light" panose="020F0302020204030204" pitchFamily="34" charset="0"/>
              </a:rPr>
              <a:t> Background</a:t>
            </a:r>
          </a:p>
          <a:p>
            <a:pPr marL="0" indent="0">
              <a:buNone/>
            </a:pPr>
            <a:r>
              <a:rPr lang="en-US" sz="8000" dirty="0">
                <a:latin typeface="Calibri Light" panose="020F0302020204030204" pitchFamily="34" charset="0"/>
              </a:rPr>
              <a:t>           Recurrent Neural Network</a:t>
            </a:r>
          </a:p>
          <a:p>
            <a:pPr marL="0" indent="0">
              <a:buNone/>
            </a:pPr>
            <a:r>
              <a:rPr lang="en-US" sz="8000" dirty="0">
                <a:latin typeface="Calibri Light" panose="020F0302020204030204" pitchFamily="34" charset="0"/>
              </a:rPr>
              <a:t>           Artificial Neural Network</a:t>
            </a:r>
          </a:p>
          <a:p>
            <a:pPr marL="0" indent="0">
              <a:buNone/>
            </a:pPr>
            <a:r>
              <a:rPr lang="en-US" sz="8000" dirty="0">
                <a:latin typeface="Calibri Light" panose="020F0302020204030204" pitchFamily="34" charset="0"/>
              </a:rPr>
              <a:t>           Predictive Apriori    </a:t>
            </a:r>
            <a:endParaRPr lang="en-US" sz="8000" dirty="0">
              <a:solidFill>
                <a:srgbClr val="00B0F0"/>
              </a:solidFill>
              <a:latin typeface="Calibri Light" panose="020F0302020204030204" pitchFamily="34" charset="0"/>
            </a:endParaRPr>
          </a:p>
          <a:p>
            <a:pPr>
              <a:buFont typeface="Wingdings" panose="05000000000000000000" pitchFamily="2" charset="2"/>
              <a:buChar char="Ø"/>
            </a:pPr>
            <a:r>
              <a:rPr lang="en-US" sz="8000" dirty="0">
                <a:solidFill>
                  <a:srgbClr val="00B0F0"/>
                </a:solidFill>
                <a:latin typeface="Calibri Light" panose="020F0302020204030204" pitchFamily="34" charset="0"/>
              </a:rPr>
              <a:t>  </a:t>
            </a:r>
            <a:r>
              <a:rPr lang="en-US" sz="8000" dirty="0">
                <a:latin typeface="Calibri Light" panose="020F0302020204030204" pitchFamily="34" charset="0"/>
              </a:rPr>
              <a:t>Procedure</a:t>
            </a:r>
          </a:p>
          <a:p>
            <a:pPr marL="0" indent="0">
              <a:buNone/>
            </a:pPr>
            <a:r>
              <a:rPr lang="en-US" sz="8000" dirty="0">
                <a:latin typeface="Calibri Light" panose="020F0302020204030204" pitchFamily="34" charset="0"/>
              </a:rPr>
              <a:t>           Data Set</a:t>
            </a:r>
          </a:p>
          <a:p>
            <a:pPr marL="0" indent="0">
              <a:buNone/>
            </a:pPr>
            <a:r>
              <a:rPr lang="en-US" sz="8000" dirty="0">
                <a:latin typeface="Calibri Light" panose="020F0302020204030204" pitchFamily="34" charset="0"/>
              </a:rPr>
              <a:t>           Preprocessing</a:t>
            </a:r>
          </a:p>
          <a:p>
            <a:pPr marL="0" indent="0">
              <a:buNone/>
            </a:pPr>
            <a:r>
              <a:rPr lang="en-US" sz="8000" dirty="0">
                <a:latin typeface="Calibri Light" panose="020F0302020204030204" pitchFamily="34" charset="0"/>
              </a:rPr>
              <a:t>           Our Prediction Method</a:t>
            </a:r>
          </a:p>
          <a:p>
            <a:pPr marL="0" indent="0">
              <a:buNone/>
            </a:pPr>
            <a:r>
              <a:rPr lang="en-US" sz="8000" dirty="0">
                <a:latin typeface="Calibri Light" panose="020F0302020204030204" pitchFamily="34" charset="0"/>
              </a:rPr>
              <a:t>           Why its better</a:t>
            </a:r>
          </a:p>
          <a:p>
            <a:pPr>
              <a:buFont typeface="Wingdings" panose="05000000000000000000" pitchFamily="2" charset="2"/>
              <a:buChar char="Ø"/>
            </a:pPr>
            <a:r>
              <a:rPr lang="en-US" sz="8000" dirty="0">
                <a:solidFill>
                  <a:srgbClr val="00B0F0"/>
                </a:solidFill>
                <a:latin typeface="Calibri Light" panose="020F0302020204030204" pitchFamily="34" charset="0"/>
              </a:rPr>
              <a:t> </a:t>
            </a:r>
            <a:r>
              <a:rPr lang="en-US" sz="8000" dirty="0">
                <a:latin typeface="Calibri Light" panose="020F0302020204030204" pitchFamily="34" charset="0"/>
              </a:rPr>
              <a:t>Result Analysis   </a:t>
            </a:r>
          </a:p>
          <a:p>
            <a:pPr>
              <a:buFont typeface="Wingdings" panose="05000000000000000000" pitchFamily="2" charset="2"/>
              <a:buChar char="Ø"/>
            </a:pPr>
            <a:r>
              <a:rPr lang="en-US" sz="8000" dirty="0">
                <a:solidFill>
                  <a:srgbClr val="00B0F0"/>
                </a:solidFill>
                <a:latin typeface="Calibri Light" panose="020F0302020204030204" pitchFamily="34" charset="0"/>
              </a:rPr>
              <a:t>  </a:t>
            </a:r>
            <a:r>
              <a:rPr lang="en-US" sz="8000" dirty="0">
                <a:latin typeface="Calibri Light" panose="020F0302020204030204" pitchFamily="34" charset="0"/>
              </a:rPr>
              <a:t>Conclusion</a:t>
            </a:r>
          </a:p>
          <a:p>
            <a:pPr>
              <a:buFont typeface="Wingdings" panose="05000000000000000000" pitchFamily="2" charset="2"/>
              <a:buChar char="Ø"/>
            </a:pPr>
            <a:r>
              <a:rPr lang="en-US" sz="8000" dirty="0">
                <a:solidFill>
                  <a:srgbClr val="00B0F0"/>
                </a:solidFill>
                <a:latin typeface="Calibri Light" panose="020F0302020204030204" pitchFamily="34" charset="0"/>
              </a:rPr>
              <a:t> </a:t>
            </a:r>
            <a:r>
              <a:rPr lang="en-US" sz="8000" dirty="0">
                <a:latin typeface="Calibri Light" panose="020F0302020204030204" pitchFamily="34" charset="0"/>
              </a:rPr>
              <a:t>Future Work        </a:t>
            </a:r>
          </a:p>
          <a:p>
            <a:pPr marL="0" indent="0">
              <a:buNone/>
            </a:pPr>
            <a:r>
              <a:rPr lang="en-US" sz="8000" dirty="0">
                <a:latin typeface="Calibri Light" panose="020F0302020204030204" pitchFamily="34" charset="0"/>
              </a:rPr>
              <a:t>        </a:t>
            </a:r>
            <a:r>
              <a:rPr lang="en-US" sz="2052" b="1" dirty="0">
                <a:latin typeface="+mj-lt"/>
              </a:rPr>
              <a:t>    </a:t>
            </a:r>
          </a:p>
          <a:p>
            <a:pPr marL="0" indent="0">
              <a:buNone/>
            </a:pPr>
            <a:r>
              <a:rPr lang="en-US" sz="2052" dirty="0">
                <a:latin typeface="+mj-lt"/>
              </a:rPr>
              <a:t>      </a:t>
            </a:r>
            <a:r>
              <a:rPr lang="en-US" sz="2052" dirty="0"/>
              <a:t>  </a:t>
            </a:r>
          </a:p>
          <a:p>
            <a:pPr marL="0" indent="0">
              <a:buNone/>
            </a:pPr>
            <a:r>
              <a:rPr lang="en-US" sz="2052" dirty="0"/>
              <a:t>            </a:t>
            </a:r>
          </a:p>
        </p:txBody>
      </p:sp>
    </p:spTree>
    <p:extLst>
      <p:ext uri="{BB962C8B-B14F-4D97-AF65-F5344CB8AC3E}">
        <p14:creationId xmlns:p14="http://schemas.microsoft.com/office/powerpoint/2010/main" val="367469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1C882-8411-4C34-9C8D-2515F5697BED}"/>
              </a:ext>
            </a:extLst>
          </p:cNvPr>
          <p:cNvSpPr>
            <a:spLocks noGrp="1"/>
          </p:cNvSpPr>
          <p:nvPr>
            <p:ph type="title"/>
          </p:nvPr>
        </p:nvSpPr>
        <p:spPr>
          <a:xfrm>
            <a:off x="848678" y="370028"/>
            <a:ext cx="10647045" cy="661848"/>
          </a:xfrm>
        </p:spPr>
        <p:txBody>
          <a:bodyPr>
            <a:normAutofit/>
          </a:bodyPr>
          <a:lstStyle/>
          <a:p>
            <a:r>
              <a:rPr lang="en-US" sz="2400" dirty="0">
                <a:solidFill>
                  <a:srgbClr val="00B0F0"/>
                </a:solidFill>
              </a:rPr>
              <a:t>Introduction</a:t>
            </a:r>
          </a:p>
        </p:txBody>
      </p:sp>
      <p:sp>
        <p:nvSpPr>
          <p:cNvPr id="5" name="Content Placeholder 4">
            <a:extLst>
              <a:ext uri="{FF2B5EF4-FFF2-40B4-BE49-F238E27FC236}">
                <a16:creationId xmlns:a16="http://schemas.microsoft.com/office/drawing/2014/main" id="{CF7B1235-C34F-4A42-97DA-D98133F268B6}"/>
              </a:ext>
            </a:extLst>
          </p:cNvPr>
          <p:cNvSpPr>
            <a:spLocks noGrp="1"/>
          </p:cNvSpPr>
          <p:nvPr>
            <p:ph sz="half" idx="1"/>
          </p:nvPr>
        </p:nvSpPr>
        <p:spPr>
          <a:xfrm>
            <a:off x="848678" y="1850137"/>
            <a:ext cx="5246370" cy="3810000"/>
          </a:xfrm>
        </p:spPr>
        <p:txBody>
          <a:bodyPr>
            <a:normAutofit/>
          </a:bodyPr>
          <a:lstStyle/>
          <a:p>
            <a:pPr>
              <a:buFont typeface="Wingdings" panose="05000000000000000000" pitchFamily="2" charset="2"/>
              <a:buChar char="Ø"/>
            </a:pPr>
            <a:r>
              <a:rPr lang="en-US" sz="2000" dirty="0">
                <a:solidFill>
                  <a:srgbClr val="00B0F0"/>
                </a:solidFill>
                <a:latin typeface="+mj-lt"/>
              </a:rPr>
              <a:t> </a:t>
            </a:r>
            <a:r>
              <a:rPr lang="en-US" sz="2000" dirty="0">
                <a:latin typeface="+mj-lt"/>
              </a:rPr>
              <a:t>Why need insulin on human body</a:t>
            </a:r>
          </a:p>
          <a:p>
            <a:pPr>
              <a:buFont typeface="Wingdings" panose="05000000000000000000" pitchFamily="2" charset="2"/>
              <a:buChar char="Ø"/>
            </a:pPr>
            <a:r>
              <a:rPr lang="en-US" sz="2000" dirty="0">
                <a:solidFill>
                  <a:srgbClr val="00B0F0"/>
                </a:solidFill>
                <a:latin typeface="+mj-lt"/>
              </a:rPr>
              <a:t> </a:t>
            </a:r>
            <a:r>
              <a:rPr lang="en-US" sz="2000" dirty="0">
                <a:latin typeface="+mj-lt"/>
              </a:rPr>
              <a:t>Inadequate insulin secretion</a:t>
            </a:r>
          </a:p>
          <a:p>
            <a:pPr>
              <a:buFont typeface="Wingdings" panose="05000000000000000000" pitchFamily="2" charset="2"/>
              <a:buChar char="Ø"/>
            </a:pPr>
            <a:r>
              <a:rPr lang="en-US" sz="2000" dirty="0">
                <a:solidFill>
                  <a:srgbClr val="00B0F0"/>
                </a:solidFill>
              </a:rPr>
              <a:t> </a:t>
            </a:r>
            <a:r>
              <a:rPr lang="en-US" sz="2000" dirty="0">
                <a:latin typeface="+mj-lt"/>
              </a:rPr>
              <a:t>Taking challenge of predicting insulin level</a:t>
            </a:r>
          </a:p>
          <a:p>
            <a:pPr>
              <a:buFont typeface="Wingdings" panose="05000000000000000000" pitchFamily="2" charset="2"/>
              <a:buChar char="Ø"/>
            </a:pPr>
            <a:endParaRPr lang="en-US" sz="2000" dirty="0"/>
          </a:p>
        </p:txBody>
      </p:sp>
      <p:pic>
        <p:nvPicPr>
          <p:cNvPr id="8" name="Content Placeholder 7">
            <a:extLst>
              <a:ext uri="{FF2B5EF4-FFF2-40B4-BE49-F238E27FC236}">
                <a16:creationId xmlns:a16="http://schemas.microsoft.com/office/drawing/2014/main" id="{9566E486-84DE-4D61-9AA7-8428AA123F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570037"/>
            <a:ext cx="5245100" cy="3809999"/>
          </a:xfrm>
        </p:spPr>
      </p:pic>
    </p:spTree>
    <p:extLst>
      <p:ext uri="{BB962C8B-B14F-4D97-AF65-F5344CB8AC3E}">
        <p14:creationId xmlns:p14="http://schemas.microsoft.com/office/powerpoint/2010/main" val="263196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014C-E3A4-4790-9949-65B15B7E149B}"/>
              </a:ext>
            </a:extLst>
          </p:cNvPr>
          <p:cNvSpPr>
            <a:spLocks noGrp="1"/>
          </p:cNvSpPr>
          <p:nvPr>
            <p:ph type="title"/>
          </p:nvPr>
        </p:nvSpPr>
        <p:spPr>
          <a:xfrm>
            <a:off x="848679" y="370028"/>
            <a:ext cx="10060622" cy="912672"/>
          </a:xfrm>
        </p:spPr>
        <p:txBody>
          <a:bodyPr>
            <a:normAutofit/>
          </a:bodyPr>
          <a:lstStyle/>
          <a:p>
            <a:r>
              <a:rPr lang="en-US" sz="2400" dirty="0">
                <a:solidFill>
                  <a:srgbClr val="00B0F0"/>
                </a:solidFill>
              </a:rPr>
              <a:t>Motivation</a:t>
            </a:r>
          </a:p>
        </p:txBody>
      </p:sp>
      <p:sp>
        <p:nvSpPr>
          <p:cNvPr id="3" name="Content Placeholder 2">
            <a:extLst>
              <a:ext uri="{FF2B5EF4-FFF2-40B4-BE49-F238E27FC236}">
                <a16:creationId xmlns:a16="http://schemas.microsoft.com/office/drawing/2014/main" id="{AFD1F9E6-9414-47A9-8665-78B4684A27AF}"/>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rgbClr val="00B0F0"/>
                </a:solidFill>
                <a:latin typeface="+mj-lt"/>
              </a:rPr>
              <a:t> </a:t>
            </a:r>
            <a:r>
              <a:rPr lang="en-US" sz="2000" dirty="0">
                <a:latin typeface="+mj-lt"/>
              </a:rPr>
              <a:t>Insulin Prevalence</a:t>
            </a:r>
          </a:p>
          <a:p>
            <a:pPr marL="0" indent="0">
              <a:buNone/>
            </a:pPr>
            <a:r>
              <a:rPr lang="en-US" sz="2000" dirty="0">
                <a:latin typeface="+mj-lt"/>
              </a:rPr>
              <a:t>          Diabetes prevalence has been rising more rapidly in middle and low-income countries. The number of people with diabetes has risen from 108 million in 1980 to 422 million in 2014. The global prevalence of diabetes among adults over 18 years of age has risen from 4.7% in 1980 to 8.5% in 2014. A lack of insulin, or an inability to adequately respond to insulin, can each lead to the development of the symptoms of diabetes.</a:t>
            </a:r>
          </a:p>
          <a:p>
            <a:pPr>
              <a:buFont typeface="Wingdings" panose="05000000000000000000" pitchFamily="2" charset="2"/>
              <a:buChar char="Ø"/>
            </a:pPr>
            <a:r>
              <a:rPr lang="en-US" sz="2000" dirty="0">
                <a:solidFill>
                  <a:srgbClr val="00B0F0"/>
                </a:solidFill>
                <a:latin typeface="+mj-lt"/>
              </a:rPr>
              <a:t> </a:t>
            </a:r>
            <a:r>
              <a:rPr lang="en-US" sz="2000" dirty="0">
                <a:latin typeface="+mj-lt"/>
              </a:rPr>
              <a:t>Control level of insulin</a:t>
            </a:r>
          </a:p>
          <a:p>
            <a:pPr marL="0" indent="0">
              <a:buNone/>
            </a:pPr>
            <a:r>
              <a:rPr lang="en-US" sz="2000" dirty="0">
                <a:latin typeface="+mj-lt"/>
              </a:rPr>
              <a:t>           For a diabetes patient, insulin dose is necessary to control the level of glucose. The doctor of the patient also has to know the required insulin dose from previous records of doses &amp; from patient’s current calculated blood sugar level. This has inspired us to make a research on how to predict the insulin dose level of a patient before every meal. </a:t>
            </a:r>
          </a:p>
          <a:p>
            <a:pPr marL="0" indent="0">
              <a:buNone/>
            </a:pPr>
            <a:endParaRPr lang="en-US" sz="2000" dirty="0">
              <a:latin typeface="+mj-lt"/>
            </a:endParaRPr>
          </a:p>
          <a:p>
            <a:pPr marL="0" indent="0">
              <a:buNone/>
            </a:pPr>
            <a:endParaRPr lang="en-US" sz="2000" dirty="0">
              <a:latin typeface="+mj-lt"/>
            </a:endParaRPr>
          </a:p>
          <a:p>
            <a:pPr>
              <a:buFont typeface="Wingdings" panose="05000000000000000000" pitchFamily="2" charset="2"/>
              <a:buChar char="Ø"/>
            </a:pPr>
            <a:endParaRPr lang="en-US" sz="2000" dirty="0">
              <a:latin typeface="+mj-lt"/>
            </a:endParaRPr>
          </a:p>
        </p:txBody>
      </p:sp>
    </p:spTree>
    <p:extLst>
      <p:ext uri="{BB962C8B-B14F-4D97-AF65-F5344CB8AC3E}">
        <p14:creationId xmlns:p14="http://schemas.microsoft.com/office/powerpoint/2010/main" val="72278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0A1E-D312-44AA-B4D7-EB5E4154924C}"/>
              </a:ext>
            </a:extLst>
          </p:cNvPr>
          <p:cNvSpPr>
            <a:spLocks noGrp="1"/>
          </p:cNvSpPr>
          <p:nvPr>
            <p:ph type="title"/>
          </p:nvPr>
        </p:nvSpPr>
        <p:spPr/>
        <p:txBody>
          <a:bodyPr>
            <a:normAutofit/>
          </a:bodyPr>
          <a:lstStyle/>
          <a:p>
            <a:r>
              <a:rPr lang="en-US" sz="2400" dirty="0">
                <a:solidFill>
                  <a:srgbClr val="00B0F0"/>
                </a:solidFill>
              </a:rPr>
              <a:t>Existing Method</a:t>
            </a:r>
          </a:p>
        </p:txBody>
      </p:sp>
      <p:sp>
        <p:nvSpPr>
          <p:cNvPr id="3" name="Content Placeholder 2">
            <a:extLst>
              <a:ext uri="{FF2B5EF4-FFF2-40B4-BE49-F238E27FC236}">
                <a16:creationId xmlns:a16="http://schemas.microsoft.com/office/drawing/2014/main" id="{6F065395-F63D-4134-9082-2D9F1B730336}"/>
              </a:ext>
            </a:extLst>
          </p:cNvPr>
          <p:cNvSpPr>
            <a:spLocks noGrp="1"/>
          </p:cNvSpPr>
          <p:nvPr>
            <p:ph idx="1"/>
          </p:nvPr>
        </p:nvSpPr>
        <p:spPr/>
        <p:txBody>
          <a:bodyPr>
            <a:normAutofit/>
          </a:bodyPr>
          <a:lstStyle/>
          <a:p>
            <a:pPr marL="0" indent="0">
              <a:buNone/>
            </a:pPr>
            <a:r>
              <a:rPr lang="en-US" sz="2000" dirty="0">
                <a:latin typeface="+mj-lt"/>
              </a:rPr>
              <a:t>Using Hidden Markov model</a:t>
            </a:r>
          </a:p>
          <a:p>
            <a:pPr>
              <a:buFont typeface="Wingdings" panose="05000000000000000000" pitchFamily="2" charset="2"/>
              <a:buChar char="v"/>
            </a:pPr>
            <a:r>
              <a:rPr lang="en-US" sz="2000" dirty="0">
                <a:solidFill>
                  <a:srgbClr val="00B0F0"/>
                </a:solidFill>
                <a:latin typeface="+mj-lt"/>
              </a:rPr>
              <a:t> </a:t>
            </a:r>
            <a:r>
              <a:rPr lang="en-US" sz="2000" dirty="0">
                <a:solidFill>
                  <a:schemeClr val="tx2"/>
                </a:solidFill>
                <a:latin typeface="+mj-lt"/>
              </a:rPr>
              <a:t>Predict insulin level prediction</a:t>
            </a:r>
          </a:p>
          <a:p>
            <a:pPr>
              <a:buFont typeface="Wingdings" panose="05000000000000000000" pitchFamily="2" charset="2"/>
              <a:buChar char="v"/>
            </a:pPr>
            <a:r>
              <a:rPr lang="en-US" sz="2000" dirty="0">
                <a:solidFill>
                  <a:srgbClr val="00B0F0"/>
                </a:solidFill>
                <a:latin typeface="+mj-lt"/>
              </a:rPr>
              <a:t> </a:t>
            </a:r>
            <a:r>
              <a:rPr lang="en-US" sz="2000" dirty="0">
                <a:solidFill>
                  <a:schemeClr val="tx2"/>
                </a:solidFill>
                <a:latin typeface="+mj-lt"/>
              </a:rPr>
              <a:t>Predict hidden state</a:t>
            </a:r>
          </a:p>
          <a:p>
            <a:pPr>
              <a:buFont typeface="Wingdings" panose="05000000000000000000" pitchFamily="2" charset="2"/>
              <a:buChar char="v"/>
            </a:pPr>
            <a:r>
              <a:rPr lang="en-US" sz="2000" dirty="0">
                <a:solidFill>
                  <a:srgbClr val="00B0F0"/>
                </a:solidFill>
                <a:latin typeface="+mj-lt"/>
              </a:rPr>
              <a:t> </a:t>
            </a:r>
            <a:r>
              <a:rPr lang="en-US" sz="2000" dirty="0">
                <a:solidFill>
                  <a:schemeClr val="tx2"/>
                </a:solidFill>
                <a:latin typeface="+mj-lt"/>
              </a:rPr>
              <a:t>Predict next observable sequence of insulin level</a:t>
            </a:r>
          </a:p>
          <a:p>
            <a:pPr>
              <a:buFont typeface="Wingdings" panose="05000000000000000000" pitchFamily="2" charset="2"/>
              <a:buChar char="v"/>
            </a:pPr>
            <a:r>
              <a:rPr lang="en-US" sz="2000" dirty="0">
                <a:solidFill>
                  <a:srgbClr val="00B0F0"/>
                </a:solidFill>
                <a:latin typeface="+mj-lt"/>
              </a:rPr>
              <a:t> </a:t>
            </a:r>
            <a:r>
              <a:rPr lang="en-US" sz="2000" dirty="0">
                <a:latin typeface="+mj-lt"/>
              </a:rPr>
              <a:t>Use Viterbi algorithm to calculate hidden state</a:t>
            </a:r>
          </a:p>
          <a:p>
            <a:pPr>
              <a:buFont typeface="Wingdings" panose="05000000000000000000" pitchFamily="2" charset="2"/>
              <a:buChar char="v"/>
            </a:pPr>
            <a:r>
              <a:rPr lang="en-US" sz="2000" dirty="0">
                <a:solidFill>
                  <a:srgbClr val="00B0F0"/>
                </a:solidFill>
                <a:latin typeface="+mj-lt"/>
              </a:rPr>
              <a:t> </a:t>
            </a:r>
            <a:r>
              <a:rPr lang="en-US" sz="2000" dirty="0">
                <a:latin typeface="+mj-lt"/>
              </a:rPr>
              <a:t>Use simulated annealing to solve prediction level calculation</a:t>
            </a:r>
          </a:p>
          <a:p>
            <a:pPr marL="0" indent="0">
              <a:buNone/>
            </a:pPr>
            <a:endParaRPr lang="en-US" sz="2000" dirty="0">
              <a:latin typeface="+mj-lt"/>
            </a:endParaRPr>
          </a:p>
          <a:p>
            <a:pPr marL="0" indent="0">
              <a:buNone/>
            </a:pPr>
            <a:r>
              <a:rPr lang="en-US" sz="2000" dirty="0">
                <a:latin typeface="+mj-lt"/>
              </a:rPr>
              <a:t>Similarity Calculation</a:t>
            </a:r>
          </a:p>
          <a:p>
            <a:pPr>
              <a:buFont typeface="Wingdings" panose="05000000000000000000" pitchFamily="2" charset="2"/>
              <a:buChar char="v"/>
            </a:pPr>
            <a:r>
              <a:rPr lang="en-US" sz="2000" dirty="0">
                <a:solidFill>
                  <a:srgbClr val="00B0F0"/>
                </a:solidFill>
                <a:latin typeface="+mj-lt"/>
              </a:rPr>
              <a:t> </a:t>
            </a:r>
            <a:r>
              <a:rPr lang="en-US" sz="2000" dirty="0">
                <a:latin typeface="+mj-lt"/>
              </a:rPr>
              <a:t>Linear Regression</a:t>
            </a:r>
          </a:p>
          <a:p>
            <a:pPr>
              <a:buFont typeface="Wingdings" panose="05000000000000000000" pitchFamily="2" charset="2"/>
              <a:buChar char="v"/>
            </a:pPr>
            <a:r>
              <a:rPr lang="en-US" sz="2000" dirty="0">
                <a:solidFill>
                  <a:srgbClr val="00B0F0"/>
                </a:solidFill>
                <a:latin typeface="+mj-lt"/>
              </a:rPr>
              <a:t> </a:t>
            </a:r>
            <a:r>
              <a:rPr lang="en-US" sz="2000" dirty="0">
                <a:latin typeface="+mj-lt"/>
              </a:rPr>
              <a:t>Logistic Regression</a:t>
            </a:r>
          </a:p>
          <a:p>
            <a:pPr>
              <a:buFont typeface="Wingdings" panose="05000000000000000000" pitchFamily="2" charset="2"/>
              <a:buChar char="v"/>
            </a:pPr>
            <a:r>
              <a:rPr lang="en-US" sz="2000" dirty="0">
                <a:solidFill>
                  <a:srgbClr val="00B0F0"/>
                </a:solidFill>
                <a:latin typeface="+mj-lt"/>
              </a:rPr>
              <a:t> </a:t>
            </a:r>
            <a:r>
              <a:rPr lang="en-US" sz="2000" dirty="0">
                <a:latin typeface="+mj-lt"/>
              </a:rPr>
              <a:t> Random Forest</a:t>
            </a:r>
          </a:p>
        </p:txBody>
      </p:sp>
    </p:spTree>
    <p:extLst>
      <p:ext uri="{BB962C8B-B14F-4D97-AF65-F5344CB8AC3E}">
        <p14:creationId xmlns:p14="http://schemas.microsoft.com/office/powerpoint/2010/main" val="78572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31B7D-E4D2-424B-9A12-50B0F03E6CE4}"/>
              </a:ext>
            </a:extLst>
          </p:cNvPr>
          <p:cNvSpPr>
            <a:spLocks noGrp="1"/>
          </p:cNvSpPr>
          <p:nvPr>
            <p:ph type="title"/>
          </p:nvPr>
        </p:nvSpPr>
        <p:spPr/>
        <p:txBody>
          <a:bodyPr>
            <a:normAutofit/>
          </a:bodyPr>
          <a:lstStyle/>
          <a:p>
            <a:r>
              <a:rPr lang="en-US" sz="2400" dirty="0"/>
              <a:t>Problems</a:t>
            </a:r>
          </a:p>
        </p:txBody>
      </p:sp>
      <p:sp>
        <p:nvSpPr>
          <p:cNvPr id="6" name="Content Placeholder 5">
            <a:extLst>
              <a:ext uri="{FF2B5EF4-FFF2-40B4-BE49-F238E27FC236}">
                <a16:creationId xmlns:a16="http://schemas.microsoft.com/office/drawing/2014/main" id="{130A553C-FD86-4C80-B4F8-194289EDA67B}"/>
              </a:ext>
            </a:extLst>
          </p:cNvPr>
          <p:cNvSpPr>
            <a:spLocks noGrp="1"/>
          </p:cNvSpPr>
          <p:nvPr>
            <p:ph idx="1"/>
          </p:nvPr>
        </p:nvSpPr>
        <p:spPr/>
        <p:txBody>
          <a:bodyPr/>
          <a:lstStyle/>
          <a:p>
            <a:pPr>
              <a:buFont typeface="Wingdings" panose="05000000000000000000" pitchFamily="2" charset="2"/>
              <a:buChar char="v"/>
            </a:pPr>
            <a:r>
              <a:rPr lang="en-US" sz="2000" dirty="0">
                <a:solidFill>
                  <a:srgbClr val="00B0F0"/>
                </a:solidFill>
              </a:rPr>
              <a:t> </a:t>
            </a:r>
            <a:r>
              <a:rPr lang="en-US" sz="2000" dirty="0">
                <a:latin typeface="+mj-lt"/>
              </a:rPr>
              <a:t>consider Sequence prediction HMM works like join rule probability.</a:t>
            </a:r>
          </a:p>
          <a:p>
            <a:pPr>
              <a:buFont typeface="Wingdings" panose="05000000000000000000" pitchFamily="2" charset="2"/>
              <a:buChar char="v"/>
            </a:pPr>
            <a:r>
              <a:rPr lang="en-US" sz="2000" dirty="0">
                <a:solidFill>
                  <a:srgbClr val="00B0F0"/>
                </a:solidFill>
                <a:latin typeface="+mj-lt"/>
              </a:rPr>
              <a:t>  </a:t>
            </a:r>
            <a:r>
              <a:rPr lang="en-US" sz="2000" dirty="0">
                <a:latin typeface="+mj-lt"/>
              </a:rPr>
              <a:t>It works Like (P(x1),P(x2|x1),(P(x3|x2,x1),which predict 3</a:t>
            </a:r>
            <a:r>
              <a:rPr lang="en-US" sz="2000" baseline="30000" dirty="0">
                <a:latin typeface="+mj-lt"/>
              </a:rPr>
              <a:t>rd</a:t>
            </a:r>
            <a:r>
              <a:rPr lang="en-US" sz="2000" dirty="0">
                <a:latin typeface="+mj-lt"/>
              </a:rPr>
              <a:t> state with calculation of previous items.</a:t>
            </a:r>
          </a:p>
          <a:p>
            <a:pPr>
              <a:buFont typeface="Wingdings" panose="05000000000000000000" pitchFamily="2" charset="2"/>
              <a:buChar char="v"/>
            </a:pPr>
            <a:r>
              <a:rPr lang="en-US" sz="2000" dirty="0">
                <a:solidFill>
                  <a:srgbClr val="00B0F0"/>
                </a:solidFill>
              </a:rPr>
              <a:t> </a:t>
            </a:r>
            <a:r>
              <a:rPr lang="en-US" sz="2000" dirty="0">
                <a:latin typeface="+mj-lt"/>
              </a:rPr>
              <a:t>Long Sequences have probabilities That approaches 0.</a:t>
            </a:r>
          </a:p>
          <a:p>
            <a:pPr marL="0" indent="0">
              <a:buNone/>
            </a:pPr>
            <a:r>
              <a:rPr lang="en-US" dirty="0">
                <a:solidFill>
                  <a:srgbClr val="00B0F0"/>
                </a:solidFill>
              </a:rPr>
              <a:t>        </a:t>
            </a:r>
            <a:r>
              <a:rPr lang="en-US" sz="2000" dirty="0">
                <a:latin typeface="+mj-lt"/>
              </a:rPr>
              <a:t>keep multiplying values &lt;1</a:t>
            </a:r>
          </a:p>
          <a:p>
            <a:pPr>
              <a:buFont typeface="Wingdings" panose="05000000000000000000" pitchFamily="2" charset="2"/>
              <a:buChar char="v"/>
            </a:pPr>
            <a:r>
              <a:rPr lang="en-US" sz="2000" dirty="0">
                <a:solidFill>
                  <a:srgbClr val="00B0F0"/>
                </a:solidFill>
              </a:rPr>
              <a:t> </a:t>
            </a:r>
            <a:r>
              <a:rPr lang="en-US" sz="2000" dirty="0">
                <a:latin typeface="+mj-lt"/>
              </a:rPr>
              <a:t>Each time need </a:t>
            </a:r>
            <a:r>
              <a:rPr lang="en-US" sz="2000" dirty="0" err="1">
                <a:latin typeface="+mj-lt"/>
              </a:rPr>
              <a:t>lamda</a:t>
            </a:r>
            <a:r>
              <a:rPr lang="en-US" sz="2000" dirty="0">
                <a:latin typeface="+mj-lt"/>
              </a:rPr>
              <a:t> calculation for each state predict that is too much time complexity.</a:t>
            </a:r>
          </a:p>
        </p:txBody>
      </p:sp>
    </p:spTree>
    <p:extLst>
      <p:ext uri="{BB962C8B-B14F-4D97-AF65-F5344CB8AC3E}">
        <p14:creationId xmlns:p14="http://schemas.microsoft.com/office/powerpoint/2010/main" val="106894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7E84D-0B07-4657-BFBB-5ED3C24FAAE5}"/>
              </a:ext>
            </a:extLst>
          </p:cNvPr>
          <p:cNvSpPr>
            <a:spLocks noGrp="1"/>
          </p:cNvSpPr>
          <p:nvPr>
            <p:ph type="title"/>
          </p:nvPr>
        </p:nvSpPr>
        <p:spPr>
          <a:xfrm>
            <a:off x="848678" y="370028"/>
            <a:ext cx="10647045" cy="696772"/>
          </a:xfrm>
        </p:spPr>
        <p:txBody>
          <a:bodyPr>
            <a:normAutofit/>
          </a:bodyPr>
          <a:lstStyle/>
          <a:p>
            <a:r>
              <a:rPr lang="en-US" sz="2400" dirty="0"/>
              <a:t>Recurrent Neural Network (LSTM)</a:t>
            </a:r>
          </a:p>
        </p:txBody>
      </p:sp>
      <p:sp>
        <p:nvSpPr>
          <p:cNvPr id="5" name="Content Placeholder 4">
            <a:extLst>
              <a:ext uri="{FF2B5EF4-FFF2-40B4-BE49-F238E27FC236}">
                <a16:creationId xmlns:a16="http://schemas.microsoft.com/office/drawing/2014/main" id="{42BA80C6-D145-460C-AAC6-48A19C637851}"/>
              </a:ext>
            </a:extLst>
          </p:cNvPr>
          <p:cNvSpPr>
            <a:spLocks noGrp="1"/>
          </p:cNvSpPr>
          <p:nvPr>
            <p:ph sz="half" idx="1"/>
          </p:nvPr>
        </p:nvSpPr>
        <p:spPr>
          <a:xfrm>
            <a:off x="848678" y="1066800"/>
            <a:ext cx="5246370" cy="5193095"/>
          </a:xfrm>
        </p:spPr>
        <p:txBody>
          <a:bodyPr>
            <a:normAutofit/>
          </a:bodyPr>
          <a:lstStyle/>
          <a:p>
            <a:pPr marL="0" indent="0">
              <a:buNone/>
            </a:pPr>
            <a:r>
              <a:rPr lang="en-US" sz="2000" dirty="0">
                <a:latin typeface="+mj-lt"/>
              </a:rPr>
              <a:t>Whole RNN depends on Three gates</a:t>
            </a:r>
          </a:p>
          <a:p>
            <a:r>
              <a:rPr lang="en-US" sz="2000" b="1" dirty="0">
                <a:latin typeface="+mj-lt"/>
              </a:rPr>
              <a:t>Forget Gate</a:t>
            </a:r>
            <a:endParaRPr lang="en-US" sz="2000" dirty="0">
              <a:latin typeface="+mj-lt"/>
            </a:endParaRPr>
          </a:p>
          <a:p>
            <a:pPr marL="0" indent="0">
              <a:buNone/>
            </a:pPr>
            <a:r>
              <a:rPr lang="en-US" sz="2000" dirty="0" err="1">
                <a:latin typeface="+mj-lt"/>
              </a:rPr>
              <a:t>f</a:t>
            </a:r>
            <a:r>
              <a:rPr lang="en-US" sz="2000" baseline="-25000" dirty="0" err="1">
                <a:latin typeface="+mj-lt"/>
              </a:rPr>
              <a:t>t</a:t>
            </a:r>
            <a:r>
              <a:rPr lang="en-US" sz="2000" dirty="0">
                <a:latin typeface="+mj-lt"/>
              </a:rPr>
              <a:t> = σ (</a:t>
            </a:r>
            <a:r>
              <a:rPr lang="en-US" sz="2000" dirty="0" err="1">
                <a:latin typeface="+mj-lt"/>
              </a:rPr>
              <a:t>W</a:t>
            </a:r>
            <a:r>
              <a:rPr lang="en-US" sz="2000" baseline="-25000" dirty="0" err="1">
                <a:latin typeface="+mj-lt"/>
              </a:rPr>
              <a:t>f</a:t>
            </a:r>
            <a:r>
              <a:rPr lang="en-US" sz="2000" dirty="0">
                <a:latin typeface="+mj-lt"/>
              </a:rPr>
              <a:t>. [h</a:t>
            </a:r>
            <a:r>
              <a:rPr lang="en-US" sz="2000" baseline="-25000" dirty="0">
                <a:latin typeface="+mj-lt"/>
              </a:rPr>
              <a:t>t-1</a:t>
            </a:r>
            <a:r>
              <a:rPr lang="en-US" sz="2000" dirty="0">
                <a:latin typeface="+mj-lt"/>
              </a:rPr>
              <a:t>, </a:t>
            </a:r>
            <a:r>
              <a:rPr lang="en-US" sz="2000" dirty="0" err="1">
                <a:latin typeface="+mj-lt"/>
              </a:rPr>
              <a:t>x</a:t>
            </a:r>
            <a:r>
              <a:rPr lang="en-US" sz="2000" baseline="-25000" dirty="0" err="1">
                <a:latin typeface="+mj-lt"/>
              </a:rPr>
              <a:t>t</a:t>
            </a:r>
            <a:r>
              <a:rPr lang="en-US" sz="2000" dirty="0">
                <a:latin typeface="+mj-lt"/>
              </a:rPr>
              <a:t>] + b</a:t>
            </a:r>
            <a:r>
              <a:rPr lang="en-US" sz="2000" baseline="-25000" dirty="0">
                <a:latin typeface="+mj-lt"/>
              </a:rPr>
              <a:t>f</a:t>
            </a:r>
            <a:r>
              <a:rPr lang="en-US" sz="2000" dirty="0">
                <a:latin typeface="+mj-lt"/>
              </a:rPr>
              <a:t>)</a:t>
            </a:r>
          </a:p>
          <a:p>
            <a:pPr marL="0" indent="0">
              <a:buNone/>
            </a:pPr>
            <a:endParaRPr lang="en-US" sz="2000" dirty="0">
              <a:latin typeface="+mj-lt"/>
            </a:endParaRPr>
          </a:p>
          <a:p>
            <a:r>
              <a:rPr lang="en-US" sz="2000" b="1" dirty="0">
                <a:latin typeface="+mj-lt"/>
              </a:rPr>
              <a:t>Input Gate</a:t>
            </a:r>
            <a:endParaRPr lang="en-US" sz="2000" dirty="0">
              <a:latin typeface="+mj-lt"/>
            </a:endParaRPr>
          </a:p>
          <a:p>
            <a:pPr marL="0" indent="0">
              <a:buNone/>
            </a:pPr>
            <a:r>
              <a:rPr lang="en-US" sz="2000" dirty="0">
                <a:latin typeface="+mj-lt"/>
              </a:rPr>
              <a:t>i</a:t>
            </a:r>
            <a:r>
              <a:rPr lang="en-US" sz="2000" baseline="-25000" dirty="0">
                <a:latin typeface="+mj-lt"/>
              </a:rPr>
              <a:t>t</a:t>
            </a:r>
            <a:r>
              <a:rPr lang="en-US" sz="2000" dirty="0">
                <a:latin typeface="+mj-lt"/>
              </a:rPr>
              <a:t> = σ (W</a:t>
            </a:r>
            <a:r>
              <a:rPr lang="en-US" sz="2000" baseline="-25000" dirty="0">
                <a:latin typeface="+mj-lt"/>
              </a:rPr>
              <a:t>i</a:t>
            </a:r>
            <a:r>
              <a:rPr lang="en-US" sz="2000" dirty="0">
                <a:latin typeface="+mj-lt"/>
              </a:rPr>
              <a:t>.[h</a:t>
            </a:r>
            <a:r>
              <a:rPr lang="en-US" sz="2000" baseline="-25000" dirty="0">
                <a:latin typeface="+mj-lt"/>
              </a:rPr>
              <a:t>t-1, </a:t>
            </a:r>
            <a:r>
              <a:rPr lang="en-US" sz="2000" dirty="0" err="1">
                <a:latin typeface="+mj-lt"/>
              </a:rPr>
              <a:t>x</a:t>
            </a:r>
            <a:r>
              <a:rPr lang="en-US" sz="2000" baseline="-25000" dirty="0" err="1">
                <a:latin typeface="+mj-lt"/>
              </a:rPr>
              <a:t>t</a:t>
            </a:r>
            <a:r>
              <a:rPr lang="en-US" sz="2000" dirty="0">
                <a:latin typeface="+mj-lt"/>
              </a:rPr>
              <a:t> ] + b</a:t>
            </a:r>
            <a:r>
              <a:rPr lang="en-US" sz="2000" baseline="-25000" dirty="0">
                <a:latin typeface="+mj-lt"/>
              </a:rPr>
              <a:t>i</a:t>
            </a:r>
            <a:r>
              <a:rPr lang="en-US" sz="2000" dirty="0">
                <a:latin typeface="+mj-lt"/>
              </a:rPr>
              <a:t>)</a:t>
            </a:r>
          </a:p>
          <a:p>
            <a:pPr marL="0" indent="0">
              <a:buNone/>
            </a:pPr>
            <a:endParaRPr lang="en-US" sz="2000" dirty="0">
              <a:latin typeface="+mj-lt"/>
            </a:endParaRPr>
          </a:p>
          <a:p>
            <a:r>
              <a:rPr lang="en-US" sz="2000" b="1" dirty="0">
                <a:latin typeface="+mj-lt"/>
              </a:rPr>
              <a:t>Candidate Layer</a:t>
            </a:r>
          </a:p>
          <a:p>
            <a:pPr marL="0" indent="0">
              <a:buNone/>
            </a:pPr>
            <a:r>
              <a:rPr lang="en-US" sz="2000" dirty="0">
                <a:latin typeface="+mj-lt"/>
              </a:rPr>
              <a:t>C</a:t>
            </a:r>
            <a:r>
              <a:rPr lang="en-US" sz="2000" baseline="-25000" dirty="0">
                <a:latin typeface="+mj-lt"/>
              </a:rPr>
              <a:t>t</a:t>
            </a:r>
            <a:r>
              <a:rPr lang="en-US" sz="2000" dirty="0">
                <a:latin typeface="+mj-lt"/>
              </a:rPr>
              <a:t> = tanh ( </a:t>
            </a:r>
            <a:r>
              <a:rPr lang="en-US" sz="2000" dirty="0" err="1">
                <a:latin typeface="+mj-lt"/>
              </a:rPr>
              <a:t>W</a:t>
            </a:r>
            <a:r>
              <a:rPr lang="en-US" sz="2000" baseline="-25000" dirty="0" err="1">
                <a:latin typeface="+mj-lt"/>
              </a:rPr>
              <a:t>c</a:t>
            </a:r>
            <a:r>
              <a:rPr lang="en-US" sz="2000" dirty="0">
                <a:latin typeface="+mj-lt"/>
              </a:rPr>
              <a:t>. [h</a:t>
            </a:r>
            <a:r>
              <a:rPr lang="en-US" sz="2000" baseline="-25000" dirty="0">
                <a:latin typeface="+mj-lt"/>
              </a:rPr>
              <a:t>t-1</a:t>
            </a:r>
            <a:r>
              <a:rPr lang="en-US" sz="2000" dirty="0">
                <a:latin typeface="+mj-lt"/>
              </a:rPr>
              <a:t>, </a:t>
            </a:r>
            <a:r>
              <a:rPr lang="en-US" sz="2000" dirty="0" err="1">
                <a:latin typeface="+mj-lt"/>
              </a:rPr>
              <a:t>x</a:t>
            </a:r>
            <a:r>
              <a:rPr lang="en-US" sz="2000" baseline="-25000" dirty="0" err="1">
                <a:latin typeface="+mj-lt"/>
              </a:rPr>
              <a:t>t</a:t>
            </a:r>
            <a:r>
              <a:rPr lang="en-US" sz="2000" dirty="0">
                <a:latin typeface="+mj-lt"/>
              </a:rPr>
              <a:t>] + </a:t>
            </a:r>
            <a:r>
              <a:rPr lang="en-US" sz="2000" dirty="0" err="1">
                <a:latin typeface="+mj-lt"/>
              </a:rPr>
              <a:t>b</a:t>
            </a:r>
            <a:r>
              <a:rPr lang="en-US" sz="2000" baseline="-25000" dirty="0" err="1">
                <a:latin typeface="+mj-lt"/>
              </a:rPr>
              <a:t>c</a:t>
            </a:r>
            <a:r>
              <a:rPr lang="en-US" sz="2000" dirty="0">
                <a:latin typeface="+mj-lt"/>
              </a:rPr>
              <a:t> )</a:t>
            </a:r>
          </a:p>
          <a:p>
            <a:pPr marL="0" indent="0">
              <a:buNone/>
            </a:pPr>
            <a:endParaRPr lang="en-US" sz="2000" dirty="0">
              <a:latin typeface="+mj-lt"/>
            </a:endParaRPr>
          </a:p>
          <a:p>
            <a:r>
              <a:rPr lang="en-US" sz="2000" b="1" dirty="0">
                <a:latin typeface="+mj-lt"/>
              </a:rPr>
              <a:t>Output Gate</a:t>
            </a:r>
            <a:endParaRPr lang="en-US" sz="2000" dirty="0">
              <a:latin typeface="+mj-lt"/>
            </a:endParaRPr>
          </a:p>
          <a:p>
            <a:pPr marL="0" indent="0">
              <a:buNone/>
            </a:pPr>
            <a:r>
              <a:rPr lang="en-US" sz="2000" dirty="0" err="1">
                <a:latin typeface="+mj-lt"/>
              </a:rPr>
              <a:t>O</a:t>
            </a:r>
            <a:r>
              <a:rPr lang="en-US" sz="2000" baseline="-25000" dirty="0" err="1">
                <a:latin typeface="+mj-lt"/>
              </a:rPr>
              <a:t>t</a:t>
            </a:r>
            <a:r>
              <a:rPr lang="en-US" sz="2000" dirty="0">
                <a:latin typeface="+mj-lt"/>
              </a:rPr>
              <a:t> = σ ( W</a:t>
            </a:r>
            <a:r>
              <a:rPr lang="en-US" sz="2000" baseline="-25000" dirty="0">
                <a:latin typeface="+mj-lt"/>
              </a:rPr>
              <a:t>o</a:t>
            </a:r>
            <a:r>
              <a:rPr lang="en-US" sz="2000" dirty="0">
                <a:latin typeface="+mj-lt"/>
              </a:rPr>
              <a:t>. [h</a:t>
            </a:r>
            <a:r>
              <a:rPr lang="en-US" sz="2000" baseline="-25000" dirty="0">
                <a:latin typeface="+mj-lt"/>
              </a:rPr>
              <a:t>t-1</a:t>
            </a:r>
            <a:r>
              <a:rPr lang="en-US" sz="2000" dirty="0">
                <a:latin typeface="+mj-lt"/>
              </a:rPr>
              <a:t>, </a:t>
            </a:r>
            <a:r>
              <a:rPr lang="en-US" sz="2000" dirty="0" err="1">
                <a:latin typeface="+mj-lt"/>
              </a:rPr>
              <a:t>x</a:t>
            </a:r>
            <a:r>
              <a:rPr lang="en-US" sz="2000" baseline="-25000" dirty="0" err="1">
                <a:latin typeface="+mj-lt"/>
              </a:rPr>
              <a:t>t</a:t>
            </a:r>
            <a:r>
              <a:rPr lang="en-US" sz="2000" dirty="0">
                <a:latin typeface="+mj-lt"/>
              </a:rPr>
              <a:t>] + </a:t>
            </a:r>
            <a:r>
              <a:rPr lang="en-US" sz="2000" dirty="0" err="1">
                <a:latin typeface="+mj-lt"/>
              </a:rPr>
              <a:t>b</a:t>
            </a:r>
            <a:r>
              <a:rPr lang="en-US" sz="2000" baseline="-25000" dirty="0" err="1">
                <a:latin typeface="+mj-lt"/>
              </a:rPr>
              <a:t>o</a:t>
            </a:r>
            <a:r>
              <a:rPr lang="en-US" sz="2000" dirty="0">
                <a:latin typeface="+mj-lt"/>
              </a:rPr>
              <a:t>)</a:t>
            </a:r>
          </a:p>
          <a:p>
            <a:pPr marL="0" indent="0">
              <a:buNone/>
            </a:pPr>
            <a:r>
              <a:rPr lang="en-US" sz="2000" dirty="0" err="1">
                <a:latin typeface="+mj-lt"/>
              </a:rPr>
              <a:t>h</a:t>
            </a:r>
            <a:r>
              <a:rPr lang="en-US" sz="2000" baseline="-25000" dirty="0" err="1">
                <a:latin typeface="+mj-lt"/>
              </a:rPr>
              <a:t>t</a:t>
            </a:r>
            <a:r>
              <a:rPr lang="en-US" sz="2000" dirty="0">
                <a:latin typeface="+mj-lt"/>
              </a:rPr>
              <a:t> = </a:t>
            </a:r>
            <a:r>
              <a:rPr lang="en-US" sz="2000" dirty="0" err="1">
                <a:latin typeface="+mj-lt"/>
              </a:rPr>
              <a:t>O</a:t>
            </a:r>
            <a:r>
              <a:rPr lang="en-US" sz="2000" baseline="-25000" dirty="0" err="1">
                <a:latin typeface="+mj-lt"/>
              </a:rPr>
              <a:t>t</a:t>
            </a:r>
            <a:r>
              <a:rPr lang="en-US" sz="2000" dirty="0">
                <a:latin typeface="+mj-lt"/>
              </a:rPr>
              <a:t> * tanh C</a:t>
            </a:r>
            <a:r>
              <a:rPr lang="en-US" sz="2000" baseline="-25000" dirty="0">
                <a:latin typeface="+mj-lt"/>
              </a:rPr>
              <a:t>t</a:t>
            </a:r>
            <a:endParaRPr lang="en-US" sz="2000" dirty="0">
              <a:latin typeface="+mj-lt"/>
            </a:endParaRPr>
          </a:p>
          <a:p>
            <a:pPr marL="0" indent="0">
              <a:buNone/>
            </a:pPr>
            <a:endParaRPr lang="en-US" dirty="0"/>
          </a:p>
          <a:p>
            <a:pPr marL="0" indent="0">
              <a:buNone/>
            </a:pPr>
            <a:endParaRPr lang="en-US" dirty="0"/>
          </a:p>
          <a:p>
            <a:pPr marL="0" indent="0">
              <a:buNone/>
            </a:pPr>
            <a:endParaRPr lang="en-US" dirty="0"/>
          </a:p>
        </p:txBody>
      </p:sp>
      <p:pic>
        <p:nvPicPr>
          <p:cNvPr id="8" name="Content Placeholder 7">
            <a:extLst>
              <a:ext uri="{FF2B5EF4-FFF2-40B4-BE49-F238E27FC236}">
                <a16:creationId xmlns:a16="http://schemas.microsoft.com/office/drawing/2014/main" id="{FF036CA4-B8C0-4766-B9F4-6D672BAB35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9354" y="1066800"/>
            <a:ext cx="5245100" cy="4809236"/>
          </a:xfrm>
        </p:spPr>
      </p:pic>
    </p:spTree>
    <p:extLst>
      <p:ext uri="{BB962C8B-B14F-4D97-AF65-F5344CB8AC3E}">
        <p14:creationId xmlns:p14="http://schemas.microsoft.com/office/powerpoint/2010/main" val="341760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E40E0F-B8FA-4FE9-A768-D0D131761B0E}"/>
              </a:ext>
            </a:extLst>
          </p:cNvPr>
          <p:cNvSpPr>
            <a:spLocks noGrp="1"/>
          </p:cNvSpPr>
          <p:nvPr>
            <p:ph type="title"/>
          </p:nvPr>
        </p:nvSpPr>
        <p:spPr>
          <a:xfrm>
            <a:off x="848678" y="370028"/>
            <a:ext cx="10647045" cy="1001572"/>
          </a:xfrm>
        </p:spPr>
        <p:txBody>
          <a:bodyPr>
            <a:normAutofit/>
          </a:bodyPr>
          <a:lstStyle/>
          <a:p>
            <a:r>
              <a:rPr lang="en-US" sz="2400" dirty="0"/>
              <a:t>Recurrent Neural Network</a:t>
            </a:r>
          </a:p>
        </p:txBody>
      </p:sp>
      <p:pic>
        <p:nvPicPr>
          <p:cNvPr id="7" name="Content Placeholder 6" descr="C:\Users\Anindya Podder\Pictures\RNN-longtermdependencies.png">
            <a:extLst>
              <a:ext uri="{FF2B5EF4-FFF2-40B4-BE49-F238E27FC236}">
                <a16:creationId xmlns:a16="http://schemas.microsoft.com/office/drawing/2014/main" id="{3E943B7C-1070-4D1C-8356-9E7100A0B1F8}"/>
              </a:ext>
            </a:extLst>
          </p:cNvPr>
          <p:cNvPicPr>
            <a:picLocks noGrp="1"/>
          </p:cNvPicPr>
          <p:nvPr>
            <p:ph idx="1"/>
          </p:nvPr>
        </p:nvPicPr>
        <p:blipFill>
          <a:blip r:embed="rId2" cstate="print"/>
          <a:srcRect/>
          <a:stretch>
            <a:fillRect/>
          </a:stretch>
        </p:blipFill>
        <p:spPr bwMode="auto">
          <a:xfrm>
            <a:off x="3024552" y="2133601"/>
            <a:ext cx="6132148" cy="2559610"/>
          </a:xfrm>
          <a:prstGeom prst="rect">
            <a:avLst/>
          </a:prstGeom>
          <a:noFill/>
          <a:ln w="9525">
            <a:noFill/>
            <a:miter lim="800000"/>
            <a:headEnd/>
            <a:tailEnd/>
          </a:ln>
        </p:spPr>
      </p:pic>
    </p:spTree>
    <p:extLst>
      <p:ext uri="{BB962C8B-B14F-4D97-AF65-F5344CB8AC3E}">
        <p14:creationId xmlns:p14="http://schemas.microsoft.com/office/powerpoint/2010/main" val="2755219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1196</Words>
  <Application>Microsoft Office PowerPoint</Application>
  <PresentationFormat>Custom</PresentationFormat>
  <Paragraphs>119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                                 Abstract</vt:lpstr>
      <vt:lpstr>Outline</vt:lpstr>
      <vt:lpstr>Introduction</vt:lpstr>
      <vt:lpstr>Motivation</vt:lpstr>
      <vt:lpstr>Existing Method</vt:lpstr>
      <vt:lpstr>Problems</vt:lpstr>
      <vt:lpstr>Recurrent Neural Network (LSTM)</vt:lpstr>
      <vt:lpstr>Recurrent Neural Network</vt:lpstr>
      <vt:lpstr>RNN (LSTM) Cont.</vt:lpstr>
      <vt:lpstr>Artificial Neural Network</vt:lpstr>
      <vt:lpstr>Predictive Apriori</vt:lpstr>
      <vt:lpstr>Data Set and Preprocessing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bmrakibul hasan</dc:creator>
  <cp:lastModifiedBy>bmrakibul hasan</cp:lastModifiedBy>
  <cp:revision>25</cp:revision>
  <dcterms:created xsi:type="dcterms:W3CDTF">2017-12-03T15:38:41Z</dcterms:created>
  <dcterms:modified xsi:type="dcterms:W3CDTF">2017-12-03T22:30:35Z</dcterms:modified>
</cp:coreProperties>
</file>