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3" r:id="rId1"/>
  </p:sldMasterIdLst>
  <p:notesMasterIdLst>
    <p:notesMasterId r:id="rId36"/>
  </p:notesMasterIdLst>
  <p:sldIdLst>
    <p:sldId id="285" r:id="rId2"/>
    <p:sldId id="288" r:id="rId3"/>
    <p:sldId id="289" r:id="rId4"/>
    <p:sldId id="264" r:id="rId5"/>
    <p:sldId id="299" r:id="rId6"/>
    <p:sldId id="305" r:id="rId7"/>
    <p:sldId id="301" r:id="rId8"/>
    <p:sldId id="303" r:id="rId9"/>
    <p:sldId id="265" r:id="rId10"/>
    <p:sldId id="266" r:id="rId11"/>
    <p:sldId id="267" r:id="rId12"/>
    <p:sldId id="292" r:id="rId13"/>
    <p:sldId id="29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96" r:id="rId31"/>
    <p:sldId id="297" r:id="rId32"/>
    <p:sldId id="284" r:id="rId33"/>
    <p:sldId id="290" r:id="rId34"/>
    <p:sldId id="291" r:id="rId35"/>
  </p:sldIdLst>
  <p:sldSz cx="12344400" cy="6950075"/>
  <p:notesSz cx="6858000" cy="9144000"/>
  <p:embeddedFontLst>
    <p:embeddedFont>
      <p:font typeface="Calibri Light" panose="020F0302020204030204" pitchFamily="34" charset="0"/>
      <p:regular r:id="rId37"/>
      <p:italic r:id="rId38"/>
    </p:embeddedFont>
    <p:embeddedFont>
      <p:font typeface="Source Sans Pro"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9">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E224AD4-EA5B-47A6-9F91-8F4B128CC08E}">
  <a:tblStyle styleId="{9E224AD4-EA5B-47A6-9F91-8F4B128CC08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40" y="90"/>
      </p:cViewPr>
      <p:guideLst>
        <p:guide orient="horz" pos="2189"/>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297" rtl="0" eaLnBrk="1" latinLnBrk="0" hangingPunct="1">
      <a:defRPr sz="1200" kern="1200">
        <a:solidFill>
          <a:schemeClr val="tx1"/>
        </a:solidFill>
        <a:latin typeface="+mn-lt"/>
        <a:ea typeface="+mn-ea"/>
        <a:cs typeface="+mn-cs"/>
      </a:defRPr>
    </a:lvl1pPr>
    <a:lvl2pPr marL="457148" algn="l" defTabSz="914297" rtl="0" eaLnBrk="1" latinLnBrk="0" hangingPunct="1">
      <a:defRPr sz="1200" kern="1200">
        <a:solidFill>
          <a:schemeClr val="tx1"/>
        </a:solidFill>
        <a:latin typeface="+mn-lt"/>
        <a:ea typeface="+mn-ea"/>
        <a:cs typeface="+mn-cs"/>
      </a:defRPr>
    </a:lvl2pPr>
    <a:lvl3pPr marL="914297" algn="l" defTabSz="914297" rtl="0" eaLnBrk="1" latinLnBrk="0" hangingPunct="1">
      <a:defRPr sz="1200" kern="1200">
        <a:solidFill>
          <a:schemeClr val="tx1"/>
        </a:solidFill>
        <a:latin typeface="+mn-lt"/>
        <a:ea typeface="+mn-ea"/>
        <a:cs typeface="+mn-cs"/>
      </a:defRPr>
    </a:lvl3pPr>
    <a:lvl4pPr marL="1371445" algn="l" defTabSz="914297" rtl="0" eaLnBrk="1" latinLnBrk="0" hangingPunct="1">
      <a:defRPr sz="1200" kern="1200">
        <a:solidFill>
          <a:schemeClr val="tx1"/>
        </a:solidFill>
        <a:latin typeface="+mn-lt"/>
        <a:ea typeface="+mn-ea"/>
        <a:cs typeface="+mn-cs"/>
      </a:defRPr>
    </a:lvl4pPr>
    <a:lvl5pPr marL="1828594" algn="l" defTabSz="914297" rtl="0" eaLnBrk="1" latinLnBrk="0" hangingPunct="1">
      <a:defRPr sz="1200" kern="1200">
        <a:solidFill>
          <a:schemeClr val="tx1"/>
        </a:solidFill>
        <a:latin typeface="+mn-lt"/>
        <a:ea typeface="+mn-ea"/>
        <a:cs typeface="+mn-cs"/>
      </a:defRPr>
    </a:lvl5pPr>
    <a:lvl6pPr marL="2285742" algn="l" defTabSz="914297" rtl="0" eaLnBrk="1" latinLnBrk="0" hangingPunct="1">
      <a:defRPr sz="1200" kern="1200">
        <a:solidFill>
          <a:schemeClr val="tx1"/>
        </a:solidFill>
        <a:latin typeface="+mn-lt"/>
        <a:ea typeface="+mn-ea"/>
        <a:cs typeface="+mn-cs"/>
      </a:defRPr>
    </a:lvl6pPr>
    <a:lvl7pPr marL="2742890" algn="l" defTabSz="914297" rtl="0" eaLnBrk="1" latinLnBrk="0" hangingPunct="1">
      <a:defRPr sz="1200" kern="1200">
        <a:solidFill>
          <a:schemeClr val="tx1"/>
        </a:solidFill>
        <a:latin typeface="+mn-lt"/>
        <a:ea typeface="+mn-ea"/>
        <a:cs typeface="+mn-cs"/>
      </a:defRPr>
    </a:lvl7pPr>
    <a:lvl8pPr marL="3200039" algn="l" defTabSz="914297" rtl="0" eaLnBrk="1" latinLnBrk="0" hangingPunct="1">
      <a:defRPr sz="1200" kern="1200">
        <a:solidFill>
          <a:schemeClr val="tx1"/>
        </a:solidFill>
        <a:latin typeface="+mn-lt"/>
        <a:ea typeface="+mn-ea"/>
        <a:cs typeface="+mn-cs"/>
      </a:defRPr>
    </a:lvl8pPr>
    <a:lvl9pPr marL="3657187" algn="l" defTabSz="91429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03" name="Shape 203"/>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14" name="Shape 21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24" name="Shape 2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34" name="Shape 23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44" name="Shape 2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54" name="Shape 25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64" name="Shape 26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74" name="Shape 27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rtl="0">
              <a:spcBef>
                <a:spcPts val="0"/>
              </a:spcBef>
              <a:buNone/>
            </a:pPr>
            <a:endParaRPr/>
          </a:p>
        </p:txBody>
      </p:sp>
      <p:sp>
        <p:nvSpPr>
          <p:cNvPr id="284" name="Shape 28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94" name="Shape 29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06" name="Shape 106"/>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04" name="Shape 30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14" name="Shape 31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24" name="Shape 3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34" name="Shape 33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44" name="Shape 3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54" name="Shape 35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64" name="Shape 36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374" name="Shape 37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4" name="Shape 14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2" name="Shape 112"/>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69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44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4" name="Shape 124"/>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1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31" name="Shape 131"/>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410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9" name="Shape 169"/>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90" name="Shape 190"/>
          <p:cNvSpPr>
            <a:spLocks noGrp="1" noRot="1" noChangeAspect="1"/>
          </p:cNvSpPr>
          <p:nvPr>
            <p:ph type="sldImg" idx="2"/>
          </p:nvPr>
        </p:nvSpPr>
        <p:spPr>
          <a:xfrm>
            <a:off x="384175" y="685800"/>
            <a:ext cx="608965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25830" y="2159033"/>
            <a:ext cx="10492740" cy="1489761"/>
          </a:xfrm>
        </p:spPr>
        <p:txBody>
          <a:bodyPr/>
          <a:lstStyle/>
          <a:p>
            <a:r>
              <a:rPr lang="en-US"/>
              <a:t>Click to edit Master title style</a:t>
            </a:r>
          </a:p>
        </p:txBody>
      </p:sp>
      <p:sp>
        <p:nvSpPr>
          <p:cNvPr id="3" name="Subtitle 2"/>
          <p:cNvSpPr>
            <a:spLocks noGrp="1"/>
          </p:cNvSpPr>
          <p:nvPr>
            <p:ph type="subTitle" idx="1"/>
          </p:nvPr>
        </p:nvSpPr>
        <p:spPr>
          <a:xfrm>
            <a:off x="1851660" y="3938376"/>
            <a:ext cx="8641080" cy="1776130"/>
          </a:xfrm>
        </p:spPr>
        <p:txBody>
          <a:bodyPr/>
          <a:lstStyle>
            <a:lvl1pPr marL="0" indent="0" algn="ctr">
              <a:buNone/>
              <a:defRPr>
                <a:solidFill>
                  <a:schemeClr val="tx1">
                    <a:tint val="75000"/>
                  </a:schemeClr>
                </a:solidFill>
              </a:defRPr>
            </a:lvl1pPr>
            <a:lvl2pPr marL="550996" indent="0" algn="ctr">
              <a:buNone/>
              <a:defRPr>
                <a:solidFill>
                  <a:schemeClr val="tx1">
                    <a:tint val="75000"/>
                  </a:schemeClr>
                </a:solidFill>
              </a:defRPr>
            </a:lvl2pPr>
            <a:lvl3pPr marL="1101995" indent="0" algn="ctr">
              <a:buNone/>
              <a:defRPr>
                <a:solidFill>
                  <a:schemeClr val="tx1">
                    <a:tint val="75000"/>
                  </a:schemeClr>
                </a:solidFill>
              </a:defRPr>
            </a:lvl3pPr>
            <a:lvl4pPr marL="1652991" indent="0" algn="ctr">
              <a:buNone/>
              <a:defRPr>
                <a:solidFill>
                  <a:schemeClr val="tx1">
                    <a:tint val="75000"/>
                  </a:schemeClr>
                </a:solidFill>
              </a:defRPr>
            </a:lvl4pPr>
            <a:lvl5pPr marL="2203988" indent="0" algn="ctr">
              <a:buNone/>
              <a:defRPr>
                <a:solidFill>
                  <a:schemeClr val="tx1">
                    <a:tint val="75000"/>
                  </a:schemeClr>
                </a:solidFill>
              </a:defRPr>
            </a:lvl5pPr>
            <a:lvl6pPr marL="2754986" indent="0" algn="ctr">
              <a:buNone/>
              <a:defRPr>
                <a:solidFill>
                  <a:schemeClr val="tx1">
                    <a:tint val="75000"/>
                  </a:schemeClr>
                </a:solidFill>
              </a:defRPr>
            </a:lvl6pPr>
            <a:lvl7pPr marL="3305981" indent="0" algn="ctr">
              <a:buNone/>
              <a:defRPr>
                <a:solidFill>
                  <a:schemeClr val="tx1">
                    <a:tint val="75000"/>
                  </a:schemeClr>
                </a:solidFill>
              </a:defRPr>
            </a:lvl7pPr>
            <a:lvl8pPr marL="3856979" indent="0" algn="ctr">
              <a:buNone/>
              <a:defRPr>
                <a:solidFill>
                  <a:schemeClr val="tx1">
                    <a:tint val="75000"/>
                  </a:schemeClr>
                </a:solidFill>
              </a:defRPr>
            </a:lvl8pPr>
            <a:lvl9pPr marL="44079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082939" y="281543"/>
            <a:ext cx="3748326" cy="60105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677" y="281543"/>
            <a:ext cx="11043522" cy="6010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5"/>
        <p:cNvGrpSpPr/>
        <p:nvPr/>
      </p:nvGrpSpPr>
      <p:grpSpPr>
        <a:xfrm>
          <a:off x="0" y="0"/>
          <a:ext cx="0" cy="0"/>
          <a:chOff x="0" y="0"/>
          <a:chExt cx="0" cy="0"/>
        </a:xfrm>
      </p:grpSpPr>
      <p:sp>
        <p:nvSpPr>
          <p:cNvPr id="28" name="Shape 28"/>
          <p:cNvSpPr txBox="1">
            <a:spLocks noGrp="1"/>
          </p:cNvSpPr>
          <p:nvPr>
            <p:ph type="title"/>
          </p:nvPr>
        </p:nvSpPr>
        <p:spPr>
          <a:xfrm>
            <a:off x="1139974" y="7567"/>
            <a:ext cx="4796010" cy="1540406"/>
          </a:xfrm>
          <a:prstGeom prst="rect">
            <a:avLst/>
          </a:prstGeom>
        </p:spPr>
        <p:txBody>
          <a:bodyPr lIns="123418" tIns="123418" rIns="123418" bIns="123418"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1139974" y="2078301"/>
            <a:ext cx="6978150" cy="4577846"/>
          </a:xfrm>
          <a:prstGeom prst="rect">
            <a:avLst/>
          </a:prstGeom>
        </p:spPr>
        <p:txBody>
          <a:bodyPr lIns="123418" tIns="123418" rIns="123418" bIns="123418" anchor="t" anchorCtr="0"/>
          <a:lstStyle>
            <a:lvl1pPr lvl="0">
              <a:spcBef>
                <a:spcPts val="0"/>
              </a:spcBef>
              <a:buSzPct val="100000"/>
              <a:defRPr sz="3300"/>
            </a:lvl1pPr>
            <a:lvl2pPr lvl="1">
              <a:spcBef>
                <a:spcPts val="0"/>
              </a:spcBef>
              <a:defRPr/>
            </a:lvl2pPr>
            <a:lvl3pPr lvl="2">
              <a:spcBef>
                <a:spcPts val="0"/>
              </a:spcBef>
              <a:defRPr/>
            </a:lvl3pPr>
            <a:lvl4pPr lvl="3">
              <a:spcBef>
                <a:spcPts val="0"/>
              </a:spcBef>
              <a:buSzPct val="100000"/>
              <a:defRPr sz="3300"/>
            </a:lvl4pPr>
            <a:lvl5pPr lvl="4">
              <a:spcBef>
                <a:spcPts val="0"/>
              </a:spcBef>
              <a:buSzPct val="100000"/>
              <a:defRPr sz="3300"/>
            </a:lvl5pPr>
            <a:lvl6pPr lvl="5">
              <a:spcBef>
                <a:spcPts val="0"/>
              </a:spcBef>
              <a:buSzPct val="100000"/>
              <a:defRPr sz="3300"/>
            </a:lvl6pPr>
            <a:lvl7pPr lvl="6">
              <a:spcBef>
                <a:spcPts val="0"/>
              </a:spcBef>
              <a:buSzPct val="100000"/>
              <a:defRPr sz="3300"/>
            </a:lvl7pPr>
            <a:lvl8pPr lvl="7">
              <a:spcBef>
                <a:spcPts val="0"/>
              </a:spcBef>
              <a:buSzPct val="100000"/>
              <a:defRPr sz="3300"/>
            </a:lvl8pPr>
            <a:lvl9pPr lvl="8">
              <a:spcBef>
                <a:spcPts val="0"/>
              </a:spcBef>
              <a:buSzPct val="100000"/>
              <a:defRPr sz="3300"/>
            </a:lvl9pPr>
          </a:lstStyle>
          <a:p>
            <a:endParaRPr/>
          </a:p>
        </p:txBody>
      </p:sp>
      <p:sp>
        <p:nvSpPr>
          <p:cNvPr id="30" name="Shape 30"/>
          <p:cNvSpPr txBox="1">
            <a:spLocks noGrp="1"/>
          </p:cNvSpPr>
          <p:nvPr>
            <p:ph type="sldNum" idx="12"/>
          </p:nvPr>
        </p:nvSpPr>
        <p:spPr>
          <a:xfrm>
            <a:off x="-97" y="4"/>
            <a:ext cx="903959" cy="1540406"/>
          </a:xfrm>
          <a:prstGeom prst="rect">
            <a:avLst/>
          </a:prstGeom>
        </p:spPr>
        <p:txBody>
          <a:bodyPr lIns="123418" tIns="123418" rIns="123418" bIns="123418" anchor="b" anchorCtr="0">
            <a:noAutofit/>
          </a:bodyPr>
          <a:lstStyle/>
          <a:p>
            <a:fld id="{00000000-1234-1234-1234-123412341234}" type="slidenum">
              <a:rPr lang="en" smtClean="0"/>
              <a:pPr/>
              <a:t>‹#›</a:t>
            </a:fld>
            <a:endParaRPr lang="e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5123" y="4466067"/>
            <a:ext cx="10492740" cy="1380362"/>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75123" y="2945739"/>
            <a:ext cx="10492740" cy="1520328"/>
          </a:xfrm>
        </p:spPr>
        <p:txBody>
          <a:bodyPr anchor="b"/>
          <a:lstStyle>
            <a:lvl1pPr marL="0" indent="0">
              <a:buNone/>
              <a:defRPr sz="2400">
                <a:solidFill>
                  <a:schemeClr val="tx1">
                    <a:tint val="75000"/>
                  </a:schemeClr>
                </a:solidFill>
              </a:defRPr>
            </a:lvl1pPr>
            <a:lvl2pPr marL="550996" indent="0">
              <a:buNone/>
              <a:defRPr sz="2200">
                <a:solidFill>
                  <a:schemeClr val="tx1">
                    <a:tint val="75000"/>
                  </a:schemeClr>
                </a:solidFill>
              </a:defRPr>
            </a:lvl2pPr>
            <a:lvl3pPr marL="1101995" indent="0">
              <a:buNone/>
              <a:defRPr sz="1900">
                <a:solidFill>
                  <a:schemeClr val="tx1">
                    <a:tint val="75000"/>
                  </a:schemeClr>
                </a:solidFill>
              </a:defRPr>
            </a:lvl3pPr>
            <a:lvl4pPr marL="1652991" indent="0">
              <a:buNone/>
              <a:defRPr sz="1700">
                <a:solidFill>
                  <a:schemeClr val="tx1">
                    <a:tint val="75000"/>
                  </a:schemeClr>
                </a:solidFill>
              </a:defRPr>
            </a:lvl4pPr>
            <a:lvl5pPr marL="2203988" indent="0">
              <a:buNone/>
              <a:defRPr sz="1700">
                <a:solidFill>
                  <a:schemeClr val="tx1">
                    <a:tint val="75000"/>
                  </a:schemeClr>
                </a:solidFill>
              </a:defRPr>
            </a:lvl5pPr>
            <a:lvl6pPr marL="2754986" indent="0">
              <a:buNone/>
              <a:defRPr sz="1700">
                <a:solidFill>
                  <a:schemeClr val="tx1">
                    <a:tint val="75000"/>
                  </a:schemeClr>
                </a:solidFill>
              </a:defRPr>
            </a:lvl6pPr>
            <a:lvl7pPr marL="3305981" indent="0">
              <a:buNone/>
              <a:defRPr sz="1700">
                <a:solidFill>
                  <a:schemeClr val="tx1">
                    <a:tint val="75000"/>
                  </a:schemeClr>
                </a:solidFill>
              </a:defRPr>
            </a:lvl7pPr>
            <a:lvl8pPr marL="3856979" indent="0">
              <a:buNone/>
              <a:defRPr sz="1700">
                <a:solidFill>
                  <a:schemeClr val="tx1">
                    <a:tint val="75000"/>
                  </a:schemeClr>
                </a:solidFill>
              </a:defRPr>
            </a:lvl8pPr>
            <a:lvl9pPr marL="4407975"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3676" y="1644212"/>
            <a:ext cx="7395924" cy="464786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435346" y="1644212"/>
            <a:ext cx="7395925" cy="4647863"/>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7220" y="278325"/>
            <a:ext cx="11109960" cy="11583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7220" y="1555728"/>
            <a:ext cx="5454254" cy="648351"/>
          </a:xfrm>
        </p:spPr>
        <p:txBody>
          <a:bodyPr anchor="b"/>
          <a:lstStyle>
            <a:lvl1pPr marL="0" indent="0">
              <a:buNone/>
              <a:defRPr sz="2900" b="1"/>
            </a:lvl1pPr>
            <a:lvl2pPr marL="550996" indent="0">
              <a:buNone/>
              <a:defRPr sz="2400" b="1"/>
            </a:lvl2pPr>
            <a:lvl3pPr marL="1101995" indent="0">
              <a:buNone/>
              <a:defRPr sz="2200" b="1"/>
            </a:lvl3pPr>
            <a:lvl4pPr marL="1652991" indent="0">
              <a:buNone/>
              <a:defRPr sz="1900" b="1"/>
            </a:lvl4pPr>
            <a:lvl5pPr marL="2203988" indent="0">
              <a:buNone/>
              <a:defRPr sz="1900" b="1"/>
            </a:lvl5pPr>
            <a:lvl6pPr marL="2754986" indent="0">
              <a:buNone/>
              <a:defRPr sz="1900" b="1"/>
            </a:lvl6pPr>
            <a:lvl7pPr marL="3305981" indent="0">
              <a:buNone/>
              <a:defRPr sz="1900" b="1"/>
            </a:lvl7pPr>
            <a:lvl8pPr marL="3856979" indent="0">
              <a:buNone/>
              <a:defRPr sz="1900" b="1"/>
            </a:lvl8pPr>
            <a:lvl9pPr marL="4407975" indent="0">
              <a:buNone/>
              <a:defRPr sz="1900" b="1"/>
            </a:lvl9pPr>
          </a:lstStyle>
          <a:p>
            <a:pPr lvl="0"/>
            <a:r>
              <a:rPr lang="en-US"/>
              <a:t>Click to edit Master text styles</a:t>
            </a:r>
          </a:p>
        </p:txBody>
      </p:sp>
      <p:sp>
        <p:nvSpPr>
          <p:cNvPr id="4" name="Content Placeholder 3"/>
          <p:cNvSpPr>
            <a:spLocks noGrp="1"/>
          </p:cNvSpPr>
          <p:nvPr>
            <p:ph sz="half" idx="2"/>
          </p:nvPr>
        </p:nvSpPr>
        <p:spPr>
          <a:xfrm>
            <a:off x="617220" y="2204075"/>
            <a:ext cx="5454254" cy="4004338"/>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0787" y="1555728"/>
            <a:ext cx="5456396" cy="648351"/>
          </a:xfrm>
        </p:spPr>
        <p:txBody>
          <a:bodyPr anchor="b"/>
          <a:lstStyle>
            <a:lvl1pPr marL="0" indent="0">
              <a:buNone/>
              <a:defRPr sz="2900" b="1"/>
            </a:lvl1pPr>
            <a:lvl2pPr marL="550996" indent="0">
              <a:buNone/>
              <a:defRPr sz="2400" b="1"/>
            </a:lvl2pPr>
            <a:lvl3pPr marL="1101995" indent="0">
              <a:buNone/>
              <a:defRPr sz="2200" b="1"/>
            </a:lvl3pPr>
            <a:lvl4pPr marL="1652991" indent="0">
              <a:buNone/>
              <a:defRPr sz="1900" b="1"/>
            </a:lvl4pPr>
            <a:lvl5pPr marL="2203988" indent="0">
              <a:buNone/>
              <a:defRPr sz="1900" b="1"/>
            </a:lvl5pPr>
            <a:lvl6pPr marL="2754986" indent="0">
              <a:buNone/>
              <a:defRPr sz="1900" b="1"/>
            </a:lvl6pPr>
            <a:lvl7pPr marL="3305981" indent="0">
              <a:buNone/>
              <a:defRPr sz="1900" b="1"/>
            </a:lvl7pPr>
            <a:lvl8pPr marL="3856979" indent="0">
              <a:buNone/>
              <a:defRPr sz="1900" b="1"/>
            </a:lvl8pPr>
            <a:lvl9pPr marL="4407975"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270787" y="2204075"/>
            <a:ext cx="5456396" cy="4004338"/>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7226" y="276716"/>
            <a:ext cx="4061223" cy="1177652"/>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826317" y="276721"/>
            <a:ext cx="6900863" cy="5931696"/>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7226" y="1454372"/>
            <a:ext cx="4061223" cy="4754045"/>
          </a:xfrm>
        </p:spPr>
        <p:txBody>
          <a:bodyPr/>
          <a:lstStyle>
            <a:lvl1pPr marL="0" indent="0">
              <a:buNone/>
              <a:defRPr sz="1700"/>
            </a:lvl1pPr>
            <a:lvl2pPr marL="550996" indent="0">
              <a:buNone/>
              <a:defRPr sz="1400"/>
            </a:lvl2pPr>
            <a:lvl3pPr marL="1101995" indent="0">
              <a:buNone/>
              <a:defRPr sz="1200"/>
            </a:lvl3pPr>
            <a:lvl4pPr marL="1652991" indent="0">
              <a:buNone/>
              <a:defRPr sz="1100"/>
            </a:lvl4pPr>
            <a:lvl5pPr marL="2203988" indent="0">
              <a:buNone/>
              <a:defRPr sz="1100"/>
            </a:lvl5pPr>
            <a:lvl6pPr marL="2754986" indent="0">
              <a:buNone/>
              <a:defRPr sz="1100"/>
            </a:lvl6pPr>
            <a:lvl7pPr marL="3305981" indent="0">
              <a:buNone/>
              <a:defRPr sz="1100"/>
            </a:lvl7pPr>
            <a:lvl8pPr marL="3856979" indent="0">
              <a:buNone/>
              <a:defRPr sz="1100"/>
            </a:lvl8pPr>
            <a:lvl9pPr marL="440797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19589" y="4865052"/>
            <a:ext cx="7406640" cy="574347"/>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419589" y="621002"/>
            <a:ext cx="7406640" cy="4170045"/>
          </a:xfrm>
        </p:spPr>
        <p:txBody>
          <a:bodyPr/>
          <a:lstStyle>
            <a:lvl1pPr marL="0" indent="0">
              <a:buNone/>
              <a:defRPr sz="3900"/>
            </a:lvl1pPr>
            <a:lvl2pPr marL="550996" indent="0">
              <a:buNone/>
              <a:defRPr sz="3400"/>
            </a:lvl2pPr>
            <a:lvl3pPr marL="1101995" indent="0">
              <a:buNone/>
              <a:defRPr sz="2900"/>
            </a:lvl3pPr>
            <a:lvl4pPr marL="1652991" indent="0">
              <a:buNone/>
              <a:defRPr sz="2400"/>
            </a:lvl4pPr>
            <a:lvl5pPr marL="2203988" indent="0">
              <a:buNone/>
              <a:defRPr sz="2400"/>
            </a:lvl5pPr>
            <a:lvl6pPr marL="2754986" indent="0">
              <a:buNone/>
              <a:defRPr sz="2400"/>
            </a:lvl6pPr>
            <a:lvl7pPr marL="3305981" indent="0">
              <a:buNone/>
              <a:defRPr sz="2400"/>
            </a:lvl7pPr>
            <a:lvl8pPr marL="3856979" indent="0">
              <a:buNone/>
              <a:defRPr sz="2400"/>
            </a:lvl8pPr>
            <a:lvl9pPr marL="4407975" indent="0">
              <a:buNone/>
              <a:defRPr sz="2400"/>
            </a:lvl9pPr>
          </a:lstStyle>
          <a:p>
            <a:endParaRPr lang="en-US"/>
          </a:p>
        </p:txBody>
      </p:sp>
      <p:sp>
        <p:nvSpPr>
          <p:cNvPr id="4" name="Text Placeholder 3"/>
          <p:cNvSpPr>
            <a:spLocks noGrp="1"/>
          </p:cNvSpPr>
          <p:nvPr>
            <p:ph type="body" sz="half" idx="2"/>
          </p:nvPr>
        </p:nvSpPr>
        <p:spPr>
          <a:xfrm>
            <a:off x="2419589" y="5439399"/>
            <a:ext cx="7406640" cy="815668"/>
          </a:xfrm>
        </p:spPr>
        <p:txBody>
          <a:bodyPr/>
          <a:lstStyle>
            <a:lvl1pPr marL="0" indent="0">
              <a:buNone/>
              <a:defRPr sz="1700"/>
            </a:lvl1pPr>
            <a:lvl2pPr marL="550996" indent="0">
              <a:buNone/>
              <a:defRPr sz="1400"/>
            </a:lvl2pPr>
            <a:lvl3pPr marL="1101995" indent="0">
              <a:buNone/>
              <a:defRPr sz="1200"/>
            </a:lvl3pPr>
            <a:lvl4pPr marL="1652991" indent="0">
              <a:buNone/>
              <a:defRPr sz="1100"/>
            </a:lvl4pPr>
            <a:lvl5pPr marL="2203988" indent="0">
              <a:buNone/>
              <a:defRPr sz="1100"/>
            </a:lvl5pPr>
            <a:lvl6pPr marL="2754986" indent="0">
              <a:buNone/>
              <a:defRPr sz="1100"/>
            </a:lvl6pPr>
            <a:lvl7pPr marL="3305981" indent="0">
              <a:buNone/>
              <a:defRPr sz="1100"/>
            </a:lvl7pPr>
            <a:lvl8pPr marL="3856979" indent="0">
              <a:buNone/>
              <a:defRPr sz="1100"/>
            </a:lvl8pPr>
            <a:lvl9pPr marL="4407975"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220" y="278325"/>
            <a:ext cx="11109960" cy="1158346"/>
          </a:xfrm>
          <a:prstGeom prst="rect">
            <a:avLst/>
          </a:prstGeom>
        </p:spPr>
        <p:txBody>
          <a:bodyPr vert="horz" lIns="110200" tIns="55100" rIns="110200" bIns="55100" rtlCol="0" anchor="ctr">
            <a:normAutofit/>
          </a:bodyPr>
          <a:lstStyle/>
          <a:p>
            <a:r>
              <a:rPr lang="en-US"/>
              <a:t>Click to edit Master title style</a:t>
            </a:r>
          </a:p>
        </p:txBody>
      </p:sp>
      <p:sp>
        <p:nvSpPr>
          <p:cNvPr id="3" name="Text Placeholder 2"/>
          <p:cNvSpPr>
            <a:spLocks noGrp="1"/>
          </p:cNvSpPr>
          <p:nvPr>
            <p:ph type="body" idx="1"/>
          </p:nvPr>
        </p:nvSpPr>
        <p:spPr>
          <a:xfrm>
            <a:off x="617220" y="1621689"/>
            <a:ext cx="11109960" cy="4586728"/>
          </a:xfrm>
          <a:prstGeom prst="rect">
            <a:avLst/>
          </a:prstGeom>
        </p:spPr>
        <p:txBody>
          <a:bodyPr vert="horz" lIns="110200" tIns="55100" rIns="110200" bIns="551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7220" y="6441695"/>
            <a:ext cx="2880360" cy="370027"/>
          </a:xfrm>
          <a:prstGeom prst="rect">
            <a:avLst/>
          </a:prstGeom>
        </p:spPr>
        <p:txBody>
          <a:bodyPr vert="horz" lIns="110200" tIns="55100" rIns="110200" bIns="55100" rtlCol="0" anchor="ctr"/>
          <a:lstStyle>
            <a:lvl1pPr algn="l">
              <a:defRPr sz="14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217670" y="6441695"/>
            <a:ext cx="3909060" cy="370027"/>
          </a:xfrm>
          <a:prstGeom prst="rect">
            <a:avLst/>
          </a:prstGeom>
        </p:spPr>
        <p:txBody>
          <a:bodyPr vert="horz" lIns="110200" tIns="55100" rIns="110200" bIns="5510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46820" y="6441695"/>
            <a:ext cx="2880360" cy="370027"/>
          </a:xfrm>
          <a:prstGeom prst="rect">
            <a:avLst/>
          </a:prstGeom>
        </p:spPr>
        <p:txBody>
          <a:bodyPr vert="horz" lIns="110200" tIns="55100" rIns="110200" bIns="55100" rtlCol="0" anchor="ctr"/>
          <a:lstStyle>
            <a:lvl1pPr algn="r">
              <a:defRPr sz="1400">
                <a:solidFill>
                  <a:schemeClr val="tx1">
                    <a:tint val="75000"/>
                  </a:schemeClr>
                </a:solidFill>
              </a:defRPr>
            </a:lvl1pPr>
          </a:lstStyle>
          <a:p>
            <a:fld id="{00000000-1234-1234-1234-123412341234}" type="slidenum">
              <a:rPr lang="en-US" sz="1200" smtClean="0">
                <a:solidFill>
                  <a:srgbClr val="888888"/>
                </a:solidFill>
                <a:latin typeface="Calibri"/>
                <a:ea typeface="Calibri"/>
                <a:cs typeface="Calibri"/>
                <a:sym typeface="Calibri"/>
              </a:rPr>
              <a:pPr/>
              <a:t>‹#›</a:t>
            </a:fld>
            <a:endParaRPr lang="en-US" sz="1200">
              <a:solidFill>
                <a:srgbClr val="888888"/>
              </a:solidFill>
              <a:latin typeface="Calibri"/>
              <a:ea typeface="Calibri"/>
              <a:cs typeface="Calibri"/>
              <a:sym typeface="Calibri"/>
            </a:endParaRPr>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sldNum="0" hdr="0" ftr="0" dt="0"/>
  <p:txStyles>
    <p:titleStyle>
      <a:lvl1pPr algn="ctr" defTabSz="1101995" rtl="0" eaLnBrk="1" latinLnBrk="0" hangingPunct="1">
        <a:spcBef>
          <a:spcPct val="0"/>
        </a:spcBef>
        <a:buNone/>
        <a:defRPr sz="5300" kern="1200">
          <a:solidFill>
            <a:schemeClr val="tx1"/>
          </a:solidFill>
          <a:latin typeface="+mj-lt"/>
          <a:ea typeface="+mj-ea"/>
          <a:cs typeface="+mj-cs"/>
        </a:defRPr>
      </a:lvl1pPr>
    </p:titleStyle>
    <p:bodyStyle>
      <a:lvl1pPr marL="413249" indent="-413249" algn="l" defTabSz="1101995" rtl="0" eaLnBrk="1" latinLnBrk="0" hangingPunct="1">
        <a:spcBef>
          <a:spcPct val="20000"/>
        </a:spcBef>
        <a:buFont typeface="Arial" pitchFamily="34" charset="0"/>
        <a:buChar char="•"/>
        <a:defRPr sz="3900" kern="1200">
          <a:solidFill>
            <a:schemeClr val="tx1"/>
          </a:solidFill>
          <a:latin typeface="+mn-lt"/>
          <a:ea typeface="+mn-ea"/>
          <a:cs typeface="+mn-cs"/>
        </a:defRPr>
      </a:lvl1pPr>
      <a:lvl2pPr marL="895370" indent="-344374" algn="l" defTabSz="1101995"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77492" indent="-275498" algn="l" defTabSz="1101995"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28491"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79483"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30484"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81479"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32476"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83474" indent="-275498" algn="l" defTabSz="110199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101995" rtl="0" eaLnBrk="1" latinLnBrk="0" hangingPunct="1">
        <a:defRPr sz="2200" kern="1200">
          <a:solidFill>
            <a:schemeClr val="tx1"/>
          </a:solidFill>
          <a:latin typeface="+mn-lt"/>
          <a:ea typeface="+mn-ea"/>
          <a:cs typeface="+mn-cs"/>
        </a:defRPr>
      </a:lvl1pPr>
      <a:lvl2pPr marL="550996" algn="l" defTabSz="1101995" rtl="0" eaLnBrk="1" latinLnBrk="0" hangingPunct="1">
        <a:defRPr sz="2200" kern="1200">
          <a:solidFill>
            <a:schemeClr val="tx1"/>
          </a:solidFill>
          <a:latin typeface="+mn-lt"/>
          <a:ea typeface="+mn-ea"/>
          <a:cs typeface="+mn-cs"/>
        </a:defRPr>
      </a:lvl2pPr>
      <a:lvl3pPr marL="1101995" algn="l" defTabSz="1101995" rtl="0" eaLnBrk="1" latinLnBrk="0" hangingPunct="1">
        <a:defRPr sz="2200" kern="1200">
          <a:solidFill>
            <a:schemeClr val="tx1"/>
          </a:solidFill>
          <a:latin typeface="+mn-lt"/>
          <a:ea typeface="+mn-ea"/>
          <a:cs typeface="+mn-cs"/>
        </a:defRPr>
      </a:lvl3pPr>
      <a:lvl4pPr marL="1652991" algn="l" defTabSz="1101995" rtl="0" eaLnBrk="1" latinLnBrk="0" hangingPunct="1">
        <a:defRPr sz="2200" kern="1200">
          <a:solidFill>
            <a:schemeClr val="tx1"/>
          </a:solidFill>
          <a:latin typeface="+mn-lt"/>
          <a:ea typeface="+mn-ea"/>
          <a:cs typeface="+mn-cs"/>
        </a:defRPr>
      </a:lvl4pPr>
      <a:lvl5pPr marL="2203988" algn="l" defTabSz="1101995" rtl="0" eaLnBrk="1" latinLnBrk="0" hangingPunct="1">
        <a:defRPr sz="2200" kern="1200">
          <a:solidFill>
            <a:schemeClr val="tx1"/>
          </a:solidFill>
          <a:latin typeface="+mn-lt"/>
          <a:ea typeface="+mn-ea"/>
          <a:cs typeface="+mn-cs"/>
        </a:defRPr>
      </a:lvl5pPr>
      <a:lvl6pPr marL="2754986" algn="l" defTabSz="1101995" rtl="0" eaLnBrk="1" latinLnBrk="0" hangingPunct="1">
        <a:defRPr sz="2200" kern="1200">
          <a:solidFill>
            <a:schemeClr val="tx1"/>
          </a:solidFill>
          <a:latin typeface="+mn-lt"/>
          <a:ea typeface="+mn-ea"/>
          <a:cs typeface="+mn-cs"/>
        </a:defRPr>
      </a:lvl6pPr>
      <a:lvl7pPr marL="3305981" algn="l" defTabSz="1101995" rtl="0" eaLnBrk="1" latinLnBrk="0" hangingPunct="1">
        <a:defRPr sz="2200" kern="1200">
          <a:solidFill>
            <a:schemeClr val="tx1"/>
          </a:solidFill>
          <a:latin typeface="+mn-lt"/>
          <a:ea typeface="+mn-ea"/>
          <a:cs typeface="+mn-cs"/>
        </a:defRPr>
      </a:lvl7pPr>
      <a:lvl8pPr marL="3856979" algn="l" defTabSz="1101995" rtl="0" eaLnBrk="1" latinLnBrk="0" hangingPunct="1">
        <a:defRPr sz="2200" kern="1200">
          <a:solidFill>
            <a:schemeClr val="tx1"/>
          </a:solidFill>
          <a:latin typeface="+mn-lt"/>
          <a:ea typeface="+mn-ea"/>
          <a:cs typeface="+mn-cs"/>
        </a:defRPr>
      </a:lvl8pPr>
      <a:lvl9pPr marL="4407975" algn="l" defTabSz="110199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5" name="Rectangle 4"/>
          <p:cNvSpPr/>
          <p:nvPr/>
        </p:nvSpPr>
        <p:spPr>
          <a:xfrm>
            <a:off x="914400" y="198437"/>
            <a:ext cx="10668000" cy="523220"/>
          </a:xfrm>
          <a:prstGeom prst="rect">
            <a:avLst/>
          </a:prstGeom>
        </p:spPr>
        <p:txBody>
          <a:bodyPr wrap="square">
            <a:spAutoFit/>
          </a:bodyPr>
          <a:lstStyle/>
          <a:p>
            <a:r>
              <a:rPr lang="en-US" sz="2800" dirty="0"/>
              <a:t>  </a:t>
            </a:r>
            <a:r>
              <a:rPr lang="en-US" sz="2800" b="1" dirty="0">
                <a:solidFill>
                  <a:srgbClr val="0070C0"/>
                </a:solidFill>
              </a:rPr>
              <a:t>Insulin Level Prediction using Machine Learning Approach</a:t>
            </a:r>
          </a:p>
        </p:txBody>
      </p:sp>
      <p:sp>
        <p:nvSpPr>
          <p:cNvPr id="7" name="Text Placeholder 6"/>
          <p:cNvSpPr>
            <a:spLocks noGrp="1"/>
          </p:cNvSpPr>
          <p:nvPr>
            <p:ph type="body" idx="1"/>
          </p:nvPr>
        </p:nvSpPr>
        <p:spPr>
          <a:xfrm>
            <a:off x="228600" y="1036637"/>
            <a:ext cx="11963400" cy="5619510"/>
          </a:xfrm>
        </p:spPr>
        <p:txBody>
          <a:bodyPr anchor="ctr"/>
          <a:lstStyle/>
          <a:p>
            <a:pPr algn="just">
              <a:buNone/>
            </a:pPr>
            <a:r>
              <a:rPr lang="en-US" dirty="0"/>
              <a:t>                                                </a:t>
            </a:r>
            <a:r>
              <a:rPr lang="en-US" b="1" dirty="0"/>
              <a:t>Presented By</a:t>
            </a:r>
          </a:p>
          <a:p>
            <a:pPr algn="ctr">
              <a:buNone/>
            </a:pPr>
            <a:r>
              <a:rPr lang="en-US" dirty="0"/>
              <a:t>                            Md. </a:t>
            </a:r>
            <a:r>
              <a:rPr lang="en-US" dirty="0" err="1"/>
              <a:t>Tahmidul</a:t>
            </a:r>
            <a:r>
              <a:rPr lang="en-US" dirty="0"/>
              <a:t> </a:t>
            </a:r>
            <a:r>
              <a:rPr lang="en-US" dirty="0" err="1"/>
              <a:t>Meshkat</a:t>
            </a:r>
            <a:r>
              <a:rPr lang="en-US" dirty="0"/>
              <a:t> (2013-1-60-039)</a:t>
            </a:r>
          </a:p>
          <a:p>
            <a:pPr algn="ctr">
              <a:buNone/>
            </a:pPr>
            <a:r>
              <a:rPr lang="en-US" dirty="0"/>
              <a:t>                </a:t>
            </a:r>
            <a:r>
              <a:rPr lang="en-US" dirty="0" err="1"/>
              <a:t>Anindya</a:t>
            </a:r>
            <a:r>
              <a:rPr lang="en-US" dirty="0"/>
              <a:t> </a:t>
            </a:r>
            <a:r>
              <a:rPr lang="en-US" dirty="0" err="1"/>
              <a:t>Podder</a:t>
            </a:r>
            <a:r>
              <a:rPr lang="en-US" dirty="0"/>
              <a:t> (2013-2-60-056)</a:t>
            </a:r>
          </a:p>
          <a:p>
            <a:pPr algn="ctr">
              <a:buNone/>
            </a:pPr>
            <a:r>
              <a:rPr lang="en-US" dirty="0"/>
              <a:t>                       B.M. </a:t>
            </a:r>
            <a:r>
              <a:rPr lang="en-US" dirty="0" err="1"/>
              <a:t>Rakibul</a:t>
            </a:r>
            <a:r>
              <a:rPr lang="en-US" dirty="0"/>
              <a:t> </a:t>
            </a:r>
            <a:r>
              <a:rPr lang="en-US" dirty="0" err="1"/>
              <a:t>Hasan</a:t>
            </a:r>
            <a:r>
              <a:rPr lang="en-US" dirty="0"/>
              <a:t> (2014-1-60-039)</a:t>
            </a:r>
          </a:p>
          <a:p>
            <a:pPr algn="just">
              <a:buNone/>
            </a:pPr>
            <a:endParaRPr lang="en-US" dirty="0"/>
          </a:p>
          <a:p>
            <a:pPr algn="just">
              <a:buNone/>
            </a:pPr>
            <a:r>
              <a:rPr lang="en-US" dirty="0"/>
              <a:t>                                                   </a:t>
            </a:r>
            <a:r>
              <a:rPr lang="en-US" b="1" dirty="0"/>
              <a:t>Supervisor</a:t>
            </a:r>
          </a:p>
          <a:p>
            <a:pPr algn="just">
              <a:buNone/>
            </a:pPr>
            <a:r>
              <a:rPr lang="en-US" dirty="0"/>
              <a:t>                                          Dr. </a:t>
            </a:r>
            <a:r>
              <a:rPr lang="en-US" dirty="0" err="1"/>
              <a:t>Shamim</a:t>
            </a:r>
            <a:r>
              <a:rPr lang="en-US" dirty="0"/>
              <a:t> H Ripon</a:t>
            </a:r>
          </a:p>
          <a:p>
            <a:pPr algn="just">
              <a:buNone/>
            </a:pPr>
            <a:r>
              <a:rPr lang="en-US" dirty="0"/>
              <a:t>                                          Associate Professor, CSE</a:t>
            </a:r>
          </a:p>
          <a:p>
            <a:pPr algn="just">
              <a:buNone/>
            </a:pPr>
            <a:r>
              <a:rPr lang="en-US" dirty="0"/>
              <a:t>                                          East West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p:nvPr/>
        </p:nvSpPr>
        <p:spPr>
          <a:xfrm>
            <a:off x="1143001" y="1417637"/>
            <a:ext cx="2053883"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Load Dataset</a:t>
            </a:r>
          </a:p>
          <a:p>
            <a:pPr algn="ctr"/>
            <a:r>
              <a:rPr lang="en-US" sz="2000" dirty="0">
                <a:solidFill>
                  <a:schemeClr val="dk1"/>
                </a:solidFill>
                <a:latin typeface="Calibri"/>
                <a:ea typeface="Calibri"/>
                <a:cs typeface="Calibri"/>
                <a:sym typeface="Calibri"/>
              </a:rPr>
              <a:t>(Use </a:t>
            </a:r>
            <a:r>
              <a:rPr lang="en-US" sz="2000" dirty="0" err="1">
                <a:solidFill>
                  <a:schemeClr val="dk1"/>
                </a:solidFill>
                <a:latin typeface="Calibri"/>
                <a:ea typeface="Calibri"/>
                <a:cs typeface="Calibri"/>
                <a:sym typeface="Calibri"/>
              </a:rPr>
              <a:t>NumPy</a:t>
            </a:r>
            <a:endParaRPr lang="en-US" sz="2000" dirty="0">
              <a:solidFill>
                <a:schemeClr val="dk1"/>
              </a:solidFill>
              <a:latin typeface="Calibri"/>
              <a:ea typeface="Calibri"/>
              <a:cs typeface="Calibri"/>
              <a:sym typeface="Calibri"/>
            </a:endParaRPr>
          </a:p>
          <a:p>
            <a:pPr algn="ctr"/>
            <a:r>
              <a:rPr lang="en-US" sz="2000" dirty="0">
                <a:solidFill>
                  <a:schemeClr val="dk1"/>
                </a:solidFill>
                <a:latin typeface="Calibri"/>
                <a:ea typeface="Calibri"/>
                <a:cs typeface="Calibri"/>
                <a:sym typeface="Calibri"/>
              </a:rPr>
              <a:t>Function </a:t>
            </a:r>
            <a:r>
              <a:rPr lang="en-US" sz="2000" dirty="0" err="1">
                <a:solidFill>
                  <a:schemeClr val="dk1"/>
                </a:solidFill>
                <a:latin typeface="Calibri"/>
                <a:ea typeface="Calibri"/>
                <a:cs typeface="Calibri"/>
                <a:sym typeface="Calibri"/>
              </a:rPr>
              <a:t>loadtxt</a:t>
            </a:r>
            <a:r>
              <a:rPr lang="en-US" sz="2000" dirty="0">
                <a:solidFill>
                  <a:schemeClr val="dk1"/>
                </a:solidFill>
                <a:latin typeface="Calibri"/>
                <a:ea typeface="Calibri"/>
                <a:cs typeface="Calibri"/>
                <a:sym typeface="Calibri"/>
              </a:rPr>
              <a:t>() </a:t>
            </a:r>
          </a:p>
        </p:txBody>
      </p:sp>
      <p:sp>
        <p:nvSpPr>
          <p:cNvPr id="193" name="Shape 193"/>
          <p:cNvSpPr/>
          <p:nvPr/>
        </p:nvSpPr>
        <p:spPr>
          <a:xfrm>
            <a:off x="4572000" y="1341437"/>
            <a:ext cx="2194560"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Define Model(3 </a:t>
            </a:r>
            <a:r>
              <a:rPr lang="en-US" sz="2000" dirty="0" err="1">
                <a:solidFill>
                  <a:schemeClr val="dk1"/>
                </a:solidFill>
                <a:latin typeface="Calibri"/>
                <a:ea typeface="Calibri"/>
                <a:cs typeface="Calibri"/>
                <a:sym typeface="Calibri"/>
              </a:rPr>
              <a:t>input_dim,neuron</a:t>
            </a:r>
            <a:r>
              <a:rPr lang="en-US" sz="2000" dirty="0">
                <a:solidFill>
                  <a:schemeClr val="dk1"/>
                </a:solidFill>
                <a:latin typeface="Calibri"/>
                <a:ea typeface="Calibri"/>
                <a:cs typeface="Calibri"/>
                <a:sym typeface="Calibri"/>
              </a:rPr>
              <a:t> 50 in input </a:t>
            </a:r>
            <a:r>
              <a:rPr lang="en-US" sz="2000" dirty="0" err="1">
                <a:solidFill>
                  <a:schemeClr val="dk1"/>
                </a:solidFill>
                <a:latin typeface="Calibri"/>
                <a:ea typeface="Calibri"/>
                <a:cs typeface="Calibri"/>
                <a:sym typeface="Calibri"/>
              </a:rPr>
              <a:t>layer,Relu,Hidden</a:t>
            </a:r>
            <a:r>
              <a:rPr lang="en-US" sz="2000" dirty="0">
                <a:solidFill>
                  <a:schemeClr val="dk1"/>
                </a:solidFill>
                <a:latin typeface="Calibri"/>
                <a:ea typeface="Calibri"/>
                <a:cs typeface="Calibri"/>
                <a:sym typeface="Calibri"/>
              </a:rPr>
              <a:t> layer 100 neurons activation </a:t>
            </a:r>
            <a:r>
              <a:rPr lang="en-US" sz="2000" dirty="0" err="1">
                <a:solidFill>
                  <a:schemeClr val="dk1"/>
                </a:solidFill>
                <a:latin typeface="Calibri"/>
                <a:ea typeface="Calibri"/>
                <a:cs typeface="Calibri"/>
                <a:sym typeface="Calibri"/>
              </a:rPr>
              <a:t>Relu,output</a:t>
            </a:r>
            <a:r>
              <a:rPr lang="en-US" sz="2000" dirty="0">
                <a:solidFill>
                  <a:schemeClr val="dk1"/>
                </a:solidFill>
                <a:latin typeface="Calibri"/>
                <a:ea typeface="Calibri"/>
                <a:cs typeface="Calibri"/>
                <a:sym typeface="Calibri"/>
              </a:rPr>
              <a:t> Layer 1 neuron, linear Activation</a:t>
            </a:r>
          </a:p>
        </p:txBody>
      </p:sp>
      <p:sp>
        <p:nvSpPr>
          <p:cNvPr id="194" name="Shape 194"/>
          <p:cNvSpPr/>
          <p:nvPr/>
        </p:nvSpPr>
        <p:spPr>
          <a:xfrm>
            <a:off x="8382000" y="1189037"/>
            <a:ext cx="2293034" cy="279947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Compile Model</a:t>
            </a:r>
          </a:p>
          <a:p>
            <a:pPr algn="ctr"/>
            <a:r>
              <a:rPr lang="en-US" sz="2000" dirty="0">
                <a:solidFill>
                  <a:schemeClr val="dk1"/>
                </a:solidFill>
                <a:latin typeface="Calibri"/>
                <a:ea typeface="Calibri"/>
                <a:cs typeface="Calibri"/>
                <a:sym typeface="Calibri"/>
              </a:rPr>
              <a:t>(Binary classification's problem define  “</a:t>
            </a:r>
            <a:r>
              <a:rPr lang="en-US" sz="2000" dirty="0" err="1">
                <a:solidFill>
                  <a:schemeClr val="dk1"/>
                </a:solidFill>
                <a:latin typeface="Calibri"/>
                <a:ea typeface="Calibri"/>
                <a:cs typeface="Calibri"/>
                <a:sym typeface="Calibri"/>
              </a:rPr>
              <a:t>mean_square_error”,for</a:t>
            </a:r>
            <a:r>
              <a:rPr lang="en-US" sz="2000" dirty="0">
                <a:solidFill>
                  <a:schemeClr val="dk1"/>
                </a:solidFill>
                <a:latin typeface="Calibri"/>
                <a:ea typeface="Calibri"/>
                <a:cs typeface="Calibri"/>
                <a:sym typeface="Calibri"/>
              </a:rPr>
              <a:t> gradient decent algorithm use “Adam", accuracy “metrics”</a:t>
            </a:r>
          </a:p>
        </p:txBody>
      </p:sp>
      <p:sp>
        <p:nvSpPr>
          <p:cNvPr id="195" name="Shape 195"/>
          <p:cNvSpPr/>
          <p:nvPr/>
        </p:nvSpPr>
        <p:spPr>
          <a:xfrm>
            <a:off x="7924800" y="4541837"/>
            <a:ext cx="2293034" cy="2236763"/>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Fit Model(Number of Len(data) number of epochs)</a:t>
            </a:r>
          </a:p>
        </p:txBody>
      </p:sp>
      <p:sp>
        <p:nvSpPr>
          <p:cNvPr id="196" name="Shape 196"/>
          <p:cNvSpPr/>
          <p:nvPr/>
        </p:nvSpPr>
        <p:spPr>
          <a:xfrm>
            <a:off x="4114800" y="4389437"/>
            <a:ext cx="2293034" cy="2363372"/>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Evaluate of performance(calculate MSE with accuracy)</a:t>
            </a:r>
          </a:p>
        </p:txBody>
      </p:sp>
      <p:sp>
        <p:nvSpPr>
          <p:cNvPr id="197" name="Shape 197"/>
          <p:cNvSpPr/>
          <p:nvPr/>
        </p:nvSpPr>
        <p:spPr>
          <a:xfrm>
            <a:off x="3123028" y="2166583"/>
            <a:ext cx="1420837"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8" name="Shape 198"/>
          <p:cNvSpPr/>
          <p:nvPr/>
        </p:nvSpPr>
        <p:spPr>
          <a:xfrm>
            <a:off x="6781799" y="2560637"/>
            <a:ext cx="160371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9" name="Shape 199"/>
          <p:cNvSpPr/>
          <p:nvPr/>
        </p:nvSpPr>
        <p:spPr>
          <a:xfrm rot="5400000">
            <a:off x="8848227" y="3999411"/>
            <a:ext cx="618978"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200" name="Shape 200"/>
          <p:cNvSpPr/>
          <p:nvPr/>
        </p:nvSpPr>
        <p:spPr>
          <a:xfrm rot="10800000">
            <a:off x="6400800" y="5303837"/>
            <a:ext cx="1505242"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1" name="Rectangle 10"/>
          <p:cNvSpPr/>
          <p:nvPr/>
        </p:nvSpPr>
        <p:spPr>
          <a:xfrm>
            <a:off x="228601" y="122237"/>
            <a:ext cx="5562599"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300" b="1" dirty="0">
                <a:solidFill>
                  <a:schemeClr val="accent1"/>
                </a:solidFill>
                <a:latin typeface="Times New Roman" pitchFamily="18" charset="0"/>
                <a:cs typeface="Times New Roman" pitchFamily="18" charset="0"/>
              </a:rPr>
              <a:t>RNN Mechanism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p:nvPr/>
        </p:nvSpPr>
        <p:spPr>
          <a:xfrm>
            <a:off x="344656" y="1420200"/>
            <a:ext cx="3052690" cy="3024553"/>
          </a:xfrm>
          <a:prstGeom prst="flowChartConnector">
            <a:avLst/>
          </a:prstGeom>
          <a:gradFill>
            <a:gsLst>
              <a:gs pos="0">
                <a:srgbClr val="F7BCA2"/>
              </a:gs>
              <a:gs pos="50000">
                <a:srgbClr val="F4B093"/>
              </a:gs>
              <a:gs pos="100000">
                <a:srgbClr val="F7A47F"/>
              </a:gs>
            </a:gsLst>
            <a:lin ang="5400000" scaled="0"/>
          </a:gradFill>
          <a:ln w="9525"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Predict a label of sequence , next insulin level sequence  and predict one state to another state sequence</a:t>
            </a:r>
          </a:p>
        </p:txBody>
      </p:sp>
      <p:sp>
        <p:nvSpPr>
          <p:cNvPr id="206" name="Shape 206"/>
          <p:cNvSpPr/>
          <p:nvPr/>
        </p:nvSpPr>
        <p:spPr>
          <a:xfrm>
            <a:off x="3397347" y="1337067"/>
            <a:ext cx="3165230" cy="3024553"/>
          </a:xfrm>
          <a:prstGeom prst="flowChartConnector">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Predict on train data with accuracy</a:t>
            </a:r>
          </a:p>
        </p:txBody>
      </p:sp>
      <p:sp>
        <p:nvSpPr>
          <p:cNvPr id="207" name="Shape 207"/>
          <p:cNvSpPr/>
          <p:nvPr/>
        </p:nvSpPr>
        <p:spPr>
          <a:xfrm>
            <a:off x="1969476" y="3989462"/>
            <a:ext cx="3052690" cy="2799471"/>
          </a:xfrm>
          <a:prstGeom prst="flowChartConnector">
            <a:avLst/>
          </a:prstGeom>
          <a:gradFill>
            <a:gsLst>
              <a:gs pos="0">
                <a:srgbClr val="B0CAE9"/>
              </a:gs>
              <a:gs pos="50000">
                <a:srgbClr val="A1C1E4"/>
              </a:gs>
              <a:gs pos="100000">
                <a:srgbClr val="90B8E4"/>
              </a:gs>
            </a:gsLst>
            <a:lin ang="5400000" scaled="0"/>
          </a:gradFill>
          <a:ln w="9525" cap="flat" cmpd="sng">
            <a:solidFill>
              <a:schemeClr val="accent5"/>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Find frequent </a:t>
            </a:r>
            <a:r>
              <a:rPr lang="en-US" sz="2000" dirty="0" err="1">
                <a:solidFill>
                  <a:schemeClr val="dk1"/>
                </a:solidFill>
                <a:latin typeface="Calibri"/>
                <a:ea typeface="Calibri"/>
                <a:cs typeface="Calibri"/>
                <a:sym typeface="Calibri"/>
              </a:rPr>
              <a:t>itemset</a:t>
            </a:r>
            <a:r>
              <a:rPr lang="en-US" sz="2000" dirty="0">
                <a:solidFill>
                  <a:schemeClr val="dk1"/>
                </a:solidFill>
                <a:latin typeface="Calibri"/>
                <a:ea typeface="Calibri"/>
                <a:cs typeface="Calibri"/>
                <a:sym typeface="Calibri"/>
              </a:rPr>
              <a:t> and association rule</a:t>
            </a:r>
          </a:p>
        </p:txBody>
      </p:sp>
      <p:cxnSp>
        <p:nvCxnSpPr>
          <p:cNvPr id="208" name="Shape 208"/>
          <p:cNvCxnSpPr>
            <a:stCxn id="206" idx="6"/>
          </p:cNvCxnSpPr>
          <p:nvPr/>
        </p:nvCxnSpPr>
        <p:spPr>
          <a:xfrm>
            <a:off x="6562577" y="2849343"/>
            <a:ext cx="1301400" cy="435000"/>
          </a:xfrm>
          <a:prstGeom prst="straightConnector1">
            <a:avLst/>
          </a:prstGeom>
          <a:noFill/>
          <a:ln w="9525" cap="flat" cmpd="sng">
            <a:solidFill>
              <a:schemeClr val="accent1"/>
            </a:solidFill>
            <a:prstDash val="solid"/>
            <a:miter lim="800000"/>
            <a:headEnd type="none" w="med" len="med"/>
            <a:tailEnd type="triangle" w="lg" len="lg"/>
          </a:ln>
        </p:spPr>
      </p:cxnSp>
      <p:cxnSp>
        <p:nvCxnSpPr>
          <p:cNvPr id="209" name="Shape 209"/>
          <p:cNvCxnSpPr>
            <a:stCxn id="207" idx="6"/>
          </p:cNvCxnSpPr>
          <p:nvPr/>
        </p:nvCxnSpPr>
        <p:spPr>
          <a:xfrm rot="10800000" flipH="1">
            <a:off x="5022167" y="3474896"/>
            <a:ext cx="2841600" cy="1914300"/>
          </a:xfrm>
          <a:prstGeom prst="straightConnector1">
            <a:avLst/>
          </a:prstGeom>
          <a:noFill/>
          <a:ln w="9525" cap="flat" cmpd="sng">
            <a:solidFill>
              <a:schemeClr val="accent1"/>
            </a:solidFill>
            <a:prstDash val="solid"/>
            <a:miter lim="800000"/>
            <a:headEnd type="none" w="med" len="med"/>
            <a:tailEnd type="triangle" w="lg" len="lg"/>
          </a:ln>
        </p:spPr>
      </p:cxnSp>
      <p:sp>
        <p:nvSpPr>
          <p:cNvPr id="210" name="Shape 210"/>
          <p:cNvSpPr/>
          <p:nvPr/>
        </p:nvSpPr>
        <p:spPr>
          <a:xfrm>
            <a:off x="7863850" y="1187775"/>
            <a:ext cx="3826499" cy="4392000"/>
          </a:xfrm>
          <a:prstGeom prst="flowChartConnector">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2000" dirty="0">
                <a:solidFill>
                  <a:schemeClr val="dk1"/>
                </a:solidFill>
                <a:latin typeface="Calibri"/>
                <a:ea typeface="Calibri"/>
                <a:cs typeface="Calibri"/>
                <a:sym typeface="Calibri"/>
              </a:rPr>
              <a:t>1.Solve gradient decent problem</a:t>
            </a:r>
          </a:p>
          <a:p>
            <a:pPr algn="ctr"/>
            <a:r>
              <a:rPr lang="en-US" sz="2000" dirty="0">
                <a:solidFill>
                  <a:schemeClr val="dk1"/>
                </a:solidFill>
                <a:latin typeface="Calibri"/>
                <a:ea typeface="Calibri"/>
                <a:cs typeface="Calibri"/>
                <a:sym typeface="Calibri"/>
              </a:rPr>
              <a:t>2.Long sequence probability will never zero</a:t>
            </a:r>
          </a:p>
          <a:p>
            <a:pPr algn="ctr"/>
            <a:r>
              <a:rPr lang="en-US" sz="2000" dirty="0">
                <a:solidFill>
                  <a:schemeClr val="dk1"/>
                </a:solidFill>
                <a:latin typeface="Calibri"/>
                <a:ea typeface="Calibri"/>
                <a:cs typeface="Calibri"/>
                <a:sym typeface="Calibri"/>
              </a:rPr>
              <a:t>3. Reduce time Complexity</a:t>
            </a:r>
          </a:p>
          <a:p>
            <a:pPr algn="ctr"/>
            <a:r>
              <a:rPr lang="en-US" sz="2000" dirty="0">
                <a:solidFill>
                  <a:schemeClr val="dk1"/>
                </a:solidFill>
                <a:latin typeface="Calibri"/>
                <a:ea typeface="Calibri"/>
                <a:cs typeface="Calibri"/>
                <a:sym typeface="Calibri"/>
              </a:rPr>
              <a:t>4.Don’t show observable state calculation</a:t>
            </a:r>
          </a:p>
          <a:p>
            <a:pPr algn="ctr"/>
            <a:r>
              <a:rPr lang="en-US" sz="2000" dirty="0">
                <a:solidFill>
                  <a:schemeClr val="dk1"/>
                </a:solidFill>
                <a:latin typeface="Calibri"/>
                <a:ea typeface="Calibri"/>
                <a:cs typeface="Calibri"/>
                <a:sym typeface="Calibri"/>
              </a:rPr>
              <a:t>5.Doctor‘s can predict state wise prediction</a:t>
            </a:r>
          </a:p>
        </p:txBody>
      </p:sp>
      <p:sp>
        <p:nvSpPr>
          <p:cNvPr id="211" name="Shape 211"/>
          <p:cNvSpPr/>
          <p:nvPr/>
        </p:nvSpPr>
        <p:spPr>
          <a:xfrm>
            <a:off x="618977" y="196948"/>
            <a:ext cx="4670474" cy="52050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2400" dirty="0">
                <a:solidFill>
                  <a:schemeClr val="dk1"/>
                </a:solidFill>
                <a:latin typeface="Calibri"/>
                <a:ea typeface="Calibri"/>
                <a:cs typeface="Calibri"/>
                <a:sym typeface="Calibri"/>
              </a:rPr>
              <a:t>Why it better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603EEC-B3BF-4704-BCAB-167F31801D08}"/>
              </a:ext>
            </a:extLst>
          </p:cNvPr>
          <p:cNvSpPr>
            <a:spLocks noGrp="1"/>
          </p:cNvSpPr>
          <p:nvPr>
            <p:ph type="title"/>
          </p:nvPr>
        </p:nvSpPr>
        <p:spPr>
          <a:xfrm>
            <a:off x="617220" y="278325"/>
            <a:ext cx="11109960" cy="648351"/>
          </a:xfrm>
        </p:spPr>
        <p:txBody>
          <a:bodyPr>
            <a:normAutofit fontScale="90000"/>
          </a:bodyPr>
          <a:lstStyle/>
          <a:p>
            <a:r>
              <a:rPr lang="en-US" dirty="0"/>
              <a:t>Data Set and Preprocessing</a:t>
            </a:r>
          </a:p>
        </p:txBody>
      </p:sp>
      <p:sp>
        <p:nvSpPr>
          <p:cNvPr id="6" name="Text Placeholder 5">
            <a:extLst>
              <a:ext uri="{FF2B5EF4-FFF2-40B4-BE49-F238E27FC236}">
                <a16:creationId xmlns:a16="http://schemas.microsoft.com/office/drawing/2014/main" id="{17FB843B-1888-4AF0-A8D1-A59653F71C77}"/>
              </a:ext>
            </a:extLst>
          </p:cNvPr>
          <p:cNvSpPr>
            <a:spLocks noGrp="1"/>
          </p:cNvSpPr>
          <p:nvPr>
            <p:ph type="body" idx="1"/>
          </p:nvPr>
        </p:nvSpPr>
        <p:spPr>
          <a:xfrm>
            <a:off x="588188" y="1093553"/>
            <a:ext cx="5454254" cy="471509"/>
          </a:xfrm>
        </p:spPr>
        <p:txBody>
          <a:bodyPr>
            <a:normAutofit fontScale="92500" lnSpcReduction="20000"/>
          </a:bodyPr>
          <a:lstStyle/>
          <a:p>
            <a:r>
              <a:rPr lang="en-US" dirty="0"/>
              <a:t>Data Set information</a:t>
            </a:r>
          </a:p>
        </p:txBody>
      </p:sp>
      <p:sp>
        <p:nvSpPr>
          <p:cNvPr id="7" name="Content Placeholder 6">
            <a:extLst>
              <a:ext uri="{FF2B5EF4-FFF2-40B4-BE49-F238E27FC236}">
                <a16:creationId xmlns:a16="http://schemas.microsoft.com/office/drawing/2014/main" id="{431AC6A9-6A44-4C12-B6F8-5FBE75A52263}"/>
              </a:ext>
            </a:extLst>
          </p:cNvPr>
          <p:cNvSpPr>
            <a:spLocks noGrp="1"/>
          </p:cNvSpPr>
          <p:nvPr>
            <p:ph sz="half" idx="2"/>
          </p:nvPr>
        </p:nvSpPr>
        <p:spPr>
          <a:xfrm>
            <a:off x="588188" y="1741690"/>
            <a:ext cx="5454254" cy="2337762"/>
          </a:xfrm>
        </p:spPr>
        <p:txBody>
          <a:bodyPr>
            <a:normAutofit lnSpcReduction="10000"/>
          </a:bodyPr>
          <a:lstStyle/>
          <a:p>
            <a:r>
              <a:rPr lang="en-US" sz="2000" dirty="0">
                <a:latin typeface="Calibri Light" panose="020F0302020204030204" pitchFamily="34" charset="0"/>
              </a:rPr>
              <a:t>This dataset records only provided "logical time" slots (breakfast, lunch, dinner, bedtime).</a:t>
            </a:r>
          </a:p>
          <a:p>
            <a:r>
              <a:rPr lang="en-US" sz="2000" dirty="0">
                <a:latin typeface="Calibri Light" panose="020F0302020204030204" pitchFamily="34" charset="0"/>
              </a:rPr>
              <a:t> fixed times were assigned to breakfast (08:00), lunch (12:00), dinner (18:00), and bedtime (22:00). </a:t>
            </a:r>
          </a:p>
          <a:p>
            <a:r>
              <a:rPr lang="en-US" sz="2000" dirty="0">
                <a:latin typeface="Calibri Light" panose="020F0302020204030204" pitchFamily="34" charset="0"/>
              </a:rPr>
              <a:t>Each value contain an insulin level of breakfast,lunch,dinner,bedtime.</a:t>
            </a:r>
          </a:p>
          <a:p>
            <a:endParaRPr lang="en-US" sz="2000" dirty="0"/>
          </a:p>
        </p:txBody>
      </p:sp>
      <p:sp>
        <p:nvSpPr>
          <p:cNvPr id="8" name="Text Placeholder 7">
            <a:extLst>
              <a:ext uri="{FF2B5EF4-FFF2-40B4-BE49-F238E27FC236}">
                <a16:creationId xmlns:a16="http://schemas.microsoft.com/office/drawing/2014/main" id="{A4C4041B-268F-46B4-B3A1-20F449B1E7D4}"/>
              </a:ext>
            </a:extLst>
          </p:cNvPr>
          <p:cNvSpPr>
            <a:spLocks noGrp="1"/>
          </p:cNvSpPr>
          <p:nvPr>
            <p:ph type="body" sz="quarter" idx="3"/>
          </p:nvPr>
        </p:nvSpPr>
        <p:spPr/>
        <p:txBody>
          <a:bodyPr>
            <a:normAutofit fontScale="92500" lnSpcReduction="20000"/>
          </a:bodyPr>
          <a:lstStyle/>
          <a:p>
            <a:r>
              <a:rPr lang="en-US" dirty="0"/>
              <a:t>Diabetes Dataset(main Dataset)</a:t>
            </a:r>
          </a:p>
        </p:txBody>
      </p:sp>
      <p:graphicFrame>
        <p:nvGraphicFramePr>
          <p:cNvPr id="12" name="Content Placeholder 11">
            <a:extLst>
              <a:ext uri="{FF2B5EF4-FFF2-40B4-BE49-F238E27FC236}">
                <a16:creationId xmlns:a16="http://schemas.microsoft.com/office/drawing/2014/main" id="{4D22D810-72DB-4A66-B1C7-95DE93F75736}"/>
              </a:ext>
            </a:extLst>
          </p:cNvPr>
          <p:cNvGraphicFramePr>
            <a:graphicFrameLocks noGrp="1"/>
          </p:cNvGraphicFramePr>
          <p:nvPr>
            <p:ph sz="quarter" idx="4"/>
            <p:extLst>
              <p:ext uri="{D42A27DB-BD31-4B8C-83A1-F6EECF244321}">
                <p14:modId xmlns:p14="http://schemas.microsoft.com/office/powerpoint/2010/main" val="2289438318"/>
              </p:ext>
            </p:extLst>
          </p:nvPr>
        </p:nvGraphicFramePr>
        <p:xfrm>
          <a:off x="6270625" y="2203450"/>
          <a:ext cx="5456240" cy="4267200"/>
        </p:xfrm>
        <a:graphic>
          <a:graphicData uri="http://schemas.openxmlformats.org/drawingml/2006/table">
            <a:tbl>
              <a:tblPr firstRow="1" bandRow="1">
                <a:tableStyleId>{9E224AD4-EA5B-47A6-9F91-8F4B128CC08E}</a:tableStyleId>
              </a:tblPr>
              <a:tblGrid>
                <a:gridCol w="1501775">
                  <a:extLst>
                    <a:ext uri="{9D8B030D-6E8A-4147-A177-3AD203B41FA5}">
                      <a16:colId xmlns:a16="http://schemas.microsoft.com/office/drawing/2014/main" val="2579909187"/>
                    </a:ext>
                  </a:extLst>
                </a:gridCol>
                <a:gridCol w="1226345">
                  <a:extLst>
                    <a:ext uri="{9D8B030D-6E8A-4147-A177-3AD203B41FA5}">
                      <a16:colId xmlns:a16="http://schemas.microsoft.com/office/drawing/2014/main" val="925273502"/>
                    </a:ext>
                  </a:extLst>
                </a:gridCol>
                <a:gridCol w="1364060">
                  <a:extLst>
                    <a:ext uri="{9D8B030D-6E8A-4147-A177-3AD203B41FA5}">
                      <a16:colId xmlns:a16="http://schemas.microsoft.com/office/drawing/2014/main" val="1689471091"/>
                    </a:ext>
                  </a:extLst>
                </a:gridCol>
                <a:gridCol w="1364060">
                  <a:extLst>
                    <a:ext uri="{9D8B030D-6E8A-4147-A177-3AD203B41FA5}">
                      <a16:colId xmlns:a16="http://schemas.microsoft.com/office/drawing/2014/main" val="481980787"/>
                    </a:ext>
                  </a:extLst>
                </a:gridCol>
              </a:tblGrid>
              <a:tr h="370840">
                <a:tc>
                  <a:txBody>
                    <a:bodyPr/>
                    <a:lstStyle/>
                    <a:p>
                      <a:r>
                        <a:rPr lang="en-US" dirty="0"/>
                        <a:t>Date</a:t>
                      </a:r>
                    </a:p>
                  </a:txBody>
                  <a:tcPr/>
                </a:tc>
                <a:tc>
                  <a:txBody>
                    <a:bodyPr/>
                    <a:lstStyle/>
                    <a:p>
                      <a:r>
                        <a:rPr lang="en-US" dirty="0"/>
                        <a:t>Time</a:t>
                      </a:r>
                    </a:p>
                  </a:txBody>
                  <a:tcPr/>
                </a:tc>
                <a:tc>
                  <a:txBody>
                    <a:bodyPr/>
                    <a:lstStyle/>
                    <a:p>
                      <a:r>
                        <a:rPr lang="en-US" dirty="0"/>
                        <a:t>Code</a:t>
                      </a:r>
                    </a:p>
                  </a:txBody>
                  <a:tcPr/>
                </a:tc>
                <a:tc>
                  <a:txBody>
                    <a:bodyPr/>
                    <a:lstStyle/>
                    <a:p>
                      <a:r>
                        <a:rPr lang="en-US" dirty="0"/>
                        <a:t>Value</a:t>
                      </a:r>
                    </a:p>
                  </a:txBody>
                  <a:tcPr/>
                </a:tc>
                <a:extLst>
                  <a:ext uri="{0D108BD9-81ED-4DB2-BD59-A6C34878D82A}">
                    <a16:rowId xmlns:a16="http://schemas.microsoft.com/office/drawing/2014/main" val="3094622720"/>
                  </a:ext>
                </a:extLst>
              </a:tr>
              <a:tr h="370840">
                <a:tc>
                  <a:txBody>
                    <a:bodyPr/>
                    <a:lstStyle/>
                    <a:p>
                      <a:r>
                        <a:rPr lang="en-US" dirty="0"/>
                        <a:t>04-21-1991</a:t>
                      </a:r>
                    </a:p>
                  </a:txBody>
                  <a:tcPr/>
                </a:tc>
                <a:tc>
                  <a:txBody>
                    <a:bodyPr/>
                    <a:lstStyle/>
                    <a:p>
                      <a:r>
                        <a:rPr lang="en-US" dirty="0"/>
                        <a:t>9:09</a:t>
                      </a:r>
                    </a:p>
                  </a:txBody>
                  <a:tcPr/>
                </a:tc>
                <a:tc>
                  <a:txBody>
                    <a:bodyPr/>
                    <a:lstStyle/>
                    <a:p>
                      <a:r>
                        <a:rPr lang="en-US" dirty="0"/>
                        <a:t>58</a:t>
                      </a:r>
                    </a:p>
                  </a:txBody>
                  <a:tcPr/>
                </a:tc>
                <a:tc>
                  <a:txBody>
                    <a:bodyPr/>
                    <a:lstStyle/>
                    <a:p>
                      <a:r>
                        <a:rPr lang="en-US" dirty="0"/>
                        <a:t>100</a:t>
                      </a:r>
                    </a:p>
                  </a:txBody>
                  <a:tcPr/>
                </a:tc>
                <a:extLst>
                  <a:ext uri="{0D108BD9-81ED-4DB2-BD59-A6C34878D82A}">
                    <a16:rowId xmlns:a16="http://schemas.microsoft.com/office/drawing/2014/main" val="1455591763"/>
                  </a:ext>
                </a:extLst>
              </a:tr>
              <a:tr h="370840">
                <a:tc>
                  <a:txBody>
                    <a:bodyPr/>
                    <a:lstStyle/>
                    <a:p>
                      <a:r>
                        <a:rPr lang="en-US" dirty="0"/>
                        <a:t>04-21-1991</a:t>
                      </a:r>
                    </a:p>
                  </a:txBody>
                  <a:tcPr/>
                </a:tc>
                <a:tc>
                  <a:txBody>
                    <a:bodyPr/>
                    <a:lstStyle/>
                    <a:p>
                      <a:r>
                        <a:rPr lang="en-US" dirty="0"/>
                        <a:t>9:09</a:t>
                      </a:r>
                    </a:p>
                  </a:txBody>
                  <a:tcPr/>
                </a:tc>
                <a:tc>
                  <a:txBody>
                    <a:bodyPr/>
                    <a:lstStyle/>
                    <a:p>
                      <a:r>
                        <a:rPr lang="en-US" dirty="0"/>
                        <a:t>33</a:t>
                      </a:r>
                    </a:p>
                  </a:txBody>
                  <a:tcPr/>
                </a:tc>
                <a:tc>
                  <a:txBody>
                    <a:bodyPr/>
                    <a:lstStyle/>
                    <a:p>
                      <a:r>
                        <a:rPr lang="en-US" dirty="0"/>
                        <a:t>009</a:t>
                      </a:r>
                    </a:p>
                  </a:txBody>
                  <a:tcPr/>
                </a:tc>
                <a:extLst>
                  <a:ext uri="{0D108BD9-81ED-4DB2-BD59-A6C34878D82A}">
                    <a16:rowId xmlns:a16="http://schemas.microsoft.com/office/drawing/2014/main" val="1072729527"/>
                  </a:ext>
                </a:extLst>
              </a:tr>
              <a:tr h="370840">
                <a:tc>
                  <a:txBody>
                    <a:bodyPr/>
                    <a:lstStyle/>
                    <a:p>
                      <a:r>
                        <a:rPr lang="en-US" dirty="0"/>
                        <a:t>04-21-1991</a:t>
                      </a:r>
                    </a:p>
                  </a:txBody>
                  <a:tcPr/>
                </a:tc>
                <a:tc>
                  <a:txBody>
                    <a:bodyPr/>
                    <a:lstStyle/>
                    <a:p>
                      <a:r>
                        <a:rPr lang="en-US" dirty="0"/>
                        <a:t>17:08</a:t>
                      </a:r>
                    </a:p>
                  </a:txBody>
                  <a:tcPr/>
                </a:tc>
                <a:tc>
                  <a:txBody>
                    <a:bodyPr/>
                    <a:lstStyle/>
                    <a:p>
                      <a:r>
                        <a:rPr lang="en-US" dirty="0"/>
                        <a:t>62</a:t>
                      </a:r>
                    </a:p>
                  </a:txBody>
                  <a:tcPr/>
                </a:tc>
                <a:tc>
                  <a:txBody>
                    <a:bodyPr/>
                    <a:lstStyle/>
                    <a:p>
                      <a:r>
                        <a:rPr lang="en-US" dirty="0"/>
                        <a:t>119</a:t>
                      </a:r>
                    </a:p>
                  </a:txBody>
                  <a:tcPr/>
                </a:tc>
                <a:extLst>
                  <a:ext uri="{0D108BD9-81ED-4DB2-BD59-A6C34878D82A}">
                    <a16:rowId xmlns:a16="http://schemas.microsoft.com/office/drawing/2014/main" val="1959394209"/>
                  </a:ext>
                </a:extLst>
              </a:tr>
              <a:tr h="370840">
                <a:tc>
                  <a:txBody>
                    <a:bodyPr/>
                    <a:lstStyle/>
                    <a:p>
                      <a:r>
                        <a:rPr lang="en-US" dirty="0"/>
                        <a:t>04-24-1991</a:t>
                      </a:r>
                    </a:p>
                  </a:txBody>
                  <a:tcPr/>
                </a:tc>
                <a:tc>
                  <a:txBody>
                    <a:bodyPr/>
                    <a:lstStyle/>
                    <a:p>
                      <a:r>
                        <a:rPr lang="en-US" dirty="0"/>
                        <a:t>7:52</a:t>
                      </a:r>
                    </a:p>
                  </a:txBody>
                  <a:tcPr/>
                </a:tc>
                <a:tc>
                  <a:txBody>
                    <a:bodyPr/>
                    <a:lstStyle/>
                    <a:p>
                      <a:r>
                        <a:rPr lang="en-US" dirty="0"/>
                        <a:t>34</a:t>
                      </a:r>
                    </a:p>
                  </a:txBody>
                  <a:tcPr/>
                </a:tc>
                <a:tc>
                  <a:txBody>
                    <a:bodyPr/>
                    <a:lstStyle/>
                    <a:p>
                      <a:r>
                        <a:rPr lang="en-US" dirty="0"/>
                        <a:t>014</a:t>
                      </a:r>
                    </a:p>
                  </a:txBody>
                  <a:tcPr/>
                </a:tc>
                <a:extLst>
                  <a:ext uri="{0D108BD9-81ED-4DB2-BD59-A6C34878D82A}">
                    <a16:rowId xmlns:a16="http://schemas.microsoft.com/office/drawing/2014/main" val="122500248"/>
                  </a:ext>
                </a:extLst>
              </a:tr>
              <a:tr h="370840">
                <a:tc>
                  <a:txBody>
                    <a:bodyPr/>
                    <a:lstStyle/>
                    <a:p>
                      <a:r>
                        <a:rPr lang="en-US" dirty="0"/>
                        <a:t>04-21-1991</a:t>
                      </a:r>
                    </a:p>
                  </a:txBody>
                  <a:tcPr/>
                </a:tc>
                <a:tc>
                  <a:txBody>
                    <a:bodyPr/>
                    <a:lstStyle/>
                    <a:p>
                      <a:r>
                        <a:rPr lang="en-US" dirty="0"/>
                        <a:t>12:53</a:t>
                      </a:r>
                    </a:p>
                  </a:txBody>
                  <a:tcPr/>
                </a:tc>
                <a:tc>
                  <a:txBody>
                    <a:bodyPr/>
                    <a:lstStyle/>
                    <a:p>
                      <a:r>
                        <a:rPr lang="en-US" dirty="0"/>
                        <a:t>60</a:t>
                      </a:r>
                    </a:p>
                  </a:txBody>
                  <a:tcPr/>
                </a:tc>
                <a:tc>
                  <a:txBody>
                    <a:bodyPr/>
                    <a:lstStyle/>
                    <a:p>
                      <a:r>
                        <a:rPr lang="en-US" dirty="0"/>
                        <a:t>072</a:t>
                      </a:r>
                    </a:p>
                  </a:txBody>
                  <a:tcPr/>
                </a:tc>
                <a:extLst>
                  <a:ext uri="{0D108BD9-81ED-4DB2-BD59-A6C34878D82A}">
                    <a16:rowId xmlns:a16="http://schemas.microsoft.com/office/drawing/2014/main" val="811333775"/>
                  </a:ext>
                </a:extLst>
              </a:tr>
              <a:tr h="370840">
                <a:tc>
                  <a:txBody>
                    <a:bodyPr/>
                    <a:lstStyle/>
                    <a:p>
                      <a:r>
                        <a:rPr lang="en-US" dirty="0"/>
                        <a:t>04-22-1991</a:t>
                      </a:r>
                    </a:p>
                  </a:txBody>
                  <a:tcPr/>
                </a:tc>
                <a:tc>
                  <a:txBody>
                    <a:bodyPr/>
                    <a:lstStyle/>
                    <a:p>
                      <a:r>
                        <a:rPr lang="en-US" dirty="0"/>
                        <a:t>23:00</a:t>
                      </a:r>
                    </a:p>
                  </a:txBody>
                  <a:tcPr/>
                </a:tc>
                <a:tc>
                  <a:txBody>
                    <a:bodyPr/>
                    <a:lstStyle/>
                    <a:p>
                      <a:r>
                        <a:rPr lang="en-US" dirty="0"/>
                        <a:t>48</a:t>
                      </a:r>
                    </a:p>
                  </a:txBody>
                  <a:tcPr/>
                </a:tc>
                <a:tc>
                  <a:txBody>
                    <a:bodyPr/>
                    <a:lstStyle/>
                    <a:p>
                      <a:r>
                        <a:rPr lang="en-US" dirty="0"/>
                        <a:t>094</a:t>
                      </a:r>
                    </a:p>
                  </a:txBody>
                  <a:tcPr/>
                </a:tc>
                <a:extLst>
                  <a:ext uri="{0D108BD9-81ED-4DB2-BD59-A6C34878D82A}">
                    <a16:rowId xmlns:a16="http://schemas.microsoft.com/office/drawing/2014/main" val="3168117293"/>
                  </a:ext>
                </a:extLst>
              </a:tr>
              <a:tr h="370840">
                <a:tc>
                  <a:txBody>
                    <a:bodyPr/>
                    <a:lstStyle/>
                    <a:p>
                      <a:r>
                        <a:rPr lang="en-US" dirty="0"/>
                        <a:t>10-10-1989</a:t>
                      </a:r>
                    </a:p>
                  </a:txBody>
                  <a:tcPr/>
                </a:tc>
                <a:tc>
                  <a:txBody>
                    <a:bodyPr/>
                    <a:lstStyle/>
                    <a:p>
                      <a:r>
                        <a:rPr lang="en-US" dirty="0"/>
                        <a:t>18:00</a:t>
                      </a:r>
                    </a:p>
                  </a:txBody>
                  <a:tcPr/>
                </a:tc>
                <a:tc>
                  <a:txBody>
                    <a:bodyPr/>
                    <a:lstStyle/>
                    <a:p>
                      <a:r>
                        <a:rPr lang="en-US" dirty="0"/>
                        <a:t>33</a:t>
                      </a:r>
                    </a:p>
                  </a:txBody>
                  <a:tcPr/>
                </a:tc>
                <a:tc>
                  <a:txBody>
                    <a:bodyPr/>
                    <a:lstStyle/>
                    <a:p>
                      <a:r>
                        <a:rPr lang="en-US" dirty="0"/>
                        <a:t>010</a:t>
                      </a:r>
                    </a:p>
                  </a:txBody>
                  <a:tcPr/>
                </a:tc>
                <a:extLst>
                  <a:ext uri="{0D108BD9-81ED-4DB2-BD59-A6C34878D82A}">
                    <a16:rowId xmlns:a16="http://schemas.microsoft.com/office/drawing/2014/main" val="1463188637"/>
                  </a:ext>
                </a:extLst>
              </a:tr>
              <a:tr h="370840">
                <a:tc>
                  <a:txBody>
                    <a:bodyPr/>
                    <a:lstStyle/>
                    <a:p>
                      <a:r>
                        <a:rPr lang="en-US" dirty="0"/>
                        <a:t>10-11-1989</a:t>
                      </a:r>
                    </a:p>
                  </a:txBody>
                  <a:tcPr/>
                </a:tc>
                <a:tc>
                  <a:txBody>
                    <a:bodyPr/>
                    <a:lstStyle/>
                    <a:p>
                      <a:r>
                        <a:rPr lang="en-US" dirty="0"/>
                        <a:t>18:00</a:t>
                      </a:r>
                    </a:p>
                  </a:txBody>
                  <a:tcPr/>
                </a:tc>
                <a:tc>
                  <a:txBody>
                    <a:bodyPr/>
                    <a:lstStyle/>
                    <a:p>
                      <a:r>
                        <a:rPr lang="en-US" dirty="0"/>
                        <a:t>62</a:t>
                      </a:r>
                    </a:p>
                  </a:txBody>
                  <a:tcPr/>
                </a:tc>
                <a:tc>
                  <a:txBody>
                    <a:bodyPr/>
                    <a:lstStyle/>
                    <a:p>
                      <a:r>
                        <a:rPr lang="en-US" dirty="0"/>
                        <a:t>153</a:t>
                      </a:r>
                    </a:p>
                  </a:txBody>
                  <a:tcPr/>
                </a:tc>
                <a:extLst>
                  <a:ext uri="{0D108BD9-81ED-4DB2-BD59-A6C34878D82A}">
                    <a16:rowId xmlns:a16="http://schemas.microsoft.com/office/drawing/2014/main" val="2247570954"/>
                  </a:ext>
                </a:extLst>
              </a:tr>
              <a:tr h="370840">
                <a:tc>
                  <a:txBody>
                    <a:bodyPr/>
                    <a:lstStyle/>
                    <a:p>
                      <a:r>
                        <a:rPr lang="en-US" dirty="0"/>
                        <a:t>01-12-1990</a:t>
                      </a:r>
                    </a:p>
                  </a:txBody>
                  <a:tcPr/>
                </a:tc>
                <a:tc>
                  <a:txBody>
                    <a:bodyPr/>
                    <a:lstStyle/>
                    <a:p>
                      <a:r>
                        <a:rPr lang="en-US" dirty="0"/>
                        <a:t>12:00</a:t>
                      </a:r>
                    </a:p>
                  </a:txBody>
                  <a:tcPr/>
                </a:tc>
                <a:tc>
                  <a:txBody>
                    <a:bodyPr/>
                    <a:lstStyle/>
                    <a:p>
                      <a:r>
                        <a:rPr lang="en-US" dirty="0"/>
                        <a:t>60</a:t>
                      </a:r>
                    </a:p>
                  </a:txBody>
                  <a:tcPr/>
                </a:tc>
                <a:tc>
                  <a:txBody>
                    <a:bodyPr/>
                    <a:lstStyle/>
                    <a:p>
                      <a:r>
                        <a:rPr lang="en-US" dirty="0"/>
                        <a:t>60</a:t>
                      </a:r>
                    </a:p>
                  </a:txBody>
                  <a:tcPr/>
                </a:tc>
                <a:extLst>
                  <a:ext uri="{0D108BD9-81ED-4DB2-BD59-A6C34878D82A}">
                    <a16:rowId xmlns:a16="http://schemas.microsoft.com/office/drawing/2014/main" val="2416134737"/>
                  </a:ext>
                </a:extLst>
              </a:tr>
            </a:tbl>
          </a:graphicData>
        </a:graphic>
      </p:graphicFrame>
      <p:sp>
        <p:nvSpPr>
          <p:cNvPr id="13" name="Rectangle 12">
            <a:extLst>
              <a:ext uri="{FF2B5EF4-FFF2-40B4-BE49-F238E27FC236}">
                <a16:creationId xmlns:a16="http://schemas.microsoft.com/office/drawing/2014/main" id="{08C16699-E066-4E9D-B423-FC2C31D1EAB6}"/>
              </a:ext>
            </a:extLst>
          </p:cNvPr>
          <p:cNvSpPr/>
          <p:nvPr/>
        </p:nvSpPr>
        <p:spPr>
          <a:xfrm>
            <a:off x="762000" y="3932237"/>
            <a:ext cx="5029200" cy="25384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Light" panose="020F0302020204030204" pitchFamily="34" charset="0"/>
              </a:rPr>
              <a:t>Code field:</a:t>
            </a:r>
          </a:p>
          <a:p>
            <a:pPr algn="ctr"/>
            <a:r>
              <a:rPr lang="en-US" sz="2000" dirty="0">
                <a:latin typeface="Calibri Light" panose="020F0302020204030204" pitchFamily="34" charset="0"/>
              </a:rPr>
              <a:t>33=insulin dose</a:t>
            </a:r>
          </a:p>
          <a:p>
            <a:pPr algn="ctr"/>
            <a:r>
              <a:rPr lang="en-US" sz="2000" dirty="0">
                <a:latin typeface="Calibri Light" panose="020F0302020204030204" pitchFamily="34" charset="0"/>
              </a:rPr>
              <a:t>34=NPH insulin dose</a:t>
            </a:r>
          </a:p>
          <a:p>
            <a:pPr algn="ctr"/>
            <a:r>
              <a:rPr lang="en-US" sz="2000" dirty="0">
                <a:latin typeface="Calibri Light" panose="020F0302020204030204" pitchFamily="34" charset="0"/>
              </a:rPr>
              <a:t>48 = Unspecified blood glucose measurement</a:t>
            </a:r>
          </a:p>
          <a:p>
            <a:pPr algn="ctr"/>
            <a:r>
              <a:rPr lang="en-US" sz="2000" dirty="0">
                <a:latin typeface="Calibri Light" panose="020F0302020204030204" pitchFamily="34" charset="0"/>
              </a:rPr>
              <a:t>58 = Pre-breakfast blood glucose measurement</a:t>
            </a:r>
          </a:p>
          <a:p>
            <a:pPr algn="ctr"/>
            <a:r>
              <a:rPr lang="en-US" sz="2000" dirty="0">
                <a:latin typeface="Calibri Light" panose="020F0302020204030204" pitchFamily="34" charset="0"/>
              </a:rPr>
              <a:t>60 = Pre-lunch blood glucose measurement</a:t>
            </a:r>
            <a:br>
              <a:rPr lang="en-US" sz="2000" dirty="0">
                <a:latin typeface="Calibri Light" panose="020F0302020204030204" pitchFamily="34" charset="0"/>
              </a:rPr>
            </a:br>
            <a:r>
              <a:rPr lang="en-US" sz="2000" dirty="0">
                <a:latin typeface="Calibri Light" panose="020F0302020204030204" pitchFamily="34" charset="0"/>
              </a:rPr>
              <a:t>62 = Pre-supper blood glucose measurement</a:t>
            </a:r>
            <a:r>
              <a:rPr lang="en-US" dirty="0"/>
              <a:t> </a:t>
            </a:r>
          </a:p>
          <a:p>
            <a:pPr algn="ctr"/>
            <a:endParaRPr lang="en-US" dirty="0"/>
          </a:p>
        </p:txBody>
      </p:sp>
    </p:spTree>
    <p:extLst>
      <p:ext uri="{BB962C8B-B14F-4D97-AF65-F5344CB8AC3E}">
        <p14:creationId xmlns:p14="http://schemas.microsoft.com/office/powerpoint/2010/main" val="238868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0D1867-0D25-4E9E-90CF-4829AB494648}"/>
              </a:ext>
            </a:extLst>
          </p:cNvPr>
          <p:cNvSpPr>
            <a:spLocks noGrp="1"/>
          </p:cNvSpPr>
          <p:nvPr>
            <p:ph type="title"/>
          </p:nvPr>
        </p:nvSpPr>
        <p:spPr>
          <a:xfrm>
            <a:off x="617220" y="278325"/>
            <a:ext cx="11109960" cy="834512"/>
          </a:xfrm>
        </p:spPr>
        <p:txBody>
          <a:bodyPr>
            <a:noAutofit/>
          </a:bodyPr>
          <a:lstStyle/>
          <a:p>
            <a:r>
              <a:rPr lang="en-US" sz="6000" dirty="0"/>
              <a:t>Data Set and preprocessing</a:t>
            </a:r>
          </a:p>
        </p:txBody>
      </p:sp>
      <p:sp>
        <p:nvSpPr>
          <p:cNvPr id="6" name="Text Placeholder 5">
            <a:extLst>
              <a:ext uri="{FF2B5EF4-FFF2-40B4-BE49-F238E27FC236}">
                <a16:creationId xmlns:a16="http://schemas.microsoft.com/office/drawing/2014/main" id="{BACDD9F3-9BF9-4661-973D-727DB7D95CAF}"/>
              </a:ext>
            </a:extLst>
          </p:cNvPr>
          <p:cNvSpPr>
            <a:spLocks noGrp="1"/>
          </p:cNvSpPr>
          <p:nvPr>
            <p:ph type="body" idx="1"/>
          </p:nvPr>
        </p:nvSpPr>
        <p:spPr/>
        <p:txBody>
          <a:bodyPr/>
          <a:lstStyle/>
          <a:p>
            <a:r>
              <a:rPr lang="en-US" dirty="0"/>
              <a:t>Preprocessing</a:t>
            </a:r>
          </a:p>
        </p:txBody>
      </p:sp>
      <p:sp>
        <p:nvSpPr>
          <p:cNvPr id="7" name="Content Placeholder 6">
            <a:extLst>
              <a:ext uri="{FF2B5EF4-FFF2-40B4-BE49-F238E27FC236}">
                <a16:creationId xmlns:a16="http://schemas.microsoft.com/office/drawing/2014/main" id="{5F46633C-D1B3-47CC-AB98-DDE91C3D9FF5}"/>
              </a:ext>
            </a:extLst>
          </p:cNvPr>
          <p:cNvSpPr>
            <a:spLocks noGrp="1"/>
          </p:cNvSpPr>
          <p:nvPr>
            <p:ph sz="half" idx="2"/>
          </p:nvPr>
        </p:nvSpPr>
        <p:spPr>
          <a:xfrm>
            <a:off x="617220" y="2204075"/>
            <a:ext cx="5173980" cy="4004338"/>
          </a:xfrm>
        </p:spPr>
        <p:txBody>
          <a:bodyPr/>
          <a:lstStyle/>
          <a:p>
            <a:r>
              <a:rPr lang="en-US" dirty="0"/>
              <a:t>We take only code =33 from data set.</a:t>
            </a:r>
          </a:p>
          <a:p>
            <a:r>
              <a:rPr lang="en-US" dirty="0"/>
              <a:t>Get breakfast,lunch,dinner,bedtime value from timing slot.</a:t>
            </a:r>
          </a:p>
          <a:p>
            <a:r>
              <a:rPr lang="en-US" dirty="0"/>
              <a:t>Take 36 months data to predict .</a:t>
            </a:r>
          </a:p>
        </p:txBody>
      </p:sp>
      <p:sp>
        <p:nvSpPr>
          <p:cNvPr id="8" name="Text Placeholder 7">
            <a:extLst>
              <a:ext uri="{FF2B5EF4-FFF2-40B4-BE49-F238E27FC236}">
                <a16:creationId xmlns:a16="http://schemas.microsoft.com/office/drawing/2014/main" id="{11EF8C6D-BE02-4E57-835F-E3A392BB4943}"/>
              </a:ext>
            </a:extLst>
          </p:cNvPr>
          <p:cNvSpPr>
            <a:spLocks noGrp="1"/>
          </p:cNvSpPr>
          <p:nvPr>
            <p:ph type="body" sz="quarter" idx="3"/>
          </p:nvPr>
        </p:nvSpPr>
        <p:spPr/>
        <p:txBody>
          <a:bodyPr/>
          <a:lstStyle/>
          <a:p>
            <a:r>
              <a:rPr lang="en-US" dirty="0"/>
              <a:t>Preprocessed Data</a:t>
            </a:r>
          </a:p>
        </p:txBody>
      </p:sp>
      <p:graphicFrame>
        <p:nvGraphicFramePr>
          <p:cNvPr id="18" name="Content Placeholder 17">
            <a:extLst>
              <a:ext uri="{FF2B5EF4-FFF2-40B4-BE49-F238E27FC236}">
                <a16:creationId xmlns:a16="http://schemas.microsoft.com/office/drawing/2014/main" id="{113D2AC5-611F-4228-BC33-B27263839E4E}"/>
              </a:ext>
            </a:extLst>
          </p:cNvPr>
          <p:cNvGraphicFramePr>
            <a:graphicFrameLocks noGrp="1"/>
          </p:cNvGraphicFramePr>
          <p:nvPr>
            <p:ph sz="quarter" idx="4"/>
            <p:extLst>
              <p:ext uri="{D42A27DB-BD31-4B8C-83A1-F6EECF244321}">
                <p14:modId xmlns:p14="http://schemas.microsoft.com/office/powerpoint/2010/main" val="296702876"/>
              </p:ext>
            </p:extLst>
          </p:nvPr>
        </p:nvGraphicFramePr>
        <p:xfrm>
          <a:off x="6270625" y="2376632"/>
          <a:ext cx="5456238" cy="3463640"/>
        </p:xfrm>
        <a:graphic>
          <a:graphicData uri="http://schemas.openxmlformats.org/drawingml/2006/table">
            <a:tbl>
              <a:tblPr firstRow="1" bandRow="1">
                <a:tableStyleId>{9E224AD4-EA5B-47A6-9F91-8F4B128CC08E}</a:tableStyleId>
              </a:tblPr>
              <a:tblGrid>
                <a:gridCol w="968375">
                  <a:extLst>
                    <a:ext uri="{9D8B030D-6E8A-4147-A177-3AD203B41FA5}">
                      <a16:colId xmlns:a16="http://schemas.microsoft.com/office/drawing/2014/main" val="1794453985"/>
                    </a:ext>
                  </a:extLst>
                </a:gridCol>
                <a:gridCol w="850371">
                  <a:extLst>
                    <a:ext uri="{9D8B030D-6E8A-4147-A177-3AD203B41FA5}">
                      <a16:colId xmlns:a16="http://schemas.microsoft.com/office/drawing/2014/main" val="2177316419"/>
                    </a:ext>
                  </a:extLst>
                </a:gridCol>
                <a:gridCol w="909373">
                  <a:extLst>
                    <a:ext uri="{9D8B030D-6E8A-4147-A177-3AD203B41FA5}">
                      <a16:colId xmlns:a16="http://schemas.microsoft.com/office/drawing/2014/main" val="3198018270"/>
                    </a:ext>
                  </a:extLst>
                </a:gridCol>
                <a:gridCol w="909373">
                  <a:extLst>
                    <a:ext uri="{9D8B030D-6E8A-4147-A177-3AD203B41FA5}">
                      <a16:colId xmlns:a16="http://schemas.microsoft.com/office/drawing/2014/main" val="999298854"/>
                    </a:ext>
                  </a:extLst>
                </a:gridCol>
                <a:gridCol w="988483">
                  <a:extLst>
                    <a:ext uri="{9D8B030D-6E8A-4147-A177-3AD203B41FA5}">
                      <a16:colId xmlns:a16="http://schemas.microsoft.com/office/drawing/2014/main" val="808860673"/>
                    </a:ext>
                  </a:extLst>
                </a:gridCol>
                <a:gridCol w="830263">
                  <a:extLst>
                    <a:ext uri="{9D8B030D-6E8A-4147-A177-3AD203B41FA5}">
                      <a16:colId xmlns:a16="http://schemas.microsoft.com/office/drawing/2014/main" val="2557882859"/>
                    </a:ext>
                  </a:extLst>
                </a:gridCol>
              </a:tblGrid>
              <a:tr h="692728">
                <a:tc>
                  <a:txBody>
                    <a:bodyPr/>
                    <a:lstStyle/>
                    <a:p>
                      <a:r>
                        <a:rPr lang="en-US" sz="2000" dirty="0"/>
                        <a:t>Data</a:t>
                      </a:r>
                    </a:p>
                  </a:txBody>
                  <a:tcPr marT="41564" marB="41564"/>
                </a:tc>
                <a:tc>
                  <a:txBody>
                    <a:bodyPr/>
                    <a:lstStyle/>
                    <a:p>
                      <a:r>
                        <a:rPr lang="en-US" sz="2000" dirty="0"/>
                        <a:t>Code</a:t>
                      </a:r>
                    </a:p>
                  </a:txBody>
                  <a:tcPr marT="41564" marB="41564"/>
                </a:tc>
                <a:tc>
                  <a:txBody>
                    <a:bodyPr/>
                    <a:lstStyle/>
                    <a:p>
                      <a:r>
                        <a:rPr lang="en-US" sz="2000" dirty="0"/>
                        <a:t>breakfast</a:t>
                      </a:r>
                    </a:p>
                  </a:txBody>
                  <a:tcPr marT="41564" marB="41564"/>
                </a:tc>
                <a:tc>
                  <a:txBody>
                    <a:bodyPr/>
                    <a:lstStyle/>
                    <a:p>
                      <a:r>
                        <a:rPr lang="en-US" sz="2000" dirty="0"/>
                        <a:t>lunch</a:t>
                      </a:r>
                    </a:p>
                  </a:txBody>
                  <a:tcPr marT="41564" marB="41564"/>
                </a:tc>
                <a:tc>
                  <a:txBody>
                    <a:bodyPr/>
                    <a:lstStyle/>
                    <a:p>
                      <a:r>
                        <a:rPr lang="en-US" sz="2000" dirty="0"/>
                        <a:t>Dinner</a:t>
                      </a:r>
                    </a:p>
                  </a:txBody>
                  <a:tcPr marT="41564" marB="41564"/>
                </a:tc>
                <a:tc>
                  <a:txBody>
                    <a:bodyPr/>
                    <a:lstStyle/>
                    <a:p>
                      <a:r>
                        <a:rPr lang="en-US" sz="2000" dirty="0"/>
                        <a:t>Bedtime</a:t>
                      </a:r>
                    </a:p>
                  </a:txBody>
                  <a:tcPr marT="41564" marB="41564"/>
                </a:tc>
                <a:extLst>
                  <a:ext uri="{0D108BD9-81ED-4DB2-BD59-A6C34878D82A}">
                    <a16:rowId xmlns:a16="http://schemas.microsoft.com/office/drawing/2014/main" val="615200309"/>
                  </a:ext>
                </a:extLst>
              </a:tr>
              <a:tr h="692728">
                <a:tc>
                  <a:txBody>
                    <a:bodyPr/>
                    <a:lstStyle/>
                    <a:p>
                      <a:r>
                        <a:rPr lang="en-US" sz="2000" dirty="0"/>
                        <a:t>04-17-1989</a:t>
                      </a:r>
                    </a:p>
                  </a:txBody>
                  <a:tcPr marT="41564" marB="41564"/>
                </a:tc>
                <a:tc>
                  <a:txBody>
                    <a:bodyPr/>
                    <a:lstStyle/>
                    <a:p>
                      <a:r>
                        <a:rPr lang="en-US" sz="2000" dirty="0"/>
                        <a:t>33</a:t>
                      </a:r>
                    </a:p>
                  </a:txBody>
                  <a:tcPr marT="41564" marB="41564"/>
                </a:tc>
                <a:tc>
                  <a:txBody>
                    <a:bodyPr/>
                    <a:lstStyle/>
                    <a:p>
                      <a:r>
                        <a:rPr lang="en-US" sz="2000" dirty="0"/>
                        <a:t>19.0</a:t>
                      </a:r>
                    </a:p>
                  </a:txBody>
                  <a:tcPr marT="41564" marB="41564"/>
                </a:tc>
                <a:tc>
                  <a:txBody>
                    <a:bodyPr/>
                    <a:lstStyle/>
                    <a:p>
                      <a:r>
                        <a:rPr lang="en-US" sz="2000" dirty="0"/>
                        <a:t>18.0</a:t>
                      </a:r>
                    </a:p>
                  </a:txBody>
                  <a:tcPr marT="41564" marB="41564"/>
                </a:tc>
                <a:tc>
                  <a:txBody>
                    <a:bodyPr/>
                    <a:lstStyle/>
                    <a:p>
                      <a:r>
                        <a:rPr lang="en-US" sz="2000" dirty="0"/>
                        <a:t>9.0</a:t>
                      </a:r>
                    </a:p>
                  </a:txBody>
                  <a:tcPr marT="41564" marB="41564"/>
                </a:tc>
                <a:tc>
                  <a:txBody>
                    <a:bodyPr/>
                    <a:lstStyle/>
                    <a:p>
                      <a:r>
                        <a:rPr lang="en-US" sz="2000" dirty="0"/>
                        <a:t>0.0</a:t>
                      </a:r>
                    </a:p>
                  </a:txBody>
                  <a:tcPr marT="41564" marB="41564"/>
                </a:tc>
                <a:extLst>
                  <a:ext uri="{0D108BD9-81ED-4DB2-BD59-A6C34878D82A}">
                    <a16:rowId xmlns:a16="http://schemas.microsoft.com/office/drawing/2014/main" val="2984726504"/>
                  </a:ext>
                </a:extLst>
              </a:tr>
              <a:tr h="692728">
                <a:tc>
                  <a:txBody>
                    <a:bodyPr/>
                    <a:lstStyle/>
                    <a:p>
                      <a:r>
                        <a:rPr lang="en-US" sz="2000" dirty="0"/>
                        <a:t>04-17-1989</a:t>
                      </a:r>
                    </a:p>
                  </a:txBody>
                  <a:tcPr marT="41564" marB="41564"/>
                </a:tc>
                <a:tc>
                  <a:txBody>
                    <a:bodyPr/>
                    <a:lstStyle/>
                    <a:p>
                      <a:r>
                        <a:rPr lang="en-US" sz="2000" dirty="0"/>
                        <a:t>33</a:t>
                      </a:r>
                    </a:p>
                  </a:txBody>
                  <a:tcPr marT="41564" marB="41564"/>
                </a:tc>
                <a:tc>
                  <a:txBody>
                    <a:bodyPr/>
                    <a:lstStyle/>
                    <a:p>
                      <a:r>
                        <a:rPr lang="en-US" sz="2000" dirty="0"/>
                        <a:t>6.0</a:t>
                      </a:r>
                    </a:p>
                  </a:txBody>
                  <a:tcPr marT="41564" marB="41564"/>
                </a:tc>
                <a:tc>
                  <a:txBody>
                    <a:bodyPr/>
                    <a:lstStyle/>
                    <a:p>
                      <a:r>
                        <a:rPr lang="en-US" sz="2000" dirty="0"/>
                        <a:t>12.0</a:t>
                      </a:r>
                    </a:p>
                  </a:txBody>
                  <a:tcPr marT="41564" marB="41564"/>
                </a:tc>
                <a:tc>
                  <a:txBody>
                    <a:bodyPr/>
                    <a:lstStyle/>
                    <a:p>
                      <a:r>
                        <a:rPr lang="en-US" sz="2000" dirty="0"/>
                        <a:t>0.0</a:t>
                      </a:r>
                    </a:p>
                  </a:txBody>
                  <a:tcPr marT="41564" marB="41564"/>
                </a:tc>
                <a:tc>
                  <a:txBody>
                    <a:bodyPr/>
                    <a:lstStyle/>
                    <a:p>
                      <a:r>
                        <a:rPr lang="en-US" sz="2000" dirty="0"/>
                        <a:t>0.0</a:t>
                      </a:r>
                    </a:p>
                  </a:txBody>
                  <a:tcPr marT="41564" marB="41564"/>
                </a:tc>
                <a:extLst>
                  <a:ext uri="{0D108BD9-81ED-4DB2-BD59-A6C34878D82A}">
                    <a16:rowId xmlns:a16="http://schemas.microsoft.com/office/drawing/2014/main" val="1708228435"/>
                  </a:ext>
                </a:extLst>
              </a:tr>
              <a:tr h="692728">
                <a:tc>
                  <a:txBody>
                    <a:bodyPr/>
                    <a:lstStyle/>
                    <a:p>
                      <a:r>
                        <a:rPr lang="en-US" sz="2000" dirty="0"/>
                        <a:t>05-17-1989</a:t>
                      </a:r>
                    </a:p>
                  </a:txBody>
                  <a:tcPr marT="41564" marB="41564"/>
                </a:tc>
                <a:tc>
                  <a:txBody>
                    <a:bodyPr/>
                    <a:lstStyle/>
                    <a:p>
                      <a:r>
                        <a:rPr lang="en-US" sz="2000" dirty="0"/>
                        <a:t>33</a:t>
                      </a:r>
                    </a:p>
                  </a:txBody>
                  <a:tcPr marT="41564" marB="41564"/>
                </a:tc>
                <a:tc>
                  <a:txBody>
                    <a:bodyPr/>
                    <a:lstStyle/>
                    <a:p>
                      <a:r>
                        <a:rPr lang="en-US" sz="2000" dirty="0"/>
                        <a:t>17.0</a:t>
                      </a:r>
                    </a:p>
                  </a:txBody>
                  <a:tcPr marT="41564" marB="41564"/>
                </a:tc>
                <a:tc>
                  <a:txBody>
                    <a:bodyPr/>
                    <a:lstStyle/>
                    <a:p>
                      <a:r>
                        <a:rPr lang="en-US" sz="2000" dirty="0"/>
                        <a:t>15.0</a:t>
                      </a:r>
                    </a:p>
                  </a:txBody>
                  <a:tcPr marT="41564" marB="41564"/>
                </a:tc>
                <a:tc>
                  <a:txBody>
                    <a:bodyPr/>
                    <a:lstStyle/>
                    <a:p>
                      <a:r>
                        <a:rPr lang="en-US" sz="2000" dirty="0"/>
                        <a:t>6.0</a:t>
                      </a:r>
                    </a:p>
                  </a:txBody>
                  <a:tcPr marT="41564" marB="41564"/>
                </a:tc>
                <a:tc>
                  <a:txBody>
                    <a:bodyPr/>
                    <a:lstStyle/>
                    <a:p>
                      <a:r>
                        <a:rPr lang="en-US" sz="2000" dirty="0"/>
                        <a:t>2.0</a:t>
                      </a:r>
                    </a:p>
                  </a:txBody>
                  <a:tcPr marT="41564" marB="41564"/>
                </a:tc>
                <a:extLst>
                  <a:ext uri="{0D108BD9-81ED-4DB2-BD59-A6C34878D82A}">
                    <a16:rowId xmlns:a16="http://schemas.microsoft.com/office/drawing/2014/main" val="1524688504"/>
                  </a:ext>
                </a:extLst>
              </a:tr>
              <a:tr h="692728">
                <a:tc>
                  <a:txBody>
                    <a:bodyPr/>
                    <a:lstStyle/>
                    <a:p>
                      <a:r>
                        <a:rPr lang="en-US" sz="2000" dirty="0"/>
                        <a:t>05-17-1989</a:t>
                      </a:r>
                    </a:p>
                  </a:txBody>
                  <a:tcPr marT="41564" marB="41564"/>
                </a:tc>
                <a:tc>
                  <a:txBody>
                    <a:bodyPr/>
                    <a:lstStyle/>
                    <a:p>
                      <a:r>
                        <a:rPr lang="en-US" sz="2000" dirty="0"/>
                        <a:t>33</a:t>
                      </a:r>
                    </a:p>
                  </a:txBody>
                  <a:tcPr marT="41564" marB="41564"/>
                </a:tc>
                <a:tc>
                  <a:txBody>
                    <a:bodyPr/>
                    <a:lstStyle/>
                    <a:p>
                      <a:r>
                        <a:rPr lang="en-US" sz="2000" dirty="0"/>
                        <a:t>18.0</a:t>
                      </a:r>
                    </a:p>
                  </a:txBody>
                  <a:tcPr marT="41564" marB="41564"/>
                </a:tc>
                <a:tc>
                  <a:txBody>
                    <a:bodyPr/>
                    <a:lstStyle/>
                    <a:p>
                      <a:r>
                        <a:rPr lang="en-US" sz="2000" dirty="0"/>
                        <a:t>15.0 </a:t>
                      </a:r>
                    </a:p>
                  </a:txBody>
                  <a:tcPr marT="41564" marB="41564"/>
                </a:tc>
                <a:tc>
                  <a:txBody>
                    <a:bodyPr/>
                    <a:lstStyle/>
                    <a:p>
                      <a:r>
                        <a:rPr lang="en-US" sz="2000" dirty="0"/>
                        <a:t>8.0</a:t>
                      </a:r>
                    </a:p>
                  </a:txBody>
                  <a:tcPr marT="41564" marB="41564"/>
                </a:tc>
                <a:tc>
                  <a:txBody>
                    <a:bodyPr/>
                    <a:lstStyle/>
                    <a:p>
                      <a:r>
                        <a:rPr lang="en-US" sz="2000" dirty="0"/>
                        <a:t>2.0</a:t>
                      </a:r>
                    </a:p>
                  </a:txBody>
                  <a:tcPr marT="41564" marB="41564"/>
                </a:tc>
                <a:extLst>
                  <a:ext uri="{0D108BD9-81ED-4DB2-BD59-A6C34878D82A}">
                    <a16:rowId xmlns:a16="http://schemas.microsoft.com/office/drawing/2014/main" val="2769043550"/>
                  </a:ext>
                </a:extLst>
              </a:tr>
            </a:tbl>
          </a:graphicData>
        </a:graphic>
      </p:graphicFrame>
    </p:spTree>
    <p:extLst>
      <p:ext uri="{BB962C8B-B14F-4D97-AF65-F5344CB8AC3E}">
        <p14:creationId xmlns:p14="http://schemas.microsoft.com/office/powerpoint/2010/main" val="156410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a:t>
            </a:r>
          </a:p>
        </p:txBody>
      </p:sp>
      <p:pic>
        <p:nvPicPr>
          <p:cNvPr id="221" name="Shape 221"/>
          <p:cNvPicPr preferRelativeResize="0">
            <a:picLocks noGrp="1"/>
          </p:cNvPicPr>
          <p:nvPr>
            <p:ph sz="half" idx="1"/>
          </p:nvPr>
        </p:nvPicPr>
        <p:blipFill rotWithShape="1">
          <a:blip r:embed="rId3">
            <a:alphaModFix/>
          </a:blip>
          <a:stretch/>
        </p:blipFill>
        <p:spPr>
          <a:xfrm>
            <a:off x="6802421" y="2413539"/>
            <a:ext cx="4667902" cy="3000794"/>
          </a:xfrm>
          <a:prstGeom prst="rect">
            <a:avLst/>
          </a:prstGeom>
          <a:noFill/>
          <a:ln>
            <a:noFill/>
          </a:ln>
        </p:spPr>
      </p:pic>
      <p:sp>
        <p:nvSpPr>
          <p:cNvPr id="217" name="Shape 217"/>
          <p:cNvSpPr/>
          <p:nvPr/>
        </p:nvSpPr>
        <p:spPr>
          <a:xfrm>
            <a:off x="4053363" y="886153"/>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(Breakfast)</a:t>
            </a:r>
          </a:p>
        </p:txBody>
      </p:sp>
      <p:sp>
        <p:nvSpPr>
          <p:cNvPr id="218" name="Shape 218"/>
          <p:cNvSpPr/>
          <p:nvPr/>
        </p:nvSpPr>
        <p:spPr>
          <a:xfrm>
            <a:off x="848678" y="6408683"/>
            <a:ext cx="4664393"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19" name="Shape 219"/>
          <p:cNvSpPr/>
          <p:nvPr/>
        </p:nvSpPr>
        <p:spPr>
          <a:xfrm>
            <a:off x="7096126" y="6356297"/>
            <a:ext cx="479107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a:t>
            </a:r>
          </a:p>
        </p:txBody>
      </p:sp>
      <p:graphicFrame>
        <p:nvGraphicFramePr>
          <p:cNvPr id="220" name="Shape 220"/>
          <p:cNvGraphicFramePr/>
          <p:nvPr/>
        </p:nvGraphicFramePr>
        <p:xfrm>
          <a:off x="133350" y="1792426"/>
          <a:ext cx="6176977" cy="4402008"/>
        </p:xfrm>
        <a:graphic>
          <a:graphicData uri="http://schemas.openxmlformats.org/drawingml/2006/table">
            <a:tbl>
              <a:tblPr firstRow="1" firstCol="1" bandRow="1">
                <a:noFill/>
                <a:tableStyleId>{9E224AD4-EA5B-47A6-9F91-8F4B128CC08E}</a:tableStyleId>
              </a:tblPr>
              <a:tblGrid>
                <a:gridCol w="1462000">
                  <a:extLst>
                    <a:ext uri="{9D8B030D-6E8A-4147-A177-3AD203B41FA5}">
                      <a16:colId xmlns:a16="http://schemas.microsoft.com/office/drawing/2014/main" val="20000"/>
                    </a:ext>
                  </a:extLst>
                </a:gridCol>
                <a:gridCol w="1683975">
                  <a:extLst>
                    <a:ext uri="{9D8B030D-6E8A-4147-A177-3AD203B41FA5}">
                      <a16:colId xmlns:a16="http://schemas.microsoft.com/office/drawing/2014/main" val="20001"/>
                    </a:ext>
                  </a:extLst>
                </a:gridCol>
                <a:gridCol w="1515501">
                  <a:extLst>
                    <a:ext uri="{9D8B030D-6E8A-4147-A177-3AD203B41FA5}">
                      <a16:colId xmlns:a16="http://schemas.microsoft.com/office/drawing/2014/main" val="20002"/>
                    </a:ext>
                  </a:extLst>
                </a:gridCol>
                <a:gridCol w="1515501">
                  <a:extLst>
                    <a:ext uri="{9D8B030D-6E8A-4147-A177-3AD203B41FA5}">
                      <a16:colId xmlns:a16="http://schemas.microsoft.com/office/drawing/2014/main" val="20003"/>
                    </a:ext>
                  </a:extLst>
                </a:gridCol>
              </a:tblGrid>
              <a:tr h="1094508">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a:t>
                      </a:r>
                    </a:p>
                    <a:p>
                      <a:pPr marL="0" marR="0" lvl="0" indent="0" algn="l" rtl="0">
                        <a:lnSpc>
                          <a:spcPct val="107000"/>
                        </a:lnSpc>
                        <a:spcBef>
                          <a:spcPts val="800"/>
                        </a:spcBef>
                        <a:spcAft>
                          <a:spcPts val="0"/>
                        </a:spcAft>
                        <a:buNone/>
                      </a:pPr>
                      <a:r>
                        <a:rPr lang="en-US" sz="2000" u="none" strike="noStrike" cap="none"/>
                        <a:t>(preprocessed)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26875">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2.38</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2.37</a:t>
                      </a:r>
                    </a:p>
                  </a:txBody>
                  <a:tcPr marL="60575" marR="60575" marT="0" marB="0"/>
                </a:tc>
                <a:extLst>
                  <a:ext uri="{0D108BD9-81ED-4DB2-BD59-A6C34878D82A}">
                    <a16:rowId xmlns:a16="http://schemas.microsoft.com/office/drawing/2014/main" val="10001"/>
                  </a:ext>
                </a:extLst>
              </a:tr>
              <a:tr h="826875">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2.88</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2.18</a:t>
                      </a:r>
                    </a:p>
                  </a:txBody>
                  <a:tcPr marL="60575" marR="60575" marT="0" marB="0"/>
                </a:tc>
                <a:extLst>
                  <a:ext uri="{0D108BD9-81ED-4DB2-BD59-A6C34878D82A}">
                    <a16:rowId xmlns:a16="http://schemas.microsoft.com/office/drawing/2014/main" val="10002"/>
                  </a:ext>
                </a:extLst>
              </a:tr>
              <a:tr h="826875">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2.28</a:t>
                      </a:r>
                    </a:p>
                  </a:txBody>
                  <a:tcPr marL="60575" marR="60575" marT="0" marB="0"/>
                </a:tc>
                <a:extLst>
                  <a:ext uri="{0D108BD9-81ED-4DB2-BD59-A6C34878D82A}">
                    <a16:rowId xmlns:a16="http://schemas.microsoft.com/office/drawing/2014/main" val="10003"/>
                  </a:ext>
                </a:extLst>
              </a:tr>
              <a:tr h="826875">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2.79</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2.28</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a:t>
            </a:r>
          </a:p>
        </p:txBody>
      </p:sp>
      <p:pic>
        <p:nvPicPr>
          <p:cNvPr id="227" name="Shape 227"/>
          <p:cNvPicPr preferRelativeResize="0">
            <a:picLocks noGrp="1"/>
          </p:cNvPicPr>
          <p:nvPr>
            <p:ph sz="half" idx="1"/>
          </p:nvPr>
        </p:nvPicPr>
        <p:blipFill rotWithShape="1">
          <a:blip r:embed="rId3">
            <a:alphaModFix/>
          </a:blip>
          <a:stretch/>
        </p:blipFill>
        <p:spPr>
          <a:xfrm>
            <a:off x="257444" y="2768816"/>
            <a:ext cx="4896534" cy="2410162"/>
          </a:xfrm>
          <a:prstGeom prst="rect">
            <a:avLst/>
          </a:prstGeom>
          <a:noFill/>
          <a:ln>
            <a:noFill/>
          </a:ln>
        </p:spPr>
      </p:pic>
      <p:pic>
        <p:nvPicPr>
          <p:cNvPr id="228" name="Shape 228"/>
          <p:cNvPicPr preferRelativeResize="0">
            <a:picLocks noGrp="1"/>
          </p:cNvPicPr>
          <p:nvPr>
            <p:ph sz="half" idx="2"/>
          </p:nvPr>
        </p:nvPicPr>
        <p:blipFill rotWithShape="1">
          <a:blip r:embed="rId4">
            <a:alphaModFix/>
          </a:blip>
          <a:stretch/>
        </p:blipFill>
        <p:spPr>
          <a:xfrm>
            <a:off x="5153978" y="2030157"/>
            <a:ext cx="6902873" cy="3519163"/>
          </a:xfrm>
          <a:prstGeom prst="rect">
            <a:avLst/>
          </a:prstGeom>
          <a:noFill/>
          <a:ln>
            <a:noFill/>
          </a:ln>
        </p:spPr>
      </p:pic>
      <p:sp>
        <p:nvSpPr>
          <p:cNvPr id="229" name="Shape 229"/>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Breakfast</a:t>
            </a:r>
          </a:p>
        </p:txBody>
      </p:sp>
      <p:sp>
        <p:nvSpPr>
          <p:cNvPr id="230" name="Shape 230"/>
          <p:cNvSpPr/>
          <p:nvPr/>
        </p:nvSpPr>
        <p:spPr>
          <a:xfrm>
            <a:off x="767716" y="6402769"/>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(0-14)</a:t>
            </a:r>
          </a:p>
        </p:txBody>
      </p:sp>
      <p:sp>
        <p:nvSpPr>
          <p:cNvPr id="231" name="Shape 231"/>
          <p:cNvSpPr/>
          <p:nvPr/>
        </p:nvSpPr>
        <p:spPr>
          <a:xfrm>
            <a:off x="6858955" y="642003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(0-64)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40" name="Shape 240"/>
          <p:cNvPicPr preferRelativeResize="0">
            <a:picLocks noGrp="1"/>
          </p:cNvPicPr>
          <p:nvPr>
            <p:ph sz="half" idx="1"/>
          </p:nvPr>
        </p:nvPicPr>
        <p:blipFill rotWithShape="1">
          <a:blip r:embed="rId3">
            <a:alphaModFix/>
          </a:blip>
          <a:stretch/>
        </p:blipFill>
        <p:spPr>
          <a:xfrm>
            <a:off x="2197568" y="2468353"/>
            <a:ext cx="4667902" cy="3000794"/>
          </a:xfrm>
          <a:prstGeom prst="rect">
            <a:avLst/>
          </a:prstGeom>
          <a:noFill/>
          <a:ln>
            <a:noFill/>
          </a:ln>
        </p:spPr>
      </p:pic>
      <p:sp>
        <p:nvSpPr>
          <p:cNvPr id="237" name="Shape 237"/>
          <p:cNvSpPr/>
          <p:nvPr/>
        </p:nvSpPr>
        <p:spPr>
          <a:xfrm>
            <a:off x="802957" y="641470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38" name="Shape 238"/>
          <p:cNvSpPr/>
          <p:nvPr/>
        </p:nvSpPr>
        <p:spPr>
          <a:xfrm>
            <a:off x="7362824" y="6414706"/>
            <a:ext cx="4405315"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a:t>
            </a:r>
          </a:p>
        </p:txBody>
      </p:sp>
      <p:graphicFrame>
        <p:nvGraphicFramePr>
          <p:cNvPr id="239" name="Shape 239"/>
          <p:cNvGraphicFramePr/>
          <p:nvPr/>
        </p:nvGraphicFramePr>
        <p:xfrm>
          <a:off x="182558" y="1792426"/>
          <a:ext cx="6175400" cy="4544844"/>
        </p:xfrm>
        <a:graphic>
          <a:graphicData uri="http://schemas.openxmlformats.org/drawingml/2006/table">
            <a:tbl>
              <a:tblPr firstRow="1" firstCol="1" bandRow="1">
                <a:noFill/>
                <a:tableStyleId>{9E224AD4-EA5B-47A6-9F91-8F4B128CC08E}</a:tableStyleId>
              </a:tblPr>
              <a:tblGrid>
                <a:gridCol w="1528000">
                  <a:extLst>
                    <a:ext uri="{9D8B030D-6E8A-4147-A177-3AD203B41FA5}">
                      <a16:colId xmlns:a16="http://schemas.microsoft.com/office/drawing/2014/main" val="20000"/>
                    </a:ext>
                  </a:extLst>
                </a:gridCol>
                <a:gridCol w="1590100">
                  <a:extLst>
                    <a:ext uri="{9D8B030D-6E8A-4147-A177-3AD203B41FA5}">
                      <a16:colId xmlns:a16="http://schemas.microsoft.com/office/drawing/2014/main" val="20001"/>
                    </a:ext>
                  </a:extLst>
                </a:gridCol>
                <a:gridCol w="1528650">
                  <a:extLst>
                    <a:ext uri="{9D8B030D-6E8A-4147-A177-3AD203B41FA5}">
                      <a16:colId xmlns:a16="http://schemas.microsoft.com/office/drawing/2014/main" val="20002"/>
                    </a:ext>
                  </a:extLst>
                </a:gridCol>
                <a:gridCol w="1528650">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59975" marR="59975" marT="0" marB="0"/>
                </a:tc>
                <a:extLst>
                  <a:ext uri="{0D108BD9-81ED-4DB2-BD59-A6C34878D82A}">
                    <a16:rowId xmlns:a16="http://schemas.microsoft.com/office/drawing/2014/main" val="10000"/>
                  </a:ext>
                </a:extLst>
              </a:tr>
              <a:tr h="888325">
                <a:tc>
                  <a:txBody>
                    <a:bodyPr/>
                    <a:lstStyle/>
                    <a:p>
                      <a:pPr marL="0" marR="0" lvl="0" indent="0" algn="l" rtl="0">
                        <a:lnSpc>
                          <a:spcPct val="107000"/>
                        </a:lnSpc>
                        <a:spcBef>
                          <a:spcPts val="0"/>
                        </a:spcBef>
                        <a:spcAft>
                          <a:spcPts val="0"/>
                        </a:spcAft>
                        <a:buNone/>
                      </a:pPr>
                      <a:r>
                        <a:rPr lang="en-US" sz="2000" u="none" strike="noStrike" cap="none"/>
                        <a:t>0-14	</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1.20</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2.19</a:t>
                      </a:r>
                    </a:p>
                  </a:txBody>
                  <a:tcPr marL="59975" marR="59975" marT="0" marB="0"/>
                </a:tc>
                <a:extLst>
                  <a:ext uri="{0D108BD9-81ED-4DB2-BD59-A6C34878D82A}">
                    <a16:rowId xmlns:a16="http://schemas.microsoft.com/office/drawing/2014/main" val="10001"/>
                  </a:ext>
                </a:extLst>
              </a:tr>
              <a:tr h="888325">
                <a:tc>
                  <a:txBody>
                    <a:bodyPr/>
                    <a:lstStyle/>
                    <a:p>
                      <a:pPr marL="0" marR="0" lvl="0" indent="0" algn="l" rtl="0">
                        <a:lnSpc>
                          <a:spcPct val="107000"/>
                        </a:lnSpc>
                        <a:spcBef>
                          <a:spcPts val="0"/>
                        </a:spcBef>
                        <a:spcAft>
                          <a:spcPts val="0"/>
                        </a:spcAft>
                        <a:buNone/>
                      </a:pPr>
                      <a:r>
                        <a:rPr lang="en-US" sz="2000" u="none" strike="noStrike" cap="none"/>
                        <a:t>0-31</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1.99</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1.84</a:t>
                      </a:r>
                    </a:p>
                  </a:txBody>
                  <a:tcPr marL="59975" marR="59975" marT="0" marB="0"/>
                </a:tc>
                <a:extLst>
                  <a:ext uri="{0D108BD9-81ED-4DB2-BD59-A6C34878D82A}">
                    <a16:rowId xmlns:a16="http://schemas.microsoft.com/office/drawing/2014/main" val="10002"/>
                  </a:ext>
                </a:extLst>
              </a:tr>
              <a:tr h="888325">
                <a:tc>
                  <a:txBody>
                    <a:bodyPr/>
                    <a:lstStyle/>
                    <a:p>
                      <a:pPr marL="0" marR="0" lvl="0" indent="0" algn="l" rtl="0">
                        <a:lnSpc>
                          <a:spcPct val="107000"/>
                        </a:lnSpc>
                        <a:spcBef>
                          <a:spcPts val="0"/>
                        </a:spcBef>
                        <a:spcAft>
                          <a:spcPts val="0"/>
                        </a:spcAft>
                        <a:buNone/>
                      </a:pPr>
                      <a:r>
                        <a:rPr lang="en-US" sz="2000" u="none" strike="noStrike" cap="none"/>
                        <a:t>0-46</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2.21</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1.80</a:t>
                      </a:r>
                    </a:p>
                  </a:txBody>
                  <a:tcPr marL="59975" marR="59975" marT="0" marB="0"/>
                </a:tc>
                <a:extLst>
                  <a:ext uri="{0D108BD9-81ED-4DB2-BD59-A6C34878D82A}">
                    <a16:rowId xmlns:a16="http://schemas.microsoft.com/office/drawing/2014/main" val="10003"/>
                  </a:ext>
                </a:extLst>
              </a:tr>
              <a:tr h="888325">
                <a:tc>
                  <a:txBody>
                    <a:bodyPr/>
                    <a:lstStyle/>
                    <a:p>
                      <a:pPr marL="0" marR="0" lvl="0" indent="0" algn="l" rtl="0">
                        <a:lnSpc>
                          <a:spcPct val="107000"/>
                        </a:lnSpc>
                        <a:spcBef>
                          <a:spcPts val="0"/>
                        </a:spcBef>
                        <a:spcAft>
                          <a:spcPts val="0"/>
                        </a:spcAft>
                        <a:buNone/>
                      </a:pPr>
                      <a:r>
                        <a:rPr lang="en-US" sz="2000" u="none" strike="noStrike" cap="none"/>
                        <a:t>0-64</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2.55</a:t>
                      </a:r>
                    </a:p>
                  </a:txBody>
                  <a:tcPr marL="59975" marR="59975" marT="0" marB="0"/>
                </a:tc>
                <a:tc>
                  <a:txBody>
                    <a:bodyPr/>
                    <a:lstStyle/>
                    <a:p>
                      <a:pPr marL="0" marR="0" lvl="0" indent="0" algn="l" rtl="0">
                        <a:lnSpc>
                          <a:spcPct val="107000"/>
                        </a:lnSpc>
                        <a:spcBef>
                          <a:spcPts val="0"/>
                        </a:spcBef>
                        <a:spcAft>
                          <a:spcPts val="0"/>
                        </a:spcAft>
                        <a:buNone/>
                      </a:pPr>
                      <a:r>
                        <a:rPr lang="en-US" sz="2000" u="none" strike="noStrike" cap="none"/>
                        <a:t>2.15</a:t>
                      </a:r>
                    </a:p>
                  </a:txBody>
                  <a:tcPr marL="59975" marR="59975" marT="0" marB="0"/>
                </a:tc>
                <a:extLst>
                  <a:ext uri="{0D108BD9-81ED-4DB2-BD59-A6C34878D82A}">
                    <a16:rowId xmlns:a16="http://schemas.microsoft.com/office/drawing/2014/main" val="10004"/>
                  </a:ext>
                </a:extLst>
              </a:tr>
            </a:tbl>
          </a:graphicData>
        </a:graphic>
      </p:graphicFrame>
      <p:sp>
        <p:nvSpPr>
          <p:cNvPr id="241" name="Shape 241"/>
          <p:cNvSpPr/>
          <p:nvPr/>
        </p:nvSpPr>
        <p:spPr>
          <a:xfrm>
            <a:off x="4134326" y="911390"/>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(Lunch)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48" name="Shape 248"/>
          <p:cNvPicPr preferRelativeResize="0">
            <a:picLocks noGrp="1"/>
          </p:cNvPicPr>
          <p:nvPr>
            <p:ph sz="half" idx="1"/>
          </p:nvPr>
        </p:nvPicPr>
        <p:blipFill rotWithShape="1">
          <a:blip r:embed="rId3">
            <a:alphaModFix/>
          </a:blip>
          <a:srcRect l="10096" t="10778" r="9452" b="6371"/>
          <a:stretch/>
        </p:blipFill>
        <p:spPr>
          <a:xfrm>
            <a:off x="114299" y="1733550"/>
            <a:ext cx="5934001" cy="4624500"/>
          </a:xfrm>
          <a:prstGeom prst="rect">
            <a:avLst/>
          </a:prstGeom>
          <a:noFill/>
          <a:ln>
            <a:noFill/>
          </a:ln>
        </p:spPr>
      </p:pic>
      <p:pic>
        <p:nvPicPr>
          <p:cNvPr id="249" name="Shape 249"/>
          <p:cNvPicPr preferRelativeResize="0">
            <a:picLocks noGrp="1"/>
          </p:cNvPicPr>
          <p:nvPr>
            <p:ph sz="half" idx="2"/>
          </p:nvPr>
        </p:nvPicPr>
        <p:blipFill rotWithShape="1">
          <a:blip r:embed="rId4">
            <a:alphaModFix/>
          </a:blip>
          <a:stretch/>
        </p:blipFill>
        <p:spPr>
          <a:xfrm>
            <a:off x="6066443" y="2132571"/>
            <a:ext cx="6048299" cy="3519163"/>
          </a:xfrm>
          <a:prstGeom prst="rect">
            <a:avLst/>
          </a:prstGeom>
          <a:noFill/>
          <a:ln>
            <a:noFill/>
          </a:ln>
        </p:spPr>
      </p:pic>
      <p:sp>
        <p:nvSpPr>
          <p:cNvPr id="247" name="Shape 24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Lunch</a:t>
            </a:r>
          </a:p>
        </p:txBody>
      </p:sp>
      <p:sp>
        <p:nvSpPr>
          <p:cNvPr id="250" name="Shape 250"/>
          <p:cNvSpPr/>
          <p:nvPr/>
        </p:nvSpPr>
        <p:spPr>
          <a:xfrm>
            <a:off x="601030" y="6411907"/>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(0-14)</a:t>
            </a:r>
          </a:p>
        </p:txBody>
      </p:sp>
      <p:sp>
        <p:nvSpPr>
          <p:cNvPr id="251" name="Shape 251"/>
          <p:cNvSpPr/>
          <p:nvPr/>
        </p:nvSpPr>
        <p:spPr>
          <a:xfrm>
            <a:off x="6697029" y="6419650"/>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(0-64)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61" name="Shape 261"/>
          <p:cNvPicPr preferRelativeResize="0">
            <a:picLocks noGrp="1"/>
          </p:cNvPicPr>
          <p:nvPr>
            <p:ph sz="half" idx="1"/>
          </p:nvPr>
        </p:nvPicPr>
        <p:blipFill rotWithShape="1">
          <a:blip r:embed="rId3">
            <a:alphaModFix/>
          </a:blip>
          <a:stretch/>
        </p:blipFill>
        <p:spPr>
          <a:xfrm>
            <a:off x="6871967" y="1951037"/>
            <a:ext cx="5147309" cy="3520889"/>
          </a:xfrm>
          <a:prstGeom prst="rect">
            <a:avLst/>
          </a:prstGeom>
          <a:noFill/>
          <a:ln>
            <a:noFill/>
          </a:ln>
        </p:spPr>
      </p:pic>
      <p:sp>
        <p:nvSpPr>
          <p:cNvPr id="257" name="Shape 257"/>
          <p:cNvSpPr/>
          <p:nvPr/>
        </p:nvSpPr>
        <p:spPr>
          <a:xfrm>
            <a:off x="1131570" y="6378006"/>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58" name="Shape 258"/>
          <p:cNvSpPr/>
          <p:nvPr/>
        </p:nvSpPr>
        <p:spPr>
          <a:xfrm>
            <a:off x="6843393" y="6383148"/>
            <a:ext cx="5147310"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259" name="Shape 259"/>
          <p:cNvSpPr/>
          <p:nvPr/>
        </p:nvSpPr>
        <p:spPr>
          <a:xfrm>
            <a:off x="4362925" y="899648"/>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(Dinner)</a:t>
            </a:r>
          </a:p>
        </p:txBody>
      </p:sp>
      <p:graphicFrame>
        <p:nvGraphicFramePr>
          <p:cNvPr id="260" name="Shape 260"/>
          <p:cNvGraphicFramePr/>
          <p:nvPr/>
        </p:nvGraphicFramePr>
        <p:xfrm>
          <a:off x="158752" y="1792425"/>
          <a:ext cx="6194400" cy="4523444"/>
        </p:xfrm>
        <a:graphic>
          <a:graphicData uri="http://schemas.openxmlformats.org/drawingml/2006/table">
            <a:tbl>
              <a:tblPr firstRow="1" firstCol="1" bandRow="1">
                <a:noFill/>
                <a:tableStyleId>{9E224AD4-EA5B-47A6-9F91-8F4B128CC08E}</a:tableStyleId>
              </a:tblPr>
              <a:tblGrid>
                <a:gridCol w="1548275">
                  <a:extLst>
                    <a:ext uri="{9D8B030D-6E8A-4147-A177-3AD203B41FA5}">
                      <a16:colId xmlns:a16="http://schemas.microsoft.com/office/drawing/2014/main" val="20000"/>
                    </a:ext>
                  </a:extLst>
                </a:gridCol>
                <a:gridCol w="1548275">
                  <a:extLst>
                    <a:ext uri="{9D8B030D-6E8A-4147-A177-3AD203B41FA5}">
                      <a16:colId xmlns:a16="http://schemas.microsoft.com/office/drawing/2014/main" val="20001"/>
                    </a:ext>
                  </a:extLst>
                </a:gridCol>
                <a:gridCol w="1548925">
                  <a:extLst>
                    <a:ext uri="{9D8B030D-6E8A-4147-A177-3AD203B41FA5}">
                      <a16:colId xmlns:a16="http://schemas.microsoft.com/office/drawing/2014/main" val="20002"/>
                    </a:ext>
                  </a:extLst>
                </a:gridCol>
                <a:gridCol w="1548925">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82975">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2.13</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dirty="0"/>
                        <a:t>2.50</a:t>
                      </a:r>
                    </a:p>
                  </a:txBody>
                  <a:tcPr marL="60575" marR="60575" marT="0" marB="0"/>
                </a:tc>
                <a:extLst>
                  <a:ext uri="{0D108BD9-81ED-4DB2-BD59-A6C34878D82A}">
                    <a16:rowId xmlns:a16="http://schemas.microsoft.com/office/drawing/2014/main" val="10001"/>
                  </a:ext>
                </a:extLst>
              </a:tr>
              <a:tr h="882975">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2.76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2.36</a:t>
                      </a:r>
                    </a:p>
                  </a:txBody>
                  <a:tcPr marL="60575" marR="60575" marT="0" marB="0"/>
                </a:tc>
                <a:extLst>
                  <a:ext uri="{0D108BD9-81ED-4DB2-BD59-A6C34878D82A}">
                    <a16:rowId xmlns:a16="http://schemas.microsoft.com/office/drawing/2014/main" val="10002"/>
                  </a:ext>
                </a:extLst>
              </a:tr>
              <a:tr h="882975">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2.84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2.92</a:t>
                      </a:r>
                    </a:p>
                  </a:txBody>
                  <a:tcPr marL="60575" marR="60575" marT="0" marB="0"/>
                </a:tc>
                <a:extLst>
                  <a:ext uri="{0D108BD9-81ED-4DB2-BD59-A6C34878D82A}">
                    <a16:rowId xmlns:a16="http://schemas.microsoft.com/office/drawing/2014/main" val="10003"/>
                  </a:ext>
                </a:extLst>
              </a:tr>
              <a:tr h="882975">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3.20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dirty="0"/>
                        <a:t>3.55</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848678" y="341893"/>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a:t>
            </a:r>
            <a:r>
              <a:rPr lang="en-US" sz="3300" b="1" dirty="0">
                <a:solidFill>
                  <a:srgbClr val="00B0F0"/>
                </a:solidFill>
                <a:latin typeface="Calibri"/>
                <a:ea typeface="Calibri"/>
                <a:cs typeface="Calibri"/>
                <a:sym typeface="Calibri"/>
              </a:rPr>
              <a:t> </a:t>
            </a:r>
            <a:r>
              <a:rPr lang="en-US" sz="3300" b="1" dirty="0">
                <a:latin typeface="Calibri"/>
                <a:ea typeface="Calibri"/>
                <a:cs typeface="Calibri"/>
                <a:sym typeface="Calibri"/>
              </a:rPr>
              <a:t>Analysis Cont. </a:t>
            </a:r>
          </a:p>
        </p:txBody>
      </p:sp>
      <p:pic>
        <p:nvPicPr>
          <p:cNvPr id="270" name="Shape 270"/>
          <p:cNvPicPr preferRelativeResize="0">
            <a:picLocks noGrp="1"/>
          </p:cNvPicPr>
          <p:nvPr>
            <p:ph sz="half" idx="1"/>
          </p:nvPr>
        </p:nvPicPr>
        <p:blipFill rotWithShape="1">
          <a:blip r:embed="rId3">
            <a:alphaModFix/>
          </a:blip>
          <a:srcRect l="10305" t="11657" r="9495" b="7048"/>
          <a:stretch/>
        </p:blipFill>
        <p:spPr>
          <a:xfrm>
            <a:off x="119063" y="1738313"/>
            <a:ext cx="5975400" cy="4524300"/>
          </a:xfrm>
          <a:prstGeom prst="rect">
            <a:avLst/>
          </a:prstGeom>
          <a:noFill/>
          <a:ln>
            <a:noFill/>
          </a:ln>
        </p:spPr>
      </p:pic>
      <p:pic>
        <p:nvPicPr>
          <p:cNvPr id="271" name="Shape 271"/>
          <p:cNvPicPr preferRelativeResize="0">
            <a:picLocks noGrp="1"/>
          </p:cNvPicPr>
          <p:nvPr>
            <p:ph sz="half" idx="2"/>
          </p:nvPr>
        </p:nvPicPr>
        <p:blipFill rotWithShape="1">
          <a:blip r:embed="rId4">
            <a:alphaModFix/>
          </a:blip>
          <a:stretch/>
        </p:blipFill>
        <p:spPr>
          <a:xfrm>
            <a:off x="5449796" y="2011765"/>
            <a:ext cx="6894604" cy="4029007"/>
          </a:xfrm>
          <a:prstGeom prst="rect">
            <a:avLst/>
          </a:prstGeom>
          <a:noFill/>
          <a:ln>
            <a:noFill/>
          </a:ln>
        </p:spPr>
      </p:pic>
      <p:sp>
        <p:nvSpPr>
          <p:cNvPr id="267" name="Shape 26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Dinner</a:t>
            </a:r>
          </a:p>
        </p:txBody>
      </p:sp>
      <p:sp>
        <p:nvSpPr>
          <p:cNvPr id="268" name="Shape 268"/>
          <p:cNvSpPr/>
          <p:nvPr/>
        </p:nvSpPr>
        <p:spPr>
          <a:xfrm>
            <a:off x="767716" y="6402769"/>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(0-14)</a:t>
            </a:r>
          </a:p>
        </p:txBody>
      </p:sp>
      <p:sp>
        <p:nvSpPr>
          <p:cNvPr id="269" name="Shape 269"/>
          <p:cNvSpPr/>
          <p:nvPr/>
        </p:nvSpPr>
        <p:spPr>
          <a:xfrm>
            <a:off x="6697029" y="6419650"/>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(0-64)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276716"/>
            <a:ext cx="10888980" cy="1158346"/>
          </a:xfrm>
        </p:spPr>
        <p:txBody>
          <a:bodyPr>
            <a:normAutofit/>
          </a:bodyPr>
          <a:lstStyle/>
          <a:p>
            <a:r>
              <a:rPr lang="en-US" b="1" dirty="0">
                <a:solidFill>
                  <a:schemeClr val="tx1"/>
                </a:solidFill>
                <a:latin typeface="Calibri Light" pitchFamily="34" charset="0"/>
                <a:cs typeface="Calibri Light" pitchFamily="34" charset="0"/>
              </a:rPr>
              <a:t>Objectives</a:t>
            </a:r>
          </a:p>
        </p:txBody>
      </p:sp>
      <p:sp>
        <p:nvSpPr>
          <p:cNvPr id="5" name="Content Placeholder 4"/>
          <p:cNvSpPr>
            <a:spLocks noGrp="1"/>
          </p:cNvSpPr>
          <p:nvPr>
            <p:ph idx="1"/>
          </p:nvPr>
        </p:nvSpPr>
        <p:spPr>
          <a:xfrm>
            <a:off x="838201" y="1621683"/>
            <a:ext cx="10888980" cy="4901353"/>
          </a:xfrm>
        </p:spPr>
        <p:txBody>
          <a:bodyPr>
            <a:normAutofit fontScale="92500" lnSpcReduction="10000"/>
          </a:bodyPr>
          <a:lstStyle/>
          <a:p>
            <a:pPr>
              <a:buFont typeface="Wingdings" pitchFamily="2" charset="2"/>
              <a:buChar char="q"/>
            </a:pPr>
            <a:r>
              <a:rPr lang="en-US" dirty="0"/>
              <a:t> Insulin level sequence prediction using recurrent neural network (Long Short Term Memory). </a:t>
            </a:r>
            <a:br>
              <a:rPr lang="en-US" dirty="0"/>
            </a:br>
            <a:endParaRPr lang="en-US" dirty="0"/>
          </a:p>
          <a:p>
            <a:pPr>
              <a:buFont typeface="Wingdings" pitchFamily="2" charset="2"/>
              <a:buChar char="q"/>
            </a:pPr>
            <a:r>
              <a:rPr lang="en-US" dirty="0"/>
              <a:t>Prediction on train data with loss function and accuracy using Neural Network.</a:t>
            </a:r>
            <a:br>
              <a:rPr lang="en-US" dirty="0"/>
            </a:br>
            <a:endParaRPr lang="en-US" dirty="0"/>
          </a:p>
          <a:p>
            <a:pPr>
              <a:buFont typeface="Wingdings" pitchFamily="2" charset="2"/>
              <a:buChar char="q"/>
            </a:pPr>
            <a:r>
              <a:rPr lang="en-US" dirty="0"/>
              <a:t>Discover meaningful pattern and frequent insulin level using Predictive </a:t>
            </a:r>
            <a:r>
              <a:rPr lang="en-US" dirty="0" err="1"/>
              <a:t>Apriori</a:t>
            </a:r>
            <a:r>
              <a:rPr lang="en-US" dirty="0"/>
              <a:t> Algorithm based on time slot period. </a:t>
            </a:r>
          </a:p>
          <a:p>
            <a:pPr>
              <a:buFont typeface="Wingdings" pitchFamily="2" charset="2"/>
              <a:buChar char="q"/>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81" name="Shape 281"/>
          <p:cNvPicPr preferRelativeResize="0">
            <a:picLocks noGrp="1"/>
          </p:cNvPicPr>
          <p:nvPr>
            <p:ph sz="half" idx="1"/>
          </p:nvPr>
        </p:nvPicPr>
        <p:blipFill rotWithShape="1">
          <a:blip r:embed="rId3">
            <a:alphaModFix/>
          </a:blip>
          <a:stretch/>
        </p:blipFill>
        <p:spPr>
          <a:xfrm>
            <a:off x="6827821" y="2471132"/>
            <a:ext cx="4667902" cy="3000794"/>
          </a:xfrm>
          <a:prstGeom prst="rect">
            <a:avLst/>
          </a:prstGeom>
          <a:noFill/>
          <a:ln>
            <a:noFill/>
          </a:ln>
        </p:spPr>
      </p:pic>
      <p:sp>
        <p:nvSpPr>
          <p:cNvPr id="277" name="Shape 277"/>
          <p:cNvSpPr/>
          <p:nvPr/>
        </p:nvSpPr>
        <p:spPr>
          <a:xfrm>
            <a:off x="848678"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78" name="Shape 27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a:t>
            </a:r>
          </a:p>
        </p:txBody>
      </p:sp>
      <p:sp>
        <p:nvSpPr>
          <p:cNvPr id="279" name="Shape 279"/>
          <p:cNvSpPr/>
          <p:nvPr/>
        </p:nvSpPr>
        <p:spPr>
          <a:xfrm>
            <a:off x="4362925" y="899648"/>
            <a:ext cx="4075749"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Data Error (Bedtime)</a:t>
            </a:r>
          </a:p>
        </p:txBody>
      </p:sp>
      <p:graphicFrame>
        <p:nvGraphicFramePr>
          <p:cNvPr id="280" name="Shape 280"/>
          <p:cNvGraphicFramePr/>
          <p:nvPr/>
        </p:nvGraphicFramePr>
        <p:xfrm>
          <a:off x="266701" y="1757362"/>
          <a:ext cx="5829300" cy="4444944"/>
        </p:xfrm>
        <a:graphic>
          <a:graphicData uri="http://schemas.openxmlformats.org/drawingml/2006/table">
            <a:tbl>
              <a:tblPr firstRow="1" firstCol="1" bandRow="1">
                <a:noFill/>
                <a:tableStyleId>{9E224AD4-EA5B-47A6-9F91-8F4B128CC08E}</a:tableStyleId>
              </a:tblPr>
              <a:tblGrid>
                <a:gridCol w="1457025">
                  <a:extLst>
                    <a:ext uri="{9D8B030D-6E8A-4147-A177-3AD203B41FA5}">
                      <a16:colId xmlns:a16="http://schemas.microsoft.com/office/drawing/2014/main" val="20000"/>
                    </a:ext>
                  </a:extLst>
                </a:gridCol>
                <a:gridCol w="1457025">
                  <a:extLst>
                    <a:ext uri="{9D8B030D-6E8A-4147-A177-3AD203B41FA5}">
                      <a16:colId xmlns:a16="http://schemas.microsoft.com/office/drawing/2014/main" val="20001"/>
                    </a:ext>
                  </a:extLst>
                </a:gridCol>
                <a:gridCol w="1457625">
                  <a:extLst>
                    <a:ext uri="{9D8B030D-6E8A-4147-A177-3AD203B41FA5}">
                      <a16:colId xmlns:a16="http://schemas.microsoft.com/office/drawing/2014/main" val="20002"/>
                    </a:ext>
                  </a:extLst>
                </a:gridCol>
                <a:gridCol w="1457625">
                  <a:extLst>
                    <a:ext uri="{9D8B030D-6E8A-4147-A177-3AD203B41FA5}">
                      <a16:colId xmlns:a16="http://schemas.microsoft.com/office/drawing/2014/main" val="20003"/>
                    </a:ext>
                  </a:extLst>
                </a:gridCol>
              </a:tblGrid>
              <a:tr h="991544">
                <a:tc>
                  <a:txBody>
                    <a:bodyPr/>
                    <a:lstStyle/>
                    <a:p>
                      <a:pPr marL="0" marR="0" lvl="0" indent="0" algn="l" rtl="0">
                        <a:lnSpc>
                          <a:spcPct val="107000"/>
                        </a:lnSpc>
                        <a:spcBef>
                          <a:spcPts val="0"/>
                        </a:spcBef>
                        <a:spcAft>
                          <a:spcPts val="0"/>
                        </a:spcAft>
                        <a:buNone/>
                      </a:pPr>
                      <a:r>
                        <a:rPr lang="en-US" sz="2000" u="none" strike="noStrike" cap="none"/>
                        <a:t>Dataset</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Data(preprocessed)</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Train Score(RMSE)</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Test Score(RMSE)</a:t>
                      </a:r>
                    </a:p>
                  </a:txBody>
                  <a:tcPr marL="60575" marR="60575" marT="0" marB="0"/>
                </a:tc>
                <a:extLst>
                  <a:ext uri="{0D108BD9-81ED-4DB2-BD59-A6C34878D82A}">
                    <a16:rowId xmlns:a16="http://schemas.microsoft.com/office/drawing/2014/main" val="10000"/>
                  </a:ext>
                </a:extLst>
              </a:tr>
              <a:tr h="863350">
                <a:tc>
                  <a:txBody>
                    <a:bodyPr/>
                    <a:lstStyle/>
                    <a:p>
                      <a:pPr marL="0" marR="0" lvl="0" indent="0" algn="l" rtl="0">
                        <a:lnSpc>
                          <a:spcPct val="107000"/>
                        </a:lnSpc>
                        <a:spcBef>
                          <a:spcPts val="0"/>
                        </a:spcBef>
                        <a:spcAft>
                          <a:spcPts val="0"/>
                        </a:spcAft>
                        <a:buNone/>
                      </a:pPr>
                      <a:r>
                        <a:rPr lang="en-US" sz="2000" u="none" strike="noStrike" cap="none"/>
                        <a:t>0-14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655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1.67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2.60</a:t>
                      </a:r>
                    </a:p>
                  </a:txBody>
                  <a:tcPr marL="60575" marR="60575" marT="0" marB="0"/>
                </a:tc>
                <a:extLst>
                  <a:ext uri="{0D108BD9-81ED-4DB2-BD59-A6C34878D82A}">
                    <a16:rowId xmlns:a16="http://schemas.microsoft.com/office/drawing/2014/main" val="10001"/>
                  </a:ext>
                </a:extLst>
              </a:tr>
              <a:tr h="863350">
                <a:tc>
                  <a:txBody>
                    <a:bodyPr/>
                    <a:lstStyle/>
                    <a:p>
                      <a:pPr marL="0" marR="0" lvl="0" indent="0" algn="l" rtl="0">
                        <a:lnSpc>
                          <a:spcPct val="107000"/>
                        </a:lnSpc>
                        <a:spcBef>
                          <a:spcPts val="0"/>
                        </a:spcBef>
                        <a:spcAft>
                          <a:spcPts val="0"/>
                        </a:spcAft>
                        <a:buNone/>
                      </a:pPr>
                      <a:r>
                        <a:rPr lang="en-US" sz="2000" u="none" strike="noStrike" cap="none"/>
                        <a:t>0-31</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1545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3.57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6.20</a:t>
                      </a:r>
                    </a:p>
                  </a:txBody>
                  <a:tcPr marL="60575" marR="60575" marT="0" marB="0"/>
                </a:tc>
                <a:extLst>
                  <a:ext uri="{0D108BD9-81ED-4DB2-BD59-A6C34878D82A}">
                    <a16:rowId xmlns:a16="http://schemas.microsoft.com/office/drawing/2014/main" val="10002"/>
                  </a:ext>
                </a:extLst>
              </a:tr>
              <a:tr h="863350">
                <a:tc>
                  <a:txBody>
                    <a:bodyPr/>
                    <a:lstStyle/>
                    <a:p>
                      <a:pPr marL="0" marR="0" lvl="0" indent="0" algn="l" rtl="0">
                        <a:lnSpc>
                          <a:spcPct val="107000"/>
                        </a:lnSpc>
                        <a:spcBef>
                          <a:spcPts val="0"/>
                        </a:spcBef>
                        <a:spcAft>
                          <a:spcPts val="0"/>
                        </a:spcAft>
                        <a:buNone/>
                      </a:pPr>
                      <a:r>
                        <a:rPr lang="en-US" sz="2000" u="none" strike="noStrike" cap="none"/>
                        <a:t>0-46</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2050</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3.17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4.74</a:t>
                      </a:r>
                    </a:p>
                  </a:txBody>
                  <a:tcPr marL="60575" marR="60575" marT="0" marB="0"/>
                </a:tc>
                <a:extLst>
                  <a:ext uri="{0D108BD9-81ED-4DB2-BD59-A6C34878D82A}">
                    <a16:rowId xmlns:a16="http://schemas.microsoft.com/office/drawing/2014/main" val="10003"/>
                  </a:ext>
                </a:extLst>
              </a:tr>
              <a:tr h="863350">
                <a:tc>
                  <a:txBody>
                    <a:bodyPr/>
                    <a:lstStyle/>
                    <a:p>
                      <a:pPr marL="0" marR="0" lvl="0" indent="0" algn="l" rtl="0">
                        <a:lnSpc>
                          <a:spcPct val="107000"/>
                        </a:lnSpc>
                        <a:spcBef>
                          <a:spcPts val="0"/>
                        </a:spcBef>
                        <a:spcAft>
                          <a:spcPts val="0"/>
                        </a:spcAft>
                        <a:buNone/>
                      </a:pPr>
                      <a:r>
                        <a:rPr lang="en-US" sz="2000" u="none" strike="noStrike" cap="none"/>
                        <a:t>0-64</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2905</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2.97</a:t>
                      </a:r>
                    </a:p>
                  </a:txBody>
                  <a:tcPr marL="60575" marR="60575" marT="0" marB="0"/>
                </a:tc>
                <a:tc>
                  <a:txBody>
                    <a:bodyPr/>
                    <a:lstStyle/>
                    <a:p>
                      <a:pPr marL="0" marR="0" lvl="0" indent="0" algn="l" rtl="0">
                        <a:lnSpc>
                          <a:spcPct val="107000"/>
                        </a:lnSpc>
                        <a:spcBef>
                          <a:spcPts val="0"/>
                        </a:spcBef>
                        <a:spcAft>
                          <a:spcPts val="0"/>
                        </a:spcAft>
                        <a:buNone/>
                      </a:pPr>
                      <a:r>
                        <a:rPr lang="en-US" sz="2000" u="none" strike="noStrike" cap="none"/>
                        <a:t>3.26</a:t>
                      </a:r>
                    </a:p>
                  </a:txBody>
                  <a:tcPr marL="60575" marR="60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848677" y="296052"/>
            <a:ext cx="10647000" cy="474000"/>
          </a:xfrm>
          <a:prstGeom prst="rect">
            <a:avLst/>
          </a:prstGeom>
          <a:noFill/>
          <a:ln>
            <a:noFill/>
          </a:ln>
        </p:spPr>
        <p:txBody>
          <a:bodyPr wrap="square" lIns="91415" tIns="45695" rIns="91415" bIns="45695" anchor="ctr" anchorCtr="0">
            <a:noAutofit/>
          </a:bodyPr>
          <a:lstStyle/>
          <a:p>
            <a:pPr indent="-203177" algn="l">
              <a:lnSpc>
                <a:spcPct val="90000"/>
              </a:lnSpc>
              <a:spcBef>
                <a:spcPts val="0"/>
              </a:spcBef>
              <a:buClr>
                <a:srgbClr val="00B0F0"/>
              </a:buClr>
              <a:buSzPts val="3200"/>
            </a:pPr>
            <a:r>
              <a:rPr lang="en-US" sz="3300" b="1" dirty="0">
                <a:latin typeface="Calibri"/>
                <a:ea typeface="Calibri"/>
                <a:cs typeface="Calibri"/>
                <a:sym typeface="Calibri"/>
              </a:rPr>
              <a:t>Result Analysis Cont. </a:t>
            </a:r>
          </a:p>
        </p:txBody>
      </p:sp>
      <p:pic>
        <p:nvPicPr>
          <p:cNvPr id="290" name="Shape 290"/>
          <p:cNvPicPr preferRelativeResize="0">
            <a:picLocks noGrp="1"/>
          </p:cNvPicPr>
          <p:nvPr>
            <p:ph sz="half" idx="1"/>
          </p:nvPr>
        </p:nvPicPr>
        <p:blipFill rotWithShape="1">
          <a:blip r:embed="rId3">
            <a:alphaModFix/>
          </a:blip>
          <a:srcRect l="9287" t="10886" r="9523" b="7320"/>
          <a:stretch/>
        </p:blipFill>
        <p:spPr>
          <a:xfrm>
            <a:off x="133349" y="1685926"/>
            <a:ext cx="5753101" cy="4595700"/>
          </a:xfrm>
          <a:prstGeom prst="rect">
            <a:avLst/>
          </a:prstGeom>
          <a:noFill/>
          <a:ln>
            <a:noFill/>
          </a:ln>
        </p:spPr>
      </p:pic>
      <p:pic>
        <p:nvPicPr>
          <p:cNvPr id="291" name="Shape 291"/>
          <p:cNvPicPr preferRelativeResize="0">
            <a:picLocks noGrp="1"/>
          </p:cNvPicPr>
          <p:nvPr>
            <p:ph sz="half" idx="2"/>
          </p:nvPr>
        </p:nvPicPr>
        <p:blipFill rotWithShape="1">
          <a:blip r:embed="rId4">
            <a:alphaModFix/>
          </a:blip>
          <a:stretch/>
        </p:blipFill>
        <p:spPr>
          <a:xfrm>
            <a:off x="7052553" y="3246437"/>
            <a:ext cx="4255377" cy="1981372"/>
          </a:xfrm>
          <a:prstGeom prst="rect">
            <a:avLst/>
          </a:prstGeom>
          <a:noFill/>
          <a:ln>
            <a:noFill/>
          </a:ln>
        </p:spPr>
      </p:pic>
      <p:sp>
        <p:nvSpPr>
          <p:cNvPr id="287" name="Shape 287"/>
          <p:cNvSpPr/>
          <p:nvPr/>
        </p:nvSpPr>
        <p:spPr>
          <a:xfrm>
            <a:off x="4529615" y="909303"/>
            <a:ext cx="4075800" cy="651600"/>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for Bedtime</a:t>
            </a:r>
          </a:p>
        </p:txBody>
      </p:sp>
      <p:sp>
        <p:nvSpPr>
          <p:cNvPr id="288" name="Shape 288"/>
          <p:cNvSpPr/>
          <p:nvPr/>
        </p:nvSpPr>
        <p:spPr>
          <a:xfrm>
            <a:off x="500062" y="639780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(0-14)</a:t>
            </a:r>
          </a:p>
        </p:txBody>
      </p:sp>
      <p:sp>
        <p:nvSpPr>
          <p:cNvPr id="289" name="Shape 289"/>
          <p:cNvSpPr/>
          <p:nvPr/>
        </p:nvSpPr>
        <p:spPr>
          <a:xfrm>
            <a:off x="6606542" y="6412386"/>
            <a:ext cx="5147400" cy="392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prediction (0-64)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297" name="Shape 297"/>
          <p:cNvSpPr/>
          <p:nvPr/>
        </p:nvSpPr>
        <p:spPr>
          <a:xfrm>
            <a:off x="1334453"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298" name="Shape 29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prediction </a:t>
            </a:r>
          </a:p>
        </p:txBody>
      </p:sp>
      <p:sp>
        <p:nvSpPr>
          <p:cNvPr id="299" name="Shape 29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Accuracy(Breakfast)</a:t>
            </a:r>
          </a:p>
        </p:txBody>
      </p:sp>
      <p:graphicFrame>
        <p:nvGraphicFramePr>
          <p:cNvPr id="300" name="Shape 300"/>
          <p:cNvGraphicFramePr/>
          <p:nvPr/>
        </p:nvGraphicFramePr>
        <p:xfrm>
          <a:off x="161926" y="1671637"/>
          <a:ext cx="6453201" cy="4462775"/>
        </p:xfrm>
        <a:graphic>
          <a:graphicData uri="http://schemas.openxmlformats.org/drawingml/2006/table">
            <a:tbl>
              <a:tblPr firstRow="1" firstCol="1" bandRow="1">
                <a:noFill/>
                <a:tableStyleId>{9E224AD4-EA5B-47A6-9F91-8F4B128CC08E}</a:tableStyleId>
              </a:tblPr>
              <a:tblGrid>
                <a:gridCol w="819225">
                  <a:extLst>
                    <a:ext uri="{9D8B030D-6E8A-4147-A177-3AD203B41FA5}">
                      <a16:colId xmlns:a16="http://schemas.microsoft.com/office/drawing/2014/main" val="20000"/>
                    </a:ext>
                  </a:extLst>
                </a:gridCol>
                <a:gridCol w="819225">
                  <a:extLst>
                    <a:ext uri="{9D8B030D-6E8A-4147-A177-3AD203B41FA5}">
                      <a16:colId xmlns:a16="http://schemas.microsoft.com/office/drawing/2014/main" val="20001"/>
                    </a:ext>
                  </a:extLst>
                </a:gridCol>
                <a:gridCol w="1221650">
                  <a:extLst>
                    <a:ext uri="{9D8B030D-6E8A-4147-A177-3AD203B41FA5}">
                      <a16:colId xmlns:a16="http://schemas.microsoft.com/office/drawing/2014/main" val="20002"/>
                    </a:ext>
                  </a:extLst>
                </a:gridCol>
                <a:gridCol w="1063550">
                  <a:extLst>
                    <a:ext uri="{9D8B030D-6E8A-4147-A177-3AD203B41FA5}">
                      <a16:colId xmlns:a16="http://schemas.microsoft.com/office/drawing/2014/main" val="20003"/>
                    </a:ext>
                  </a:extLst>
                </a:gridCol>
                <a:gridCol w="1250400">
                  <a:extLst>
                    <a:ext uri="{9D8B030D-6E8A-4147-A177-3AD203B41FA5}">
                      <a16:colId xmlns:a16="http://schemas.microsoft.com/office/drawing/2014/main" val="20004"/>
                    </a:ext>
                  </a:extLst>
                </a:gridCol>
                <a:gridCol w="1279151">
                  <a:extLst>
                    <a:ext uri="{9D8B030D-6E8A-4147-A177-3AD203B41FA5}">
                      <a16:colId xmlns:a16="http://schemas.microsoft.com/office/drawing/2014/main" val="20005"/>
                    </a:ext>
                  </a:extLst>
                </a:gridCol>
              </a:tblGrid>
              <a:tr h="1487575">
                <a:tc>
                  <a:txBody>
                    <a:bodyPr/>
                    <a:lstStyle/>
                    <a:p>
                      <a:pPr marL="0" marR="0" lvl="0" indent="0" algn="ctr" rtl="0">
                        <a:lnSpc>
                          <a:spcPct val="115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15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MSE (%)</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743800">
                <a:tc>
                  <a:txBody>
                    <a:bodyPr/>
                    <a:lstStyle/>
                    <a:p>
                      <a:pPr marL="0" marR="0" lvl="0" indent="0" algn="ctr" rtl="0">
                        <a:lnSpc>
                          <a:spcPct val="115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10.79077052</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18.18181818</a:t>
                      </a:r>
                    </a:p>
                  </a:txBody>
                  <a:tcPr marL="63075" marR="63075" marT="0" marB="0" anchor="b"/>
                </a:tc>
                <a:extLst>
                  <a:ext uri="{0D108BD9-81ED-4DB2-BD59-A6C34878D82A}">
                    <a16:rowId xmlns:a16="http://schemas.microsoft.com/office/drawing/2014/main" val="10001"/>
                  </a:ext>
                </a:extLst>
              </a:tr>
              <a:tr h="743800">
                <a:tc>
                  <a:txBody>
                    <a:bodyPr/>
                    <a:lstStyle/>
                    <a:p>
                      <a:pPr marL="0" marR="0" lvl="0" indent="0" algn="ctr" rtl="0">
                        <a:lnSpc>
                          <a:spcPct val="115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13.21224167</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25.16129023</a:t>
                      </a:r>
                    </a:p>
                  </a:txBody>
                  <a:tcPr marL="63075" marR="63075" marT="0" marB="0" anchor="b"/>
                </a:tc>
                <a:extLst>
                  <a:ext uri="{0D108BD9-81ED-4DB2-BD59-A6C34878D82A}">
                    <a16:rowId xmlns:a16="http://schemas.microsoft.com/office/drawing/2014/main" val="10002"/>
                  </a:ext>
                </a:extLst>
              </a:tr>
              <a:tr h="743800">
                <a:tc>
                  <a:txBody>
                    <a:bodyPr/>
                    <a:lstStyle/>
                    <a:p>
                      <a:pPr marL="0" marR="0" lvl="0" indent="0" algn="ctr" rtl="0">
                        <a:lnSpc>
                          <a:spcPct val="115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9.997701812</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30.24390251</a:t>
                      </a:r>
                    </a:p>
                  </a:txBody>
                  <a:tcPr marL="63075" marR="63075" marT="0" marB="0" anchor="b"/>
                </a:tc>
                <a:extLst>
                  <a:ext uri="{0D108BD9-81ED-4DB2-BD59-A6C34878D82A}">
                    <a16:rowId xmlns:a16="http://schemas.microsoft.com/office/drawing/2014/main" val="10003"/>
                  </a:ext>
                </a:extLst>
              </a:tr>
              <a:tr h="743800">
                <a:tc>
                  <a:txBody>
                    <a:bodyPr/>
                    <a:lstStyle/>
                    <a:p>
                      <a:pPr marL="0" marR="0" lvl="0" indent="0" algn="ctr" rtl="0">
                        <a:lnSpc>
                          <a:spcPct val="115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10.95711449</a:t>
                      </a:r>
                    </a:p>
                  </a:txBody>
                  <a:tcPr marL="63075" marR="63075" marT="0" marB="0" anchor="b"/>
                </a:tc>
                <a:tc>
                  <a:txBody>
                    <a:bodyPr/>
                    <a:lstStyle/>
                    <a:p>
                      <a:pPr marL="0" marR="0" lvl="0" indent="0" algn="ctr" rtl="0">
                        <a:lnSpc>
                          <a:spcPct val="115000"/>
                        </a:lnSpc>
                        <a:spcBef>
                          <a:spcPts val="0"/>
                        </a:spcBef>
                        <a:spcAft>
                          <a:spcPts val="0"/>
                        </a:spcAft>
                        <a:buNone/>
                      </a:pPr>
                      <a:r>
                        <a:rPr lang="en-US" sz="1600" u="none" strike="noStrike" cap="none"/>
                        <a:t>17.86941581</a:t>
                      </a:r>
                    </a:p>
                  </a:txBody>
                  <a:tcPr marL="63075" marR="63075" marT="0" marB="0" anchor="b"/>
                </a:tc>
                <a:extLst>
                  <a:ext uri="{0D108BD9-81ED-4DB2-BD59-A6C34878D82A}">
                    <a16:rowId xmlns:a16="http://schemas.microsoft.com/office/drawing/2014/main" val="10004"/>
                  </a:ext>
                </a:extLst>
              </a:tr>
            </a:tbl>
          </a:graphicData>
        </a:graphic>
      </p:graphicFrame>
      <p:pic>
        <p:nvPicPr>
          <p:cNvPr id="301" name="Shape 301"/>
          <p:cNvPicPr preferRelativeResize="0"/>
          <p:nvPr/>
        </p:nvPicPr>
        <p:blipFill rotWithShape="1">
          <a:blip r:embed="rId3">
            <a:alphaModFix/>
          </a:blip>
          <a:srcRect/>
          <a:stretch/>
        </p:blipFill>
        <p:spPr>
          <a:xfrm>
            <a:off x="6838950" y="1849438"/>
            <a:ext cx="5405439" cy="441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07" name="Shape 307"/>
          <p:cNvSpPr/>
          <p:nvPr/>
        </p:nvSpPr>
        <p:spPr>
          <a:xfrm>
            <a:off x="1334453"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08" name="Shape 308"/>
          <p:cNvSpPr/>
          <p:nvPr/>
        </p:nvSpPr>
        <p:spPr>
          <a:xfrm>
            <a:off x="7138988" y="6383148"/>
            <a:ext cx="473868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prediction </a:t>
            </a:r>
          </a:p>
        </p:txBody>
      </p:sp>
      <p:sp>
        <p:nvSpPr>
          <p:cNvPr id="309" name="Shape 30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Accuracy(Lunch)</a:t>
            </a:r>
          </a:p>
        </p:txBody>
      </p:sp>
      <p:graphicFrame>
        <p:nvGraphicFramePr>
          <p:cNvPr id="310" name="Shape 310"/>
          <p:cNvGraphicFramePr/>
          <p:nvPr/>
        </p:nvGraphicFramePr>
        <p:xfrm>
          <a:off x="42865" y="1849437"/>
          <a:ext cx="6753225" cy="4327500"/>
        </p:xfrm>
        <a:graphic>
          <a:graphicData uri="http://schemas.openxmlformats.org/drawingml/2006/table">
            <a:tbl>
              <a:tblPr firstRow="1" firstCol="1" bandRow="1">
                <a:noFill/>
                <a:tableStyleId>{9E224AD4-EA5B-47A6-9F91-8F4B128CC08E}</a:tableStyleId>
              </a:tblPr>
              <a:tblGrid>
                <a:gridCol w="918375">
                  <a:extLst>
                    <a:ext uri="{9D8B030D-6E8A-4147-A177-3AD203B41FA5}">
                      <a16:colId xmlns:a16="http://schemas.microsoft.com/office/drawing/2014/main" val="20000"/>
                    </a:ext>
                  </a:extLst>
                </a:gridCol>
                <a:gridCol w="918375">
                  <a:extLst>
                    <a:ext uri="{9D8B030D-6E8A-4147-A177-3AD203B41FA5}">
                      <a16:colId xmlns:a16="http://schemas.microsoft.com/office/drawing/2014/main" val="20001"/>
                    </a:ext>
                  </a:extLst>
                </a:gridCol>
                <a:gridCol w="1369525">
                  <a:extLst>
                    <a:ext uri="{9D8B030D-6E8A-4147-A177-3AD203B41FA5}">
                      <a16:colId xmlns:a16="http://schemas.microsoft.com/office/drawing/2014/main" val="20002"/>
                    </a:ext>
                  </a:extLst>
                </a:gridCol>
                <a:gridCol w="1192300">
                  <a:extLst>
                    <a:ext uri="{9D8B030D-6E8A-4147-A177-3AD203B41FA5}">
                      <a16:colId xmlns:a16="http://schemas.microsoft.com/office/drawing/2014/main" val="20003"/>
                    </a:ext>
                  </a:extLst>
                </a:gridCol>
                <a:gridCol w="1401750">
                  <a:extLst>
                    <a:ext uri="{9D8B030D-6E8A-4147-A177-3AD203B41FA5}">
                      <a16:colId xmlns:a16="http://schemas.microsoft.com/office/drawing/2014/main" val="20004"/>
                    </a:ext>
                  </a:extLst>
                </a:gridCol>
                <a:gridCol w="952900">
                  <a:extLst>
                    <a:ext uri="{9D8B030D-6E8A-4147-A177-3AD203B41FA5}">
                      <a16:colId xmlns:a16="http://schemas.microsoft.com/office/drawing/2014/main" val="20005"/>
                    </a:ext>
                  </a:extLst>
                </a:gridCol>
              </a:tblGrid>
              <a:tr h="865500">
                <a:tc>
                  <a:txBody>
                    <a:bodyPr/>
                    <a:lstStyle/>
                    <a:p>
                      <a:pPr marL="0" marR="0" lvl="0" indent="0" algn="l" rtl="0">
                        <a:lnSpc>
                          <a:spcPct val="107000"/>
                        </a:lnSpc>
                        <a:spcBef>
                          <a:spcPts val="0"/>
                        </a:spcBef>
                        <a:spcAft>
                          <a:spcPts val="0"/>
                        </a:spcAft>
                        <a:buNone/>
                      </a:pPr>
                      <a:r>
                        <a:rPr lang="en-US" sz="1600" u="none" strike="noStrike" cap="none"/>
                        <a:t>Data Set</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Epoch</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MSE (%)</a:t>
                      </a:r>
                    </a:p>
                  </a:txBody>
                  <a:tcPr marL="68575" marR="68575" marT="0" marB="0" anchor="b"/>
                </a:tc>
                <a:tc>
                  <a:txBody>
                    <a:bodyPr/>
                    <a:lstStyle/>
                    <a:p>
                      <a:pPr marL="0" marR="0" lvl="0" indent="0" algn="l" rtl="0">
                        <a:lnSpc>
                          <a:spcPct val="107000"/>
                        </a:lnSpc>
                        <a:spcBef>
                          <a:spcPts val="0"/>
                        </a:spcBef>
                        <a:spcAft>
                          <a:spcPts val="0"/>
                        </a:spcAft>
                        <a:buNone/>
                      </a:pPr>
                      <a:r>
                        <a:rPr lang="en-US" sz="1600" u="none" strike="noStrike" cap="none"/>
                        <a:t>Accuracy</a:t>
                      </a:r>
                    </a:p>
                  </a:txBody>
                  <a:tcPr marL="68575" marR="68575" marT="0" marB="0" anchor="b"/>
                </a:tc>
                <a:extLst>
                  <a:ext uri="{0D108BD9-81ED-4DB2-BD59-A6C34878D82A}">
                    <a16:rowId xmlns:a16="http://schemas.microsoft.com/office/drawing/2014/main" val="10000"/>
                  </a:ext>
                </a:extLst>
              </a:tr>
              <a:tr h="865500">
                <a:tc>
                  <a:txBody>
                    <a:bodyPr/>
                    <a:lstStyle/>
                    <a:p>
                      <a:pPr marL="0" marR="0" lvl="0" indent="0" algn="l"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588</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6.743752022</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19.69697</a:t>
                      </a:r>
                    </a:p>
                  </a:txBody>
                  <a:tcPr marL="68575" marR="68575" marT="0" marB="0" anchor="b"/>
                </a:tc>
                <a:extLst>
                  <a:ext uri="{0D108BD9-81ED-4DB2-BD59-A6C34878D82A}">
                    <a16:rowId xmlns:a16="http://schemas.microsoft.com/office/drawing/2014/main" val="10001"/>
                  </a:ext>
                </a:extLst>
              </a:tr>
              <a:tr h="865500">
                <a:tc>
                  <a:txBody>
                    <a:bodyPr/>
                    <a:lstStyle/>
                    <a:p>
                      <a:pPr marL="0" marR="0" lvl="0" indent="0" algn="l"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1389</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6.809755664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27.09677</a:t>
                      </a:r>
                    </a:p>
                  </a:txBody>
                  <a:tcPr marL="68575" marR="68575" marT="0" marB="0" anchor="b"/>
                </a:tc>
                <a:extLst>
                  <a:ext uri="{0D108BD9-81ED-4DB2-BD59-A6C34878D82A}">
                    <a16:rowId xmlns:a16="http://schemas.microsoft.com/office/drawing/2014/main" val="10002"/>
                  </a:ext>
                </a:extLst>
              </a:tr>
              <a:tr h="865500">
                <a:tc>
                  <a:txBody>
                    <a:bodyPr/>
                    <a:lstStyle/>
                    <a:p>
                      <a:pPr marL="0" marR="0" lvl="0" indent="0" algn="l"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1844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6.334257019</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24.39024</a:t>
                      </a:r>
                    </a:p>
                  </a:txBody>
                  <a:tcPr marL="68575" marR="68575" marT="0" marB="0" anchor="b"/>
                </a:tc>
                <a:extLst>
                  <a:ext uri="{0D108BD9-81ED-4DB2-BD59-A6C34878D82A}">
                    <a16:rowId xmlns:a16="http://schemas.microsoft.com/office/drawing/2014/main" val="10003"/>
                  </a:ext>
                </a:extLst>
              </a:tr>
              <a:tr h="865500">
                <a:tc>
                  <a:txBody>
                    <a:bodyPr/>
                    <a:lstStyle/>
                    <a:p>
                      <a:pPr marL="0" marR="0" lvl="0" indent="0" algn="l"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2613</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8.058921011</a:t>
                      </a:r>
                    </a:p>
                  </a:txBody>
                  <a:tcPr marL="68575" marR="68575" marT="0" marB="0" anchor="b"/>
                </a:tc>
                <a:tc>
                  <a:txBody>
                    <a:bodyPr/>
                    <a:lstStyle/>
                    <a:p>
                      <a:pPr marL="0" marR="0" lvl="0" indent="0" algn="r" rtl="0">
                        <a:lnSpc>
                          <a:spcPct val="107000"/>
                        </a:lnSpc>
                        <a:spcBef>
                          <a:spcPts val="0"/>
                        </a:spcBef>
                        <a:spcAft>
                          <a:spcPts val="0"/>
                        </a:spcAft>
                        <a:buNone/>
                      </a:pPr>
                      <a:r>
                        <a:rPr lang="en-US" sz="1600" u="none" strike="noStrike" cap="none"/>
                        <a:t>32.98969</a:t>
                      </a:r>
                    </a:p>
                  </a:txBody>
                  <a:tcPr marL="68575" marR="68575" marT="0" marB="0" anchor="b"/>
                </a:tc>
                <a:extLst>
                  <a:ext uri="{0D108BD9-81ED-4DB2-BD59-A6C34878D82A}">
                    <a16:rowId xmlns:a16="http://schemas.microsoft.com/office/drawing/2014/main" val="10004"/>
                  </a:ext>
                </a:extLst>
              </a:tr>
            </a:tbl>
          </a:graphicData>
        </a:graphic>
      </p:graphicFrame>
      <p:pic>
        <p:nvPicPr>
          <p:cNvPr id="311" name="Shape 311"/>
          <p:cNvPicPr preferRelativeResize="0"/>
          <p:nvPr/>
        </p:nvPicPr>
        <p:blipFill rotWithShape="1">
          <a:blip r:embed="rId3">
            <a:alphaModFix/>
          </a:blip>
          <a:srcRect/>
          <a:stretch/>
        </p:blipFill>
        <p:spPr>
          <a:xfrm>
            <a:off x="6943726" y="1938338"/>
            <a:ext cx="5357813" cy="41960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848678" y="296052"/>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pic>
        <p:nvPicPr>
          <p:cNvPr id="321" name="Shape 321"/>
          <p:cNvPicPr preferRelativeResize="0">
            <a:picLocks noGrp="1"/>
          </p:cNvPicPr>
          <p:nvPr>
            <p:ph sz="half" idx="1"/>
          </p:nvPr>
        </p:nvPicPr>
        <p:blipFill rotWithShape="1">
          <a:blip r:embed="rId3">
            <a:alphaModFix/>
          </a:blip>
          <a:stretch/>
        </p:blipFill>
        <p:spPr>
          <a:xfrm>
            <a:off x="2550319" y="2876550"/>
            <a:ext cx="3962400" cy="2184400"/>
          </a:xfrm>
          <a:prstGeom prst="rect">
            <a:avLst/>
          </a:prstGeom>
          <a:noFill/>
          <a:ln>
            <a:noFill/>
          </a:ln>
        </p:spPr>
      </p:pic>
      <p:sp>
        <p:nvSpPr>
          <p:cNvPr id="317" name="Shape 317"/>
          <p:cNvSpPr/>
          <p:nvPr/>
        </p:nvSpPr>
        <p:spPr>
          <a:xfrm>
            <a:off x="1253489" y="6383147"/>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18" name="Shape 318"/>
          <p:cNvSpPr/>
          <p:nvPr/>
        </p:nvSpPr>
        <p:spPr>
          <a:xfrm>
            <a:off x="7138987" y="6383148"/>
            <a:ext cx="4414838"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319" name="Shape 319"/>
          <p:cNvSpPr/>
          <p:nvPr/>
        </p:nvSpPr>
        <p:spPr>
          <a:xfrm>
            <a:off x="3429001" y="815691"/>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ANN Prediction with Data Error &amp; Accuracy(Dinner)</a:t>
            </a:r>
          </a:p>
        </p:txBody>
      </p:sp>
      <p:graphicFrame>
        <p:nvGraphicFramePr>
          <p:cNvPr id="320" name="Shape 320"/>
          <p:cNvGraphicFramePr/>
          <p:nvPr/>
        </p:nvGraphicFramePr>
        <p:xfrm>
          <a:off x="138113" y="1795465"/>
          <a:ext cx="6119799" cy="4409725"/>
        </p:xfrm>
        <a:graphic>
          <a:graphicData uri="http://schemas.openxmlformats.org/drawingml/2006/table">
            <a:tbl>
              <a:tblPr firstRow="1" firstCol="1" bandRow="1">
                <a:noFill/>
                <a:tableStyleId>{9E224AD4-EA5B-47A6-9F91-8F4B128CC08E}</a:tableStyleId>
              </a:tblPr>
              <a:tblGrid>
                <a:gridCol w="776899">
                  <a:extLst>
                    <a:ext uri="{9D8B030D-6E8A-4147-A177-3AD203B41FA5}">
                      <a16:colId xmlns:a16="http://schemas.microsoft.com/office/drawing/2014/main" val="20000"/>
                    </a:ext>
                  </a:extLst>
                </a:gridCol>
                <a:gridCol w="776899">
                  <a:extLst>
                    <a:ext uri="{9D8B030D-6E8A-4147-A177-3AD203B41FA5}">
                      <a16:colId xmlns:a16="http://schemas.microsoft.com/office/drawing/2014/main" val="20001"/>
                    </a:ext>
                  </a:extLst>
                </a:gridCol>
                <a:gridCol w="1158550">
                  <a:extLst>
                    <a:ext uri="{9D8B030D-6E8A-4147-A177-3AD203B41FA5}">
                      <a16:colId xmlns:a16="http://schemas.microsoft.com/office/drawing/2014/main" val="20002"/>
                    </a:ext>
                  </a:extLst>
                </a:gridCol>
                <a:gridCol w="1008600">
                  <a:extLst>
                    <a:ext uri="{9D8B030D-6E8A-4147-A177-3AD203B41FA5}">
                      <a16:colId xmlns:a16="http://schemas.microsoft.com/office/drawing/2014/main" val="20003"/>
                    </a:ext>
                  </a:extLst>
                </a:gridCol>
                <a:gridCol w="1185800">
                  <a:extLst>
                    <a:ext uri="{9D8B030D-6E8A-4147-A177-3AD203B41FA5}">
                      <a16:colId xmlns:a16="http://schemas.microsoft.com/office/drawing/2014/main" val="20004"/>
                    </a:ext>
                  </a:extLst>
                </a:gridCol>
                <a:gridCol w="1213051">
                  <a:extLst>
                    <a:ext uri="{9D8B030D-6E8A-4147-A177-3AD203B41FA5}">
                      <a16:colId xmlns:a16="http://schemas.microsoft.com/office/drawing/2014/main" val="20005"/>
                    </a:ext>
                  </a:extLst>
                </a:gridCol>
              </a:tblGrid>
              <a:tr h="1469925">
                <a:tc>
                  <a:txBody>
                    <a:bodyPr/>
                    <a:lstStyle/>
                    <a:p>
                      <a:pPr marL="0" marR="0" lvl="0" indent="0" algn="ctr" rtl="0">
                        <a:lnSpc>
                          <a:spcPct val="107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MSE(%)</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734950">
                <a:tc>
                  <a:txBody>
                    <a:bodyPr/>
                    <a:lstStyle/>
                    <a:p>
                      <a:pPr marL="0" marR="0" lvl="0" indent="0" algn="ctr" rtl="0">
                        <a:lnSpc>
                          <a:spcPct val="107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26.19357392</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21.21212121</a:t>
                      </a:r>
                    </a:p>
                  </a:txBody>
                  <a:tcPr marL="63075" marR="63075" marT="0" marB="0" anchor="b"/>
                </a:tc>
                <a:extLst>
                  <a:ext uri="{0D108BD9-81ED-4DB2-BD59-A6C34878D82A}">
                    <a16:rowId xmlns:a16="http://schemas.microsoft.com/office/drawing/2014/main" val="10001"/>
                  </a:ext>
                </a:extLst>
              </a:tr>
              <a:tr h="734950">
                <a:tc>
                  <a:txBody>
                    <a:bodyPr/>
                    <a:lstStyle/>
                    <a:p>
                      <a:pPr marL="0" marR="0" lvl="0" indent="0" algn="ctr" rtl="0">
                        <a:lnSpc>
                          <a:spcPct val="107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12.80214388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29.67741939</a:t>
                      </a:r>
                    </a:p>
                  </a:txBody>
                  <a:tcPr marL="63075" marR="63075" marT="0" marB="0" anchor="b"/>
                </a:tc>
                <a:extLst>
                  <a:ext uri="{0D108BD9-81ED-4DB2-BD59-A6C34878D82A}">
                    <a16:rowId xmlns:a16="http://schemas.microsoft.com/office/drawing/2014/main" val="10002"/>
                  </a:ext>
                </a:extLst>
              </a:tr>
              <a:tr h="734950">
                <a:tc>
                  <a:txBody>
                    <a:bodyPr/>
                    <a:lstStyle/>
                    <a:p>
                      <a:pPr marL="0" marR="0" lvl="0" indent="0" algn="ctr" rtl="0">
                        <a:lnSpc>
                          <a:spcPct val="107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14.44231148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27.31707321</a:t>
                      </a:r>
                    </a:p>
                  </a:txBody>
                  <a:tcPr marL="63075" marR="63075" marT="0" marB="0" anchor="b"/>
                </a:tc>
                <a:extLst>
                  <a:ext uri="{0D108BD9-81ED-4DB2-BD59-A6C34878D82A}">
                    <a16:rowId xmlns:a16="http://schemas.microsoft.com/office/drawing/2014/main" val="10003"/>
                  </a:ext>
                </a:extLst>
              </a:tr>
              <a:tr h="734950">
                <a:tc>
                  <a:txBody>
                    <a:bodyPr/>
                    <a:lstStyle/>
                    <a:p>
                      <a:pPr marL="0" marR="0" lvl="0" indent="0" algn="ctr" rtl="0">
                        <a:lnSpc>
                          <a:spcPct val="107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13.27945396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24.74226804</a:t>
                      </a:r>
                    </a:p>
                  </a:txBody>
                  <a:tcPr marL="63075" marR="63075" marT="0" marB="0" anchor="b"/>
                </a:tc>
                <a:extLst>
                  <a:ext uri="{0D108BD9-81ED-4DB2-BD59-A6C34878D82A}">
                    <a16:rowId xmlns:a16="http://schemas.microsoft.com/office/drawing/2014/main" val="10004"/>
                  </a:ext>
                </a:extLst>
              </a:tr>
            </a:tbl>
          </a:graphicData>
        </a:graphic>
      </p:graphicFrame>
      <p:pic>
        <p:nvPicPr>
          <p:cNvPr id="8" name="Picture 7"/>
          <p:cNvPicPr/>
          <p:nvPr/>
        </p:nvPicPr>
        <p:blipFill>
          <a:blip r:embed="rId4">
            <a:extLst>
              <a:ext uri="{28A0092B-C50C-407E-A947-70E740481C1C}">
                <a14:useLocalDpi xmlns:a14="http://schemas.microsoft.com/office/drawing/2010/main" val="0"/>
              </a:ext>
            </a:extLst>
          </a:blip>
          <a:srcRect t="15517"/>
          <a:stretch>
            <a:fillRect/>
          </a:stretch>
        </p:blipFill>
        <p:spPr bwMode="auto">
          <a:xfrm>
            <a:off x="6629400" y="1798637"/>
            <a:ext cx="5486400" cy="4419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pic>
        <p:nvPicPr>
          <p:cNvPr id="330" name="Shape 330"/>
          <p:cNvPicPr preferRelativeResize="0">
            <a:picLocks noGrp="1"/>
          </p:cNvPicPr>
          <p:nvPr>
            <p:ph sz="half" idx="1"/>
          </p:nvPr>
        </p:nvPicPr>
        <p:blipFill rotWithShape="1">
          <a:blip r:embed="rId3">
            <a:alphaModFix/>
          </a:blip>
          <a:stretch/>
        </p:blipFill>
        <p:spPr>
          <a:xfrm>
            <a:off x="2550319" y="2876550"/>
            <a:ext cx="3962400" cy="2184400"/>
          </a:xfrm>
          <a:prstGeom prst="rect">
            <a:avLst/>
          </a:prstGeom>
          <a:noFill/>
          <a:ln>
            <a:noFill/>
          </a:ln>
        </p:spPr>
      </p:pic>
      <p:sp>
        <p:nvSpPr>
          <p:cNvPr id="327" name="Shape 327"/>
          <p:cNvSpPr/>
          <p:nvPr/>
        </p:nvSpPr>
        <p:spPr>
          <a:xfrm>
            <a:off x="1253489" y="6354573"/>
            <a:ext cx="4269106"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Table: Prediction train Score and test Score </a:t>
            </a:r>
          </a:p>
        </p:txBody>
      </p:sp>
      <p:sp>
        <p:nvSpPr>
          <p:cNvPr id="328" name="Shape 32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prediction </a:t>
            </a:r>
          </a:p>
        </p:txBody>
      </p:sp>
      <p:sp>
        <p:nvSpPr>
          <p:cNvPr id="329" name="Shape 329"/>
          <p:cNvSpPr/>
          <p:nvPr/>
        </p:nvSpPr>
        <p:spPr>
          <a:xfrm>
            <a:off x="3429000" y="951390"/>
            <a:ext cx="5829773"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RNN Prediction with Data Error &amp; Accuracy(Dinner)</a:t>
            </a:r>
          </a:p>
        </p:txBody>
      </p:sp>
      <p:graphicFrame>
        <p:nvGraphicFramePr>
          <p:cNvPr id="331" name="Shape 331"/>
          <p:cNvGraphicFramePr/>
          <p:nvPr/>
        </p:nvGraphicFramePr>
        <p:xfrm>
          <a:off x="257177" y="2009776"/>
          <a:ext cx="6153125" cy="3988925"/>
        </p:xfrm>
        <a:graphic>
          <a:graphicData uri="http://schemas.openxmlformats.org/drawingml/2006/table">
            <a:tbl>
              <a:tblPr firstRow="1" firstCol="1" bandRow="1">
                <a:noFill/>
                <a:tableStyleId>{9E224AD4-EA5B-47A6-9F91-8F4B128CC08E}</a:tableStyleId>
              </a:tblPr>
              <a:tblGrid>
                <a:gridCol w="781125">
                  <a:extLst>
                    <a:ext uri="{9D8B030D-6E8A-4147-A177-3AD203B41FA5}">
                      <a16:colId xmlns:a16="http://schemas.microsoft.com/office/drawing/2014/main" val="20000"/>
                    </a:ext>
                  </a:extLst>
                </a:gridCol>
                <a:gridCol w="781125">
                  <a:extLst>
                    <a:ext uri="{9D8B030D-6E8A-4147-A177-3AD203B41FA5}">
                      <a16:colId xmlns:a16="http://schemas.microsoft.com/office/drawing/2014/main" val="20001"/>
                    </a:ext>
                  </a:extLst>
                </a:gridCol>
                <a:gridCol w="1164850">
                  <a:extLst>
                    <a:ext uri="{9D8B030D-6E8A-4147-A177-3AD203B41FA5}">
                      <a16:colId xmlns:a16="http://schemas.microsoft.com/office/drawing/2014/main" val="20002"/>
                    </a:ext>
                  </a:extLst>
                </a:gridCol>
                <a:gridCol w="1014100">
                  <a:extLst>
                    <a:ext uri="{9D8B030D-6E8A-4147-A177-3AD203B41FA5}">
                      <a16:colId xmlns:a16="http://schemas.microsoft.com/office/drawing/2014/main" val="20003"/>
                    </a:ext>
                  </a:extLst>
                </a:gridCol>
                <a:gridCol w="1192250">
                  <a:extLst>
                    <a:ext uri="{9D8B030D-6E8A-4147-A177-3AD203B41FA5}">
                      <a16:colId xmlns:a16="http://schemas.microsoft.com/office/drawing/2014/main" val="20004"/>
                    </a:ext>
                  </a:extLst>
                </a:gridCol>
                <a:gridCol w="1219675">
                  <a:extLst>
                    <a:ext uri="{9D8B030D-6E8A-4147-A177-3AD203B41FA5}">
                      <a16:colId xmlns:a16="http://schemas.microsoft.com/office/drawing/2014/main" val="20005"/>
                    </a:ext>
                  </a:extLst>
                </a:gridCol>
              </a:tblGrid>
              <a:tr h="1329625">
                <a:tc>
                  <a:txBody>
                    <a:bodyPr/>
                    <a:lstStyle/>
                    <a:p>
                      <a:pPr marL="0" marR="0" lvl="0" indent="0" algn="ctr" rtl="0">
                        <a:lnSpc>
                          <a:spcPct val="107000"/>
                        </a:lnSpc>
                        <a:spcBef>
                          <a:spcPts val="0"/>
                        </a:spcBef>
                        <a:spcAft>
                          <a:spcPts val="0"/>
                        </a:spcAft>
                        <a:buNone/>
                      </a:pPr>
                      <a:r>
                        <a:rPr lang="en-US" sz="1600" u="none" strike="noStrike" cap="none"/>
                        <a:t>Data Set</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Epoch</a:t>
                      </a:r>
                    </a:p>
                  </a:txBody>
                  <a:tcPr marL="63075" marR="63075" marT="0" marB="0" anchor="b"/>
                </a:tc>
                <a:tc>
                  <a:txBody>
                    <a:bodyPr/>
                    <a:lstStyle/>
                    <a:p>
                      <a:pPr marL="0" marR="0" lvl="0" indent="0" algn="l" rtl="0">
                        <a:lnSpc>
                          <a:spcPct val="107000"/>
                        </a:lnSpc>
                        <a:spcBef>
                          <a:spcPts val="0"/>
                        </a:spcBef>
                        <a:spcAft>
                          <a:spcPts val="0"/>
                        </a:spcAft>
                        <a:buNone/>
                      </a:pPr>
                      <a:r>
                        <a:rPr lang="en-US" sz="1600" u="none" strike="noStrike" cap="none"/>
                        <a:t>Training Data</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MSE (%)</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Accuracy</a:t>
                      </a:r>
                    </a:p>
                  </a:txBody>
                  <a:tcPr marL="63075" marR="63075" marT="0" marB="0" anchor="b"/>
                </a:tc>
                <a:extLst>
                  <a:ext uri="{0D108BD9-81ED-4DB2-BD59-A6C34878D82A}">
                    <a16:rowId xmlns:a16="http://schemas.microsoft.com/office/drawing/2014/main" val="10000"/>
                  </a:ext>
                </a:extLst>
              </a:tr>
              <a:tr h="664825">
                <a:tc>
                  <a:txBody>
                    <a:bodyPr/>
                    <a:lstStyle/>
                    <a:p>
                      <a:pPr marL="0" marR="0" lvl="0" indent="0" algn="ctr" rtl="0">
                        <a:lnSpc>
                          <a:spcPct val="107000"/>
                        </a:lnSpc>
                        <a:spcBef>
                          <a:spcPts val="0"/>
                        </a:spcBef>
                        <a:spcAft>
                          <a:spcPts val="0"/>
                        </a:spcAft>
                        <a:buNone/>
                      </a:pPr>
                      <a:r>
                        <a:rPr lang="en-US" sz="1600" u="none" strike="noStrike" cap="none"/>
                        <a:t>0-14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588</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4.758682193</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39.39393939</a:t>
                      </a:r>
                    </a:p>
                  </a:txBody>
                  <a:tcPr marL="63075" marR="63075" marT="0" marB="0" anchor="b"/>
                </a:tc>
                <a:extLst>
                  <a:ext uri="{0D108BD9-81ED-4DB2-BD59-A6C34878D82A}">
                    <a16:rowId xmlns:a16="http://schemas.microsoft.com/office/drawing/2014/main" val="10001"/>
                  </a:ext>
                </a:extLst>
              </a:tr>
              <a:tr h="664825">
                <a:tc>
                  <a:txBody>
                    <a:bodyPr/>
                    <a:lstStyle/>
                    <a:p>
                      <a:pPr marL="0" marR="0" lvl="0" indent="0" algn="ctr" rtl="0">
                        <a:lnSpc>
                          <a:spcPct val="107000"/>
                        </a:lnSpc>
                        <a:spcBef>
                          <a:spcPts val="0"/>
                        </a:spcBef>
                        <a:spcAft>
                          <a:spcPts val="0"/>
                        </a:spcAft>
                        <a:buNone/>
                      </a:pPr>
                      <a:r>
                        <a:rPr lang="en-US" sz="1600" u="none" strike="noStrike" cap="none"/>
                        <a:t>0-31</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1389</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6.154442058</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54.83870937</a:t>
                      </a:r>
                    </a:p>
                  </a:txBody>
                  <a:tcPr marL="63075" marR="63075" marT="0" marB="0" anchor="b"/>
                </a:tc>
                <a:extLst>
                  <a:ext uri="{0D108BD9-81ED-4DB2-BD59-A6C34878D82A}">
                    <a16:rowId xmlns:a16="http://schemas.microsoft.com/office/drawing/2014/main" val="10002"/>
                  </a:ext>
                </a:extLst>
              </a:tr>
              <a:tr h="664825">
                <a:tc>
                  <a:txBody>
                    <a:bodyPr/>
                    <a:lstStyle/>
                    <a:p>
                      <a:pPr marL="0" marR="0" lvl="0" indent="0" algn="ctr" rtl="0">
                        <a:lnSpc>
                          <a:spcPct val="107000"/>
                        </a:lnSpc>
                        <a:spcBef>
                          <a:spcPts val="0"/>
                        </a:spcBef>
                        <a:spcAft>
                          <a:spcPts val="0"/>
                        </a:spcAft>
                        <a:buNone/>
                      </a:pPr>
                      <a:r>
                        <a:rPr lang="en-US" sz="1600" u="none" strike="noStrike" cap="none"/>
                        <a:t>0-46</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1844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5.524987688</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a:t>48.29268307</a:t>
                      </a:r>
                    </a:p>
                  </a:txBody>
                  <a:tcPr marL="63075" marR="63075" marT="0" marB="0" anchor="b"/>
                </a:tc>
                <a:extLst>
                  <a:ext uri="{0D108BD9-81ED-4DB2-BD59-A6C34878D82A}">
                    <a16:rowId xmlns:a16="http://schemas.microsoft.com/office/drawing/2014/main" val="10003"/>
                  </a:ext>
                </a:extLst>
              </a:tr>
              <a:tr h="664825">
                <a:tc>
                  <a:txBody>
                    <a:bodyPr/>
                    <a:lstStyle/>
                    <a:p>
                      <a:pPr marL="0" marR="0" lvl="0" indent="0" algn="ctr" rtl="0">
                        <a:lnSpc>
                          <a:spcPct val="107000"/>
                        </a:lnSpc>
                        <a:spcBef>
                          <a:spcPts val="0"/>
                        </a:spcBef>
                        <a:spcAft>
                          <a:spcPts val="0"/>
                        </a:spcAft>
                        <a:buNone/>
                      </a:pPr>
                      <a:r>
                        <a:rPr lang="en-US" sz="1600" u="none" strike="noStrike" cap="none"/>
                        <a:t>0-64</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2613</a:t>
                      </a:r>
                    </a:p>
                  </a:txBody>
                  <a:tcPr marL="63075" marR="63075" marT="0" marB="0" anchor="b"/>
                </a:tc>
                <a:tc>
                  <a:txBody>
                    <a:bodyPr/>
                    <a:lstStyle/>
                    <a:p>
                      <a:pPr marL="0" marR="0" lvl="0" indent="0" algn="ctr" rtl="0">
                        <a:lnSpc>
                          <a:spcPct val="107000"/>
                        </a:lnSpc>
                        <a:spcBef>
                          <a:spcPts val="0"/>
                        </a:spcBef>
                        <a:spcAft>
                          <a:spcPts val="0"/>
                        </a:spcAft>
                        <a:buNone/>
                      </a:pPr>
                      <a:r>
                        <a:rPr lang="en-US" sz="1600" u="none" strike="noStrike" cap="none"/>
                        <a:t>5.667004256</a:t>
                      </a:r>
                    </a:p>
                  </a:txBody>
                  <a:tcPr marL="63075" marR="63075" marT="0" marB="0" anchor="b"/>
                </a:tc>
                <a:tc>
                  <a:txBody>
                    <a:bodyPr/>
                    <a:lstStyle/>
                    <a:p>
                      <a:pPr marL="0" marR="0" lvl="0" indent="0" algn="r" rtl="0">
                        <a:lnSpc>
                          <a:spcPct val="107000"/>
                        </a:lnSpc>
                        <a:spcBef>
                          <a:spcPts val="0"/>
                        </a:spcBef>
                        <a:spcAft>
                          <a:spcPts val="0"/>
                        </a:spcAft>
                        <a:buNone/>
                      </a:pPr>
                      <a:r>
                        <a:rPr lang="en-US" sz="1600" u="none" strike="noStrike" cap="none" dirty="0"/>
                        <a:t>50.85910653</a:t>
                      </a:r>
                    </a:p>
                  </a:txBody>
                  <a:tcPr marL="63075" marR="63075" marT="0"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37" name="Shape 337"/>
          <p:cNvSpPr/>
          <p:nvPr/>
        </p:nvSpPr>
        <p:spPr>
          <a:xfrm>
            <a:off x="361950" y="6238875"/>
            <a:ext cx="5591176"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Breakfast Error comparison between RNN &amp; ANN</a:t>
            </a:r>
          </a:p>
          <a:p>
            <a:pPr algn="ctr"/>
            <a:endParaRPr sz="1800">
              <a:solidFill>
                <a:srgbClr val="FF0000"/>
              </a:solidFill>
              <a:latin typeface="Calibri"/>
              <a:ea typeface="Calibri"/>
              <a:cs typeface="Calibri"/>
              <a:sym typeface="Calibri"/>
            </a:endParaRPr>
          </a:p>
        </p:txBody>
      </p:sp>
      <p:sp>
        <p:nvSpPr>
          <p:cNvPr id="338" name="Shape 33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Breakfast Comparison</a:t>
            </a:r>
          </a:p>
        </p:txBody>
      </p:sp>
      <p:sp>
        <p:nvSpPr>
          <p:cNvPr id="339" name="Shape 33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Breakfast Error comparison between RNN &amp; ANN</a:t>
            </a:r>
          </a:p>
        </p:txBody>
      </p:sp>
      <p:graphicFrame>
        <p:nvGraphicFramePr>
          <p:cNvPr id="340" name="Shape 340"/>
          <p:cNvGraphicFramePr/>
          <p:nvPr/>
        </p:nvGraphicFramePr>
        <p:xfrm>
          <a:off x="319088" y="1900238"/>
          <a:ext cx="5591202" cy="4087800"/>
        </p:xfrm>
        <a:graphic>
          <a:graphicData uri="http://schemas.openxmlformats.org/drawingml/2006/table">
            <a:tbl>
              <a:tblPr firstRow="1" firstCol="1" bandRow="1">
                <a:noFill/>
                <a:tableStyleId>{9E224AD4-EA5B-47A6-9F91-8F4B128CC08E}</a:tableStyleId>
              </a:tblPr>
              <a:tblGrid>
                <a:gridCol w="1167400">
                  <a:extLst>
                    <a:ext uri="{9D8B030D-6E8A-4147-A177-3AD203B41FA5}">
                      <a16:colId xmlns:a16="http://schemas.microsoft.com/office/drawing/2014/main" val="20000"/>
                    </a:ext>
                  </a:extLst>
                </a:gridCol>
                <a:gridCol w="1167400">
                  <a:extLst>
                    <a:ext uri="{9D8B030D-6E8A-4147-A177-3AD203B41FA5}">
                      <a16:colId xmlns:a16="http://schemas.microsoft.com/office/drawing/2014/main" val="20001"/>
                    </a:ext>
                  </a:extLst>
                </a:gridCol>
                <a:gridCol w="1740851">
                  <a:extLst>
                    <a:ext uri="{9D8B030D-6E8A-4147-A177-3AD203B41FA5}">
                      <a16:colId xmlns:a16="http://schemas.microsoft.com/office/drawing/2014/main" val="20002"/>
                    </a:ext>
                  </a:extLst>
                </a:gridCol>
                <a:gridCol w="1515551">
                  <a:extLst>
                    <a:ext uri="{9D8B030D-6E8A-4147-A177-3AD203B41FA5}">
                      <a16:colId xmlns:a16="http://schemas.microsoft.com/office/drawing/2014/main" val="20003"/>
                    </a:ext>
                  </a:extLst>
                </a:gridCol>
              </a:tblGrid>
              <a:tr h="370050">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43550">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 (Epoch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a:t>
                      </a:r>
                    </a:p>
                  </a:txBody>
                  <a:tcPr marL="68575" marR="68575" marT="0" marB="0" anchor="b"/>
                </a:tc>
                <a:extLst>
                  <a:ext uri="{0D108BD9-81ED-4DB2-BD59-A6C34878D82A}">
                    <a16:rowId xmlns:a16="http://schemas.microsoft.com/office/drawing/2014/main" val="10001"/>
                  </a:ext>
                </a:extLst>
              </a:tr>
              <a:tr h="743550">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5.6644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10.79077052</a:t>
                      </a:r>
                    </a:p>
                  </a:txBody>
                  <a:tcPr marL="68575" marR="68575" marT="0" marB="0" anchor="b"/>
                </a:tc>
                <a:extLst>
                  <a:ext uri="{0D108BD9-81ED-4DB2-BD59-A6C34878D82A}">
                    <a16:rowId xmlns:a16="http://schemas.microsoft.com/office/drawing/2014/main" val="10002"/>
                  </a:ext>
                </a:extLst>
              </a:tr>
              <a:tr h="743550">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8.2944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13.21224167</a:t>
                      </a:r>
                    </a:p>
                  </a:txBody>
                  <a:tcPr marL="68575" marR="68575" marT="0" marB="0" anchor="b"/>
                </a:tc>
                <a:extLst>
                  <a:ext uri="{0D108BD9-81ED-4DB2-BD59-A6C34878D82A}">
                    <a16:rowId xmlns:a16="http://schemas.microsoft.com/office/drawing/2014/main" val="10003"/>
                  </a:ext>
                </a:extLst>
              </a:tr>
              <a:tr h="743550">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6.9696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9.997701812</a:t>
                      </a:r>
                    </a:p>
                  </a:txBody>
                  <a:tcPr marL="68575" marR="68575" marT="0" marB="0" anchor="b"/>
                </a:tc>
                <a:extLst>
                  <a:ext uri="{0D108BD9-81ED-4DB2-BD59-A6C34878D82A}">
                    <a16:rowId xmlns:a16="http://schemas.microsoft.com/office/drawing/2014/main" val="10004"/>
                  </a:ext>
                </a:extLst>
              </a:tr>
              <a:tr h="743550">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7.7841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10.95711449</a:t>
                      </a:r>
                    </a:p>
                  </a:txBody>
                  <a:tcPr marL="68575" marR="68575" marT="0" marB="0" anchor="b"/>
                </a:tc>
                <a:extLst>
                  <a:ext uri="{0D108BD9-81ED-4DB2-BD59-A6C34878D82A}">
                    <a16:rowId xmlns:a16="http://schemas.microsoft.com/office/drawing/2014/main" val="10005"/>
                  </a:ext>
                </a:extLst>
              </a:tr>
            </a:tbl>
          </a:graphicData>
        </a:graphic>
      </p:graphicFrame>
      <p:pic>
        <p:nvPicPr>
          <p:cNvPr id="341" name="Shape 341"/>
          <p:cNvPicPr preferRelativeResize="0"/>
          <p:nvPr/>
        </p:nvPicPr>
        <p:blipFill rotWithShape="1">
          <a:blip r:embed="rId3">
            <a:alphaModFix/>
          </a:blip>
          <a:srcRect/>
          <a:stretch/>
        </p:blipFill>
        <p:spPr>
          <a:xfrm>
            <a:off x="6249989" y="1900239"/>
            <a:ext cx="5775324" cy="42338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47" name="Shape 347"/>
          <p:cNvSpPr/>
          <p:nvPr/>
        </p:nvSpPr>
        <p:spPr>
          <a:xfrm>
            <a:off x="366714" y="6274280"/>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Lunch Error comparison between RNN &amp; ANN</a:t>
            </a:r>
          </a:p>
          <a:p>
            <a:pPr algn="ctr"/>
            <a:endParaRPr sz="1800">
              <a:solidFill>
                <a:srgbClr val="FF0000"/>
              </a:solidFill>
              <a:latin typeface="Calibri"/>
              <a:ea typeface="Calibri"/>
              <a:cs typeface="Calibri"/>
              <a:sym typeface="Calibri"/>
            </a:endParaRPr>
          </a:p>
        </p:txBody>
      </p:sp>
      <p:sp>
        <p:nvSpPr>
          <p:cNvPr id="348" name="Shape 34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Lunch Comparison</a:t>
            </a:r>
          </a:p>
        </p:txBody>
      </p:sp>
      <p:sp>
        <p:nvSpPr>
          <p:cNvPr id="349" name="Shape 34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Lunch Error comparison between RNN &amp; ANN</a:t>
            </a:r>
          </a:p>
        </p:txBody>
      </p:sp>
      <p:pic>
        <p:nvPicPr>
          <p:cNvPr id="350" name="Shape 350"/>
          <p:cNvPicPr preferRelativeResize="0"/>
          <p:nvPr/>
        </p:nvPicPr>
        <p:blipFill rotWithShape="1">
          <a:blip r:embed="rId3">
            <a:alphaModFix/>
          </a:blip>
          <a:srcRect/>
          <a:stretch/>
        </p:blipFill>
        <p:spPr>
          <a:xfrm>
            <a:off x="6543676" y="1849438"/>
            <a:ext cx="5481637" cy="4410075"/>
          </a:xfrm>
          <a:prstGeom prst="rect">
            <a:avLst/>
          </a:prstGeom>
          <a:noFill/>
          <a:ln>
            <a:noFill/>
          </a:ln>
        </p:spPr>
      </p:pic>
      <p:graphicFrame>
        <p:nvGraphicFramePr>
          <p:cNvPr id="351" name="Shape 351"/>
          <p:cNvGraphicFramePr/>
          <p:nvPr/>
        </p:nvGraphicFramePr>
        <p:xfrm>
          <a:off x="285749" y="1885950"/>
          <a:ext cx="5934050" cy="4033800"/>
        </p:xfrm>
        <a:graphic>
          <a:graphicData uri="http://schemas.openxmlformats.org/drawingml/2006/table">
            <a:tbl>
              <a:tblPr firstRow="1" firstCol="1" bandRow="1">
                <a:noFill/>
                <a:tableStyleId>{9E224AD4-EA5B-47A6-9F91-8F4B128CC08E}</a:tableStyleId>
              </a:tblPr>
              <a:tblGrid>
                <a:gridCol w="1238975">
                  <a:extLst>
                    <a:ext uri="{9D8B030D-6E8A-4147-A177-3AD203B41FA5}">
                      <a16:colId xmlns:a16="http://schemas.microsoft.com/office/drawing/2014/main" val="20000"/>
                    </a:ext>
                  </a:extLst>
                </a:gridCol>
                <a:gridCol w="1238975">
                  <a:extLst>
                    <a:ext uri="{9D8B030D-6E8A-4147-A177-3AD203B41FA5}">
                      <a16:colId xmlns:a16="http://schemas.microsoft.com/office/drawing/2014/main" val="20001"/>
                    </a:ext>
                  </a:extLst>
                </a:gridCol>
                <a:gridCol w="1847601">
                  <a:extLst>
                    <a:ext uri="{9D8B030D-6E8A-4147-A177-3AD203B41FA5}">
                      <a16:colId xmlns:a16="http://schemas.microsoft.com/office/drawing/2014/main" val="20002"/>
                    </a:ext>
                  </a:extLst>
                </a:gridCol>
                <a:gridCol w="1608499">
                  <a:extLst>
                    <a:ext uri="{9D8B030D-6E8A-4147-A177-3AD203B41FA5}">
                      <a16:colId xmlns:a16="http://schemas.microsoft.com/office/drawing/2014/main" val="20003"/>
                    </a:ext>
                  </a:extLst>
                </a:gridCol>
              </a:tblGrid>
              <a:tr h="365175">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33725">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 (Epoch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a:t>
                      </a:r>
                    </a:p>
                  </a:txBody>
                  <a:tcPr marL="68575" marR="68575" marT="0" marB="0" anchor="b"/>
                </a:tc>
                <a:extLst>
                  <a:ext uri="{0D108BD9-81ED-4DB2-BD59-A6C34878D82A}">
                    <a16:rowId xmlns:a16="http://schemas.microsoft.com/office/drawing/2014/main" val="10001"/>
                  </a:ext>
                </a:extLst>
              </a:tr>
              <a:tr h="733725">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1.44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6.743752022</a:t>
                      </a:r>
                    </a:p>
                  </a:txBody>
                  <a:tcPr marL="68575" marR="68575" marT="0" marB="0" anchor="b"/>
                </a:tc>
                <a:extLst>
                  <a:ext uri="{0D108BD9-81ED-4DB2-BD59-A6C34878D82A}">
                    <a16:rowId xmlns:a16="http://schemas.microsoft.com/office/drawing/2014/main" val="10002"/>
                  </a:ext>
                </a:extLst>
              </a:tr>
              <a:tr h="733725">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3.9601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6.809755664</a:t>
                      </a:r>
                    </a:p>
                  </a:txBody>
                  <a:tcPr marL="68575" marR="68575" marT="0" marB="0" anchor="b"/>
                </a:tc>
                <a:extLst>
                  <a:ext uri="{0D108BD9-81ED-4DB2-BD59-A6C34878D82A}">
                    <a16:rowId xmlns:a16="http://schemas.microsoft.com/office/drawing/2014/main" val="10003"/>
                  </a:ext>
                </a:extLst>
              </a:tr>
              <a:tr h="733725">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4.8841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6.334257019</a:t>
                      </a:r>
                    </a:p>
                  </a:txBody>
                  <a:tcPr marL="68575" marR="68575" marT="0" marB="0" anchor="b"/>
                </a:tc>
                <a:extLst>
                  <a:ext uri="{0D108BD9-81ED-4DB2-BD59-A6C34878D82A}">
                    <a16:rowId xmlns:a16="http://schemas.microsoft.com/office/drawing/2014/main" val="10004"/>
                  </a:ext>
                </a:extLst>
              </a:tr>
              <a:tr h="733725">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6.5025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8.058921011</a:t>
                      </a:r>
                    </a:p>
                  </a:txBody>
                  <a:tcPr marL="68575" marR="68575" marT="0" marB="0" anchor="b"/>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57" name="Shape 357"/>
          <p:cNvSpPr/>
          <p:nvPr/>
        </p:nvSpPr>
        <p:spPr>
          <a:xfrm>
            <a:off x="180977" y="6238875"/>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Dinner Error comparison between RNN &amp; ANN</a:t>
            </a:r>
          </a:p>
          <a:p>
            <a:pPr algn="ctr"/>
            <a:endParaRPr sz="1800">
              <a:solidFill>
                <a:srgbClr val="FF0000"/>
              </a:solidFill>
              <a:latin typeface="Calibri"/>
              <a:ea typeface="Calibri"/>
              <a:cs typeface="Calibri"/>
              <a:sym typeface="Calibri"/>
            </a:endParaRPr>
          </a:p>
        </p:txBody>
      </p:sp>
      <p:sp>
        <p:nvSpPr>
          <p:cNvPr id="358" name="Shape 35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Dinner Comparison</a:t>
            </a:r>
          </a:p>
        </p:txBody>
      </p:sp>
      <p:sp>
        <p:nvSpPr>
          <p:cNvPr id="359" name="Shape 35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Breakfast Error comparison between RNN &amp; ANN</a:t>
            </a:r>
          </a:p>
        </p:txBody>
      </p:sp>
      <p:graphicFrame>
        <p:nvGraphicFramePr>
          <p:cNvPr id="360" name="Shape 360"/>
          <p:cNvGraphicFramePr/>
          <p:nvPr/>
        </p:nvGraphicFramePr>
        <p:xfrm>
          <a:off x="233364" y="1849438"/>
          <a:ext cx="5938849" cy="4138650"/>
        </p:xfrm>
        <a:graphic>
          <a:graphicData uri="http://schemas.openxmlformats.org/drawingml/2006/table">
            <a:tbl>
              <a:tblPr firstRow="1" firstCol="1" bandRow="1">
                <a:noFill/>
                <a:tableStyleId>{9E224AD4-EA5B-47A6-9F91-8F4B128CC08E}</a:tableStyleId>
              </a:tblPr>
              <a:tblGrid>
                <a:gridCol w="1239975">
                  <a:extLst>
                    <a:ext uri="{9D8B030D-6E8A-4147-A177-3AD203B41FA5}">
                      <a16:colId xmlns:a16="http://schemas.microsoft.com/office/drawing/2014/main" val="20000"/>
                    </a:ext>
                  </a:extLst>
                </a:gridCol>
                <a:gridCol w="1239975">
                  <a:extLst>
                    <a:ext uri="{9D8B030D-6E8A-4147-A177-3AD203B41FA5}">
                      <a16:colId xmlns:a16="http://schemas.microsoft.com/office/drawing/2014/main" val="20001"/>
                    </a:ext>
                  </a:extLst>
                </a:gridCol>
                <a:gridCol w="1849100">
                  <a:extLst>
                    <a:ext uri="{9D8B030D-6E8A-4147-A177-3AD203B41FA5}">
                      <a16:colId xmlns:a16="http://schemas.microsoft.com/office/drawing/2014/main" val="20002"/>
                    </a:ext>
                  </a:extLst>
                </a:gridCol>
                <a:gridCol w="1609799">
                  <a:extLst>
                    <a:ext uri="{9D8B030D-6E8A-4147-A177-3AD203B41FA5}">
                      <a16:colId xmlns:a16="http://schemas.microsoft.com/office/drawing/2014/main" val="20003"/>
                    </a:ext>
                  </a:extLst>
                </a:gridCol>
              </a:tblGrid>
              <a:tr h="374650">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ANN</a:t>
                      </a:r>
                    </a:p>
                  </a:txBody>
                  <a:tcPr marL="68575" marR="68575" marT="0" marB="0" anchor="b"/>
                </a:tc>
                <a:extLst>
                  <a:ext uri="{0D108BD9-81ED-4DB2-BD59-A6C34878D82A}">
                    <a16:rowId xmlns:a16="http://schemas.microsoft.com/office/drawing/2014/main" val="10000"/>
                  </a:ext>
                </a:extLst>
              </a:tr>
              <a:tr h="752800">
                <a:tc>
                  <a:txBody>
                    <a:bodyPr/>
                    <a:lstStyle/>
                    <a:p>
                      <a:pPr marL="0" marR="0" lvl="0" indent="0" algn="ctr" rtl="0">
                        <a:lnSpc>
                          <a:spcPct val="107000"/>
                        </a:lnSpc>
                        <a:spcBef>
                          <a:spcPts val="0"/>
                        </a:spcBef>
                        <a:spcAft>
                          <a:spcPts val="0"/>
                        </a:spcAft>
                        <a:buNone/>
                      </a:pPr>
                      <a:r>
                        <a:rPr lang="en-US" sz="16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RMSE(Epoch 100)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RMSE</a:t>
                      </a:r>
                    </a:p>
                  </a:txBody>
                  <a:tcPr marL="68575" marR="68575" marT="0" marB="0" anchor="b"/>
                </a:tc>
                <a:extLst>
                  <a:ext uri="{0D108BD9-81ED-4DB2-BD59-A6C34878D82A}">
                    <a16:rowId xmlns:a16="http://schemas.microsoft.com/office/drawing/2014/main" val="10001"/>
                  </a:ext>
                </a:extLst>
              </a:tr>
              <a:tr h="752800">
                <a:tc>
                  <a:txBody>
                    <a:bodyPr/>
                    <a:lstStyle/>
                    <a:p>
                      <a:pPr marL="0" marR="0" lvl="0" indent="0" algn="ctr" rtl="0">
                        <a:lnSpc>
                          <a:spcPct val="107000"/>
                        </a:lnSpc>
                        <a:spcBef>
                          <a:spcPts val="0"/>
                        </a:spcBef>
                        <a:spcAft>
                          <a:spcPts val="0"/>
                        </a:spcAft>
                        <a:buNone/>
                      </a:pPr>
                      <a:r>
                        <a:rPr lang="en-US" sz="16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4.5369</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26.19357392</a:t>
                      </a:r>
                    </a:p>
                  </a:txBody>
                  <a:tcPr marL="68575" marR="68575" marT="0" marB="0" anchor="b"/>
                </a:tc>
                <a:extLst>
                  <a:ext uri="{0D108BD9-81ED-4DB2-BD59-A6C34878D82A}">
                    <a16:rowId xmlns:a16="http://schemas.microsoft.com/office/drawing/2014/main" val="10002"/>
                  </a:ext>
                </a:extLst>
              </a:tr>
              <a:tr h="752800">
                <a:tc>
                  <a:txBody>
                    <a:bodyPr/>
                    <a:lstStyle/>
                    <a:p>
                      <a:pPr marL="0" marR="0" lvl="0" indent="0" algn="ctr" rtl="0">
                        <a:lnSpc>
                          <a:spcPct val="107000"/>
                        </a:lnSpc>
                        <a:spcBef>
                          <a:spcPts val="0"/>
                        </a:spcBef>
                        <a:spcAft>
                          <a:spcPts val="0"/>
                        </a:spcAft>
                        <a:buNone/>
                      </a:pPr>
                      <a:r>
                        <a:rPr lang="en-US" sz="16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7.6176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12.80214388</a:t>
                      </a:r>
                    </a:p>
                  </a:txBody>
                  <a:tcPr marL="68575" marR="68575" marT="0" marB="0" anchor="b"/>
                </a:tc>
                <a:extLst>
                  <a:ext uri="{0D108BD9-81ED-4DB2-BD59-A6C34878D82A}">
                    <a16:rowId xmlns:a16="http://schemas.microsoft.com/office/drawing/2014/main" val="10003"/>
                  </a:ext>
                </a:extLst>
              </a:tr>
              <a:tr h="752800">
                <a:tc>
                  <a:txBody>
                    <a:bodyPr/>
                    <a:lstStyle/>
                    <a:p>
                      <a:pPr marL="0" marR="0" lvl="0" indent="0" algn="ctr" rtl="0">
                        <a:lnSpc>
                          <a:spcPct val="107000"/>
                        </a:lnSpc>
                        <a:spcBef>
                          <a:spcPts val="0"/>
                        </a:spcBef>
                        <a:spcAft>
                          <a:spcPts val="0"/>
                        </a:spcAft>
                        <a:buNone/>
                      </a:pPr>
                      <a:r>
                        <a:rPr lang="en-US" sz="16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8.0656</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14.44231148</a:t>
                      </a:r>
                    </a:p>
                  </a:txBody>
                  <a:tcPr marL="68575" marR="68575" marT="0" marB="0" anchor="b"/>
                </a:tc>
                <a:extLst>
                  <a:ext uri="{0D108BD9-81ED-4DB2-BD59-A6C34878D82A}">
                    <a16:rowId xmlns:a16="http://schemas.microsoft.com/office/drawing/2014/main" val="10004"/>
                  </a:ext>
                </a:extLst>
              </a:tr>
              <a:tr h="752800">
                <a:tc>
                  <a:txBody>
                    <a:bodyPr/>
                    <a:lstStyle/>
                    <a:p>
                      <a:pPr marL="0" marR="0" lvl="0" indent="0" algn="ctr" rtl="0">
                        <a:lnSpc>
                          <a:spcPct val="107000"/>
                        </a:lnSpc>
                        <a:spcBef>
                          <a:spcPts val="0"/>
                        </a:spcBef>
                        <a:spcAft>
                          <a:spcPts val="0"/>
                        </a:spcAft>
                        <a:buNone/>
                      </a:pPr>
                      <a:r>
                        <a:rPr lang="en-US" sz="16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10.24</a:t>
                      </a:r>
                    </a:p>
                  </a:txBody>
                  <a:tcPr marL="68575" marR="68575" marT="0" marB="0" anchor="b"/>
                </a:tc>
                <a:tc>
                  <a:txBody>
                    <a:bodyPr/>
                    <a:lstStyle/>
                    <a:p>
                      <a:pPr marL="0" marR="0" lvl="0" indent="0" algn="ctr" rtl="0">
                        <a:lnSpc>
                          <a:spcPct val="107000"/>
                        </a:lnSpc>
                        <a:spcBef>
                          <a:spcPts val="0"/>
                        </a:spcBef>
                        <a:spcAft>
                          <a:spcPts val="0"/>
                        </a:spcAft>
                        <a:buNone/>
                      </a:pPr>
                      <a:r>
                        <a:rPr lang="en-US" sz="1600" u="none" strike="noStrike" cap="none"/>
                        <a:t>13.27945396</a:t>
                      </a:r>
                    </a:p>
                  </a:txBody>
                  <a:tcPr marL="68575" marR="68575" marT="0" marB="0" anchor="b"/>
                </a:tc>
                <a:extLst>
                  <a:ext uri="{0D108BD9-81ED-4DB2-BD59-A6C34878D82A}">
                    <a16:rowId xmlns:a16="http://schemas.microsoft.com/office/drawing/2014/main" val="10005"/>
                  </a:ext>
                </a:extLst>
              </a:tr>
            </a:tbl>
          </a:graphicData>
        </a:graphic>
      </p:graphicFrame>
      <p:pic>
        <p:nvPicPr>
          <p:cNvPr id="361" name="Shape 361"/>
          <p:cNvPicPr preferRelativeResize="0"/>
          <p:nvPr/>
        </p:nvPicPr>
        <p:blipFill rotWithShape="1">
          <a:blip r:embed="rId3">
            <a:alphaModFix/>
          </a:blip>
          <a:srcRect/>
          <a:stretch/>
        </p:blipFill>
        <p:spPr>
          <a:xfrm>
            <a:off x="6249988" y="1849438"/>
            <a:ext cx="5686424" cy="441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67" name="Shape 367"/>
          <p:cNvSpPr/>
          <p:nvPr/>
        </p:nvSpPr>
        <p:spPr>
          <a:xfrm>
            <a:off x="180977" y="6238875"/>
            <a:ext cx="5686425" cy="553134"/>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br>
              <a:rPr lang="en-US" sz="1800" dirty="0">
                <a:solidFill>
                  <a:srgbClr val="FF0000"/>
                </a:solidFill>
                <a:latin typeface="Calibri"/>
                <a:ea typeface="Calibri"/>
                <a:cs typeface="Calibri"/>
                <a:sym typeface="Calibri"/>
              </a:rPr>
            </a:br>
            <a:r>
              <a:rPr lang="en-US" sz="1800" dirty="0">
                <a:solidFill>
                  <a:srgbClr val="FF0000"/>
                </a:solidFill>
                <a:latin typeface="Calibri"/>
                <a:ea typeface="Calibri"/>
                <a:cs typeface="Calibri"/>
                <a:sym typeface="Calibri"/>
              </a:rPr>
              <a:t>Table:  </a:t>
            </a:r>
            <a:r>
              <a:rPr lang="en-US" sz="1800" b="1" dirty="0">
                <a:solidFill>
                  <a:schemeClr val="accent6"/>
                </a:solidFill>
                <a:latin typeface="Calibri"/>
                <a:ea typeface="Calibri"/>
                <a:cs typeface="Calibri"/>
                <a:sym typeface="Calibri"/>
              </a:rPr>
              <a:t>Bedtime Error comparison between RNN &amp; ANN</a:t>
            </a:r>
          </a:p>
          <a:p>
            <a:pPr algn="ctr"/>
            <a:endParaRPr sz="1800">
              <a:solidFill>
                <a:srgbClr val="FF0000"/>
              </a:solidFill>
              <a:latin typeface="Calibri"/>
              <a:ea typeface="Calibri"/>
              <a:cs typeface="Calibri"/>
              <a:sym typeface="Calibri"/>
            </a:endParaRPr>
          </a:p>
        </p:txBody>
      </p:sp>
      <p:sp>
        <p:nvSpPr>
          <p:cNvPr id="368" name="Shape 368"/>
          <p:cNvSpPr/>
          <p:nvPr/>
        </p:nvSpPr>
        <p:spPr>
          <a:xfrm>
            <a:off x="7419975" y="6354573"/>
            <a:ext cx="4195762" cy="392551"/>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rgbClr val="FF0000"/>
                </a:solidFill>
                <a:latin typeface="Calibri"/>
                <a:ea typeface="Calibri"/>
                <a:cs typeface="Calibri"/>
                <a:sym typeface="Calibri"/>
              </a:rPr>
              <a:t>Figure: Bedtime Comparison</a:t>
            </a:r>
          </a:p>
        </p:txBody>
      </p:sp>
      <p:sp>
        <p:nvSpPr>
          <p:cNvPr id="369" name="Shape 369"/>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accent6"/>
                </a:solidFill>
                <a:latin typeface="Calibri"/>
                <a:ea typeface="Calibri"/>
                <a:cs typeface="Calibri"/>
                <a:sym typeface="Calibri"/>
              </a:rPr>
              <a:t>Bedtime Error comparison between RNN &amp; ANN</a:t>
            </a:r>
          </a:p>
        </p:txBody>
      </p:sp>
      <p:graphicFrame>
        <p:nvGraphicFramePr>
          <p:cNvPr id="370" name="Shape 370"/>
          <p:cNvGraphicFramePr/>
          <p:nvPr/>
        </p:nvGraphicFramePr>
        <p:xfrm>
          <a:off x="214313" y="1933575"/>
          <a:ext cx="5686424" cy="4005200"/>
        </p:xfrm>
        <a:graphic>
          <a:graphicData uri="http://schemas.openxmlformats.org/drawingml/2006/table">
            <a:tbl>
              <a:tblPr firstRow="1" firstCol="1" bandRow="1">
                <a:noFill/>
                <a:tableStyleId>{9E224AD4-EA5B-47A6-9F91-8F4B128CC08E}</a:tableStyleId>
              </a:tblPr>
              <a:tblGrid>
                <a:gridCol w="1187275">
                  <a:extLst>
                    <a:ext uri="{9D8B030D-6E8A-4147-A177-3AD203B41FA5}">
                      <a16:colId xmlns:a16="http://schemas.microsoft.com/office/drawing/2014/main" val="20000"/>
                    </a:ext>
                  </a:extLst>
                </a:gridCol>
                <a:gridCol w="1187275">
                  <a:extLst>
                    <a:ext uri="{9D8B030D-6E8A-4147-A177-3AD203B41FA5}">
                      <a16:colId xmlns:a16="http://schemas.microsoft.com/office/drawing/2014/main" val="20001"/>
                    </a:ext>
                  </a:extLst>
                </a:gridCol>
                <a:gridCol w="1770499">
                  <a:extLst>
                    <a:ext uri="{9D8B030D-6E8A-4147-A177-3AD203B41FA5}">
                      <a16:colId xmlns:a16="http://schemas.microsoft.com/office/drawing/2014/main" val="20002"/>
                    </a:ext>
                  </a:extLst>
                </a:gridCol>
                <a:gridCol w="1541375">
                  <a:extLst>
                    <a:ext uri="{9D8B030D-6E8A-4147-A177-3AD203B41FA5}">
                      <a16:colId xmlns:a16="http://schemas.microsoft.com/office/drawing/2014/main" val="20003"/>
                    </a:ext>
                  </a:extLst>
                </a:gridCol>
              </a:tblGrid>
              <a:tr h="332475">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RNN LSTM</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ANN</a:t>
                      </a:r>
                    </a:p>
                  </a:txBody>
                  <a:tcPr marL="68575" marR="68575" marT="0" marB="0" anchor="b"/>
                </a:tc>
                <a:extLst>
                  <a:ext uri="{0D108BD9-81ED-4DB2-BD59-A6C34878D82A}">
                    <a16:rowId xmlns:a16="http://schemas.microsoft.com/office/drawing/2014/main" val="10000"/>
                  </a:ext>
                </a:extLst>
              </a:tr>
              <a:tr h="668050">
                <a:tc>
                  <a:txBody>
                    <a:bodyPr/>
                    <a:lstStyle/>
                    <a:p>
                      <a:pPr marL="0" marR="0" lvl="0" indent="0" algn="ctr" rtl="0">
                        <a:lnSpc>
                          <a:spcPct val="107000"/>
                        </a:lnSpc>
                        <a:spcBef>
                          <a:spcPts val="0"/>
                        </a:spcBef>
                        <a:spcAft>
                          <a:spcPts val="0"/>
                        </a:spcAft>
                        <a:buNone/>
                      </a:pPr>
                      <a:r>
                        <a:rPr lang="en-US" sz="1200" u="none" strike="noStrike" cap="none"/>
                        <a:t>Dataset</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Data</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RMSE (Epoch 100)</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RMSE</a:t>
                      </a:r>
                    </a:p>
                  </a:txBody>
                  <a:tcPr marL="68575" marR="68575" marT="0" marB="0" anchor="b"/>
                </a:tc>
                <a:extLst>
                  <a:ext uri="{0D108BD9-81ED-4DB2-BD59-A6C34878D82A}">
                    <a16:rowId xmlns:a16="http://schemas.microsoft.com/office/drawing/2014/main" val="10001"/>
                  </a:ext>
                </a:extLst>
              </a:tr>
              <a:tr h="668050">
                <a:tc>
                  <a:txBody>
                    <a:bodyPr/>
                    <a:lstStyle/>
                    <a:p>
                      <a:pPr marL="0" marR="0" lvl="0" indent="0" algn="ctr" rtl="0">
                        <a:lnSpc>
                          <a:spcPct val="107000"/>
                        </a:lnSpc>
                        <a:spcBef>
                          <a:spcPts val="0"/>
                        </a:spcBef>
                        <a:spcAft>
                          <a:spcPts val="0"/>
                        </a:spcAft>
                        <a:buNone/>
                      </a:pPr>
                      <a:r>
                        <a:rPr lang="en-US" sz="1200" u="none" strike="noStrike" cap="none"/>
                        <a:t>0-14</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655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2.7889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4.758682193</a:t>
                      </a:r>
                    </a:p>
                  </a:txBody>
                  <a:tcPr marL="68575" marR="68575" marT="0" marB="0" anchor="b"/>
                </a:tc>
                <a:extLst>
                  <a:ext uri="{0D108BD9-81ED-4DB2-BD59-A6C34878D82A}">
                    <a16:rowId xmlns:a16="http://schemas.microsoft.com/office/drawing/2014/main" val="10002"/>
                  </a:ext>
                </a:extLst>
              </a:tr>
              <a:tr h="668050">
                <a:tc>
                  <a:txBody>
                    <a:bodyPr/>
                    <a:lstStyle/>
                    <a:p>
                      <a:pPr marL="0" marR="0" lvl="0" indent="0" algn="ctr" rtl="0">
                        <a:lnSpc>
                          <a:spcPct val="107000"/>
                        </a:lnSpc>
                        <a:spcBef>
                          <a:spcPts val="0"/>
                        </a:spcBef>
                        <a:spcAft>
                          <a:spcPts val="0"/>
                        </a:spcAft>
                        <a:buNone/>
                      </a:pPr>
                      <a:r>
                        <a:rPr lang="en-US" sz="1200" u="none" strike="noStrike" cap="none"/>
                        <a:t>0-31</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1545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12.7449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6.154442058</a:t>
                      </a:r>
                    </a:p>
                  </a:txBody>
                  <a:tcPr marL="68575" marR="68575" marT="0" marB="0" anchor="b"/>
                </a:tc>
                <a:extLst>
                  <a:ext uri="{0D108BD9-81ED-4DB2-BD59-A6C34878D82A}">
                    <a16:rowId xmlns:a16="http://schemas.microsoft.com/office/drawing/2014/main" val="10003"/>
                  </a:ext>
                </a:extLst>
              </a:tr>
              <a:tr h="668050">
                <a:tc>
                  <a:txBody>
                    <a:bodyPr/>
                    <a:lstStyle/>
                    <a:p>
                      <a:pPr marL="0" marR="0" lvl="0" indent="0" algn="ctr" rtl="0">
                        <a:lnSpc>
                          <a:spcPct val="107000"/>
                        </a:lnSpc>
                        <a:spcBef>
                          <a:spcPts val="0"/>
                        </a:spcBef>
                        <a:spcAft>
                          <a:spcPts val="0"/>
                        </a:spcAft>
                        <a:buNone/>
                      </a:pPr>
                      <a:r>
                        <a:rPr lang="en-US" sz="1200" u="none" strike="noStrike" cap="none"/>
                        <a:t>0-46</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2050</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10.0489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5.524987688</a:t>
                      </a:r>
                    </a:p>
                  </a:txBody>
                  <a:tcPr marL="68575" marR="68575" marT="0" marB="0" anchor="b"/>
                </a:tc>
                <a:extLst>
                  <a:ext uri="{0D108BD9-81ED-4DB2-BD59-A6C34878D82A}">
                    <a16:rowId xmlns:a16="http://schemas.microsoft.com/office/drawing/2014/main" val="10004"/>
                  </a:ext>
                </a:extLst>
              </a:tr>
              <a:tr h="668050">
                <a:tc>
                  <a:txBody>
                    <a:bodyPr/>
                    <a:lstStyle/>
                    <a:p>
                      <a:pPr marL="0" marR="0" lvl="0" indent="0" algn="ctr" rtl="0">
                        <a:lnSpc>
                          <a:spcPct val="107000"/>
                        </a:lnSpc>
                        <a:spcBef>
                          <a:spcPts val="0"/>
                        </a:spcBef>
                        <a:spcAft>
                          <a:spcPts val="0"/>
                        </a:spcAft>
                        <a:buNone/>
                      </a:pPr>
                      <a:r>
                        <a:rPr lang="en-US" sz="1200" u="none" strike="noStrike" cap="none"/>
                        <a:t>0-64</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2905</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8.8209</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5.667004256</a:t>
                      </a:r>
                    </a:p>
                  </a:txBody>
                  <a:tcPr marL="68575" marR="68575" marT="0" marB="0" anchor="b"/>
                </a:tc>
                <a:extLst>
                  <a:ext uri="{0D108BD9-81ED-4DB2-BD59-A6C34878D82A}">
                    <a16:rowId xmlns:a16="http://schemas.microsoft.com/office/drawing/2014/main" val="10005"/>
                  </a:ext>
                </a:extLst>
              </a:tr>
              <a:tr h="332475">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tc>
                  <a:txBody>
                    <a:bodyPr/>
                    <a:lstStyle/>
                    <a:p>
                      <a:pPr marL="0" marR="0" lvl="0" indent="0" algn="ctr" rtl="0">
                        <a:lnSpc>
                          <a:spcPct val="107000"/>
                        </a:lnSpc>
                        <a:spcBef>
                          <a:spcPts val="0"/>
                        </a:spcBef>
                        <a:spcAft>
                          <a:spcPts val="0"/>
                        </a:spcAft>
                        <a:buNone/>
                      </a:pPr>
                      <a:r>
                        <a:rPr lang="en-US" sz="1200" u="none" strike="noStrike" cap="none"/>
                        <a:t> </a:t>
                      </a:r>
                    </a:p>
                  </a:txBody>
                  <a:tcPr marL="68575" marR="68575" marT="0" marB="0" anchor="b"/>
                </a:tc>
                <a:extLst>
                  <a:ext uri="{0D108BD9-81ED-4DB2-BD59-A6C34878D82A}">
                    <a16:rowId xmlns:a16="http://schemas.microsoft.com/office/drawing/2014/main" val="10006"/>
                  </a:ext>
                </a:extLst>
              </a:tr>
            </a:tbl>
          </a:graphicData>
        </a:graphic>
      </p:graphicFrame>
      <p:pic>
        <p:nvPicPr>
          <p:cNvPr id="371" name="Shape 371"/>
          <p:cNvPicPr preferRelativeResize="0"/>
          <p:nvPr/>
        </p:nvPicPr>
        <p:blipFill rotWithShape="1">
          <a:blip r:embed="rId3">
            <a:alphaModFix/>
          </a:blip>
          <a:srcRect/>
          <a:stretch/>
        </p:blipFill>
        <p:spPr>
          <a:xfrm>
            <a:off x="6249989" y="1849438"/>
            <a:ext cx="5245100" cy="441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Title 7"/>
          <p:cNvSpPr>
            <a:spLocks noGrp="1"/>
          </p:cNvSpPr>
          <p:nvPr>
            <p:ph type="title"/>
          </p:nvPr>
        </p:nvSpPr>
        <p:spPr>
          <a:xfrm>
            <a:off x="914400" y="274638"/>
            <a:ext cx="10492740" cy="857234"/>
          </a:xfrm>
        </p:spPr>
        <p:txBody>
          <a:bodyPr>
            <a:normAutofit fontScale="90000"/>
          </a:bodyPr>
          <a:lstStyle/>
          <a:p>
            <a:r>
              <a:rPr lang="en-US" b="1" dirty="0">
                <a:solidFill>
                  <a:schemeClr val="tx1"/>
                </a:solidFill>
              </a:rPr>
              <a:t>Outline</a:t>
            </a:r>
          </a:p>
        </p:txBody>
      </p:sp>
      <p:sp>
        <p:nvSpPr>
          <p:cNvPr id="109" name="Shape 109"/>
          <p:cNvSpPr txBox="1">
            <a:spLocks noGrp="1"/>
          </p:cNvSpPr>
          <p:nvPr>
            <p:ph sz="half" idx="1"/>
          </p:nvPr>
        </p:nvSpPr>
        <p:spPr>
          <a:prstGeom prst="rect">
            <a:avLst/>
          </a:prstGeom>
        </p:spPr>
        <p:txBody>
          <a:bodyPr wrap="square" lIns="91393" tIns="91393" rIns="91393" bIns="91393" anchor="t" anchorCtr="0">
            <a:noAutofit/>
          </a:bodyPr>
          <a:lstStyle/>
          <a:p>
            <a:pPr marL="0" indent="0">
              <a:buNone/>
            </a:pPr>
            <a:r>
              <a:rPr lang="en-US" b="0" i="0" u="none" strike="noStrike" cap="none" dirty="0"/>
              <a:t>        </a:t>
            </a:r>
          </a:p>
          <a:p>
            <a:pPr marL="0" indent="0">
              <a:buNone/>
            </a:pPr>
            <a:r>
              <a:rPr lang="en-US" b="0" i="0" u="none" strike="noStrike" cap="none" dirty="0"/>
              <a:t>            </a:t>
            </a:r>
          </a:p>
        </p:txBody>
      </p:sp>
      <p:sp>
        <p:nvSpPr>
          <p:cNvPr id="10" name="Content Placeholder 9"/>
          <p:cNvSpPr>
            <a:spLocks noGrp="1"/>
          </p:cNvSpPr>
          <p:nvPr>
            <p:ph sz="half" idx="2"/>
          </p:nvPr>
        </p:nvSpPr>
        <p:spPr>
          <a:xfrm>
            <a:off x="609599" y="1189036"/>
            <a:ext cx="10896601" cy="5486400"/>
          </a:xfrm>
        </p:spPr>
        <p:txBody>
          <a:bodyPr>
            <a:normAutofit/>
          </a:bodyPr>
          <a:lstStyle/>
          <a:p>
            <a:pPr>
              <a:buFont typeface="Wingdings" pitchFamily="2" charset="2"/>
              <a:buChar char="q"/>
            </a:pPr>
            <a:r>
              <a:rPr lang="en-US" sz="3500" b="1" dirty="0"/>
              <a:t> Methodology</a:t>
            </a:r>
          </a:p>
          <a:p>
            <a:pPr>
              <a:buFont typeface="Wingdings" pitchFamily="2" charset="2"/>
              <a:buChar char="q"/>
            </a:pPr>
            <a:r>
              <a:rPr lang="en-US" sz="3500"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4A164E-82BC-469B-A42C-84CDE5C68178}"/>
              </a:ext>
            </a:extLst>
          </p:cNvPr>
          <p:cNvSpPr>
            <a:spLocks noGrp="1"/>
          </p:cNvSpPr>
          <p:nvPr>
            <p:ph type="title"/>
          </p:nvPr>
        </p:nvSpPr>
        <p:spPr>
          <a:xfrm>
            <a:off x="617220" y="278325"/>
            <a:ext cx="11109960" cy="463333"/>
          </a:xfrm>
        </p:spPr>
        <p:txBody>
          <a:bodyPr>
            <a:normAutofit fontScale="90000"/>
          </a:bodyPr>
          <a:lstStyle/>
          <a:p>
            <a:r>
              <a:rPr lang="en-US" dirty="0"/>
              <a:t>Predictive </a:t>
            </a:r>
            <a:r>
              <a:rPr lang="en-US" dirty="0" err="1"/>
              <a:t>Apriori</a:t>
            </a:r>
            <a:endParaRPr lang="en-US" dirty="0"/>
          </a:p>
        </p:txBody>
      </p:sp>
      <p:sp>
        <p:nvSpPr>
          <p:cNvPr id="6" name="Content Placeholder 5">
            <a:extLst>
              <a:ext uri="{FF2B5EF4-FFF2-40B4-BE49-F238E27FC236}">
                <a16:creationId xmlns:a16="http://schemas.microsoft.com/office/drawing/2014/main" id="{F5530BFA-E7E9-470B-B683-BE20FE4C45E7}"/>
              </a:ext>
            </a:extLst>
          </p:cNvPr>
          <p:cNvSpPr>
            <a:spLocks noGrp="1"/>
          </p:cNvSpPr>
          <p:nvPr>
            <p:ph idx="1"/>
          </p:nvPr>
        </p:nvSpPr>
        <p:spPr>
          <a:xfrm>
            <a:off x="617220" y="2027237"/>
            <a:ext cx="11109960" cy="2743200"/>
          </a:xfrm>
        </p:spPr>
        <p:txBody>
          <a:bodyPr>
            <a:normAutofit/>
          </a:bodyPr>
          <a:lstStyle/>
          <a:p>
            <a:pPr marL="381000" indent="-381000"/>
            <a:r>
              <a:rPr lang="en-GB" altLang="en-US" sz="2000" dirty="0">
                <a:latin typeface="Calibri Light" panose="020F0302020204030204" pitchFamily="34" charset="0"/>
              </a:rPr>
              <a:t>Predictive accuracy of a rule r:      </a:t>
            </a:r>
          </a:p>
          <a:p>
            <a:pPr marL="381000" indent="-381000">
              <a:buFontTx/>
              <a:buNone/>
            </a:pPr>
            <a:r>
              <a:rPr lang="en-GB" altLang="en-US" sz="2000" dirty="0">
                <a:latin typeface="Calibri Light" panose="020F0302020204030204" pitchFamily="34" charset="0"/>
              </a:rPr>
              <a:t>	support based correction of the confidence value</a:t>
            </a:r>
          </a:p>
          <a:p>
            <a:pPr marL="381000" indent="-381000">
              <a:buFontTx/>
              <a:buNone/>
            </a:pPr>
            <a:endParaRPr lang="en-GB" altLang="en-US" sz="2000" dirty="0">
              <a:latin typeface="Calibri Light" panose="020F0302020204030204" pitchFamily="34" charset="0"/>
            </a:endParaRPr>
          </a:p>
          <a:p>
            <a:pPr marL="381000" indent="-381000"/>
            <a:r>
              <a:rPr lang="en-GB" altLang="en-US" sz="2000" b="1" dirty="0">
                <a:latin typeface="Calibri Light" panose="020F0302020204030204" pitchFamily="34" charset="0"/>
              </a:rPr>
              <a:t>Inherent pruning strategy:</a:t>
            </a:r>
          </a:p>
          <a:p>
            <a:pPr marL="838200" lvl="1" indent="-381000"/>
            <a:r>
              <a:rPr lang="en-GB" altLang="en-US" sz="2000" dirty="0">
                <a:latin typeface="Calibri Light" panose="020F0302020204030204" pitchFamily="34" charset="0"/>
              </a:rPr>
              <a:t>Output the best </a:t>
            </a:r>
            <a:r>
              <a:rPr lang="en-GB" altLang="en-US" sz="2000" i="1" dirty="0">
                <a:latin typeface="Calibri Light" panose="020F0302020204030204" pitchFamily="34" charset="0"/>
              </a:rPr>
              <a:t>n</a:t>
            </a:r>
            <a:r>
              <a:rPr lang="en-GB" altLang="en-US" sz="2000" dirty="0">
                <a:latin typeface="Calibri Light" panose="020F0302020204030204" pitchFamily="34" charset="0"/>
              </a:rPr>
              <a:t> rules according to:</a:t>
            </a:r>
          </a:p>
          <a:p>
            <a:pPr marL="1295400" lvl="2" indent="-381000">
              <a:buFontTx/>
              <a:buAutoNum type="arabicPeriod"/>
            </a:pPr>
            <a:r>
              <a:rPr lang="en-GB" altLang="en-US" sz="2000" dirty="0">
                <a:latin typeface="Calibri Light" panose="020F0302020204030204" pitchFamily="34" charset="0"/>
              </a:rPr>
              <a:t>Expected pred. accuracy among </a:t>
            </a:r>
            <a:r>
              <a:rPr lang="en-GB" altLang="en-US" sz="2000" i="1" dirty="0">
                <a:latin typeface="Calibri Light" panose="020F0302020204030204" pitchFamily="34" charset="0"/>
              </a:rPr>
              <a:t>n</a:t>
            </a:r>
            <a:r>
              <a:rPr lang="en-GB" altLang="en-US" sz="2000" dirty="0">
                <a:latin typeface="Calibri Light" panose="020F0302020204030204" pitchFamily="34" charset="0"/>
              </a:rPr>
              <a:t> best</a:t>
            </a:r>
          </a:p>
          <a:p>
            <a:pPr marL="1295400" lvl="2" indent="-381000">
              <a:buFontTx/>
              <a:buAutoNum type="arabicPeriod"/>
            </a:pPr>
            <a:r>
              <a:rPr lang="en-GB" altLang="en-US" sz="2000" dirty="0">
                <a:latin typeface="Calibri Light" panose="020F0302020204030204" pitchFamily="34" charset="0"/>
              </a:rPr>
              <a:t>Rule not subsumed by a rule with at least the same expected pred. accuracy</a:t>
            </a:r>
          </a:p>
        </p:txBody>
      </p:sp>
      <p:sp>
        <p:nvSpPr>
          <p:cNvPr id="7" name="Rectangle 6">
            <a:extLst>
              <a:ext uri="{FF2B5EF4-FFF2-40B4-BE49-F238E27FC236}">
                <a16:creationId xmlns:a16="http://schemas.microsoft.com/office/drawing/2014/main" id="{144C2343-CE1E-4641-805A-377417A3E392}"/>
              </a:ext>
            </a:extLst>
          </p:cNvPr>
          <p:cNvSpPr/>
          <p:nvPr/>
        </p:nvSpPr>
        <p:spPr>
          <a:xfrm>
            <a:off x="617220" y="1036637"/>
            <a:ext cx="1027938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ltLang="en-US" sz="2000" kern="1200" dirty="0">
                <a:solidFill>
                  <a:srgbClr val="000000"/>
                </a:solidFill>
                <a:latin typeface="Arial" panose="020B0604020202020204" pitchFamily="34" charset="0"/>
              </a:rPr>
              <a:t>rules sorted according to: </a:t>
            </a:r>
            <a:r>
              <a:rPr lang="en-GB" altLang="en-US" sz="2000" b="1" kern="1200" dirty="0">
                <a:solidFill>
                  <a:srgbClr val="FF0000"/>
                </a:solidFill>
                <a:latin typeface="Arial" panose="020B0604020202020204" pitchFamily="34" charset="0"/>
              </a:rPr>
              <a:t>expected predicted accuracy</a:t>
            </a:r>
            <a:endParaRPr lang="en-US" dirty="0"/>
          </a:p>
        </p:txBody>
      </p:sp>
      <p:sp>
        <p:nvSpPr>
          <p:cNvPr id="8" name="Rectangle 7">
            <a:extLst>
              <a:ext uri="{FF2B5EF4-FFF2-40B4-BE49-F238E27FC236}">
                <a16:creationId xmlns:a16="http://schemas.microsoft.com/office/drawing/2014/main" id="{A3AD33D2-496A-4634-ABEC-6911DE50EB00}"/>
              </a:ext>
            </a:extLst>
          </p:cNvPr>
          <p:cNvSpPr/>
          <p:nvPr/>
        </p:nvSpPr>
        <p:spPr>
          <a:xfrm>
            <a:off x="617220" y="4846637"/>
            <a:ext cx="1110996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fontAlgn="base">
              <a:lnSpc>
                <a:spcPct val="120000"/>
              </a:lnSpc>
              <a:spcBef>
                <a:spcPct val="50000"/>
              </a:spcBef>
              <a:spcAft>
                <a:spcPct val="0"/>
              </a:spcAft>
            </a:pPr>
            <a:r>
              <a:rPr lang="en-GB" altLang="en-US" sz="2000" kern="1200" dirty="0">
                <a:solidFill>
                  <a:srgbClr val="000000"/>
                </a:solidFill>
                <a:latin typeface="Arial" panose="020B0604020202020204" pitchFamily="34" charset="0"/>
              </a:rPr>
              <a:t>Adaptations to mine class association rules:</a:t>
            </a:r>
          </a:p>
          <a:p>
            <a:pPr marL="457200" lvl="1" fontAlgn="base">
              <a:lnSpc>
                <a:spcPct val="120000"/>
              </a:lnSpc>
              <a:spcBef>
                <a:spcPct val="50000"/>
              </a:spcBef>
              <a:spcAft>
                <a:spcPct val="0"/>
              </a:spcAft>
              <a:buFontTx/>
              <a:buChar char="–"/>
            </a:pPr>
            <a:r>
              <a:rPr lang="en-GB" altLang="en-US" sz="2000" kern="1200" dirty="0">
                <a:solidFill>
                  <a:srgbClr val="000000"/>
                </a:solidFill>
                <a:latin typeface="Arial" panose="020B0604020202020204" pitchFamily="34" charset="0"/>
              </a:rPr>
              <a:t>Generate frequent item sets from all data (class attribute deleted) as rule body</a:t>
            </a:r>
          </a:p>
          <a:p>
            <a:pPr marL="457200" lvl="1" fontAlgn="base">
              <a:lnSpc>
                <a:spcPct val="120000"/>
              </a:lnSpc>
              <a:spcBef>
                <a:spcPct val="50000"/>
              </a:spcBef>
              <a:spcAft>
                <a:spcPct val="0"/>
              </a:spcAft>
              <a:buFontTx/>
              <a:buChar char="–"/>
            </a:pPr>
            <a:r>
              <a:rPr lang="en-GB" altLang="en-US" sz="2000" kern="1200" dirty="0">
                <a:solidFill>
                  <a:srgbClr val="000000"/>
                </a:solidFill>
                <a:latin typeface="Arial" panose="020B0604020202020204" pitchFamily="34" charset="0"/>
              </a:rPr>
              <a:t>Generate rule for each class label</a:t>
            </a:r>
            <a:endParaRPr lang="en-GB" altLang="en-US" sz="2400" kern="1200" dirty="0">
              <a:solidFill>
                <a:srgbClr val="000000"/>
              </a:solidFill>
              <a:latin typeface="Times New Roman" panose="02020603050405020304" pitchFamily="18" charset="0"/>
            </a:endParaRPr>
          </a:p>
        </p:txBody>
      </p:sp>
      <p:sp>
        <p:nvSpPr>
          <p:cNvPr id="9" name="Rectangle 8">
            <a:extLst>
              <a:ext uri="{FF2B5EF4-FFF2-40B4-BE49-F238E27FC236}">
                <a16:creationId xmlns:a16="http://schemas.microsoft.com/office/drawing/2014/main" id="{220990D8-5DEA-4671-83B0-E13B07CC4C07}"/>
              </a:ext>
            </a:extLst>
          </p:cNvPr>
          <p:cNvSpPr/>
          <p:nvPr/>
        </p:nvSpPr>
        <p:spPr>
          <a:xfrm>
            <a:off x="9753600" y="2941637"/>
            <a:ext cx="1676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Prefer more general rule</a:t>
            </a:r>
          </a:p>
        </p:txBody>
      </p:sp>
    </p:spTree>
    <p:extLst>
      <p:ext uri="{BB962C8B-B14F-4D97-AF65-F5344CB8AC3E}">
        <p14:creationId xmlns:p14="http://schemas.microsoft.com/office/powerpoint/2010/main" val="2279487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422374-9A99-4CAF-B379-B763F3F766FC}"/>
              </a:ext>
            </a:extLst>
          </p:cNvPr>
          <p:cNvSpPr>
            <a:spLocks noGrp="1"/>
          </p:cNvSpPr>
          <p:nvPr>
            <p:ph type="title"/>
          </p:nvPr>
        </p:nvSpPr>
        <p:spPr>
          <a:xfrm>
            <a:off x="617220" y="278325"/>
            <a:ext cx="11109960" cy="463337"/>
          </a:xfrm>
        </p:spPr>
        <p:txBody>
          <a:bodyPr>
            <a:normAutofit fontScale="90000"/>
          </a:bodyPr>
          <a:lstStyle/>
          <a:p>
            <a:r>
              <a:rPr lang="en-US" dirty="0"/>
              <a:t>Data set for </a:t>
            </a:r>
            <a:r>
              <a:rPr lang="en-US" dirty="0" err="1"/>
              <a:t>Apriori</a:t>
            </a:r>
            <a:endParaRPr lang="en-US" dirty="0"/>
          </a:p>
        </p:txBody>
      </p:sp>
      <p:sp>
        <p:nvSpPr>
          <p:cNvPr id="5" name="Text Placeholder 4">
            <a:extLst>
              <a:ext uri="{FF2B5EF4-FFF2-40B4-BE49-F238E27FC236}">
                <a16:creationId xmlns:a16="http://schemas.microsoft.com/office/drawing/2014/main" id="{ECA97B0D-5806-451F-923C-D3096F9B62F3}"/>
              </a:ext>
            </a:extLst>
          </p:cNvPr>
          <p:cNvSpPr>
            <a:spLocks noGrp="1"/>
          </p:cNvSpPr>
          <p:nvPr>
            <p:ph type="body" idx="1"/>
          </p:nvPr>
        </p:nvSpPr>
        <p:spPr>
          <a:xfrm>
            <a:off x="610320" y="1265237"/>
            <a:ext cx="5454254" cy="744307"/>
          </a:xfrm>
        </p:spPr>
        <p:txBody>
          <a:bodyPr>
            <a:noAutofit/>
          </a:bodyPr>
          <a:lstStyle/>
          <a:p>
            <a:pPr marL="342900" indent="-342900">
              <a:buFont typeface="Wingdings" panose="05000000000000000000" pitchFamily="2" charset="2"/>
              <a:buChar char="q"/>
            </a:pPr>
            <a:r>
              <a:rPr lang="en-US" sz="2400" b="0" dirty="0" err="1">
                <a:latin typeface="Calibri Light" panose="020F0302020204030204" pitchFamily="34" charset="0"/>
              </a:rPr>
              <a:t>Donot</a:t>
            </a:r>
            <a:r>
              <a:rPr lang="en-US" sz="2400" b="0" dirty="0">
                <a:latin typeface="Calibri Light" panose="020F0302020204030204" pitchFamily="34" charset="0"/>
              </a:rPr>
              <a:t> work for numerical value</a:t>
            </a:r>
          </a:p>
          <a:p>
            <a:pPr marL="342900" indent="-342900">
              <a:buFont typeface="Wingdings" panose="05000000000000000000" pitchFamily="2" charset="2"/>
              <a:buChar char="q"/>
            </a:pPr>
            <a:r>
              <a:rPr lang="en-US" sz="2400" b="0" dirty="0" err="1">
                <a:latin typeface="Calibri Light" panose="020F0302020204030204" pitchFamily="34" charset="0"/>
              </a:rPr>
              <a:t>Donot</a:t>
            </a:r>
            <a:r>
              <a:rPr lang="en-US" sz="2400" b="0" dirty="0">
                <a:latin typeface="Calibri Light" panose="020F0302020204030204" pitchFamily="34" charset="0"/>
              </a:rPr>
              <a:t> get meaningful pattern</a:t>
            </a:r>
          </a:p>
        </p:txBody>
      </p:sp>
      <p:pic>
        <p:nvPicPr>
          <p:cNvPr id="9" name="Content Placeholder 8">
            <a:extLst>
              <a:ext uri="{FF2B5EF4-FFF2-40B4-BE49-F238E27FC236}">
                <a16:creationId xmlns:a16="http://schemas.microsoft.com/office/drawing/2014/main" id="{71C6A2EA-7372-4F10-896B-29CAB781FD9C}"/>
              </a:ext>
            </a:extLst>
          </p:cNvPr>
          <p:cNvPicPr>
            <a:picLocks noGrp="1" noChangeAspect="1"/>
          </p:cNvPicPr>
          <p:nvPr>
            <p:ph sz="half" idx="2"/>
          </p:nvPr>
        </p:nvPicPr>
        <p:blipFill>
          <a:blip r:embed="rId2"/>
          <a:stretch>
            <a:fillRect/>
          </a:stretch>
        </p:blipFill>
        <p:spPr>
          <a:xfrm>
            <a:off x="617220" y="2314212"/>
            <a:ext cx="5454650" cy="3590019"/>
          </a:xfrm>
          <a:prstGeom prst="rect">
            <a:avLst/>
          </a:prstGeom>
        </p:spPr>
      </p:pic>
      <p:sp>
        <p:nvSpPr>
          <p:cNvPr id="7" name="Text Placeholder 6">
            <a:extLst>
              <a:ext uri="{FF2B5EF4-FFF2-40B4-BE49-F238E27FC236}">
                <a16:creationId xmlns:a16="http://schemas.microsoft.com/office/drawing/2014/main" id="{45B20D98-A43C-4F83-AC41-13D54FCE4CB6}"/>
              </a:ext>
            </a:extLst>
          </p:cNvPr>
          <p:cNvSpPr>
            <a:spLocks noGrp="1"/>
          </p:cNvSpPr>
          <p:nvPr>
            <p:ph type="body" sz="quarter" idx="3"/>
          </p:nvPr>
        </p:nvSpPr>
        <p:spPr>
          <a:xfrm>
            <a:off x="6280896" y="998959"/>
            <a:ext cx="5456396" cy="1154816"/>
          </a:xfrm>
        </p:spPr>
        <p:txBody>
          <a:bodyPr>
            <a:normAutofit fontScale="92500" lnSpcReduction="10000"/>
          </a:bodyPr>
          <a:lstStyle/>
          <a:p>
            <a:pPr marL="342900" indent="-342900">
              <a:buFont typeface="Wingdings" panose="05000000000000000000" pitchFamily="2" charset="2"/>
              <a:buChar char="q"/>
            </a:pPr>
            <a:r>
              <a:rPr lang="en-US" sz="2400" b="0" dirty="0">
                <a:latin typeface="Calibri Light" panose="020F0302020204030204" pitchFamily="34" charset="0"/>
              </a:rPr>
              <a:t>Convert each numerical value as String.</a:t>
            </a:r>
          </a:p>
          <a:p>
            <a:pPr marL="342900" indent="-342900">
              <a:buFont typeface="Wingdings" panose="05000000000000000000" pitchFamily="2" charset="2"/>
              <a:buChar char="q"/>
            </a:pPr>
            <a:r>
              <a:rPr lang="en-US" sz="2400" b="0" dirty="0">
                <a:latin typeface="Calibri Light" panose="020F0302020204030204" pitchFamily="34" charset="0"/>
              </a:rPr>
              <a:t>Ex: Dinner=1=&gt; Dinner=“</a:t>
            </a:r>
            <a:r>
              <a:rPr lang="en-US" sz="2400" b="0" dirty="0" err="1">
                <a:latin typeface="Calibri Light" panose="020F0302020204030204" pitchFamily="34" charset="0"/>
              </a:rPr>
              <a:t>oneD</a:t>
            </a:r>
            <a:r>
              <a:rPr lang="en-US" sz="2400" b="0" dirty="0">
                <a:latin typeface="Calibri Light" panose="020F0302020204030204" pitchFamily="34" charset="0"/>
              </a:rPr>
              <a:t>”</a:t>
            </a:r>
          </a:p>
          <a:p>
            <a:pPr marL="342900" indent="-342900">
              <a:buFont typeface="Wingdings" panose="05000000000000000000" pitchFamily="2" charset="2"/>
              <a:buChar char="q"/>
            </a:pPr>
            <a:r>
              <a:rPr lang="en-US" sz="2400" b="0" dirty="0">
                <a:latin typeface="Calibri Light" panose="020F0302020204030204" pitchFamily="34" charset="0"/>
              </a:rPr>
              <a:t> Eliminate which row has 50% zero</a:t>
            </a:r>
          </a:p>
        </p:txBody>
      </p:sp>
      <p:graphicFrame>
        <p:nvGraphicFramePr>
          <p:cNvPr id="10" name="Content Placeholder 9">
            <a:extLst>
              <a:ext uri="{FF2B5EF4-FFF2-40B4-BE49-F238E27FC236}">
                <a16:creationId xmlns:a16="http://schemas.microsoft.com/office/drawing/2014/main" id="{87DAEB3B-199A-4404-AEF6-4C83FA25E6B2}"/>
              </a:ext>
            </a:extLst>
          </p:cNvPr>
          <p:cNvGraphicFramePr>
            <a:graphicFrameLocks noGrp="1"/>
          </p:cNvGraphicFramePr>
          <p:nvPr>
            <p:ph sz="quarter" idx="4"/>
            <p:extLst>
              <p:ext uri="{D42A27DB-BD31-4B8C-83A1-F6EECF244321}">
                <p14:modId xmlns:p14="http://schemas.microsoft.com/office/powerpoint/2010/main" val="4218777395"/>
              </p:ext>
            </p:extLst>
          </p:nvPr>
        </p:nvGraphicFramePr>
        <p:xfrm>
          <a:off x="6266834" y="2286318"/>
          <a:ext cx="5456238" cy="4815840"/>
        </p:xfrm>
        <a:graphic>
          <a:graphicData uri="http://schemas.openxmlformats.org/drawingml/2006/table">
            <a:tbl>
              <a:tblPr firstRow="1" bandRow="1">
                <a:tableStyleId>{9E224AD4-EA5B-47A6-9F91-8F4B128CC08E}</a:tableStyleId>
              </a:tblPr>
              <a:tblGrid>
                <a:gridCol w="982275">
                  <a:extLst>
                    <a:ext uri="{9D8B030D-6E8A-4147-A177-3AD203B41FA5}">
                      <a16:colId xmlns:a16="http://schemas.microsoft.com/office/drawing/2014/main" val="3877717211"/>
                    </a:ext>
                  </a:extLst>
                </a:gridCol>
                <a:gridCol w="836471">
                  <a:extLst>
                    <a:ext uri="{9D8B030D-6E8A-4147-A177-3AD203B41FA5}">
                      <a16:colId xmlns:a16="http://schemas.microsoft.com/office/drawing/2014/main" val="1573739079"/>
                    </a:ext>
                  </a:extLst>
                </a:gridCol>
                <a:gridCol w="763729">
                  <a:extLst>
                    <a:ext uri="{9D8B030D-6E8A-4147-A177-3AD203B41FA5}">
                      <a16:colId xmlns:a16="http://schemas.microsoft.com/office/drawing/2014/main" val="759369068"/>
                    </a:ext>
                  </a:extLst>
                </a:gridCol>
                <a:gridCol w="1055017">
                  <a:extLst>
                    <a:ext uri="{9D8B030D-6E8A-4147-A177-3AD203B41FA5}">
                      <a16:colId xmlns:a16="http://schemas.microsoft.com/office/drawing/2014/main" val="3063723728"/>
                    </a:ext>
                  </a:extLst>
                </a:gridCol>
                <a:gridCol w="909373">
                  <a:extLst>
                    <a:ext uri="{9D8B030D-6E8A-4147-A177-3AD203B41FA5}">
                      <a16:colId xmlns:a16="http://schemas.microsoft.com/office/drawing/2014/main" val="2465085422"/>
                    </a:ext>
                  </a:extLst>
                </a:gridCol>
                <a:gridCol w="909373">
                  <a:extLst>
                    <a:ext uri="{9D8B030D-6E8A-4147-A177-3AD203B41FA5}">
                      <a16:colId xmlns:a16="http://schemas.microsoft.com/office/drawing/2014/main" val="3531919088"/>
                    </a:ext>
                  </a:extLst>
                </a:gridCol>
              </a:tblGrid>
              <a:tr h="687596">
                <a:tc>
                  <a:txBody>
                    <a:bodyPr/>
                    <a:lstStyle/>
                    <a:p>
                      <a:r>
                        <a:rPr lang="en-US" dirty="0"/>
                        <a:t>Data</a:t>
                      </a:r>
                    </a:p>
                  </a:txBody>
                  <a:tcPr/>
                </a:tc>
                <a:tc>
                  <a:txBody>
                    <a:bodyPr/>
                    <a:lstStyle/>
                    <a:p>
                      <a:r>
                        <a:rPr lang="en-US" dirty="0"/>
                        <a:t>Code</a:t>
                      </a:r>
                    </a:p>
                  </a:txBody>
                  <a:tcPr/>
                </a:tc>
                <a:tc>
                  <a:txBody>
                    <a:bodyPr/>
                    <a:lstStyle/>
                    <a:p>
                      <a:r>
                        <a:rPr lang="en-US" dirty="0"/>
                        <a:t>Breakfast</a:t>
                      </a:r>
                    </a:p>
                  </a:txBody>
                  <a:tcPr/>
                </a:tc>
                <a:tc>
                  <a:txBody>
                    <a:bodyPr/>
                    <a:lstStyle/>
                    <a:p>
                      <a:r>
                        <a:rPr lang="en-US" dirty="0"/>
                        <a:t>Lunch</a:t>
                      </a:r>
                    </a:p>
                  </a:txBody>
                  <a:tcPr/>
                </a:tc>
                <a:tc>
                  <a:txBody>
                    <a:bodyPr/>
                    <a:lstStyle/>
                    <a:p>
                      <a:r>
                        <a:rPr lang="en-US" dirty="0"/>
                        <a:t>Dinner</a:t>
                      </a:r>
                    </a:p>
                  </a:txBody>
                  <a:tcPr/>
                </a:tc>
                <a:tc>
                  <a:txBody>
                    <a:bodyPr/>
                    <a:lstStyle/>
                    <a:p>
                      <a:r>
                        <a:rPr lang="en-US" dirty="0"/>
                        <a:t>Bedtime</a:t>
                      </a:r>
                    </a:p>
                  </a:txBody>
                  <a:tcPr/>
                </a:tc>
                <a:extLst>
                  <a:ext uri="{0D108BD9-81ED-4DB2-BD59-A6C34878D82A}">
                    <a16:rowId xmlns:a16="http://schemas.microsoft.com/office/drawing/2014/main" val="2093472781"/>
                  </a:ext>
                </a:extLst>
              </a:tr>
              <a:tr h="687596">
                <a:tc>
                  <a:txBody>
                    <a:bodyPr/>
                    <a:lstStyle/>
                    <a:p>
                      <a:r>
                        <a:rPr lang="en-US" dirty="0"/>
                        <a:t>04-17-1989</a:t>
                      </a:r>
                    </a:p>
                  </a:txBody>
                  <a:tcPr/>
                </a:tc>
                <a:tc>
                  <a:txBody>
                    <a:bodyPr/>
                    <a:lstStyle/>
                    <a:p>
                      <a:r>
                        <a:rPr lang="en-US" dirty="0"/>
                        <a:t>33</a:t>
                      </a:r>
                    </a:p>
                  </a:txBody>
                  <a:tcPr/>
                </a:tc>
                <a:tc>
                  <a:txBody>
                    <a:bodyPr/>
                    <a:lstStyle/>
                    <a:p>
                      <a:r>
                        <a:rPr lang="en-US" dirty="0" err="1"/>
                        <a:t>nineteenM</a:t>
                      </a:r>
                      <a:endParaRPr lang="en-US" dirty="0"/>
                    </a:p>
                  </a:txBody>
                  <a:tcPr/>
                </a:tc>
                <a:tc>
                  <a:txBody>
                    <a:bodyPr/>
                    <a:lstStyle/>
                    <a:p>
                      <a:r>
                        <a:rPr lang="en-US" dirty="0" err="1"/>
                        <a:t>eighteenL</a:t>
                      </a:r>
                      <a:endParaRPr lang="en-US" dirty="0"/>
                    </a:p>
                  </a:txBody>
                  <a:tcPr/>
                </a:tc>
                <a:tc>
                  <a:txBody>
                    <a:bodyPr/>
                    <a:lstStyle/>
                    <a:p>
                      <a:r>
                        <a:rPr lang="en-US" dirty="0" err="1"/>
                        <a:t>nineD</a:t>
                      </a:r>
                      <a:endParaRPr lang="en-US" dirty="0"/>
                    </a:p>
                  </a:txBody>
                  <a:tcPr/>
                </a:tc>
                <a:tc>
                  <a:txBody>
                    <a:bodyPr/>
                    <a:lstStyle/>
                    <a:p>
                      <a:r>
                        <a:rPr lang="en-US" dirty="0" err="1"/>
                        <a:t>zeroB</a:t>
                      </a:r>
                      <a:endParaRPr lang="en-US" dirty="0"/>
                    </a:p>
                  </a:txBody>
                  <a:tcPr/>
                </a:tc>
                <a:extLst>
                  <a:ext uri="{0D108BD9-81ED-4DB2-BD59-A6C34878D82A}">
                    <a16:rowId xmlns:a16="http://schemas.microsoft.com/office/drawing/2014/main" val="1094772548"/>
                  </a:ext>
                </a:extLst>
              </a:tr>
              <a:tr h="687596">
                <a:tc>
                  <a:txBody>
                    <a:bodyPr/>
                    <a:lstStyle/>
                    <a:p>
                      <a:r>
                        <a:rPr lang="en-US" dirty="0"/>
                        <a:t>04-17-19899</a:t>
                      </a:r>
                    </a:p>
                  </a:txBody>
                  <a:tcPr/>
                </a:tc>
                <a:tc>
                  <a:txBody>
                    <a:bodyPr/>
                    <a:lstStyle/>
                    <a:p>
                      <a:r>
                        <a:rPr lang="en-US" dirty="0"/>
                        <a:t>33</a:t>
                      </a:r>
                    </a:p>
                  </a:txBody>
                  <a:tcPr/>
                </a:tc>
                <a:tc>
                  <a:txBody>
                    <a:bodyPr/>
                    <a:lstStyle/>
                    <a:p>
                      <a:r>
                        <a:rPr lang="en-US" dirty="0" err="1"/>
                        <a:t>sixM</a:t>
                      </a:r>
                      <a:endParaRPr lang="en-US" dirty="0"/>
                    </a:p>
                  </a:txBody>
                  <a:tcPr/>
                </a:tc>
                <a:tc>
                  <a:txBody>
                    <a:bodyPr/>
                    <a:lstStyle/>
                    <a:p>
                      <a:r>
                        <a:rPr lang="en-US" dirty="0" err="1"/>
                        <a:t>twelveL</a:t>
                      </a:r>
                      <a:endParaRPr lang="en-US" dirty="0"/>
                    </a:p>
                  </a:txBody>
                  <a:tcPr/>
                </a:tc>
                <a:tc>
                  <a:txBody>
                    <a:bodyPr/>
                    <a:lstStyle/>
                    <a:p>
                      <a:r>
                        <a:rPr lang="en-US" dirty="0" err="1"/>
                        <a:t>zeroD</a:t>
                      </a:r>
                      <a:endParaRPr lang="en-US" dirty="0"/>
                    </a:p>
                  </a:txBody>
                  <a:tcPr/>
                </a:tc>
                <a:tc>
                  <a:txBody>
                    <a:bodyPr/>
                    <a:lstStyle/>
                    <a:p>
                      <a:r>
                        <a:rPr lang="en-US" dirty="0" err="1"/>
                        <a:t>zeroB</a:t>
                      </a:r>
                      <a:endParaRPr lang="en-US" dirty="0"/>
                    </a:p>
                  </a:txBody>
                  <a:tcPr/>
                </a:tc>
                <a:extLst>
                  <a:ext uri="{0D108BD9-81ED-4DB2-BD59-A6C34878D82A}">
                    <a16:rowId xmlns:a16="http://schemas.microsoft.com/office/drawing/2014/main" val="3327408779"/>
                  </a:ext>
                </a:extLst>
              </a:tr>
              <a:tr h="687596">
                <a:tc>
                  <a:txBody>
                    <a:bodyPr/>
                    <a:lstStyle/>
                    <a:p>
                      <a:r>
                        <a:rPr lang="en-US" dirty="0"/>
                        <a:t>05-17-1989</a:t>
                      </a:r>
                    </a:p>
                  </a:txBody>
                  <a:tcPr/>
                </a:tc>
                <a:tc>
                  <a:txBody>
                    <a:bodyPr/>
                    <a:lstStyle/>
                    <a:p>
                      <a:r>
                        <a:rPr lang="en-US" dirty="0"/>
                        <a:t>33</a:t>
                      </a:r>
                    </a:p>
                  </a:txBody>
                  <a:tcPr/>
                </a:tc>
                <a:tc>
                  <a:txBody>
                    <a:bodyPr/>
                    <a:lstStyle/>
                    <a:p>
                      <a:r>
                        <a:rPr lang="en-US" dirty="0" err="1"/>
                        <a:t>seventeenM</a:t>
                      </a:r>
                      <a:endParaRPr lang="en-US" dirty="0"/>
                    </a:p>
                  </a:txBody>
                  <a:tcPr/>
                </a:tc>
                <a:tc>
                  <a:txBody>
                    <a:bodyPr/>
                    <a:lstStyle/>
                    <a:p>
                      <a:r>
                        <a:rPr lang="en-US" dirty="0" err="1"/>
                        <a:t>fifteenL</a:t>
                      </a:r>
                      <a:endParaRPr lang="en-US" dirty="0"/>
                    </a:p>
                  </a:txBody>
                  <a:tcPr/>
                </a:tc>
                <a:tc>
                  <a:txBody>
                    <a:bodyPr/>
                    <a:lstStyle/>
                    <a:p>
                      <a:r>
                        <a:rPr lang="en-US" dirty="0" err="1"/>
                        <a:t>sixD</a:t>
                      </a:r>
                      <a:endParaRPr lang="en-US" dirty="0"/>
                    </a:p>
                  </a:txBody>
                  <a:tcPr/>
                </a:tc>
                <a:tc>
                  <a:txBody>
                    <a:bodyPr/>
                    <a:lstStyle/>
                    <a:p>
                      <a:r>
                        <a:rPr lang="en-US" dirty="0" err="1"/>
                        <a:t>twoB</a:t>
                      </a:r>
                      <a:endParaRPr lang="en-US" dirty="0"/>
                    </a:p>
                  </a:txBody>
                  <a:tcPr/>
                </a:tc>
                <a:extLst>
                  <a:ext uri="{0D108BD9-81ED-4DB2-BD59-A6C34878D82A}">
                    <a16:rowId xmlns:a16="http://schemas.microsoft.com/office/drawing/2014/main" val="1159234363"/>
                  </a:ext>
                </a:extLst>
              </a:tr>
              <a:tr h="687596">
                <a:tc>
                  <a:txBody>
                    <a:bodyPr/>
                    <a:lstStyle/>
                    <a:p>
                      <a:r>
                        <a:rPr lang="en-US" dirty="0"/>
                        <a:t>05-17-1989</a:t>
                      </a:r>
                    </a:p>
                  </a:txBody>
                  <a:tcPr/>
                </a:tc>
                <a:tc>
                  <a:txBody>
                    <a:bodyPr/>
                    <a:lstStyle/>
                    <a:p>
                      <a:r>
                        <a:rPr lang="en-US" dirty="0"/>
                        <a:t>33</a:t>
                      </a:r>
                    </a:p>
                  </a:txBody>
                  <a:tcPr/>
                </a:tc>
                <a:tc>
                  <a:txBody>
                    <a:bodyPr/>
                    <a:lstStyle/>
                    <a:p>
                      <a:r>
                        <a:rPr lang="en-US" dirty="0" err="1"/>
                        <a:t>eighteenM</a:t>
                      </a:r>
                      <a:endParaRPr lang="en-US" dirty="0"/>
                    </a:p>
                  </a:txBody>
                  <a:tcPr/>
                </a:tc>
                <a:tc>
                  <a:txBody>
                    <a:bodyPr/>
                    <a:lstStyle/>
                    <a:p>
                      <a:r>
                        <a:rPr lang="en-US" dirty="0" err="1"/>
                        <a:t>fifteenL</a:t>
                      </a:r>
                      <a:endParaRPr lang="en-US" dirty="0"/>
                    </a:p>
                  </a:txBody>
                  <a:tcPr/>
                </a:tc>
                <a:tc>
                  <a:txBody>
                    <a:bodyPr/>
                    <a:lstStyle/>
                    <a:p>
                      <a:r>
                        <a:rPr lang="en-US" dirty="0" err="1"/>
                        <a:t>eightD</a:t>
                      </a:r>
                      <a:endParaRPr lang="en-US" dirty="0"/>
                    </a:p>
                  </a:txBody>
                  <a:tcPr/>
                </a:tc>
                <a:tc>
                  <a:txBody>
                    <a:bodyPr/>
                    <a:lstStyle/>
                    <a:p>
                      <a:r>
                        <a:rPr lang="en-US" dirty="0" err="1"/>
                        <a:t>twoB</a:t>
                      </a:r>
                      <a:endParaRPr lang="en-US" dirty="0"/>
                    </a:p>
                  </a:txBody>
                  <a:tcPr/>
                </a:tc>
                <a:extLst>
                  <a:ext uri="{0D108BD9-81ED-4DB2-BD59-A6C34878D82A}">
                    <a16:rowId xmlns:a16="http://schemas.microsoft.com/office/drawing/2014/main" val="1632764013"/>
                  </a:ext>
                </a:extLst>
              </a:tr>
            </a:tbl>
          </a:graphicData>
        </a:graphic>
      </p:graphicFrame>
      <p:sp>
        <p:nvSpPr>
          <p:cNvPr id="11" name="Oval 10">
            <a:extLst>
              <a:ext uri="{FF2B5EF4-FFF2-40B4-BE49-F238E27FC236}">
                <a16:creationId xmlns:a16="http://schemas.microsoft.com/office/drawing/2014/main" id="{670B5945-797E-4A1F-A805-C1A5EAA26259}"/>
              </a:ext>
            </a:extLst>
          </p:cNvPr>
          <p:cNvSpPr/>
          <p:nvPr/>
        </p:nvSpPr>
        <p:spPr>
          <a:xfrm>
            <a:off x="11523416" y="4465638"/>
            <a:ext cx="973384" cy="4572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Eliminate</a:t>
            </a:r>
          </a:p>
        </p:txBody>
      </p:sp>
    </p:spTree>
    <p:extLst>
      <p:ext uri="{BB962C8B-B14F-4D97-AF65-F5344CB8AC3E}">
        <p14:creationId xmlns:p14="http://schemas.microsoft.com/office/powerpoint/2010/main" val="4205180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848678" y="267477"/>
            <a:ext cx="10647045" cy="474034"/>
          </a:xfrm>
          <a:prstGeom prst="rect">
            <a:avLst/>
          </a:prstGeom>
          <a:noFill/>
          <a:ln>
            <a:noFill/>
          </a:ln>
        </p:spPr>
        <p:txBody>
          <a:bodyPr wrap="square" lIns="91415" tIns="45695" rIns="91415" bIns="45695" anchor="ctr" anchorCtr="0">
            <a:noAutofit/>
          </a:bodyPr>
          <a:lstStyle/>
          <a:p>
            <a:pPr indent="-203177">
              <a:lnSpc>
                <a:spcPct val="90000"/>
              </a:lnSpc>
              <a:spcBef>
                <a:spcPts val="0"/>
              </a:spcBef>
              <a:buClr>
                <a:srgbClr val="00B0F0"/>
              </a:buClr>
              <a:buSzPts val="3200"/>
            </a:pPr>
            <a:r>
              <a:rPr lang="en-US" sz="3300" b="1" dirty="0">
                <a:ea typeface="Calibri"/>
                <a:cs typeface="Calibri"/>
                <a:sym typeface="Calibri"/>
              </a:rPr>
              <a:t>Result Analysis Cont. </a:t>
            </a:r>
            <a:endParaRPr lang="en-US" sz="3300" b="1" dirty="0">
              <a:solidFill>
                <a:srgbClr val="00B0F0"/>
              </a:solidFill>
              <a:latin typeface="Calibri"/>
              <a:ea typeface="Calibri"/>
              <a:cs typeface="Calibri"/>
              <a:sym typeface="Calibri"/>
            </a:endParaRPr>
          </a:p>
        </p:txBody>
      </p:sp>
      <p:sp>
        <p:nvSpPr>
          <p:cNvPr id="378" name="Shape 378"/>
          <p:cNvSpPr txBox="1">
            <a:spLocks noGrp="1"/>
          </p:cNvSpPr>
          <p:nvPr>
            <p:ph sz="half" idx="1"/>
          </p:nvPr>
        </p:nvSpPr>
        <p:spPr>
          <a:xfrm>
            <a:off x="848678" y="1850136"/>
            <a:ext cx="11048048" cy="4741164"/>
          </a:xfrm>
          <a:prstGeom prst="rect">
            <a:avLst/>
          </a:prstGeom>
          <a:noFill/>
          <a:ln>
            <a:noFill/>
          </a:ln>
        </p:spPr>
        <p:txBody>
          <a:bodyPr wrap="square" lIns="91415" tIns="45695" rIns="91415" bIns="45695" anchor="t" anchorCtr="0">
            <a:noAutofit/>
          </a:bodyPr>
          <a:lstStyle/>
          <a:p>
            <a:pPr marL="0" indent="-117462">
              <a:lnSpc>
                <a:spcPct val="80000"/>
              </a:lnSpc>
              <a:spcBef>
                <a:spcPts val="1013"/>
              </a:spcBef>
              <a:buClr>
                <a:srgbClr val="FF0000"/>
              </a:buClr>
              <a:buSzPts val="1850"/>
              <a:buNone/>
            </a:pPr>
            <a:r>
              <a:rPr lang="en-US" sz="2400" dirty="0">
                <a:solidFill>
                  <a:schemeClr val="accent1">
                    <a:lumMod val="20000"/>
                    <a:lumOff val="80000"/>
                  </a:schemeClr>
                </a:solidFill>
                <a:latin typeface="Calibri"/>
                <a:ea typeface="Calibri"/>
                <a:cs typeface="Calibri"/>
                <a:sym typeface="Calibri"/>
              </a:rPr>
              <a:t>Here we show five best association rules:</a:t>
            </a:r>
          </a:p>
          <a:p>
            <a:pPr marL="231430" indent="-231430">
              <a:lnSpc>
                <a:spcPct val="80000"/>
              </a:lnSpc>
              <a:spcBef>
                <a:spcPts val="1013"/>
              </a:spcBef>
              <a:buClr>
                <a:schemeClr val="dk1"/>
              </a:buClr>
              <a:buSzPts val="2622"/>
              <a:buFont typeface="Arial"/>
              <a:buChar char="•"/>
            </a:pPr>
            <a:r>
              <a:rPr lang="en-US" sz="2700" dirty="0">
                <a:solidFill>
                  <a:schemeClr val="dk1"/>
                </a:solidFill>
                <a:latin typeface="Calibri"/>
                <a:ea typeface="Calibri"/>
                <a:cs typeface="Calibri"/>
                <a:sym typeface="Calibri"/>
              </a:rPr>
              <a:t> </a:t>
            </a:r>
            <a:r>
              <a:rPr lang="en-US" sz="2700" dirty="0">
                <a:latin typeface="Calibri"/>
                <a:ea typeface="Calibri"/>
                <a:cs typeface="Calibri"/>
                <a:sym typeface="Calibri"/>
              </a:rPr>
              <a:t>1. Bedtime=</a:t>
            </a:r>
            <a:r>
              <a:rPr lang="en-US" sz="2700" dirty="0" err="1">
                <a:latin typeface="Calibri"/>
                <a:ea typeface="Calibri"/>
                <a:cs typeface="Calibri"/>
                <a:sym typeface="Calibri"/>
              </a:rPr>
              <a:t>twoB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Lunch=</a:t>
            </a:r>
            <a:r>
              <a:rPr lang="en-US" sz="2700" dirty="0" err="1">
                <a:latin typeface="Calibri"/>
                <a:ea typeface="Calibri"/>
                <a:cs typeface="Calibri"/>
                <a:sym typeface="Calibri"/>
              </a:rPr>
              <a:t>threeL</a:t>
            </a:r>
            <a:r>
              <a:rPr lang="en-US" sz="2700" dirty="0">
                <a:latin typeface="Calibri"/>
                <a:ea typeface="Calibri"/>
                <a:cs typeface="Calibri"/>
                <a:sym typeface="Calibri"/>
              </a:rPr>
              <a:t> 67 ==&gt; Dinner=</a:t>
            </a:r>
            <a:r>
              <a:rPr lang="en-US" sz="2700" dirty="0" err="1">
                <a:latin typeface="Calibri"/>
                <a:ea typeface="Calibri"/>
                <a:cs typeface="Calibri"/>
                <a:sym typeface="Calibri"/>
              </a:rPr>
              <a:t>sixD</a:t>
            </a:r>
            <a:r>
              <a:rPr lang="en-US" sz="2700" dirty="0">
                <a:latin typeface="Calibri"/>
                <a:ea typeface="Calibri"/>
                <a:cs typeface="Calibri"/>
                <a:sym typeface="Calibri"/>
              </a:rPr>
              <a:t> 67    acc:(0.99482)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2. Bedtime=</a:t>
            </a:r>
            <a:r>
              <a:rPr lang="en-US" sz="2700" dirty="0" err="1">
                <a:latin typeface="Calibri"/>
                <a:ea typeface="Calibri"/>
                <a:cs typeface="Calibri"/>
                <a:sym typeface="Calibri"/>
              </a:rPr>
              <a:t>sixB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Dinner=</a:t>
            </a:r>
            <a:r>
              <a:rPr lang="en-US" sz="2700" dirty="0" err="1">
                <a:latin typeface="Calibri"/>
                <a:ea typeface="Calibri"/>
                <a:cs typeface="Calibri"/>
                <a:sym typeface="Calibri"/>
              </a:rPr>
              <a:t>sixD</a:t>
            </a:r>
            <a:r>
              <a:rPr lang="en-US" sz="2700" dirty="0">
                <a:latin typeface="Calibri"/>
                <a:ea typeface="Calibri"/>
                <a:cs typeface="Calibri"/>
                <a:sym typeface="Calibri"/>
              </a:rPr>
              <a:t> 16 ==&gt; Lunch=</a:t>
            </a:r>
            <a:r>
              <a:rPr lang="en-US" sz="2700" dirty="0" err="1">
                <a:latin typeface="Calibri"/>
                <a:ea typeface="Calibri"/>
                <a:cs typeface="Calibri"/>
                <a:sym typeface="Calibri"/>
              </a:rPr>
              <a:t>threeL</a:t>
            </a:r>
            <a:r>
              <a:rPr lang="en-US" sz="2700" dirty="0">
                <a:latin typeface="Calibri"/>
                <a:ea typeface="Calibri"/>
                <a:cs typeface="Calibri"/>
                <a:sym typeface="Calibri"/>
              </a:rPr>
              <a:t> 16    acc:(0.992)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3. Bedtime=</a:t>
            </a:r>
            <a:r>
              <a:rPr lang="en-US" sz="2700" dirty="0" err="1">
                <a:latin typeface="Calibri"/>
                <a:ea typeface="Calibri"/>
                <a:cs typeface="Calibri"/>
                <a:sym typeface="Calibri"/>
              </a:rPr>
              <a:t>sixB</a:t>
            </a:r>
            <a:r>
              <a:rPr lang="en-US" sz="2700" dirty="0">
                <a:latin typeface="Calibri"/>
                <a:ea typeface="Calibri"/>
                <a:cs typeface="Calibri"/>
                <a:sym typeface="Calibri"/>
              </a:rPr>
              <a:t> Breakfast=</a:t>
            </a:r>
            <a:r>
              <a:rPr lang="en-US" sz="2700" dirty="0" err="1">
                <a:latin typeface="Calibri"/>
                <a:ea typeface="Calibri"/>
                <a:cs typeface="Calibri"/>
                <a:sym typeface="Calibri"/>
              </a:rPr>
              <a:t>fiveM</a:t>
            </a:r>
            <a:r>
              <a:rPr lang="en-US" sz="2700" dirty="0">
                <a:latin typeface="Calibri"/>
                <a:ea typeface="Calibri"/>
                <a:cs typeface="Calibri"/>
                <a:sym typeface="Calibri"/>
              </a:rPr>
              <a:t> Lunch=</a:t>
            </a:r>
            <a:r>
              <a:rPr lang="en-US" sz="2700" dirty="0" err="1">
                <a:latin typeface="Calibri"/>
                <a:ea typeface="Calibri"/>
                <a:cs typeface="Calibri"/>
                <a:sym typeface="Calibri"/>
              </a:rPr>
              <a:t>threeL</a:t>
            </a:r>
            <a:r>
              <a:rPr lang="en-US" sz="2700" dirty="0">
                <a:latin typeface="Calibri"/>
                <a:ea typeface="Calibri"/>
                <a:cs typeface="Calibri"/>
                <a:sym typeface="Calibri"/>
              </a:rPr>
              <a:t> 16 ==&gt; Dinner=</a:t>
            </a:r>
            <a:r>
              <a:rPr lang="en-US" sz="2700" dirty="0" err="1">
                <a:latin typeface="Calibri"/>
                <a:ea typeface="Calibri"/>
                <a:cs typeface="Calibri"/>
                <a:sym typeface="Calibri"/>
              </a:rPr>
              <a:t>sixD</a:t>
            </a:r>
            <a:r>
              <a:rPr lang="en-US" sz="2700" dirty="0">
                <a:latin typeface="Calibri"/>
                <a:ea typeface="Calibri"/>
                <a:cs typeface="Calibri"/>
                <a:sym typeface="Calibri"/>
              </a:rPr>
              <a:t> 16    acc:(0.992)</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4. Breakfast=</a:t>
            </a:r>
            <a:r>
              <a:rPr lang="en-US" sz="2700" dirty="0" err="1">
                <a:latin typeface="Calibri"/>
                <a:ea typeface="Calibri"/>
                <a:cs typeface="Calibri"/>
                <a:sym typeface="Calibri"/>
              </a:rPr>
              <a:t>tenM</a:t>
            </a:r>
            <a:r>
              <a:rPr lang="en-US" sz="2700" dirty="0">
                <a:latin typeface="Calibri"/>
                <a:ea typeface="Calibri"/>
                <a:cs typeface="Calibri"/>
                <a:sym typeface="Calibri"/>
              </a:rPr>
              <a:t> Lunch=</a:t>
            </a:r>
            <a:r>
              <a:rPr lang="en-US" sz="2700" dirty="0" err="1">
                <a:latin typeface="Calibri"/>
                <a:ea typeface="Calibri"/>
                <a:cs typeface="Calibri"/>
                <a:sym typeface="Calibri"/>
              </a:rPr>
              <a:t>sixteenL</a:t>
            </a:r>
            <a:r>
              <a:rPr lang="en-US" sz="2700" dirty="0">
                <a:latin typeface="Calibri"/>
                <a:ea typeface="Calibri"/>
                <a:cs typeface="Calibri"/>
                <a:sym typeface="Calibri"/>
              </a:rPr>
              <a:t> 7 ==&gt; Dinner=</a:t>
            </a:r>
            <a:r>
              <a:rPr lang="en-US" sz="2700" dirty="0" err="1">
                <a:latin typeface="Calibri"/>
                <a:ea typeface="Calibri"/>
                <a:cs typeface="Calibri"/>
                <a:sym typeface="Calibri"/>
              </a:rPr>
              <a:t>twelveD</a:t>
            </a:r>
            <a:r>
              <a:rPr lang="en-US" sz="2700" dirty="0">
                <a:latin typeface="Calibri"/>
                <a:ea typeface="Calibri"/>
                <a:cs typeface="Calibri"/>
                <a:sym typeface="Calibri"/>
              </a:rPr>
              <a:t> 7    acc:(0.97711)</a:t>
            </a:r>
          </a:p>
          <a:p>
            <a:pPr marL="231430" indent="-231430">
              <a:lnSpc>
                <a:spcPct val="80000"/>
              </a:lnSpc>
              <a:spcBef>
                <a:spcPts val="1013"/>
              </a:spcBef>
              <a:buClr>
                <a:schemeClr val="dk1"/>
              </a:buClr>
              <a:buSzPts val="2622"/>
              <a:buFont typeface="Arial"/>
              <a:buChar char="•"/>
            </a:pPr>
            <a:r>
              <a:rPr lang="en-US" sz="2700" dirty="0">
                <a:latin typeface="Calibri"/>
                <a:ea typeface="Calibri"/>
                <a:cs typeface="Calibri"/>
                <a:sym typeface="Calibri"/>
              </a:rPr>
              <a:t>  5. Bedtime=</a:t>
            </a:r>
            <a:r>
              <a:rPr lang="en-US" sz="2700" dirty="0" err="1">
                <a:latin typeface="Calibri"/>
                <a:ea typeface="Calibri"/>
                <a:cs typeface="Calibri"/>
                <a:sym typeface="Calibri"/>
              </a:rPr>
              <a:t>twoB</a:t>
            </a:r>
            <a:r>
              <a:rPr lang="en-US" sz="2700" dirty="0">
                <a:latin typeface="Calibri"/>
                <a:ea typeface="Calibri"/>
                <a:cs typeface="Calibri"/>
                <a:sym typeface="Calibri"/>
              </a:rPr>
              <a:t> Dinner=</a:t>
            </a:r>
            <a:r>
              <a:rPr lang="en-US" sz="2700" dirty="0" err="1">
                <a:latin typeface="Calibri"/>
                <a:ea typeface="Calibri"/>
                <a:cs typeface="Calibri"/>
                <a:sym typeface="Calibri"/>
              </a:rPr>
              <a:t>tenD</a:t>
            </a:r>
            <a:r>
              <a:rPr lang="en-US" sz="2700" dirty="0">
                <a:latin typeface="Calibri"/>
                <a:ea typeface="Calibri"/>
                <a:cs typeface="Calibri"/>
                <a:sym typeface="Calibri"/>
              </a:rPr>
              <a:t> Lunch=</a:t>
            </a:r>
            <a:r>
              <a:rPr lang="en-US" sz="2700" dirty="0" err="1">
                <a:latin typeface="Calibri"/>
                <a:ea typeface="Calibri"/>
                <a:cs typeface="Calibri"/>
                <a:sym typeface="Calibri"/>
              </a:rPr>
              <a:t>tenL</a:t>
            </a:r>
            <a:r>
              <a:rPr lang="en-US" sz="2700" dirty="0">
                <a:latin typeface="Calibri"/>
                <a:ea typeface="Calibri"/>
                <a:cs typeface="Calibri"/>
                <a:sym typeface="Calibri"/>
              </a:rPr>
              <a:t> 7 ==&gt; Breakfast=</a:t>
            </a:r>
            <a:r>
              <a:rPr lang="en-US" sz="2700" dirty="0" err="1">
                <a:latin typeface="Calibri"/>
                <a:ea typeface="Calibri"/>
                <a:cs typeface="Calibri"/>
                <a:sym typeface="Calibri"/>
              </a:rPr>
              <a:t>tenM</a:t>
            </a:r>
            <a:r>
              <a:rPr lang="en-US" sz="2700" dirty="0">
                <a:latin typeface="Calibri"/>
                <a:ea typeface="Calibri"/>
                <a:cs typeface="Calibri"/>
                <a:sym typeface="Calibri"/>
              </a:rPr>
              <a:t> 7    acc:(0.97711)</a:t>
            </a:r>
          </a:p>
        </p:txBody>
      </p:sp>
      <p:sp>
        <p:nvSpPr>
          <p:cNvPr id="377" name="Shape 377"/>
          <p:cNvSpPr/>
          <p:nvPr/>
        </p:nvSpPr>
        <p:spPr>
          <a:xfrm>
            <a:off x="3573699" y="961984"/>
            <a:ext cx="5591176" cy="660262"/>
          </a:xfrm>
          <a:prstGeom prst="rect">
            <a:avLst/>
          </a:prstGeom>
          <a:solidFill>
            <a:schemeClr val="lt1"/>
          </a:solidFill>
          <a:ln w="12700" cap="flat" cmpd="sng">
            <a:solidFill>
              <a:schemeClr val="accent2"/>
            </a:solidFill>
            <a:prstDash val="solid"/>
            <a:miter lim="800000"/>
            <a:headEnd type="none" w="med" len="med"/>
            <a:tailEnd type="none" w="med" len="med"/>
          </a:ln>
        </p:spPr>
        <p:txBody>
          <a:bodyPr wrap="square" lIns="91415" tIns="45695" rIns="91415" bIns="45695" anchor="ctr" anchorCtr="0">
            <a:noAutofit/>
          </a:bodyPr>
          <a:lstStyle/>
          <a:p>
            <a:pPr algn="ctr"/>
            <a:r>
              <a:rPr lang="en-US" sz="1800" b="1" dirty="0">
                <a:solidFill>
                  <a:schemeClr val="bg1"/>
                </a:solidFill>
                <a:latin typeface="Calibri"/>
                <a:ea typeface="Calibri"/>
                <a:cs typeface="Calibri"/>
                <a:sym typeface="Calibri"/>
              </a:rPr>
              <a:t>Association rules using Predictive </a:t>
            </a:r>
            <a:r>
              <a:rPr lang="en-US" sz="1800" b="1" dirty="0" err="1">
                <a:solidFill>
                  <a:schemeClr val="bg1"/>
                </a:solidFill>
                <a:latin typeface="Calibri"/>
                <a:ea typeface="Calibri"/>
                <a:cs typeface="Calibri"/>
                <a:sym typeface="Calibri"/>
              </a:rPr>
              <a:t>Apriori</a:t>
            </a:r>
            <a:r>
              <a:rPr lang="en-US" sz="1800" b="1" dirty="0">
                <a:solidFill>
                  <a:schemeClr val="bg1"/>
                </a:solidFill>
                <a:latin typeface="Calibri"/>
                <a:ea typeface="Calibri"/>
                <a:cs typeface="Calibri"/>
                <a:sym typeface="Calibri"/>
              </a:rPr>
              <a:t> with Accuracy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Conclusion</a:t>
            </a:r>
          </a:p>
        </p:txBody>
      </p:sp>
      <p:sp>
        <p:nvSpPr>
          <p:cNvPr id="3" name="Content Placeholder 2"/>
          <p:cNvSpPr>
            <a:spLocks noGrp="1"/>
          </p:cNvSpPr>
          <p:nvPr>
            <p:ph sz="half" idx="1"/>
          </p:nvPr>
        </p:nvSpPr>
        <p:spPr>
          <a:xfrm>
            <a:off x="617220" y="1945864"/>
            <a:ext cx="11041380" cy="4494382"/>
          </a:xfrm>
        </p:spPr>
        <p:txBody>
          <a:bodyPr/>
          <a:lstStyle/>
          <a:p>
            <a:pPr>
              <a:buNone/>
            </a:pPr>
            <a:r>
              <a:rPr lang="en-US" dirty="0"/>
              <a:t>   We have described a machine learning approach of predicting insulin dose levels and presented the results of experiments. From the graphs we have shown the comparison between predicted data &amp; data and it can be observed that results are very encouraging and reliable. In short we can say that if we train our system with more input data set, it generate more error free insulin prediction.</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rPr>
              <a:t>Future Work</a:t>
            </a:r>
          </a:p>
        </p:txBody>
      </p:sp>
      <p:sp>
        <p:nvSpPr>
          <p:cNvPr id="3" name="Content Placeholder 2"/>
          <p:cNvSpPr>
            <a:spLocks noGrp="1"/>
          </p:cNvSpPr>
          <p:nvPr>
            <p:ph sz="half" idx="1"/>
          </p:nvPr>
        </p:nvSpPr>
        <p:spPr>
          <a:xfrm>
            <a:off x="617220" y="1945864"/>
            <a:ext cx="11117579" cy="4494382"/>
          </a:xfrm>
        </p:spPr>
        <p:txBody>
          <a:bodyPr/>
          <a:lstStyle/>
          <a:p>
            <a:pPr>
              <a:buFont typeface="Wingdings" pitchFamily="2" charset="2"/>
              <a:buChar char="q"/>
            </a:pPr>
            <a:r>
              <a:rPr lang="en-US" b="1" dirty="0"/>
              <a:t>Prediction for remaining Insulin Codes</a:t>
            </a:r>
            <a:br>
              <a:rPr lang="en-US" b="1" dirty="0"/>
            </a:br>
            <a:endParaRPr lang="en-US" b="1" dirty="0"/>
          </a:p>
          <a:p>
            <a:pPr>
              <a:buFont typeface="Wingdings" pitchFamily="2" charset="2"/>
              <a:buChar char="q"/>
            </a:pPr>
            <a:r>
              <a:rPr lang="en-US" b="1" dirty="0"/>
              <a:t>Prediction using </a:t>
            </a:r>
            <a:r>
              <a:rPr lang="en-US" b="1" dirty="0" err="1"/>
              <a:t>Beum</a:t>
            </a:r>
            <a:r>
              <a:rPr lang="en-US" b="1" dirty="0"/>
              <a:t> Welch Algorithm</a:t>
            </a:r>
            <a:br>
              <a:rPr lang="en-US" b="1" dirty="0"/>
            </a:br>
            <a:endParaRPr lang="en-US" b="1" dirty="0"/>
          </a:p>
          <a:p>
            <a:pPr>
              <a:buFont typeface="Wingdings" pitchFamily="2" charset="2"/>
              <a:buChar char="q"/>
            </a:pPr>
            <a:r>
              <a:rPr lang="en-US" b="1" dirty="0"/>
              <a:t>Comparison with Randomized Algorithm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p:nvPr/>
        </p:nvSpPr>
        <p:spPr>
          <a:xfrm>
            <a:off x="4935064" y="678656"/>
            <a:ext cx="1314450" cy="760413"/>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buClr>
                <a:schemeClr val="dk1"/>
              </a:buClr>
              <a:buSzPts val="1100"/>
            </a:pPr>
            <a:r>
              <a:rPr lang="en-US" sz="1100" dirty="0">
                <a:solidFill>
                  <a:schemeClr val="dk1"/>
                </a:solidFill>
                <a:latin typeface="Calibri"/>
                <a:ea typeface="Calibri"/>
                <a:cs typeface="Calibri"/>
                <a:sym typeface="Calibri"/>
              </a:rPr>
              <a:t>    Raw Diabetes</a:t>
            </a:r>
          </a:p>
          <a:p>
            <a:pPr indent="-69843" algn="ctr">
              <a:buClr>
                <a:schemeClr val="dk1"/>
              </a:buClr>
              <a:buSzPts val="1100"/>
            </a:pPr>
            <a:r>
              <a:rPr lang="en-US" sz="1100" dirty="0">
                <a:solidFill>
                  <a:schemeClr val="dk1"/>
                </a:solidFill>
                <a:latin typeface="Calibri"/>
                <a:ea typeface="Calibri"/>
                <a:cs typeface="Calibri"/>
                <a:sym typeface="Calibri"/>
              </a:rPr>
              <a:t>Dataset</a:t>
            </a:r>
          </a:p>
        </p:txBody>
      </p:sp>
      <p:sp>
        <p:nvSpPr>
          <p:cNvPr id="147" name="Shape 147"/>
          <p:cNvSpPr/>
          <p:nvPr/>
        </p:nvSpPr>
        <p:spPr>
          <a:xfrm>
            <a:off x="4958714" y="2134235"/>
            <a:ext cx="1609725" cy="933450"/>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Preprocess Diabetes Dataset</a:t>
            </a:r>
          </a:p>
          <a:p>
            <a:pPr indent="-69843" algn="ctr">
              <a:buClr>
                <a:schemeClr val="dk1"/>
              </a:buClr>
              <a:buSzPts val="1100"/>
            </a:pPr>
            <a:r>
              <a:rPr lang="en-US" sz="1100" dirty="0">
                <a:solidFill>
                  <a:schemeClr val="dk1"/>
                </a:solidFill>
                <a:latin typeface="Calibri"/>
                <a:ea typeface="Calibri"/>
                <a:cs typeface="Calibri"/>
                <a:sym typeface="Calibri"/>
              </a:rPr>
              <a:t>Code=33</a:t>
            </a:r>
          </a:p>
        </p:txBody>
      </p:sp>
      <p:sp>
        <p:nvSpPr>
          <p:cNvPr id="148" name="Shape 148"/>
          <p:cNvSpPr/>
          <p:nvPr/>
        </p:nvSpPr>
        <p:spPr>
          <a:xfrm>
            <a:off x="5094263" y="4021454"/>
            <a:ext cx="1543050" cy="769938"/>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Use Artificial Neural Network</a:t>
            </a:r>
          </a:p>
        </p:txBody>
      </p:sp>
      <p:sp>
        <p:nvSpPr>
          <p:cNvPr id="149" name="Shape 149"/>
          <p:cNvSpPr/>
          <p:nvPr/>
        </p:nvSpPr>
        <p:spPr>
          <a:xfrm>
            <a:off x="7602712" y="3890328"/>
            <a:ext cx="1314450" cy="779266"/>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Apply Predictive </a:t>
            </a:r>
            <a:r>
              <a:rPr lang="en-US" sz="1100" dirty="0" err="1">
                <a:solidFill>
                  <a:schemeClr val="dk1"/>
                </a:solidFill>
                <a:latin typeface="Calibri"/>
                <a:ea typeface="Calibri"/>
                <a:cs typeface="Calibri"/>
                <a:sym typeface="Calibri"/>
              </a:rPr>
              <a:t>Apriori</a:t>
            </a:r>
            <a:r>
              <a:rPr lang="en-US" sz="1100" dirty="0">
                <a:solidFill>
                  <a:schemeClr val="dk1"/>
                </a:solidFill>
                <a:latin typeface="Calibri"/>
                <a:ea typeface="Calibri"/>
                <a:cs typeface="Calibri"/>
                <a:sym typeface="Calibri"/>
              </a:rPr>
              <a:t> Algorithm</a:t>
            </a:r>
          </a:p>
        </p:txBody>
      </p:sp>
      <p:sp>
        <p:nvSpPr>
          <p:cNvPr id="150" name="Shape 150"/>
          <p:cNvSpPr/>
          <p:nvPr/>
        </p:nvSpPr>
        <p:spPr>
          <a:xfrm>
            <a:off x="2870258" y="3882973"/>
            <a:ext cx="1428750" cy="781050"/>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Apply Recurrent neural network (LSTM)</a:t>
            </a:r>
          </a:p>
        </p:txBody>
      </p:sp>
      <p:sp>
        <p:nvSpPr>
          <p:cNvPr id="151" name="Shape 151"/>
          <p:cNvSpPr/>
          <p:nvPr/>
        </p:nvSpPr>
        <p:spPr>
          <a:xfrm>
            <a:off x="5521325" y="1482249"/>
            <a:ext cx="484506" cy="651987"/>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pic>
        <p:nvPicPr>
          <p:cNvPr id="152" name="Shape 152"/>
          <p:cNvPicPr preferRelativeResize="0"/>
          <p:nvPr/>
        </p:nvPicPr>
        <p:blipFill rotWithShape="1">
          <a:blip r:embed="rId3">
            <a:alphaModFix/>
          </a:blip>
          <a:srcRect/>
          <a:stretch/>
        </p:blipFill>
        <p:spPr>
          <a:xfrm>
            <a:off x="5485129" y="3095465"/>
            <a:ext cx="520700" cy="925988"/>
          </a:xfrm>
          <a:prstGeom prst="rect">
            <a:avLst/>
          </a:prstGeom>
          <a:noFill/>
          <a:ln>
            <a:noFill/>
          </a:ln>
        </p:spPr>
      </p:pic>
      <p:sp>
        <p:nvSpPr>
          <p:cNvPr id="153" name="Shape 153"/>
          <p:cNvSpPr/>
          <p:nvPr/>
        </p:nvSpPr>
        <p:spPr>
          <a:xfrm rot="2554635">
            <a:off x="4288714" y="2839623"/>
            <a:ext cx="484506" cy="1058629"/>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4" name="Shape 154"/>
          <p:cNvSpPr/>
          <p:nvPr/>
        </p:nvSpPr>
        <p:spPr>
          <a:xfrm rot="-2851202">
            <a:off x="6778267" y="2856516"/>
            <a:ext cx="484505" cy="1175403"/>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5" name="Shape 155"/>
          <p:cNvSpPr/>
          <p:nvPr/>
        </p:nvSpPr>
        <p:spPr>
          <a:xfrm>
            <a:off x="2941014" y="5568231"/>
            <a:ext cx="1400175" cy="960438"/>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Prediction sequence of insulin level and next state insulin level</a:t>
            </a:r>
          </a:p>
        </p:txBody>
      </p:sp>
      <p:sp>
        <p:nvSpPr>
          <p:cNvPr id="156" name="Shape 156"/>
          <p:cNvSpPr/>
          <p:nvPr/>
        </p:nvSpPr>
        <p:spPr>
          <a:xfrm>
            <a:off x="5199040" y="5652371"/>
            <a:ext cx="1438275" cy="746125"/>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Prediction on train data with accuracy</a:t>
            </a:r>
          </a:p>
        </p:txBody>
      </p:sp>
      <p:sp>
        <p:nvSpPr>
          <p:cNvPr id="157" name="Shape 157"/>
          <p:cNvSpPr/>
          <p:nvPr/>
        </p:nvSpPr>
        <p:spPr>
          <a:xfrm>
            <a:off x="7749861" y="5491161"/>
            <a:ext cx="1400175" cy="1004887"/>
          </a:xfrm>
          <a:prstGeom prst="roundRect">
            <a:avLst>
              <a:gd name="adj" fmla="val 16667"/>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pPr indent="-69843" algn="ctr">
              <a:buClr>
                <a:schemeClr val="dk1"/>
              </a:buClr>
              <a:buSzPts val="1100"/>
            </a:pPr>
            <a:r>
              <a:rPr lang="en-US" sz="1100" dirty="0">
                <a:solidFill>
                  <a:schemeClr val="dk1"/>
                </a:solidFill>
                <a:latin typeface="Calibri"/>
                <a:ea typeface="Calibri"/>
                <a:cs typeface="Calibri"/>
                <a:sym typeface="Calibri"/>
              </a:rPr>
              <a:t>Predicting frequent item set and association rule with accuracy</a:t>
            </a:r>
          </a:p>
        </p:txBody>
      </p:sp>
      <p:sp>
        <p:nvSpPr>
          <p:cNvPr id="158" name="Shape 158"/>
          <p:cNvSpPr/>
          <p:nvPr/>
        </p:nvSpPr>
        <p:spPr>
          <a:xfrm>
            <a:off x="3298455" y="4712456"/>
            <a:ext cx="484506" cy="855775"/>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59" name="Shape 159"/>
          <p:cNvSpPr/>
          <p:nvPr/>
        </p:nvSpPr>
        <p:spPr>
          <a:xfrm>
            <a:off x="5623536" y="4791392"/>
            <a:ext cx="484506" cy="855775"/>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0" name="Shape 160"/>
          <p:cNvSpPr/>
          <p:nvPr/>
        </p:nvSpPr>
        <p:spPr>
          <a:xfrm>
            <a:off x="8112126" y="4712456"/>
            <a:ext cx="484506" cy="769938"/>
          </a:xfrm>
          <a:prstGeom prst="downArrow">
            <a:avLst>
              <a:gd name="adj1" fmla="val 50000"/>
              <a:gd name="adj2" fmla="val 50000"/>
            </a:avLst>
          </a:prstGeom>
          <a:solidFill>
            <a:srgbClr val="FFFFFF"/>
          </a:solidFill>
          <a:ln w="25400" cap="flat" cmpd="sng">
            <a:solidFill>
              <a:srgbClr val="F79646"/>
            </a:solidFill>
            <a:prstDash val="solid"/>
            <a:round/>
            <a:headEnd type="none" w="med" len="med"/>
            <a:tailEnd type="none" w="med" len="med"/>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1" name="Shape 161"/>
          <p:cNvSpPr/>
          <p:nvPr/>
        </p:nvSpPr>
        <p:spPr>
          <a:xfrm>
            <a:off x="152400" y="152401"/>
            <a:ext cx="12344400" cy="457200"/>
          </a:xfrm>
          <a:prstGeom prst="rect">
            <a:avLst/>
          </a:prstGeom>
          <a:noFill/>
          <a:ln>
            <a:noFill/>
          </a:ln>
        </p:spPr>
        <p:txBody>
          <a:bodyPr wrap="square" lIns="91415" tIns="45695" rIns="91415" bIns="45695" anchor="ctr" anchorCtr="0">
            <a:noAutofit/>
          </a:bodyPr>
          <a:lstStyle/>
          <a:p>
            <a:endParaRPr sz="1800">
              <a:solidFill>
                <a:schemeClr val="dk1"/>
              </a:solidFill>
              <a:latin typeface="Calibri"/>
              <a:ea typeface="Calibri"/>
              <a:cs typeface="Calibri"/>
              <a:sym typeface="Calibri"/>
            </a:endParaRPr>
          </a:p>
        </p:txBody>
      </p:sp>
      <p:sp>
        <p:nvSpPr>
          <p:cNvPr id="162" name="Shape 162"/>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latin typeface="Calibri"/>
              <a:ea typeface="Calibri"/>
              <a:cs typeface="Calibri"/>
              <a:sym typeface="Calibri"/>
            </a:endParaRPr>
          </a:p>
          <a:p>
            <a:pPr indent="-114287">
              <a:buClr>
                <a:schemeClr val="dk1"/>
              </a:buClr>
              <a:buSzPts val="1800"/>
            </a:pPr>
            <a:br>
              <a:rPr lang="en-US" sz="1800" dirty="0">
                <a:solidFill>
                  <a:schemeClr val="dk1"/>
                </a:solidFill>
              </a:rPr>
            </a:br>
            <a:endParaRPr lang="en-US" sz="1800" dirty="0">
              <a:solidFill>
                <a:schemeClr val="dk1"/>
              </a:solidFill>
            </a:endParaRPr>
          </a:p>
          <a:p>
            <a:pPr indent="-114287">
              <a:buClr>
                <a:schemeClr val="dk1"/>
              </a:buClr>
              <a:buSzPts val="1800"/>
            </a:pPr>
            <a:endParaRPr sz="1800">
              <a:solidFill>
                <a:schemeClr val="dk1"/>
              </a:solidFill>
            </a:endParaRPr>
          </a:p>
        </p:txBody>
      </p:sp>
      <p:sp>
        <p:nvSpPr>
          <p:cNvPr id="163" name="Shape 163"/>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114287">
              <a:buClr>
                <a:schemeClr val="dk1"/>
              </a:buClr>
              <a:buSzPts val="1800"/>
            </a:pPr>
            <a:endParaRPr sz="1800">
              <a:solidFill>
                <a:schemeClr val="dk1"/>
              </a:solidFill>
            </a:endParaRPr>
          </a:p>
          <a:p>
            <a:pPr indent="-114287">
              <a:buClr>
                <a:schemeClr val="dk1"/>
              </a:buClr>
              <a:buSzPts val="1800"/>
            </a:pPr>
            <a:endParaRPr sz="1800">
              <a:solidFill>
                <a:schemeClr val="dk1"/>
              </a:solidFill>
            </a:endParaRPr>
          </a:p>
        </p:txBody>
      </p:sp>
      <p:sp>
        <p:nvSpPr>
          <p:cNvPr id="164" name="Shape 164"/>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latin typeface="Calibri"/>
              <a:ea typeface="Calibri"/>
              <a:cs typeface="Calibri"/>
              <a:sym typeface="Calibri"/>
            </a:endParaRPr>
          </a:p>
          <a:p>
            <a:pPr indent="-69843">
              <a:buClr>
                <a:schemeClr val="dk1"/>
              </a:buClr>
              <a:buSzPts val="1100"/>
            </a:pPr>
            <a:br>
              <a:rPr lang="en-US" sz="1100" dirty="0">
                <a:solidFill>
                  <a:schemeClr val="dk1"/>
                </a:solidFill>
                <a:latin typeface="Calibri"/>
                <a:ea typeface="Calibri"/>
                <a:cs typeface="Calibri"/>
                <a:sym typeface="Calibri"/>
              </a:rPr>
            </a:br>
            <a:endParaRPr lang="en-US" sz="1100" dirty="0">
              <a:solidFill>
                <a:schemeClr val="dk1"/>
              </a:solidFill>
              <a:latin typeface="Calibri"/>
              <a:ea typeface="Calibri"/>
              <a:cs typeface="Calibri"/>
              <a:sym typeface="Calibri"/>
            </a:endParaRPr>
          </a:p>
          <a:p>
            <a:pPr indent="-114287">
              <a:buClr>
                <a:schemeClr val="dk1"/>
              </a:buClr>
              <a:buSzPts val="1800"/>
            </a:pPr>
            <a:endParaRPr sz="1800">
              <a:solidFill>
                <a:schemeClr val="dk1"/>
              </a:solidFill>
            </a:endParaRPr>
          </a:p>
        </p:txBody>
      </p:sp>
      <p:sp>
        <p:nvSpPr>
          <p:cNvPr id="165" name="Shape 165"/>
          <p:cNvSpPr/>
          <p:nvPr/>
        </p:nvSpPr>
        <p:spPr>
          <a:xfrm>
            <a:off x="152400" y="609600"/>
            <a:ext cx="12344400" cy="0"/>
          </a:xfrm>
          <a:prstGeom prst="rect">
            <a:avLst/>
          </a:prstGeom>
          <a:noFill/>
          <a:ln>
            <a:noFill/>
          </a:ln>
        </p:spPr>
        <p:txBody>
          <a:bodyPr wrap="square" lIns="91415" tIns="45695" rIns="91415" bIns="45695" anchor="ctr" anchorCtr="0">
            <a:noAutofit/>
          </a:bodyPr>
          <a:lstStyle/>
          <a:p>
            <a:pPr indent="-69843">
              <a:buClr>
                <a:schemeClr val="dk1"/>
              </a:buClr>
              <a:buSzPts val="1100"/>
            </a:pPr>
            <a:endParaRPr sz="1100">
              <a:solidFill>
                <a:schemeClr val="dk1"/>
              </a:solidFill>
            </a:endParaRPr>
          </a:p>
          <a:p>
            <a:pPr indent="-114287">
              <a:buClr>
                <a:schemeClr val="dk1"/>
              </a:buClr>
              <a:buSzPts val="1800"/>
            </a:pPr>
            <a:br>
              <a:rPr lang="en-US" sz="1800" dirty="0">
                <a:solidFill>
                  <a:schemeClr val="dk1"/>
                </a:solidFill>
              </a:rPr>
            </a:br>
            <a:endParaRPr lang="en-US" sz="1800" dirty="0">
              <a:solidFill>
                <a:schemeClr val="dk1"/>
              </a:solidFill>
            </a:endParaRPr>
          </a:p>
          <a:p>
            <a:pPr indent="-69843">
              <a:buClr>
                <a:schemeClr val="dk1"/>
              </a:buClr>
              <a:buSzPts val="1100"/>
            </a:pPr>
            <a:r>
              <a:rPr lang="en-US" sz="1100" dirty="0">
                <a:solidFill>
                  <a:schemeClr val="dk1"/>
                </a:solidFill>
                <a:latin typeface="Calibri"/>
                <a:ea typeface="Calibri"/>
                <a:cs typeface="Calibri"/>
                <a:sym typeface="Calibri"/>
              </a:rPr>
              <a:t>	</a:t>
            </a:r>
            <a:br>
              <a:rPr lang="en-US" sz="1100" dirty="0">
                <a:solidFill>
                  <a:schemeClr val="dk1"/>
                </a:solidFill>
                <a:latin typeface="Calibri"/>
                <a:ea typeface="Calibri"/>
                <a:cs typeface="Calibri"/>
                <a:sym typeface="Calibri"/>
              </a:rPr>
            </a:br>
            <a:endParaRPr lang="en-US" sz="1100" dirty="0">
              <a:solidFill>
                <a:schemeClr val="dk1"/>
              </a:solidFill>
              <a:latin typeface="Calibri"/>
              <a:ea typeface="Calibri"/>
              <a:cs typeface="Calibri"/>
              <a:sym typeface="Calibri"/>
            </a:endParaRPr>
          </a:p>
          <a:p>
            <a:pPr indent="-114287">
              <a:buClr>
                <a:schemeClr val="dk1"/>
              </a:buClr>
              <a:buSzPts val="1800"/>
            </a:pPr>
            <a:endParaRPr sz="1800">
              <a:solidFill>
                <a:schemeClr val="dk1"/>
              </a:solidFill>
            </a:endParaRPr>
          </a:p>
        </p:txBody>
      </p:sp>
      <p:sp>
        <p:nvSpPr>
          <p:cNvPr id="166" name="Shape 166"/>
          <p:cNvSpPr/>
          <p:nvPr/>
        </p:nvSpPr>
        <p:spPr>
          <a:xfrm>
            <a:off x="927100" y="393701"/>
            <a:ext cx="3414088" cy="888993"/>
          </a:xfrm>
          <a:prstGeom prst="rect">
            <a:avLst/>
          </a:prstGeom>
          <a:solidFill>
            <a:schemeClr val="lt1"/>
          </a:solidFill>
          <a:ln w="12700" cap="flat" cmpd="sng">
            <a:solidFill>
              <a:schemeClr val="accent6"/>
            </a:solidFill>
            <a:prstDash val="solid"/>
            <a:miter lim="800000"/>
            <a:headEnd type="none" w="med" len="med"/>
            <a:tailEnd type="none" w="med" len="med"/>
          </a:ln>
        </p:spPr>
        <p:txBody>
          <a:bodyPr wrap="square" lIns="91415" tIns="45695" rIns="91415" bIns="45695" anchor="ctr" anchorCtr="0">
            <a:noAutofit/>
          </a:bodyPr>
          <a:lstStyle/>
          <a:p>
            <a:pPr algn="ctr"/>
            <a:r>
              <a:rPr lang="en-US" sz="2400" dirty="0">
                <a:solidFill>
                  <a:schemeClr val="dk1"/>
                </a:solidFill>
                <a:latin typeface="Calibri"/>
                <a:ea typeface="Calibri"/>
                <a:cs typeface="Calibri"/>
                <a:sym typeface="Calibri"/>
              </a:rPr>
              <a:t>Methodology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48679" y="370029"/>
            <a:ext cx="10647045" cy="10015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4000" dirty="0">
                <a:latin typeface="Calibri"/>
                <a:ea typeface="Calibri"/>
                <a:cs typeface="Calibri"/>
                <a:sym typeface="Calibri"/>
              </a:rPr>
              <a:t>Recurrent Neural Network</a:t>
            </a:r>
          </a:p>
        </p:txBody>
      </p:sp>
      <p:pic>
        <p:nvPicPr>
          <p:cNvPr id="115" name="Shape 115" descr="C:\Users\Anindya Podder\Pictures\RNN-longtermdependencies.png"/>
          <p:cNvPicPr preferRelativeResize="0">
            <a:picLocks noGrp="1"/>
          </p:cNvPicPr>
          <p:nvPr>
            <p:ph idx="1"/>
          </p:nvPr>
        </p:nvPicPr>
        <p:blipFill rotWithShape="1">
          <a:blip r:embed="rId3">
            <a:alphaModFix/>
          </a:blip>
          <a:srcRect/>
          <a:stretch/>
        </p:blipFill>
        <p:spPr>
          <a:xfrm>
            <a:off x="3024552" y="2133601"/>
            <a:ext cx="6132148" cy="2559610"/>
          </a:xfrm>
          <a:prstGeom prst="rect">
            <a:avLst/>
          </a:prstGeom>
          <a:noFill/>
          <a:ln>
            <a:noFill/>
          </a:ln>
        </p:spPr>
      </p:pic>
    </p:spTree>
    <p:extLst>
      <p:ext uri="{BB962C8B-B14F-4D97-AF65-F5344CB8AC3E}">
        <p14:creationId xmlns:p14="http://schemas.microsoft.com/office/powerpoint/2010/main" val="23979973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48679" y="370028"/>
            <a:ext cx="10647045" cy="772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2400" dirty="0">
                <a:latin typeface="Calibri"/>
                <a:ea typeface="Calibri"/>
                <a:cs typeface="Calibri"/>
                <a:sym typeface="Calibri"/>
              </a:rPr>
              <a:t>RNN (LSTM) Condition</a:t>
            </a:r>
          </a:p>
        </p:txBody>
      </p:sp>
      <p:sp>
        <p:nvSpPr>
          <p:cNvPr id="121" name="Shape 121"/>
          <p:cNvSpPr txBox="1">
            <a:spLocks noGrp="1"/>
          </p:cNvSpPr>
          <p:nvPr>
            <p:ph idx="1"/>
          </p:nvPr>
        </p:nvSpPr>
        <p:spPr>
          <a:prstGeom prst="rect">
            <a:avLst/>
          </a:prstGeom>
          <a:noFill/>
          <a:ln>
            <a:noFill/>
          </a:ln>
        </p:spPr>
        <p:txBody>
          <a:bodyPr wrap="square" lIns="91415" tIns="45695" rIns="91415" bIns="45695" anchor="t" anchorCtr="0">
            <a:noAutofit/>
          </a:bodyPr>
          <a:lstStyle/>
          <a:p>
            <a:pPr marL="231430" indent="-231430">
              <a:lnSpc>
                <a:spcPct val="90000"/>
              </a:lnSpc>
              <a:spcBef>
                <a:spcPts val="0"/>
              </a:spcBef>
              <a:buClr>
                <a:schemeClr val="dk1"/>
              </a:buClr>
              <a:buSzPts val="2835"/>
              <a:buFont typeface="Arial"/>
              <a:buChar char="•"/>
            </a:pPr>
            <a:r>
              <a:rPr lang="en-US" sz="2800" dirty="0">
                <a:latin typeface="Calibri"/>
                <a:ea typeface="Calibri"/>
                <a:cs typeface="Calibri"/>
                <a:sym typeface="Calibri"/>
              </a:rPr>
              <a:t> Need a long sequence of data.</a:t>
            </a:r>
          </a:p>
          <a:p>
            <a:pPr marL="231430" indent="-231430">
              <a:lnSpc>
                <a:spcPct val="90000"/>
              </a:lnSpc>
              <a:spcBef>
                <a:spcPts val="1013"/>
              </a:spcBef>
              <a:buClr>
                <a:schemeClr val="dk1"/>
              </a:buClr>
              <a:buSzPts val="2835"/>
              <a:buFont typeface="Arial"/>
              <a:buChar char="•"/>
            </a:pPr>
            <a:r>
              <a:rPr lang="en-US" sz="2800" dirty="0">
                <a:latin typeface="Calibri"/>
                <a:ea typeface="Calibri"/>
                <a:cs typeface="Calibri"/>
                <a:sym typeface="Calibri"/>
              </a:rPr>
              <a:t> Data must be preprocessed.</a:t>
            </a:r>
          </a:p>
          <a:p>
            <a:pPr marL="231430" indent="-231430">
              <a:lnSpc>
                <a:spcPct val="90000"/>
              </a:lnSpc>
              <a:spcBef>
                <a:spcPts val="1013"/>
              </a:spcBef>
              <a:buClr>
                <a:schemeClr val="dk1"/>
              </a:buClr>
              <a:buSzPts val="2000"/>
              <a:buFont typeface="Arial"/>
              <a:buChar char="•"/>
            </a:pPr>
            <a:r>
              <a:rPr lang="en-US" sz="2800" dirty="0">
                <a:latin typeface="Calibri"/>
                <a:ea typeface="Calibri"/>
                <a:cs typeface="Calibri"/>
                <a:sym typeface="Calibri"/>
              </a:rPr>
              <a:t>Data must be with time series and Date.</a:t>
            </a:r>
          </a:p>
          <a:p>
            <a:pPr marL="231430" indent="-231430">
              <a:lnSpc>
                <a:spcPct val="90000"/>
              </a:lnSpc>
              <a:spcBef>
                <a:spcPts val="1013"/>
              </a:spcBef>
              <a:buClr>
                <a:schemeClr val="dk1"/>
              </a:buClr>
              <a:buSzPts val="2000"/>
              <a:buFont typeface="Arial"/>
              <a:buChar char="•"/>
            </a:pPr>
            <a:r>
              <a:rPr lang="en-US" sz="2800" dirty="0">
                <a:latin typeface="Calibri"/>
                <a:ea typeface="Calibri"/>
                <a:cs typeface="Calibri"/>
                <a:sym typeface="Calibri"/>
              </a:rPr>
              <a:t>For next insulin value prediction need One column of data.</a:t>
            </a:r>
          </a:p>
        </p:txBody>
      </p:sp>
    </p:spTree>
    <p:extLst>
      <p:ext uri="{BB962C8B-B14F-4D97-AF65-F5344CB8AC3E}">
        <p14:creationId xmlns:p14="http://schemas.microsoft.com/office/powerpoint/2010/main" val="131407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48679" y="370028"/>
            <a:ext cx="10647045" cy="645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2400" dirty="0">
                <a:latin typeface="Calibri"/>
                <a:ea typeface="Calibri"/>
                <a:cs typeface="Calibri"/>
                <a:sym typeface="Calibri"/>
              </a:rPr>
              <a:t>Artificial Neural Network</a:t>
            </a:r>
          </a:p>
        </p:txBody>
      </p:sp>
      <p:sp>
        <p:nvSpPr>
          <p:cNvPr id="127" name="Shape 127"/>
          <p:cNvSpPr txBox="1">
            <a:spLocks noGrp="1"/>
          </p:cNvSpPr>
          <p:nvPr>
            <p:ph sz="half" idx="1"/>
          </p:nvPr>
        </p:nvSpPr>
        <p:spPr>
          <a:xfrm>
            <a:off x="848678" y="1206500"/>
            <a:ext cx="5246370" cy="5232400"/>
          </a:xfrm>
          <a:prstGeom prst="rect">
            <a:avLst/>
          </a:prstGeom>
          <a:noFill/>
          <a:ln>
            <a:noFill/>
          </a:ln>
        </p:spPr>
        <p:txBody>
          <a:bodyPr wrap="square" lIns="91415" tIns="45695" rIns="91415" bIns="45695" anchor="t" anchorCtr="0">
            <a:noAutofit/>
          </a:bodyPr>
          <a:lstStyle/>
          <a:p>
            <a:pPr marL="231430" indent="-231430">
              <a:lnSpc>
                <a:spcPct val="70000"/>
              </a:lnSpc>
              <a:spcBef>
                <a:spcPts val="0"/>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Artificial Neural Network receives input from the external world in the form of pattern and image in vector form. </a:t>
            </a:r>
          </a:p>
          <a:p>
            <a:pPr marL="0" indent="0">
              <a:lnSpc>
                <a:spcPct val="70000"/>
              </a:lnSpc>
              <a:spcBef>
                <a:spcPts val="0"/>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Each input is multiplied by its corresponding weights.</a:t>
            </a:r>
          </a:p>
          <a:p>
            <a:pPr marL="0" indent="0">
              <a:lnSpc>
                <a:spcPct val="70000"/>
              </a:lnSpc>
              <a:spcBef>
                <a:spcPts val="1013"/>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weighted inputs are all summed up inside computing unit (artificial neuron). </a:t>
            </a:r>
          </a:p>
          <a:p>
            <a:pPr marL="0" indent="0">
              <a:lnSpc>
                <a:spcPct val="70000"/>
              </a:lnSpc>
              <a:spcBef>
                <a:spcPts val="1013"/>
              </a:spcBef>
              <a:buNone/>
            </a:pPr>
            <a:endParaRPr sz="2000">
              <a:latin typeface="Times New Roman" pitchFamily="18" charset="0"/>
              <a:ea typeface="Source Sans Pro"/>
              <a:cs typeface="Times New Roman" pitchFamily="18" charset="0"/>
              <a:sym typeface="Source Sans Pro"/>
            </a:endParaRPr>
          </a:p>
          <a:p>
            <a:pPr marL="231430" indent="-231430">
              <a:lnSpc>
                <a:spcPct val="70000"/>
              </a:lnSpc>
              <a:spcBef>
                <a:spcPts val="1013"/>
              </a:spcBef>
              <a:buClr>
                <a:schemeClr val="dk1"/>
              </a:buClr>
              <a:buSzPts val="1760"/>
              <a:buFont typeface="Source Sans Pro"/>
              <a:buChar char="•"/>
            </a:pPr>
            <a:r>
              <a:rPr lang="en-US" sz="2000" dirty="0">
                <a:latin typeface="Times New Roman" pitchFamily="18" charset="0"/>
                <a:ea typeface="Source Sans Pro"/>
                <a:cs typeface="Times New Roman" pitchFamily="18" charset="0"/>
                <a:sym typeface="Source Sans Pro"/>
              </a:rPr>
              <a:t>The sum corresponds to any numerical value ranging from 0 to infinity.  the threshold value is set up. For this, the sum is passed through activation function.</a:t>
            </a:r>
          </a:p>
          <a:p>
            <a:pPr marL="0" indent="0">
              <a:lnSpc>
                <a:spcPct val="70000"/>
              </a:lnSpc>
              <a:spcBef>
                <a:spcPts val="1013"/>
              </a:spcBef>
              <a:buNone/>
            </a:pPr>
            <a:r>
              <a:rPr lang="en-US" sz="1600" dirty="0">
                <a:solidFill>
                  <a:schemeClr val="dk1"/>
                </a:solidFill>
                <a:latin typeface="Source Sans Pro"/>
                <a:ea typeface="Source Sans Pro"/>
                <a:cs typeface="Source Sans Pro"/>
                <a:sym typeface="Source Sans Pro"/>
              </a:rPr>
              <a:t>     </a:t>
            </a:r>
            <a:r>
              <a:rPr lang="en-US" sz="1600" dirty="0">
                <a:solidFill>
                  <a:schemeClr val="dk1"/>
                </a:solidFill>
                <a:latin typeface="Calibri"/>
                <a:ea typeface="Calibri"/>
                <a:cs typeface="Calibri"/>
                <a:sym typeface="Calibri"/>
              </a:rPr>
              <a:t>                                                                                                                                            </a:t>
            </a:r>
          </a:p>
          <a:p>
            <a:pPr marL="231430" indent="-231430">
              <a:lnSpc>
                <a:spcPct val="70000"/>
              </a:lnSpc>
              <a:spcBef>
                <a:spcPts val="1013"/>
              </a:spcBef>
              <a:buClr>
                <a:schemeClr val="dk1"/>
              </a:buClr>
              <a:buSzPts val="1559"/>
              <a:buNone/>
            </a:pPr>
            <a:endParaRPr sz="1600">
              <a:solidFill>
                <a:schemeClr val="dk1"/>
              </a:solidFill>
              <a:latin typeface="Calibri"/>
              <a:ea typeface="Calibri"/>
              <a:cs typeface="Calibri"/>
              <a:sym typeface="Calibri"/>
            </a:endParaRPr>
          </a:p>
        </p:txBody>
      </p:sp>
      <p:pic>
        <p:nvPicPr>
          <p:cNvPr id="128" name="Shape 128" descr="C:\Users\Anindya Podder\Pictures\0_OHlzxsoDSEBXW0iI.jpg"/>
          <p:cNvPicPr preferRelativeResize="0">
            <a:picLocks noGrp="1"/>
          </p:cNvPicPr>
          <p:nvPr>
            <p:ph sz="half" idx="2"/>
          </p:nvPr>
        </p:nvPicPr>
        <p:blipFill rotWithShape="1">
          <a:blip r:embed="rId3">
            <a:alphaModFix/>
          </a:blip>
          <a:stretch/>
        </p:blipFill>
        <p:spPr>
          <a:xfrm>
            <a:off x="7086600" y="1493837"/>
            <a:ext cx="4311650" cy="2349500"/>
          </a:xfrm>
          <a:prstGeom prst="rect">
            <a:avLst/>
          </a:prstGeom>
          <a:noFill/>
          <a:ln>
            <a:noFill/>
          </a:ln>
        </p:spPr>
      </p:pic>
    </p:spTree>
    <p:extLst>
      <p:ext uri="{BB962C8B-B14F-4D97-AF65-F5344CB8AC3E}">
        <p14:creationId xmlns:p14="http://schemas.microsoft.com/office/powerpoint/2010/main" val="218003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848679" y="370029"/>
            <a:ext cx="10647045" cy="518972"/>
          </a:xfrm>
          <a:prstGeom prst="rect">
            <a:avLst/>
          </a:prstGeom>
          <a:noFill/>
          <a:ln>
            <a:noFill/>
          </a:ln>
        </p:spPr>
        <p:txBody>
          <a:bodyPr wrap="square" lIns="91415" tIns="45695" rIns="91415" bIns="45695" anchor="ctr" anchorCtr="0">
            <a:noAutofit/>
          </a:bodyPr>
          <a:lstStyle/>
          <a:p>
            <a:pPr indent="-152382" algn="l">
              <a:lnSpc>
                <a:spcPct val="90000"/>
              </a:lnSpc>
              <a:spcBef>
                <a:spcPts val="0"/>
              </a:spcBef>
              <a:buClr>
                <a:schemeClr val="dk1"/>
              </a:buClr>
              <a:buSzPts val="2400"/>
            </a:pPr>
            <a:r>
              <a:rPr lang="en-US" sz="4300" b="1" dirty="0">
                <a:latin typeface="Calibri"/>
                <a:ea typeface="Calibri"/>
                <a:cs typeface="Calibri"/>
                <a:sym typeface="Calibri"/>
              </a:rPr>
              <a:t>Predictive </a:t>
            </a:r>
            <a:r>
              <a:rPr lang="en-US" sz="4300" b="1" dirty="0" err="1">
                <a:latin typeface="Calibri"/>
                <a:ea typeface="Calibri"/>
                <a:cs typeface="Calibri"/>
                <a:sym typeface="Calibri"/>
              </a:rPr>
              <a:t>Apriori</a:t>
            </a:r>
            <a:endParaRPr lang="en-US" sz="4300" b="1" dirty="0">
              <a:latin typeface="Calibri"/>
              <a:ea typeface="Calibri"/>
              <a:cs typeface="Calibri"/>
              <a:sym typeface="Calibri"/>
            </a:endParaRPr>
          </a:p>
        </p:txBody>
      </p:sp>
      <p:sp>
        <p:nvSpPr>
          <p:cNvPr id="134" name="Shape 134"/>
          <p:cNvSpPr txBox="1">
            <a:spLocks noGrp="1"/>
          </p:cNvSpPr>
          <p:nvPr>
            <p:ph idx="1"/>
          </p:nvPr>
        </p:nvSpPr>
        <p:spPr>
          <a:xfrm>
            <a:off x="848679" y="1295401"/>
            <a:ext cx="10647045" cy="4964495"/>
          </a:xfrm>
          <a:prstGeom prst="rect">
            <a:avLst/>
          </a:prstGeom>
          <a:noFill/>
          <a:ln>
            <a:noFill/>
          </a:ln>
        </p:spPr>
        <p:txBody>
          <a:bodyPr wrap="square" lIns="91415" tIns="45695" rIns="91415" bIns="45695" anchor="t" anchorCtr="0">
            <a:noAutofit/>
          </a:bodyPr>
          <a:lstStyle/>
          <a:p>
            <a:pPr marL="231430" indent="-231430">
              <a:lnSpc>
                <a:spcPct val="90000"/>
              </a:lnSpc>
              <a:spcBef>
                <a:spcPts val="0"/>
              </a:spcBef>
              <a:buClr>
                <a:schemeClr val="dk1"/>
              </a:buClr>
              <a:buSzPts val="2200"/>
              <a:buFont typeface="Arial"/>
              <a:buChar char="•"/>
            </a:pPr>
            <a:r>
              <a:rPr lang="en-US" sz="2800" b="1" dirty="0">
                <a:latin typeface="Calibri"/>
                <a:ea typeface="Calibri"/>
                <a:cs typeface="Calibri"/>
                <a:sym typeface="Calibri"/>
              </a:rPr>
              <a:t>Predictive </a:t>
            </a:r>
            <a:r>
              <a:rPr lang="en-US" sz="2800" b="1" dirty="0" err="1">
                <a:latin typeface="Calibri"/>
                <a:ea typeface="Calibri"/>
                <a:cs typeface="Calibri"/>
                <a:sym typeface="Calibri"/>
              </a:rPr>
              <a:t>Apriori</a:t>
            </a:r>
            <a:r>
              <a:rPr lang="en-US" sz="2800" b="1" dirty="0">
                <a:latin typeface="Calibri"/>
                <a:ea typeface="Calibri"/>
                <a:cs typeface="Calibri"/>
                <a:sym typeface="Calibri"/>
              </a:rPr>
              <a:t> Algorithm:</a:t>
            </a:r>
          </a:p>
          <a:p>
            <a:pPr marL="0" indent="-139684">
              <a:lnSpc>
                <a:spcPct val="90000"/>
              </a:lnSpc>
              <a:spcBef>
                <a:spcPts val="1013"/>
              </a:spcBef>
              <a:buClr>
                <a:schemeClr val="dk1"/>
              </a:buClr>
              <a:buSzPts val="2200"/>
              <a:buNone/>
            </a:pPr>
            <a:r>
              <a:rPr lang="en-US" sz="2800" dirty="0">
                <a:latin typeface="Calibri"/>
                <a:ea typeface="Calibri"/>
                <a:cs typeface="Calibri"/>
                <a:sym typeface="Calibri"/>
              </a:rPr>
              <a:t> This algorithm searches with an increasing support threshold for the best 'n' rules concerning a support-based corrected confidence value.</a:t>
            </a:r>
          </a:p>
          <a:p>
            <a:pPr marL="0" indent="-139684">
              <a:lnSpc>
                <a:spcPct val="90000"/>
              </a:lnSpc>
              <a:spcBef>
                <a:spcPts val="1013"/>
              </a:spcBef>
              <a:buClr>
                <a:schemeClr val="dk1"/>
              </a:buClr>
              <a:buSzPts val="2200"/>
              <a:buNone/>
            </a:pPr>
            <a:endParaRPr/>
          </a:p>
          <a:p>
            <a:pPr marL="231430" indent="-231430">
              <a:lnSpc>
                <a:spcPct val="90000"/>
              </a:lnSpc>
              <a:spcBef>
                <a:spcPts val="1013"/>
              </a:spcBef>
              <a:buClr>
                <a:schemeClr val="dk1"/>
              </a:buClr>
              <a:buSzPts val="2835"/>
              <a:buNone/>
            </a:pPr>
            <a:endParaRPr sz="29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951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838201" y="1493838"/>
            <a:ext cx="1943100"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Load Dataset from </a:t>
            </a:r>
          </a:p>
          <a:p>
            <a:pPr algn="ctr"/>
            <a:r>
              <a:rPr lang="en-US" sz="1800" dirty="0" err="1">
                <a:solidFill>
                  <a:schemeClr val="dk1"/>
                </a:solidFill>
                <a:latin typeface="Calibri"/>
                <a:ea typeface="Calibri"/>
                <a:cs typeface="Calibri"/>
                <a:sym typeface="Calibri"/>
              </a:rPr>
              <a:t>Csv</a:t>
            </a:r>
            <a:r>
              <a:rPr lang="en-US" sz="1800" dirty="0">
                <a:solidFill>
                  <a:schemeClr val="dk1"/>
                </a:solidFill>
                <a:latin typeface="Calibri"/>
                <a:ea typeface="Calibri"/>
                <a:cs typeface="Calibri"/>
                <a:sym typeface="Calibri"/>
              </a:rPr>
              <a:t> file(use </a:t>
            </a:r>
            <a:r>
              <a:rPr lang="en-US" sz="1800" dirty="0" err="1">
                <a:solidFill>
                  <a:schemeClr val="dk1"/>
                </a:solidFill>
                <a:latin typeface="Calibri"/>
                <a:ea typeface="Calibri"/>
                <a:cs typeface="Calibri"/>
                <a:sym typeface="Calibri"/>
              </a:rPr>
              <a:t>SciPy</a:t>
            </a:r>
            <a:r>
              <a:rPr lang="en-US" sz="1800" dirty="0">
                <a:solidFill>
                  <a:schemeClr val="dk1"/>
                </a:solidFill>
                <a:latin typeface="Calibri"/>
                <a:ea typeface="Calibri"/>
                <a:cs typeface="Calibri"/>
                <a:sym typeface="Calibri"/>
              </a:rPr>
              <a:t> environment with </a:t>
            </a:r>
            <a:r>
              <a:rPr lang="en-US" sz="1800" dirty="0" err="1">
                <a:solidFill>
                  <a:schemeClr val="dk1"/>
                </a:solidFill>
                <a:latin typeface="Calibri"/>
                <a:ea typeface="Calibri"/>
                <a:cs typeface="Calibri"/>
                <a:sym typeface="Calibri"/>
              </a:rPr>
              <a:t>keras</a:t>
            </a:r>
            <a:r>
              <a:rPr lang="en-US" sz="1800" dirty="0">
                <a:solidFill>
                  <a:schemeClr val="dk1"/>
                </a:solidFill>
                <a:latin typeface="Calibri"/>
                <a:ea typeface="Calibri"/>
                <a:cs typeface="Calibri"/>
                <a:sym typeface="Calibri"/>
              </a:rPr>
              <a:t> and backend </a:t>
            </a:r>
            <a:r>
              <a:rPr lang="en-US" sz="1800" dirty="0" err="1">
                <a:solidFill>
                  <a:schemeClr val="dk1"/>
                </a:solidFill>
                <a:latin typeface="Calibri"/>
                <a:ea typeface="Calibri"/>
                <a:cs typeface="Calibri"/>
                <a:sym typeface="Calibri"/>
              </a:rPr>
              <a:t>theano</a:t>
            </a:r>
            <a:r>
              <a:rPr lang="en-US" sz="1800" dirty="0">
                <a:solidFill>
                  <a:schemeClr val="dk1"/>
                </a:solidFill>
                <a:latin typeface="Calibri"/>
                <a:ea typeface="Calibri"/>
                <a:cs typeface="Calibri"/>
                <a:sym typeface="Calibri"/>
              </a:rPr>
              <a:t> or tensor flow</a:t>
            </a:r>
          </a:p>
        </p:txBody>
      </p:sp>
      <p:sp>
        <p:nvSpPr>
          <p:cNvPr id="172" name="Shape 172"/>
          <p:cNvSpPr/>
          <p:nvPr/>
        </p:nvSpPr>
        <p:spPr>
          <a:xfrm>
            <a:off x="3657602" y="1493838"/>
            <a:ext cx="1727199"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Fit random seed(using </a:t>
            </a:r>
            <a:r>
              <a:rPr lang="en-US" sz="1800" dirty="0" err="1">
                <a:solidFill>
                  <a:schemeClr val="dk1"/>
                </a:solidFill>
                <a:latin typeface="Calibri"/>
                <a:ea typeface="Calibri"/>
                <a:cs typeface="Calibri"/>
                <a:sym typeface="Calibri"/>
              </a:rPr>
              <a:t>numpy.seed</a:t>
            </a:r>
            <a:r>
              <a:rPr lang="en-US" sz="1800" dirty="0">
                <a:solidFill>
                  <a:schemeClr val="dk1"/>
                </a:solidFill>
                <a:latin typeface="Calibri"/>
                <a:ea typeface="Calibri"/>
                <a:cs typeface="Calibri"/>
                <a:sym typeface="Calibri"/>
              </a:rPr>
              <a:t>()</a:t>
            </a:r>
          </a:p>
        </p:txBody>
      </p:sp>
      <p:sp>
        <p:nvSpPr>
          <p:cNvPr id="173" name="Shape 173"/>
          <p:cNvSpPr/>
          <p:nvPr/>
        </p:nvSpPr>
        <p:spPr>
          <a:xfrm>
            <a:off x="6477001" y="1417637"/>
            <a:ext cx="1612900" cy="16637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Load dataset as pandas data frame.(Extract </a:t>
            </a:r>
            <a:r>
              <a:rPr lang="en-US" sz="1800" dirty="0" err="1">
                <a:solidFill>
                  <a:schemeClr val="dk1"/>
                </a:solidFill>
                <a:latin typeface="Calibri"/>
                <a:ea typeface="Calibri"/>
                <a:cs typeface="Calibri"/>
                <a:sym typeface="Calibri"/>
              </a:rPr>
              <a:t>NumpyArray</a:t>
            </a:r>
            <a:endParaRPr lang="en-US" sz="1800" dirty="0">
              <a:solidFill>
                <a:schemeClr val="dk1"/>
              </a:solidFill>
              <a:latin typeface="Calibri"/>
              <a:ea typeface="Calibri"/>
              <a:cs typeface="Calibri"/>
              <a:sym typeface="Calibri"/>
            </a:endParaRPr>
          </a:p>
        </p:txBody>
      </p:sp>
      <p:sp>
        <p:nvSpPr>
          <p:cNvPr id="174" name="Shape 174"/>
          <p:cNvSpPr/>
          <p:nvPr/>
        </p:nvSpPr>
        <p:spPr>
          <a:xfrm>
            <a:off x="9448801" y="1341437"/>
            <a:ext cx="1727199" cy="18288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Normalize data(rescale our data 0 to 1 using </a:t>
            </a:r>
            <a:r>
              <a:rPr lang="en-US" sz="1800" dirty="0" err="1">
                <a:solidFill>
                  <a:schemeClr val="dk1"/>
                </a:solidFill>
                <a:latin typeface="Calibri"/>
                <a:ea typeface="Calibri"/>
                <a:cs typeface="Calibri"/>
                <a:sym typeface="Calibri"/>
              </a:rPr>
              <a:t>MinMaxScaler</a:t>
            </a:r>
            <a:r>
              <a:rPr lang="en-US" sz="1800" dirty="0">
                <a:solidFill>
                  <a:schemeClr val="dk1"/>
                </a:solidFill>
                <a:latin typeface="Calibri"/>
                <a:ea typeface="Calibri"/>
                <a:cs typeface="Calibri"/>
                <a:sym typeface="Calibri"/>
              </a:rPr>
              <a:t> in </a:t>
            </a:r>
            <a:r>
              <a:rPr lang="en-US" sz="1800" dirty="0" err="1">
                <a:solidFill>
                  <a:schemeClr val="dk1"/>
                </a:solidFill>
                <a:latin typeface="Calibri"/>
                <a:ea typeface="Calibri"/>
                <a:cs typeface="Calibri"/>
                <a:sym typeface="Calibri"/>
              </a:rPr>
              <a:t>Scikit</a:t>
            </a:r>
            <a:r>
              <a:rPr lang="en-US" sz="1800" dirty="0">
                <a:solidFill>
                  <a:schemeClr val="dk1"/>
                </a:solidFill>
                <a:latin typeface="Calibri"/>
                <a:ea typeface="Calibri"/>
                <a:cs typeface="Calibri"/>
                <a:sym typeface="Calibri"/>
              </a:rPr>
              <a:t> Learn Library</a:t>
            </a:r>
          </a:p>
        </p:txBody>
      </p:sp>
      <p:sp>
        <p:nvSpPr>
          <p:cNvPr id="175" name="Shape 175"/>
          <p:cNvSpPr/>
          <p:nvPr/>
        </p:nvSpPr>
        <p:spPr>
          <a:xfrm>
            <a:off x="9525001" y="3856038"/>
            <a:ext cx="1371600"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Split the dataset(67% train and 33% test)</a:t>
            </a:r>
          </a:p>
        </p:txBody>
      </p:sp>
      <p:sp>
        <p:nvSpPr>
          <p:cNvPr id="176" name="Shape 176"/>
          <p:cNvSpPr/>
          <p:nvPr/>
        </p:nvSpPr>
        <p:spPr>
          <a:xfrm>
            <a:off x="6629401" y="3703637"/>
            <a:ext cx="1612900" cy="16129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Convert array of values into dataset matrix.(</a:t>
            </a:r>
            <a:r>
              <a:rPr lang="en-US" sz="1800" dirty="0" err="1">
                <a:solidFill>
                  <a:schemeClr val="dk1"/>
                </a:solidFill>
                <a:latin typeface="Calibri"/>
                <a:ea typeface="Calibri"/>
                <a:cs typeface="Calibri"/>
                <a:sym typeface="Calibri"/>
              </a:rPr>
              <a:t>look_back</a:t>
            </a:r>
            <a:r>
              <a:rPr lang="en-US" sz="1800" dirty="0">
                <a:solidFill>
                  <a:schemeClr val="dk1"/>
                </a:solidFill>
                <a:latin typeface="Calibri"/>
                <a:ea typeface="Calibri"/>
                <a:cs typeface="Calibri"/>
                <a:sym typeface="Calibri"/>
              </a:rPr>
              <a:t> for previous step)</a:t>
            </a:r>
          </a:p>
        </p:txBody>
      </p:sp>
      <p:sp>
        <p:nvSpPr>
          <p:cNvPr id="177" name="Shape 177"/>
          <p:cNvSpPr/>
          <p:nvPr/>
        </p:nvSpPr>
        <p:spPr>
          <a:xfrm>
            <a:off x="3657602" y="3703638"/>
            <a:ext cx="1727199"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Reshape data(need samples, </a:t>
            </a:r>
            <a:r>
              <a:rPr lang="en-US" sz="1800" dirty="0" err="1">
                <a:solidFill>
                  <a:schemeClr val="dk1"/>
                </a:solidFill>
                <a:latin typeface="Calibri"/>
                <a:ea typeface="Calibri"/>
                <a:cs typeface="Calibri"/>
                <a:sym typeface="Calibri"/>
              </a:rPr>
              <a:t>timesteps</a:t>
            </a:r>
            <a:r>
              <a:rPr lang="en-US" sz="1800" dirty="0">
                <a:solidFill>
                  <a:schemeClr val="dk1"/>
                </a:solidFill>
                <a:latin typeface="Calibri"/>
                <a:ea typeface="Calibri"/>
                <a:cs typeface="Calibri"/>
                <a:sym typeface="Calibri"/>
              </a:rPr>
              <a:t>  and features)</a:t>
            </a:r>
          </a:p>
        </p:txBody>
      </p:sp>
      <p:sp>
        <p:nvSpPr>
          <p:cNvPr id="178" name="Shape 178"/>
          <p:cNvSpPr/>
          <p:nvPr/>
        </p:nvSpPr>
        <p:spPr>
          <a:xfrm>
            <a:off x="838201" y="3627438"/>
            <a:ext cx="1943100" cy="1612899"/>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Fit  LSTM network(1 input,4 LSTM block,1 Output layer for prediction</a:t>
            </a:r>
          </a:p>
        </p:txBody>
      </p:sp>
      <p:sp>
        <p:nvSpPr>
          <p:cNvPr id="179" name="Shape 179"/>
          <p:cNvSpPr/>
          <p:nvPr/>
        </p:nvSpPr>
        <p:spPr>
          <a:xfrm>
            <a:off x="838201" y="5837237"/>
            <a:ext cx="1943100" cy="914400"/>
          </a:xfrm>
          <a:prstGeom prst="rect">
            <a:avLst/>
          </a:prstGeom>
          <a:solidFill>
            <a:schemeClr val="lt1"/>
          </a:solidFill>
          <a:ln w="12700" cap="flat" cmpd="sng">
            <a:solidFill>
              <a:schemeClr val="accent4"/>
            </a:solidFill>
            <a:prstDash val="solid"/>
            <a:miter lim="800000"/>
            <a:headEnd type="none" w="med" len="med"/>
            <a:tailEnd type="none" w="med" len="med"/>
          </a:ln>
        </p:spPr>
        <p:txBody>
          <a:bodyPr wrap="square" lIns="91415" tIns="45695" rIns="91415" bIns="45695" anchor="ctr" anchorCtr="0">
            <a:noAutofit/>
          </a:bodyPr>
          <a:lstStyle/>
          <a:p>
            <a:pPr algn="ctr"/>
            <a:r>
              <a:rPr lang="en-US" sz="1800" dirty="0">
                <a:solidFill>
                  <a:schemeClr val="dk1"/>
                </a:solidFill>
                <a:latin typeface="Calibri"/>
                <a:ea typeface="Calibri"/>
                <a:cs typeface="Calibri"/>
                <a:sym typeface="Calibri"/>
              </a:rPr>
              <a:t>Make prediction(calculate RMSE)</a:t>
            </a:r>
          </a:p>
        </p:txBody>
      </p:sp>
      <p:sp>
        <p:nvSpPr>
          <p:cNvPr id="180" name="Shape 180"/>
          <p:cNvSpPr/>
          <p:nvPr/>
        </p:nvSpPr>
        <p:spPr>
          <a:xfrm>
            <a:off x="2743200" y="2027237"/>
            <a:ext cx="939800" cy="333374"/>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1" name="Shape 181"/>
          <p:cNvSpPr/>
          <p:nvPr/>
        </p:nvSpPr>
        <p:spPr>
          <a:xfrm>
            <a:off x="5334000" y="2103437"/>
            <a:ext cx="1194309"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2" name="Shape 182"/>
          <p:cNvSpPr/>
          <p:nvPr/>
        </p:nvSpPr>
        <p:spPr>
          <a:xfrm>
            <a:off x="8153401" y="2103437"/>
            <a:ext cx="106146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3" name="Shape 183"/>
          <p:cNvSpPr/>
          <p:nvPr/>
        </p:nvSpPr>
        <p:spPr>
          <a:xfrm rot="5201880">
            <a:off x="9869237" y="3314013"/>
            <a:ext cx="683128" cy="418549"/>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4" name="Shape 184"/>
          <p:cNvSpPr/>
          <p:nvPr/>
        </p:nvSpPr>
        <p:spPr>
          <a:xfrm rot="10800000">
            <a:off x="8305800" y="4313237"/>
            <a:ext cx="1175766"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5" name="Shape 185"/>
          <p:cNvSpPr/>
          <p:nvPr/>
        </p:nvSpPr>
        <p:spPr>
          <a:xfrm rot="10800000">
            <a:off x="5334000" y="4389437"/>
            <a:ext cx="1118615"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6" name="Shape 186"/>
          <p:cNvSpPr/>
          <p:nvPr/>
        </p:nvSpPr>
        <p:spPr>
          <a:xfrm rot="10800000">
            <a:off x="2743200" y="4389437"/>
            <a:ext cx="939800"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87" name="Shape 187"/>
          <p:cNvSpPr/>
          <p:nvPr/>
        </p:nvSpPr>
        <p:spPr>
          <a:xfrm rot="5400000">
            <a:off x="1520252" y="5307585"/>
            <a:ext cx="492128" cy="484632"/>
          </a:xfrm>
          <a:prstGeom prst="notchedRightArrow">
            <a:avLst>
              <a:gd name="adj1" fmla="val 50000"/>
              <a:gd name="adj2" fmla="val 50000"/>
            </a:avLst>
          </a:prstGeom>
          <a:solidFill>
            <a:srgbClr val="FFC000"/>
          </a:solidFill>
          <a:ln w="12700" cap="flat" cmpd="sng">
            <a:solidFill>
              <a:srgbClr val="31538F"/>
            </a:solidFill>
            <a:prstDash val="solid"/>
            <a:miter lim="800000"/>
            <a:headEnd type="none" w="med" len="med"/>
            <a:tailEnd type="none" w="med" len="med"/>
          </a:ln>
        </p:spPr>
        <p:txBody>
          <a:bodyPr wrap="square" lIns="91415" tIns="45695" rIns="91415" bIns="45695" anchor="ctr" anchorCtr="0">
            <a:noAutofit/>
          </a:bodyPr>
          <a:lstStyle/>
          <a:p>
            <a:pPr algn="ctr"/>
            <a:endParaRPr sz="1800">
              <a:solidFill>
                <a:schemeClr val="lt1"/>
              </a:solidFill>
              <a:latin typeface="Calibri"/>
              <a:ea typeface="Calibri"/>
              <a:cs typeface="Calibri"/>
              <a:sym typeface="Calibri"/>
            </a:endParaRPr>
          </a:p>
        </p:txBody>
      </p:sp>
      <p:sp>
        <p:nvSpPr>
          <p:cNvPr id="19" name="Rectangle 18"/>
          <p:cNvSpPr/>
          <p:nvPr/>
        </p:nvSpPr>
        <p:spPr>
          <a:xfrm>
            <a:off x="533400" y="274637"/>
            <a:ext cx="5562599"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en-US" sz="3300" b="1" dirty="0">
                <a:solidFill>
                  <a:schemeClr val="accent1"/>
                </a:solidFill>
                <a:latin typeface="Times New Roman" pitchFamily="18" charset="0"/>
                <a:cs typeface="Times New Roman" pitchFamily="18" charset="0"/>
              </a:rPr>
              <a:t>RNN Mechanism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1784</Words>
  <Application>Microsoft Office PowerPoint</Application>
  <PresentationFormat>Custom</PresentationFormat>
  <Paragraphs>601</Paragraphs>
  <Slides>34</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 Light</vt:lpstr>
      <vt:lpstr>Wingdings</vt:lpstr>
      <vt:lpstr>Source Sans Pro</vt:lpstr>
      <vt:lpstr>Calibri</vt:lpstr>
      <vt:lpstr>Times New Roman</vt:lpstr>
      <vt:lpstr>Office Theme</vt:lpstr>
      <vt:lpstr>PowerPoint Presentation</vt:lpstr>
      <vt:lpstr>Objectives</vt:lpstr>
      <vt:lpstr>Outline</vt:lpstr>
      <vt:lpstr>PowerPoint Presentation</vt:lpstr>
      <vt:lpstr>Recurrent Neural Network</vt:lpstr>
      <vt:lpstr>RNN (LSTM) Condition</vt:lpstr>
      <vt:lpstr>Artificial Neural Network</vt:lpstr>
      <vt:lpstr>Predictive Apriori</vt:lpstr>
      <vt:lpstr>PowerPoint Presentation</vt:lpstr>
      <vt:lpstr>PowerPoint Presentation</vt:lpstr>
      <vt:lpstr>PowerPoint Presentation</vt:lpstr>
      <vt:lpstr>Data Set and Preprocessing</vt:lpstr>
      <vt:lpstr>Data Set and preprocessing</vt:lpstr>
      <vt:lpstr>Result Analysis </vt:lpstr>
      <vt:lpstr>Result Analysis Cont.</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Result Analysis Cont. </vt:lpstr>
      <vt:lpstr>Predictive Apriori</vt:lpstr>
      <vt:lpstr>Data set for Apriori</vt:lpstr>
      <vt:lpstr>Result Analysis Cont.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Level Prediction using Machine Learning Approach</dc:title>
  <dc:creator>bmrakibul hasan</dc:creator>
  <cp:lastModifiedBy>bmrakibul hasan</cp:lastModifiedBy>
  <cp:revision>38</cp:revision>
  <dcterms:modified xsi:type="dcterms:W3CDTF">2017-12-05T18:42:46Z</dcterms:modified>
</cp:coreProperties>
</file>