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8" r:id="rId2"/>
    <p:sldId id="259" r:id="rId3"/>
    <p:sldId id="302" r:id="rId4"/>
    <p:sldId id="303" r:id="rId5"/>
    <p:sldId id="304" r:id="rId6"/>
    <p:sldId id="305" r:id="rId7"/>
    <p:sldId id="306" r:id="rId8"/>
    <p:sldId id="307" r:id="rId9"/>
    <p:sldId id="308" r:id="rId10"/>
    <p:sldId id="309" r:id="rId11"/>
    <p:sldId id="310" r:id="rId12"/>
    <p:sldId id="311" r:id="rId13"/>
    <p:sldId id="312" r:id="rId14"/>
    <p:sldId id="313" r:id="rId15"/>
    <p:sldId id="314" r:id="rId16"/>
    <p:sldId id="315" r:id="rId17"/>
    <p:sldId id="316" r:id="rId18"/>
    <p:sldId id="317" r:id="rId19"/>
    <p:sldId id="318" r:id="rId20"/>
    <p:sldId id="324" r:id="rId21"/>
    <p:sldId id="325" r:id="rId22"/>
    <p:sldId id="319" r:id="rId23"/>
    <p:sldId id="301"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Başlangıç" id="{3F51880F-5400-44C9-BA4B-AA5DCAD14304}">
          <p14:sldIdLst>
            <p14:sldId id="258"/>
          </p14:sldIdLst>
        </p14:section>
        <p14:section name="İçindekiler" id="{1709662D-A737-4AA4-BD8F-62D901E238C7}">
          <p14:sldIdLst>
            <p14:sldId id="259"/>
          </p14:sldIdLst>
        </p14:section>
        <p14:section name="Git" id="{668F80E1-9196-469C-AF78-D1147AC1C311}">
          <p14:sldIdLst>
            <p14:sldId id="302"/>
            <p14:sldId id="303"/>
            <p14:sldId id="304"/>
            <p14:sldId id="305"/>
            <p14:sldId id="306"/>
          </p14:sldIdLst>
        </p14:section>
        <p14:section name="JDK" id="{A9624A73-88D1-4972-8566-232A39B98500}">
          <p14:sldIdLst>
            <p14:sldId id="307"/>
            <p14:sldId id="308"/>
            <p14:sldId id="309"/>
            <p14:sldId id="310"/>
            <p14:sldId id="311"/>
          </p14:sldIdLst>
        </p14:section>
        <p14:section name="Flutter" id="{DC1D2696-3D2C-4D0F-8F20-3922C26C39CF}">
          <p14:sldIdLst>
            <p14:sldId id="312"/>
            <p14:sldId id="313"/>
            <p14:sldId id="314"/>
            <p14:sldId id="315"/>
          </p14:sldIdLst>
        </p14:section>
        <p14:section name="Android Studio" id="{C14F0AD9-66A1-41D1-A8D0-827B884B73BA}">
          <p14:sldIdLst>
            <p14:sldId id="316"/>
            <p14:sldId id="317"/>
            <p14:sldId id="318"/>
          </p14:sldIdLst>
        </p14:section>
        <p14:section name="Yaptığım Uyguluma" id="{B09E6425-EC2D-46BD-9E47-EAC543AC74B4}">
          <p14:sldIdLst>
            <p14:sldId id="324"/>
            <p14:sldId id="325"/>
          </p14:sldIdLst>
        </p14:section>
        <p14:section name="Kaynak" id="{33970E47-905C-420C-A6C4-C65A508BCB0F}">
          <p14:sldIdLst>
            <p14:sldId id="319"/>
          </p14:sldIdLst>
        </p14:section>
        <p14:section name="Bitti" id="{7C57CA0E-CD84-4EFF-A3C0-6E82F499C310}">
          <p14:sldIdLst>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6449550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8952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2768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34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42"/>
        <p:cNvGrpSpPr/>
        <p:nvPr/>
      </p:nvGrpSpPr>
      <p:grpSpPr>
        <a:xfrm>
          <a:off x="0" y="0"/>
          <a:ext cx="0" cy="0"/>
          <a:chOff x="0" y="0"/>
          <a:chExt cx="0" cy="0"/>
        </a:xfrm>
      </p:grpSpPr>
      <p:sp>
        <p:nvSpPr>
          <p:cNvPr id="43" name="Google Shape;43;p48"/>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panose="020B0502020202020204"/>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8"/>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4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8"/>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8"/>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Resim Yazısı">
  <p:cSld name="Başlık ve Resim Yazısı">
    <p:spTree>
      <p:nvGrpSpPr>
        <p:cNvPr id="1" name="Shape 108"/>
        <p:cNvGrpSpPr/>
        <p:nvPr/>
      </p:nvGrpSpPr>
      <p:grpSpPr>
        <a:xfrm>
          <a:off x="0" y="0"/>
          <a:ext cx="0" cy="0"/>
          <a:chOff x="0" y="0"/>
          <a:chExt cx="0" cy="0"/>
        </a:xfrm>
      </p:grpSpPr>
      <p:sp>
        <p:nvSpPr>
          <p:cNvPr id="109" name="Google Shape;109;p57"/>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7"/>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5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5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7"/>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7"/>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Resim Yazılı Alıntı">
  <p:cSld name="Resim Yazılı Alıntı">
    <p:spTree>
      <p:nvGrpSpPr>
        <p:cNvPr id="1" name="Shape 115"/>
        <p:cNvGrpSpPr/>
        <p:nvPr/>
      </p:nvGrpSpPr>
      <p:grpSpPr>
        <a:xfrm>
          <a:off x="0" y="0"/>
          <a:ext cx="0" cy="0"/>
          <a:chOff x="0" y="0"/>
          <a:chExt cx="0" cy="0"/>
        </a:xfrm>
      </p:grpSpPr>
      <p:sp>
        <p:nvSpPr>
          <p:cNvPr id="116" name="Google Shape;116;p58"/>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58"/>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panose="020B0502020202020204"/>
              <a:buNone/>
              <a:defRPr sz="1600">
                <a:solidFill>
                  <a:srgbClr val="7F7F7F"/>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58"/>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5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5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58"/>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8"/>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23" name="Google Shape;123;p58"/>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24" name="Google Shape;124;p58"/>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sim Kartı">
  <p:cSld name="İsim Kartı">
    <p:spTree>
      <p:nvGrpSpPr>
        <p:cNvPr id="1" name="Shape 125"/>
        <p:cNvGrpSpPr/>
        <p:nvPr/>
      </p:nvGrpSpPr>
      <p:grpSpPr>
        <a:xfrm>
          <a:off x="0" y="0"/>
          <a:ext cx="0" cy="0"/>
          <a:chOff x="0" y="0"/>
          <a:chExt cx="0" cy="0"/>
        </a:xfrm>
      </p:grpSpPr>
      <p:sp>
        <p:nvSpPr>
          <p:cNvPr id="126" name="Google Shape;126;p59"/>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59"/>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5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5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59"/>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9"/>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lıntı İsim Kartı">
  <p:cSld name="Alıntı İsim Kartı">
    <p:spTree>
      <p:nvGrpSpPr>
        <p:cNvPr id="1" name="Shape 132"/>
        <p:cNvGrpSpPr/>
        <p:nvPr/>
      </p:nvGrpSpPr>
      <p:grpSpPr>
        <a:xfrm>
          <a:off x="0" y="0"/>
          <a:ext cx="0" cy="0"/>
          <a:chOff x="0" y="0"/>
          <a:chExt cx="0" cy="0"/>
        </a:xfrm>
      </p:grpSpPr>
      <p:sp>
        <p:nvSpPr>
          <p:cNvPr id="133" name="Google Shape;133;p60"/>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60"/>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60"/>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6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6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6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
        <p:nvSpPr>
          <p:cNvPr id="140" name="Google Shape;140;p60"/>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
        <p:nvSpPr>
          <p:cNvPr id="141" name="Google Shape;141;p60"/>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tr-TR" sz="8000">
                <a:solidFill>
                  <a:schemeClr val="accent1"/>
                </a:solidFill>
                <a:latin typeface="Arial" panose="020B0604020202020204"/>
                <a:ea typeface="Arial" panose="020B0604020202020204"/>
                <a:cs typeface="Arial" panose="020B0604020202020204"/>
                <a:sym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oğru veya Yanlış">
  <p:cSld name="Doğru veya Yanlış">
    <p:spTree>
      <p:nvGrpSpPr>
        <p:cNvPr id="1" name="Shape 142"/>
        <p:cNvGrpSpPr/>
        <p:nvPr/>
      </p:nvGrpSpPr>
      <p:grpSpPr>
        <a:xfrm>
          <a:off x="0" y="0"/>
          <a:ext cx="0" cy="0"/>
          <a:chOff x="0" y="0"/>
          <a:chExt cx="0" cy="0"/>
        </a:xfrm>
      </p:grpSpPr>
      <p:sp>
        <p:nvSpPr>
          <p:cNvPr id="143" name="Google Shape;143;p61"/>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panose="020B0502020202020204"/>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61"/>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panose="020B0502020202020204"/>
              <a:buNone/>
              <a:defRPr sz="2400">
                <a:solidFill>
                  <a:schemeClr val="accent1"/>
                </a:solidFill>
              </a:defRPr>
            </a:lvl1pPr>
            <a:lvl2pPr marL="914400" lvl="1" indent="-228600" algn="l">
              <a:spcBef>
                <a:spcPts val="1000"/>
              </a:spcBef>
              <a:spcAft>
                <a:spcPts val="0"/>
              </a:spcAft>
              <a:buSzPts val="1600"/>
              <a:buFont typeface="Century Gothic" panose="020B0502020202020204"/>
              <a:buNone/>
              <a:defRPr/>
            </a:lvl2pPr>
            <a:lvl3pPr marL="1371600" lvl="2" indent="-228600" algn="l">
              <a:spcBef>
                <a:spcPts val="1000"/>
              </a:spcBef>
              <a:spcAft>
                <a:spcPts val="0"/>
              </a:spcAft>
              <a:buSzPts val="1400"/>
              <a:buFont typeface="Century Gothic" panose="020B0502020202020204"/>
              <a:buNone/>
              <a:defRPr/>
            </a:lvl3pPr>
            <a:lvl4pPr marL="1828800" lvl="3" indent="-228600" algn="l">
              <a:spcBef>
                <a:spcPts val="1000"/>
              </a:spcBef>
              <a:spcAft>
                <a:spcPts val="0"/>
              </a:spcAft>
              <a:buSzPts val="1200"/>
              <a:buFont typeface="Century Gothic" panose="020B0502020202020204"/>
              <a:buNone/>
              <a:defRPr/>
            </a:lvl4pPr>
            <a:lvl5pPr marL="2286000" lvl="4" indent="-228600" algn="l">
              <a:spcBef>
                <a:spcPts val="1000"/>
              </a:spcBef>
              <a:spcAft>
                <a:spcPts val="0"/>
              </a:spcAft>
              <a:buSzPts val="1200"/>
              <a:buFont typeface="Century Gothic" panose="020B0502020202020204"/>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61"/>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6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6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6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50"/>
        <p:cNvGrpSpPr/>
        <p:nvPr/>
      </p:nvGrpSpPr>
      <p:grpSpPr>
        <a:xfrm>
          <a:off x="0" y="0"/>
          <a:ext cx="0" cy="0"/>
          <a:chOff x="0" y="0"/>
          <a:chExt cx="0" cy="0"/>
        </a:xfrm>
      </p:grpSpPr>
      <p:sp>
        <p:nvSpPr>
          <p:cNvPr id="151" name="Google Shape;151;p6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62"/>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6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6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6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7"/>
        <p:cNvGrpSpPr/>
        <p:nvPr/>
      </p:nvGrpSpPr>
      <p:grpSpPr>
        <a:xfrm>
          <a:off x="0" y="0"/>
          <a:ext cx="0" cy="0"/>
          <a:chOff x="0" y="0"/>
          <a:chExt cx="0" cy="0"/>
        </a:xfrm>
      </p:grpSpPr>
      <p:sp>
        <p:nvSpPr>
          <p:cNvPr id="158" name="Google Shape;158;p63"/>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63"/>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6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6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6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4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56"/>
        <p:cNvGrpSpPr/>
        <p:nvPr/>
      </p:nvGrpSpPr>
      <p:grpSpPr>
        <a:xfrm>
          <a:off x="0" y="0"/>
          <a:ext cx="0" cy="0"/>
          <a:chOff x="0" y="0"/>
          <a:chExt cx="0" cy="0"/>
        </a:xfrm>
      </p:grpSpPr>
      <p:sp>
        <p:nvSpPr>
          <p:cNvPr id="57" name="Google Shape;57;p50"/>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panose="020B0502020202020204"/>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50"/>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5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0"/>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0"/>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63"/>
        <p:cNvGrpSpPr/>
        <p:nvPr/>
      </p:nvGrpSpPr>
      <p:grpSpPr>
        <a:xfrm>
          <a:off x="0" y="0"/>
          <a:ext cx="0" cy="0"/>
          <a:chOff x="0" y="0"/>
          <a:chExt cx="0" cy="0"/>
        </a:xfrm>
      </p:grpSpPr>
      <p:sp>
        <p:nvSpPr>
          <p:cNvPr id="64" name="Google Shape;64;p5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1"/>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51"/>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5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5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51"/>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71"/>
        <p:cNvGrpSpPr/>
        <p:nvPr/>
      </p:nvGrpSpPr>
      <p:grpSpPr>
        <a:xfrm>
          <a:off x="0" y="0"/>
          <a:ext cx="0" cy="0"/>
          <a:chOff x="0" y="0"/>
          <a:chExt cx="0" cy="0"/>
        </a:xfrm>
      </p:grpSpPr>
      <p:sp>
        <p:nvSpPr>
          <p:cNvPr id="72" name="Google Shape;72;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2"/>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52"/>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52"/>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52"/>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5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81"/>
        <p:cNvGrpSpPr/>
        <p:nvPr/>
      </p:nvGrpSpPr>
      <p:grpSpPr>
        <a:xfrm>
          <a:off x="0" y="0"/>
          <a:ext cx="0" cy="0"/>
          <a:chOff x="0" y="0"/>
          <a:chExt cx="0" cy="0"/>
        </a:xfrm>
      </p:grpSpPr>
      <p:sp>
        <p:nvSpPr>
          <p:cNvPr id="82" name="Google Shape;82;p53"/>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87"/>
        <p:cNvGrpSpPr/>
        <p:nvPr/>
      </p:nvGrpSpPr>
      <p:grpSpPr>
        <a:xfrm>
          <a:off x="0" y="0"/>
          <a:ext cx="0" cy="0"/>
          <a:chOff x="0" y="0"/>
          <a:chExt cx="0" cy="0"/>
        </a:xfrm>
      </p:grpSpPr>
      <p:sp>
        <p:nvSpPr>
          <p:cNvPr id="88" name="Google Shape;88;p5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5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92"/>
        <p:cNvGrpSpPr/>
        <p:nvPr/>
      </p:nvGrpSpPr>
      <p:grpSpPr>
        <a:xfrm>
          <a:off x="0" y="0"/>
          <a:ext cx="0" cy="0"/>
          <a:chOff x="0" y="0"/>
          <a:chExt cx="0" cy="0"/>
        </a:xfrm>
      </p:grpSpPr>
      <p:sp>
        <p:nvSpPr>
          <p:cNvPr id="93" name="Google Shape;93;p55"/>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panose="020B0502020202020204"/>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5"/>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55"/>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5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5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panose="020B0502020202020204"/>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6"/>
          <p:cNvSpPr>
            <a:spLocks noGrp="1"/>
          </p:cNvSpPr>
          <p:nvPr>
            <p:ph type="pic" idx="2"/>
          </p:nvPr>
        </p:nvSpPr>
        <p:spPr>
          <a:xfrm>
            <a:off x="2589212" y="634965"/>
            <a:ext cx="8915400" cy="3854970"/>
          </a:xfrm>
          <a:prstGeom prst="rect">
            <a:avLst/>
          </a:prstGeom>
          <a:noFill/>
          <a:ln>
            <a:noFill/>
          </a:ln>
        </p:spPr>
      </p:sp>
      <p:sp>
        <p:nvSpPr>
          <p:cNvPr id="103" name="Google Shape;103;p56"/>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5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5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C4DCE3"/>
            </a:gs>
          </a:gsLst>
          <a:lin ang="5400000" scaled="0"/>
        </a:gradFill>
        <a:effectLst/>
      </p:bgPr>
    </p:bg>
    <p:spTree>
      <p:nvGrpSpPr>
        <p:cNvPr id="1" name="Shape 9"/>
        <p:cNvGrpSpPr/>
        <p:nvPr/>
      </p:nvGrpSpPr>
      <p:grpSpPr>
        <a:xfrm>
          <a:off x="0" y="0"/>
          <a:ext cx="0" cy="0"/>
          <a:chOff x="0" y="0"/>
          <a:chExt cx="0" cy="0"/>
        </a:xfrm>
      </p:grpSpPr>
      <p:grpSp>
        <p:nvGrpSpPr>
          <p:cNvPr id="10" name="Google Shape;10;p47"/>
          <p:cNvGrpSpPr/>
          <p:nvPr/>
        </p:nvGrpSpPr>
        <p:grpSpPr>
          <a:xfrm>
            <a:off x="1" y="228600"/>
            <a:ext cx="2851516" cy="6638628"/>
            <a:chOff x="2487613" y="285750"/>
            <a:chExt cx="2428875" cy="5654676"/>
          </a:xfrm>
        </p:grpSpPr>
        <p:sp>
          <p:nvSpPr>
            <p:cNvPr id="11" name="Google Shape;11;p47"/>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47"/>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47"/>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7"/>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47"/>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47"/>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47"/>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7"/>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7"/>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7"/>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7"/>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7"/>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7"/>
          <p:cNvGrpSpPr/>
          <p:nvPr/>
        </p:nvGrpSpPr>
        <p:grpSpPr>
          <a:xfrm>
            <a:off x="27221" y="157"/>
            <a:ext cx="2356674" cy="6853096"/>
            <a:chOff x="6627813" y="195610"/>
            <a:chExt cx="1952625" cy="5678141"/>
          </a:xfrm>
        </p:grpSpPr>
        <p:sp>
          <p:nvSpPr>
            <p:cNvPr id="24" name="Google Shape;24;p47"/>
            <p:cNvSpPr/>
            <p:nvPr/>
          </p:nvSpPr>
          <p:spPr>
            <a:xfrm>
              <a:off x="6627813" y="195610"/>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7"/>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7"/>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7"/>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7"/>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7"/>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7"/>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7"/>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7"/>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7"/>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7"/>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7"/>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47"/>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168DBA"/>
              </a:buClr>
              <a:buSzPts val="3600"/>
              <a:buFont typeface="Century Gothic" panose="020B0502020202020204"/>
              <a:buNone/>
              <a:defRPr sz="3600" b="0" i="0" u="none" strike="noStrike" cap="none">
                <a:solidFill>
                  <a:srgbClr val="168DBA"/>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47"/>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39" name="Google Shape;39;p4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0" name="Google Shape;40;p4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spcBef>
                <a:spcPts val="0"/>
              </a:spcBef>
              <a:spcAft>
                <a:spcPts val="0"/>
              </a:spcAft>
              <a:buSzPts val="1400"/>
              <a:buNone/>
              <a:defRPr sz="1800" b="0" i="0" u="none" strike="noStrike" cap="none">
                <a:solidFill>
                  <a:schemeClr val="dk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41" name="Google Shape;41;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spcBef>
                <a:spcPts val="0"/>
              </a:spcBef>
              <a:buNone/>
              <a:defRPr sz="2000" b="0" i="0" u="none" strike="noStrike" cap="none">
                <a:solidFill>
                  <a:srgbClr val="FEFFFF"/>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tr-TR"/>
              <a:t>‹#›</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tr.wikipedia.org/wiki/Google_Fuchsia" TargetMode="External"/><Relationship Id="rId13" Type="http://schemas.openxmlformats.org/officeDocument/2006/relationships/hyperlink" Target="https://tr.wikipedia.org/wiki/Yaz%C4%B1l%C4%B1m_kategorileri_listesi" TargetMode="External"/><Relationship Id="rId3" Type="http://schemas.openxmlformats.org/officeDocument/2006/relationships/hyperlink" Target="https://tr.wikipedia.org/wiki/Yaz%C4%B1l%C4%B1m_geli%C5%9Ftirici" TargetMode="External"/><Relationship Id="rId7" Type="http://schemas.openxmlformats.org/officeDocument/2006/relationships/hyperlink" Target="https://tr.wikipedia.org/wiki/%C4%B0OS" TargetMode="External"/><Relationship Id="rId12" Type="http://schemas.openxmlformats.org/officeDocument/2006/relationships/hyperlink" Target="https://tr.wikipedia.org/wiki/Linux" TargetMode="External"/><Relationship Id="rId2" Type="http://schemas.openxmlformats.org/officeDocument/2006/relationships/hyperlink" Target="https://tr.wikipedia.org/wiki/Yaz%C4%B1l%C4%B1m_tasar%C4%B1m%C4%B1" TargetMode="External"/><Relationship Id="rId16" Type="http://schemas.openxmlformats.org/officeDocument/2006/relationships/hyperlink" Target="https://github.com/flutter/flutter" TargetMode="External"/><Relationship Id="rId1" Type="http://schemas.openxmlformats.org/officeDocument/2006/relationships/slideLayout" Target="../slideLayouts/slideLayout2.xml"/><Relationship Id="rId6" Type="http://schemas.openxmlformats.org/officeDocument/2006/relationships/hyperlink" Target="https://tr.wikipedia.org/wiki/Android" TargetMode="External"/><Relationship Id="rId11" Type="http://schemas.openxmlformats.org/officeDocument/2006/relationships/hyperlink" Target="https://tr.wikipedia.org/wiki/MacOS" TargetMode="External"/><Relationship Id="rId5" Type="http://schemas.openxmlformats.org/officeDocument/2006/relationships/hyperlink" Target="https://tr.wikipedia.org/wiki/Bilgisayar_platformu" TargetMode="External"/><Relationship Id="rId15" Type="http://schemas.openxmlformats.org/officeDocument/2006/relationships/hyperlink" Target="https://flutter.dev/" TargetMode="External"/><Relationship Id="rId10" Type="http://schemas.openxmlformats.org/officeDocument/2006/relationships/hyperlink" Target="https://tr.wikipedia.org/wiki/Windows" TargetMode="External"/><Relationship Id="rId4" Type="http://schemas.openxmlformats.org/officeDocument/2006/relationships/hyperlink" Target="https://tr.wikipedia.org/wiki/Google" TargetMode="External"/><Relationship Id="rId9" Type="http://schemas.openxmlformats.org/officeDocument/2006/relationships/hyperlink" Target="https://tr.wikipedia.org/wiki/Web" TargetMode="External"/><Relationship Id="rId14" Type="http://schemas.openxmlformats.org/officeDocument/2006/relationships/hyperlink" Target="https://tr.wikipedia.org/wiki/%C4%B0nternet_sites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r.wikipedia.org/wiki/Cross-platform" TargetMode="External"/><Relationship Id="rId13" Type="http://schemas.openxmlformats.org/officeDocument/2006/relationships/hyperlink" Target="https://tr.wikipedia.org/wiki/%C4%B0nternet_sitesi" TargetMode="External"/><Relationship Id="rId3" Type="http://schemas.openxmlformats.org/officeDocument/2006/relationships/hyperlink" Target="https://tr.wikipedia.org/wiki/Google" TargetMode="External"/><Relationship Id="rId7" Type="http://schemas.openxmlformats.org/officeDocument/2006/relationships/hyperlink" Target="https://tr.wikipedia.org/wiki/%C4%B0%C5%9Fletim_sistemi" TargetMode="External"/><Relationship Id="rId12" Type="http://schemas.openxmlformats.org/officeDocument/2006/relationships/hyperlink" Target="https://tr.wikipedia.org/wiki/Apache_Lisans%C4%B1" TargetMode="External"/><Relationship Id="rId2" Type="http://schemas.openxmlformats.org/officeDocument/2006/relationships/hyperlink" Target="https://tr.wikipedia.org/wiki/Yaz%C4%B1l%C4%B1m_geli%C5%9Ftirici" TargetMode="External"/><Relationship Id="rId1" Type="http://schemas.openxmlformats.org/officeDocument/2006/relationships/slideLayout" Target="../slideLayouts/slideLayout2.xml"/><Relationship Id="rId6" Type="http://schemas.openxmlformats.org/officeDocument/2006/relationships/hyperlink" Target="https://tr.wikipedia.org/wiki/Kotlin" TargetMode="External"/><Relationship Id="rId11" Type="http://schemas.openxmlformats.org/officeDocument/2006/relationships/hyperlink" Target="https://tr.wikipedia.org/wiki/Yaz%C4%B1l%C4%B1m_lisans%C4%B1" TargetMode="External"/><Relationship Id="rId5" Type="http://schemas.openxmlformats.org/officeDocument/2006/relationships/hyperlink" Target="https://tr.wikipedia.org/wiki/Java_(programlama_dili)" TargetMode="External"/><Relationship Id="rId15" Type="http://schemas.openxmlformats.org/officeDocument/2006/relationships/hyperlink" Target="https://android.googlesource.com/platform/tools/adt/idea" TargetMode="External"/><Relationship Id="rId10" Type="http://schemas.openxmlformats.org/officeDocument/2006/relationships/hyperlink" Target="https://tr.wikipedia.org/wiki/T%C3%BCmle%C5%9Fik_geli%C5%9Ftirme_ortam%C4%B1" TargetMode="External"/><Relationship Id="rId4" Type="http://schemas.openxmlformats.org/officeDocument/2006/relationships/hyperlink" Target="https://tr.wikipedia.org/wiki/JetBrains" TargetMode="External"/><Relationship Id="rId9" Type="http://schemas.openxmlformats.org/officeDocument/2006/relationships/hyperlink" Target="https://tr.wikipedia.org/wiki/Yaz%C4%B1l%C4%B1m_kategorileri_listesi" TargetMode="External"/><Relationship Id="rId14" Type="http://schemas.openxmlformats.org/officeDocument/2006/relationships/hyperlink" Target="https://developer.android.com/sdk/index.html"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https://developer.android.com/studio?gclid=CjwKCAjwyryUBhBSEiwAGN5OCMFJPpo1hkidKEVFkbcCKcQkwAucqgbPya2E6T9ul2JNWQzED7Ta6RoC0psQAvD_BwE&amp;gclsrc=aw.d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r.wikipedia.org/wiki/Git_(yaz%C4%B1l%C4%B1m)" TargetMode="External"/><Relationship Id="rId7" Type="http://schemas.openxmlformats.org/officeDocument/2006/relationships/hyperlink" Target="https://mobidictum.biz/tr/android-studio-kurulumu/" TargetMode="External"/><Relationship Id="rId2" Type="http://schemas.openxmlformats.org/officeDocument/2006/relationships/hyperlink" Target="https://www.msoguz.com/2020/03/git-nasl-kurulur.html#Windows" TargetMode="External"/><Relationship Id="rId1" Type="http://schemas.openxmlformats.org/officeDocument/2006/relationships/slideLayout" Target="../slideLayouts/slideLayout2.xml"/><Relationship Id="rId6" Type="http://schemas.openxmlformats.org/officeDocument/2006/relationships/hyperlink" Target="https://www.google.com/search?q=android+studio+ne+i%C5%9Fe+yarar&amp;oq=&amp;aqs=chrome.7.35i39i362l8.132483j0j7&amp;sourceid=chrome&amp;ie=UTF-8" TargetMode="External"/><Relationship Id="rId5" Type="http://schemas.openxmlformats.org/officeDocument/2006/relationships/hyperlink" Target="https://tr.wikipedia.org/wiki/Flutter" TargetMode="External"/><Relationship Id="rId4" Type="http://schemas.openxmlformats.org/officeDocument/2006/relationships/hyperlink" Target="https://www.kumsalajans.com/blog/web-ve-mobil-yazilim/flutter-nedir"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hyperlink" Target="http://www.youtube.com/bmdersleri"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tr.wikipedia.org/wiki/Bilgisayar_platformu" TargetMode="External"/><Relationship Id="rId13" Type="http://schemas.openxmlformats.org/officeDocument/2006/relationships/hyperlink" Target="https://tr.wikipedia.org/wiki/GNU_Genel_Kamu_Lisans%C4%B1" TargetMode="External"/><Relationship Id="rId3" Type="http://schemas.openxmlformats.org/officeDocument/2006/relationships/hyperlink" Target="https://tr.wikipedia.org/wiki/Linus_Torvalds" TargetMode="External"/><Relationship Id="rId7" Type="http://schemas.openxmlformats.org/officeDocument/2006/relationships/hyperlink" Target="https://tr.wikipedia.org/wiki/Perl" TargetMode="External"/><Relationship Id="rId12" Type="http://schemas.openxmlformats.org/officeDocument/2006/relationships/hyperlink" Target="https://tr.wikipedia.org/wiki/Yaz%C4%B1l%C4%B1m_lisans%C4%B1" TargetMode="External"/><Relationship Id="rId2" Type="http://schemas.openxmlformats.org/officeDocument/2006/relationships/hyperlink" Target="https://tr.wikipedia.org/wiki/Yaz%C4%B1l%C4%B1m_geli%C5%9Ftirici" TargetMode="External"/><Relationship Id="rId1" Type="http://schemas.openxmlformats.org/officeDocument/2006/relationships/slideLayout" Target="../slideLayouts/slideLayout2.xml"/><Relationship Id="rId6" Type="http://schemas.openxmlformats.org/officeDocument/2006/relationships/hyperlink" Target="https://tr.wikipedia.org/wiki/Tcl" TargetMode="External"/><Relationship Id="rId11" Type="http://schemas.openxmlformats.org/officeDocument/2006/relationships/hyperlink" Target="https://tr.wikipedia.org/wiki/S%C3%BCr%C3%BCm_Kontrol_Sistemi" TargetMode="External"/><Relationship Id="rId5" Type="http://schemas.openxmlformats.org/officeDocument/2006/relationships/hyperlink" Target="https://tr.wikipedia.org/wiki/C_(programlama_dili)" TargetMode="External"/><Relationship Id="rId15" Type="http://schemas.openxmlformats.org/officeDocument/2006/relationships/hyperlink" Target="http://git-scm.com/" TargetMode="External"/><Relationship Id="rId10" Type="http://schemas.openxmlformats.org/officeDocument/2006/relationships/hyperlink" Target="https://tr.wikipedia.org/wiki/Yaz%C4%B1l%C4%B1m_kategorileri_listesi" TargetMode="External"/><Relationship Id="rId4" Type="http://schemas.openxmlformats.org/officeDocument/2006/relationships/hyperlink" Target="https://tr.wikipedia.org/w/index.php?title=Junio_Hamano&amp;action=edit&amp;redlink=1" TargetMode="External"/><Relationship Id="rId9" Type="http://schemas.openxmlformats.org/officeDocument/2006/relationships/hyperlink" Target="https://tr.wikipedia.org/wiki/%C3%87apraz_platform_yaz%C4%B1l%C4%B1mlar%C4%B1" TargetMode="External"/><Relationship Id="rId14" Type="http://schemas.openxmlformats.org/officeDocument/2006/relationships/hyperlink" Target="https://tr.wikipedia.org/wiki/%C4%B0nternet_sitesi"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
          <p:cNvSpPr/>
          <p:nvPr/>
        </p:nvSpPr>
        <p:spPr>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1" name="Google Shape;191;p3"/>
          <p:cNvSpPr txBox="1">
            <a:spLocks noGrp="1"/>
          </p:cNvSpPr>
          <p:nvPr>
            <p:ph type="ctrTitle"/>
          </p:nvPr>
        </p:nvSpPr>
        <p:spPr>
          <a:xfrm>
            <a:off x="2197014" y="2813518"/>
            <a:ext cx="7588059" cy="1909145"/>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SzPts val="4000"/>
              <a:buFont typeface="Century Gothic" panose="020B0502020202020204"/>
              <a:buNone/>
            </a:pPr>
            <a:r>
              <a:rPr lang="tr-TR" sz="4000" b="1" dirty="0">
                <a:solidFill>
                  <a:schemeClr val="dk1"/>
                </a:solidFill>
              </a:rPr>
              <a:t> </a:t>
            </a:r>
            <a:br>
              <a:rPr lang="tr-TR" sz="4000" b="1" dirty="0">
                <a:solidFill>
                  <a:schemeClr val="dk1"/>
                </a:solidFill>
              </a:rPr>
            </a:br>
            <a:r>
              <a:rPr lang="az-Latn-AZ" sz="4000" b="1" dirty="0" smtClean="0">
                <a:solidFill>
                  <a:schemeClr val="dk1"/>
                </a:solidFill>
              </a:rPr>
              <a:t>Flutter ile Bilgi </a:t>
            </a:r>
            <a:r>
              <a:rPr lang="az-Latn-AZ" sz="4000" b="1" dirty="0" smtClean="0">
                <a:solidFill>
                  <a:schemeClr val="dk1"/>
                </a:solidFill>
              </a:rPr>
              <a:t>Testi </a:t>
            </a:r>
            <a:r>
              <a:rPr lang="az-Latn-AZ" sz="4000" b="1" dirty="0" smtClean="0">
                <a:solidFill>
                  <a:schemeClr val="dk1"/>
                </a:solidFill>
              </a:rPr>
              <a:t>Uygulaması</a:t>
            </a:r>
            <a:r>
              <a:rPr lang="tr-TR" sz="4000" b="1" dirty="0">
                <a:solidFill>
                  <a:schemeClr val="dk1"/>
                </a:solidFill>
              </a:rPr>
              <a:t/>
            </a:r>
            <a:br>
              <a:rPr lang="tr-TR" sz="4000" b="1" dirty="0">
                <a:solidFill>
                  <a:schemeClr val="dk1"/>
                </a:solidFill>
              </a:rPr>
            </a:br>
            <a:endParaRPr sz="4000" b="1" dirty="0">
              <a:solidFill>
                <a:schemeClr val="dk1"/>
              </a:solidFill>
            </a:endParaRPr>
          </a:p>
        </p:txBody>
      </p:sp>
      <p:sp>
        <p:nvSpPr>
          <p:cNvPr id="192" name="Google Shape;192;p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1</a:t>
            </a:fld>
            <a:endParaRPr lang="tr-TR"/>
          </a:p>
        </p:txBody>
      </p:sp>
      <p:sp>
        <p:nvSpPr>
          <p:cNvPr id="193" name="Google Shape;193;p3"/>
          <p:cNvSpPr txBox="1"/>
          <p:nvPr/>
        </p:nvSpPr>
        <p:spPr>
          <a:xfrm>
            <a:off x="5903442" y="4709532"/>
            <a:ext cx="5499078"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az-Latn-AZ" sz="1600" b="1" cap="none"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Ayhan Nasirli 1911404072</a:t>
            </a:r>
            <a:endParaRPr sz="1600" b="1"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az-Latn-AZ"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2</a:t>
            </a:r>
            <a:r>
              <a:rPr lang="en-US"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3</a:t>
            </a:r>
            <a:r>
              <a:rPr lang="tr-TR" sz="1600" cap="none"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/0</a:t>
            </a:r>
            <a:r>
              <a:rPr lang="az-Latn-AZ" sz="1600" cap="none"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5</a:t>
            </a:r>
            <a:r>
              <a:rPr lang="tr-TR" sz="1600" cap="none"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/2022</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Sürüm                         : v1</a:t>
            </a:r>
          </a:p>
          <a:p>
            <a:pPr marL="0" indent="0">
              <a:spcBef>
                <a:spcPts val="1000"/>
              </a:spcBef>
              <a:buClr>
                <a:schemeClr val="accent1"/>
              </a:buClr>
              <a:buSzPts val="1600"/>
              <a:buFont typeface="Noto Sans Symbols"/>
              <a:buNone/>
            </a:pPr>
            <a:r>
              <a:rPr lang="tr-T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endParaRPr sz="1600" cap="none"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4" name="Google Shape;194;p3" descr="Kurumsal Kimlik | Burdur Mehmet Akif Ersoy Üniversitesi"/>
          <p:cNvPicPr preferRelativeResize="0"/>
          <p:nvPr/>
        </p:nvPicPr>
        <p:blipFill rotWithShape="1">
          <a:blip r:embed="rId3"/>
          <a:srcRect l="10292" t="8690" r="10665" b="11290"/>
          <a:stretch>
            <a:fillRect/>
          </a:stretch>
        </p:blipFill>
        <p:spPr>
          <a:xfrm>
            <a:off x="4951721" y="440737"/>
            <a:ext cx="1992144" cy="685387"/>
          </a:xfrm>
          <a:prstGeom prst="rect">
            <a:avLst/>
          </a:prstGeom>
          <a:noFill/>
          <a:ln>
            <a:noFill/>
          </a:ln>
        </p:spPr>
      </p:pic>
      <p:sp>
        <p:nvSpPr>
          <p:cNvPr id="195" name="Google Shape;195;p3"/>
          <p:cNvSpPr txBox="1"/>
          <p:nvPr/>
        </p:nvSpPr>
        <p:spPr>
          <a:xfrm>
            <a:off x="3771189" y="1268105"/>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pPr>
            <a:r>
              <a:rPr lang="tr-T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cap="none">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p3"/>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b="1" u="sng">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i="0" u="none" strike="noStrike"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198" name="Google Shape;198;p3"/>
          <p:cNvPicPr preferRelativeResize="0"/>
          <p:nvPr/>
        </p:nvPicPr>
        <p:blipFill rotWithShape="1">
          <a:blip r:embed="rId5"/>
          <a:srcRect/>
          <a:stretch>
            <a:fillRect/>
          </a:stretch>
        </p:blipFill>
        <p:spPr>
          <a:xfrm>
            <a:off x="9863846" y="301855"/>
            <a:ext cx="1538674" cy="15386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0" name="Picture 99"/>
          <p:cNvPicPr/>
          <p:nvPr/>
        </p:nvPicPr>
        <p:blipFill>
          <a:blip r:embed="rId6"/>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pic>
        <p:nvPicPr>
          <p:cNvPr id="2" name="Picture 0"/>
          <p:cNvPicPr>
            <a:picLocks noChangeAspect="1"/>
          </p:cNvPicPr>
          <p:nvPr/>
        </p:nvPicPr>
        <p:blipFill>
          <a:blip r:embed="rId7"/>
          <a:srcRect l="10317" t="21650" r="10308" b="21650"/>
          <a:stretch>
            <a:fillRect/>
          </a:stretch>
        </p:blipFill>
        <p:spPr>
          <a:xfrm>
            <a:off x="839470" y="188595"/>
            <a:ext cx="1757045" cy="125539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JDK kurulumu</a:t>
            </a:r>
            <a:endParaRPr lang="az-Latn-AZ" dirty="0"/>
          </a:p>
        </p:txBody>
      </p:sp>
      <p:sp>
        <p:nvSpPr>
          <p:cNvPr id="3" name="Metin Yer Tutucusu 2"/>
          <p:cNvSpPr>
            <a:spLocks noGrp="1"/>
          </p:cNvSpPr>
          <p:nvPr>
            <p:ph type="body" idx="1"/>
          </p:nvPr>
        </p:nvSpPr>
        <p:spPr>
          <a:xfrm>
            <a:off x="531812" y="1264555"/>
            <a:ext cx="5318145" cy="3777622"/>
          </a:xfrm>
        </p:spPr>
        <p:txBody>
          <a:bodyPr>
            <a:normAutofit fontScale="92500" lnSpcReduction="20000"/>
          </a:bodyPr>
          <a:lstStyle/>
          <a:p>
            <a:pPr>
              <a:buFont typeface="Arial" panose="020B0604020202020204" pitchFamily="34" charset="0"/>
              <a:buChar char="•"/>
            </a:pPr>
            <a:r>
              <a:rPr lang="az-Latn-AZ" b="1" dirty="0" smtClean="0"/>
              <a:t>1</a:t>
            </a:r>
            <a:r>
              <a:rPr lang="en-US" b="1" dirty="0" smtClean="0"/>
              <a:t>.</a:t>
            </a:r>
            <a:r>
              <a:rPr lang="az-Latn-AZ" b="1" dirty="0" smtClean="0"/>
              <a:t> Bu </a:t>
            </a:r>
            <a:r>
              <a:rPr lang="az-Latn-AZ" b="1" dirty="0"/>
              <a:t>linke </a:t>
            </a:r>
            <a:r>
              <a:rPr lang="az-Latn-AZ" b="1" dirty="0">
                <a:hlinkClick r:id="rId2"/>
              </a:rPr>
              <a:t>https://www.oracle.com/java/technologies/downloads</a:t>
            </a:r>
            <a:r>
              <a:rPr lang="az-Latn-AZ" b="1" dirty="0" smtClean="0">
                <a:hlinkClick r:id="rId2"/>
              </a:rPr>
              <a:t>/</a:t>
            </a:r>
            <a:r>
              <a:rPr lang="az-Latn-AZ" b="1" dirty="0" smtClean="0"/>
              <a:t> tıklayarak Oracle sitesine gidiyoruz</a:t>
            </a:r>
          </a:p>
          <a:p>
            <a:pPr>
              <a:buFont typeface="Arial" panose="020B0604020202020204" pitchFamily="34" charset="0"/>
              <a:buChar char="•"/>
            </a:pPr>
            <a:r>
              <a:rPr lang="az-Latn-AZ" b="1" dirty="0" smtClean="0"/>
              <a:t>2</a:t>
            </a:r>
            <a:r>
              <a:rPr lang="en-US" b="1" dirty="0"/>
              <a:t>. </a:t>
            </a:r>
            <a:r>
              <a:rPr lang="en-US" b="1" dirty="0" err="1"/>
              <a:t>Karşımıza</a:t>
            </a:r>
            <a:r>
              <a:rPr lang="en-US" b="1" dirty="0"/>
              <a:t> </a:t>
            </a:r>
            <a:r>
              <a:rPr lang="en-US" b="1" dirty="0" err="1"/>
              <a:t>bir</a:t>
            </a:r>
            <a:r>
              <a:rPr lang="en-US" b="1" dirty="0"/>
              <a:t> link </a:t>
            </a:r>
            <a:r>
              <a:rPr lang="en-US" b="1" dirty="0" err="1"/>
              <a:t>gelecek</a:t>
            </a:r>
            <a:r>
              <a:rPr lang="en-US" b="1" dirty="0"/>
              <a:t>. </a:t>
            </a:r>
            <a:r>
              <a:rPr lang="en-US" b="1" dirty="0" err="1"/>
              <a:t>Ve</a:t>
            </a:r>
            <a:r>
              <a:rPr lang="en-US" b="1" dirty="0"/>
              <a:t> </a:t>
            </a:r>
            <a:r>
              <a:rPr lang="en-US" b="1" dirty="0" err="1"/>
              <a:t>kullandığımız</a:t>
            </a:r>
            <a:r>
              <a:rPr lang="en-US" b="1" dirty="0"/>
              <a:t> </a:t>
            </a:r>
            <a:r>
              <a:rPr lang="en-US" b="1" dirty="0" err="1"/>
              <a:t>işletim</a:t>
            </a:r>
            <a:r>
              <a:rPr lang="en-US" b="1" dirty="0"/>
              <a:t> </a:t>
            </a:r>
            <a:r>
              <a:rPr lang="en-US" b="1" dirty="0" err="1"/>
              <a:t>sistemini</a:t>
            </a:r>
            <a:r>
              <a:rPr lang="en-US" b="1" dirty="0"/>
              <a:t> </a:t>
            </a:r>
            <a:r>
              <a:rPr lang="en-US" b="1" dirty="0" err="1"/>
              <a:t>indimeye</a:t>
            </a:r>
            <a:r>
              <a:rPr lang="en-US" b="1" dirty="0"/>
              <a:t> </a:t>
            </a:r>
            <a:r>
              <a:rPr lang="en-US" b="1" dirty="0" err="1"/>
              <a:t>başlayacağız</a:t>
            </a:r>
            <a:r>
              <a:rPr lang="en-US" b="1" dirty="0"/>
              <a:t>. </a:t>
            </a:r>
            <a:r>
              <a:rPr lang="en-US" b="1" dirty="0" err="1"/>
              <a:t>En</a:t>
            </a:r>
            <a:r>
              <a:rPr lang="en-US" b="1" dirty="0"/>
              <a:t> </a:t>
            </a:r>
            <a:r>
              <a:rPr lang="en-US" b="1" dirty="0" err="1"/>
              <a:t>çok</a:t>
            </a:r>
            <a:r>
              <a:rPr lang="en-US" b="1" dirty="0"/>
              <a:t> Windows </a:t>
            </a:r>
            <a:r>
              <a:rPr lang="en-US" b="1" dirty="0" err="1"/>
              <a:t>işletim</a:t>
            </a:r>
            <a:r>
              <a:rPr lang="en-US" b="1" dirty="0"/>
              <a:t> </a:t>
            </a:r>
            <a:r>
              <a:rPr lang="en-US" b="1" dirty="0" err="1"/>
              <a:t>sistemi</a:t>
            </a:r>
            <a:r>
              <a:rPr lang="en-US" b="1" dirty="0"/>
              <a:t> </a:t>
            </a:r>
            <a:r>
              <a:rPr lang="en-US" b="1" dirty="0" err="1"/>
              <a:t>kullanılır</a:t>
            </a:r>
            <a:r>
              <a:rPr lang="en-US" b="1" dirty="0"/>
              <a:t>. </a:t>
            </a:r>
            <a:r>
              <a:rPr lang="en-US" b="1" dirty="0" err="1"/>
              <a:t>Bunun</a:t>
            </a:r>
            <a:r>
              <a:rPr lang="en-US" b="1" dirty="0"/>
              <a:t> </a:t>
            </a:r>
            <a:r>
              <a:rPr lang="en-US" b="1" dirty="0" err="1" smtClean="0"/>
              <a:t>iç</a:t>
            </a:r>
            <a:r>
              <a:rPr lang="az-Latn-AZ" b="1" dirty="0" smtClean="0"/>
              <a:t>i</a:t>
            </a:r>
            <a:r>
              <a:rPr lang="en-US" b="1" dirty="0" smtClean="0"/>
              <a:t>n </a:t>
            </a:r>
            <a:r>
              <a:rPr lang="en-US" b="1" dirty="0"/>
              <a:t>de </a:t>
            </a:r>
            <a:r>
              <a:rPr lang="en-US" b="1" dirty="0" err="1"/>
              <a:t>kurulumu</a:t>
            </a:r>
            <a:r>
              <a:rPr lang="en-US" b="1" dirty="0"/>
              <a:t> Windows </a:t>
            </a:r>
            <a:r>
              <a:rPr lang="en-US" b="1" dirty="0" err="1"/>
              <a:t>işletim</a:t>
            </a:r>
            <a:r>
              <a:rPr lang="en-US" b="1" dirty="0"/>
              <a:t> </a:t>
            </a:r>
            <a:r>
              <a:rPr lang="en-US" b="1" dirty="0" err="1" smtClean="0"/>
              <a:t>sistem</a:t>
            </a:r>
            <a:r>
              <a:rPr lang="az-Latn-AZ" b="1" dirty="0" smtClean="0"/>
              <a:t>i</a:t>
            </a:r>
            <a:r>
              <a:rPr lang="en-US" b="1" dirty="0" smtClean="0"/>
              <a:t> </a:t>
            </a:r>
            <a:r>
              <a:rPr lang="az-Latn-AZ" b="1" dirty="0" err="1" smtClean="0"/>
              <a:t>ü</a:t>
            </a:r>
            <a:r>
              <a:rPr lang="en-US" b="1" dirty="0" err="1" smtClean="0"/>
              <a:t>zerinden</a:t>
            </a:r>
            <a:r>
              <a:rPr lang="en-US" b="1" dirty="0" smtClean="0"/>
              <a:t> </a:t>
            </a:r>
            <a:r>
              <a:rPr lang="en-US" b="1" dirty="0" err="1" smtClean="0"/>
              <a:t>göstereceği</a:t>
            </a:r>
            <a:r>
              <a:rPr lang="az-Latn-AZ" b="1" dirty="0" smtClean="0"/>
              <a:t>m</a:t>
            </a:r>
            <a:r>
              <a:rPr lang="en-US" b="1" dirty="0" smtClean="0"/>
              <a:t>.</a:t>
            </a:r>
          </a:p>
          <a:p>
            <a:pPr>
              <a:buFont typeface="Arial" panose="020B0604020202020204" pitchFamily="34" charset="0"/>
              <a:buChar char="•"/>
            </a:pPr>
            <a:r>
              <a:rPr lang="en-US" b="1" dirty="0" smtClean="0"/>
              <a:t>3. </a:t>
            </a:r>
            <a:r>
              <a:rPr lang="az-Latn-AZ" b="1" dirty="0" smtClean="0"/>
              <a:t>İndirdiğimiz (</a:t>
            </a:r>
            <a:r>
              <a:rPr lang="en-US" b="1" dirty="0" smtClean="0"/>
              <a:t>.</a:t>
            </a:r>
            <a:r>
              <a:rPr lang="az-Latn-AZ" b="1" dirty="0" smtClean="0"/>
              <a:t>exe) dosyasını açıyoruz</a:t>
            </a:r>
          </a:p>
          <a:p>
            <a:pPr>
              <a:buFont typeface="Arial" panose="020B0604020202020204" pitchFamily="34" charset="0"/>
              <a:buChar char="•"/>
            </a:pPr>
            <a:r>
              <a:rPr lang="az-Latn-AZ" b="1" dirty="0" smtClean="0"/>
              <a:t>4</a:t>
            </a:r>
            <a:r>
              <a:rPr lang="en-US" b="1" dirty="0" smtClean="0"/>
              <a:t>. </a:t>
            </a:r>
            <a:r>
              <a:rPr lang="az-Latn-AZ" b="1" dirty="0"/>
              <a:t>Exe dosyasını çalıştırdığımızda kurulumu başlatmak için </a:t>
            </a:r>
            <a:r>
              <a:rPr lang="en-US" b="1" dirty="0" err="1" smtClean="0"/>
              <a:t>sona</a:t>
            </a:r>
            <a:r>
              <a:rPr lang="en-US" b="1" dirty="0" smtClean="0"/>
              <a:t> </a:t>
            </a:r>
            <a:r>
              <a:rPr lang="en-US" b="1" dirty="0" err="1" smtClean="0"/>
              <a:t>kadar</a:t>
            </a:r>
            <a:r>
              <a:rPr lang="en-US" b="1" dirty="0" smtClean="0"/>
              <a:t> </a:t>
            </a:r>
            <a:r>
              <a:rPr lang="az-Latn-AZ" b="1" dirty="0" smtClean="0"/>
              <a:t>next</a:t>
            </a:r>
            <a:r>
              <a:rPr lang="az-Latn-AZ" b="1" dirty="0"/>
              <a:t> simgesine </a:t>
            </a:r>
            <a:r>
              <a:rPr lang="az-Latn-AZ" b="1" dirty="0" smtClean="0"/>
              <a:t>tıklıyoruz.</a:t>
            </a:r>
          </a:p>
          <a:p>
            <a:pPr>
              <a:buFont typeface="Arial" panose="020B0604020202020204" pitchFamily="34" charset="0"/>
              <a:buChar char="•"/>
            </a:pPr>
            <a:endParaRPr lang="az-Latn-AZ"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10</a:t>
            </a:fld>
            <a:endParaRPr lang="tr-TR"/>
          </a:p>
        </p:txBody>
      </p:sp>
      <p:pic>
        <p:nvPicPr>
          <p:cNvPr id="5122" name="Picture 2" descr="Java JDK Kurulum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576" y="-35435"/>
            <a:ext cx="5848424" cy="34176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ava JDK Kurulum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3577" y="3382178"/>
            <a:ext cx="5848424" cy="3475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008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JDK </a:t>
            </a:r>
            <a:r>
              <a:rPr lang="en-US" dirty="0" err="1" smtClean="0"/>
              <a:t>kurulumu</a:t>
            </a:r>
            <a:endParaRPr lang="az-Latn-AZ" dirty="0"/>
          </a:p>
        </p:txBody>
      </p:sp>
      <p:sp>
        <p:nvSpPr>
          <p:cNvPr id="3" name="Metin Yer Tutucusu 2"/>
          <p:cNvSpPr>
            <a:spLocks noGrp="1"/>
          </p:cNvSpPr>
          <p:nvPr>
            <p:ph type="body" idx="1"/>
          </p:nvPr>
        </p:nvSpPr>
        <p:spPr>
          <a:xfrm>
            <a:off x="531812" y="1293933"/>
            <a:ext cx="6353730" cy="3777622"/>
          </a:xfrm>
        </p:spPr>
        <p:txBody>
          <a:bodyPr/>
          <a:lstStyle/>
          <a:p>
            <a:pPr>
              <a:buFont typeface="Arial" panose="020B0604020202020204" pitchFamily="34" charset="0"/>
              <a:buChar char="•"/>
            </a:pPr>
            <a:r>
              <a:rPr lang="az-Latn-AZ" b="1" dirty="0"/>
              <a:t>Böylece, Java uygulamaları için gerekli olan Java Development Kit (JDK) bilgisayarımıza kurulmuş </a:t>
            </a:r>
            <a:r>
              <a:rPr lang="az-Latn-AZ" b="1" dirty="0" smtClean="0"/>
              <a:t>oldu</a:t>
            </a:r>
            <a:r>
              <a:rPr lang="en-US" b="1" dirty="0"/>
              <a:t>.</a:t>
            </a:r>
            <a:endParaRPr lang="az-Latn-AZ"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11</a:t>
            </a:fld>
            <a:endParaRPr lang="tr-TR"/>
          </a:p>
        </p:txBody>
      </p:sp>
      <p:pic>
        <p:nvPicPr>
          <p:cNvPr id="6146" name="Picture 2" descr="Java JDK Kurulum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709" y="1940559"/>
            <a:ext cx="4961903" cy="3800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5293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PATH </a:t>
            </a:r>
            <a:r>
              <a:rPr lang="en-US" dirty="0" err="1" smtClean="0"/>
              <a:t>ayar</a:t>
            </a:r>
            <a:r>
              <a:rPr lang="az-Latn-AZ" dirty="0"/>
              <a:t>ı</a:t>
            </a:r>
          </a:p>
        </p:txBody>
      </p:sp>
      <p:sp>
        <p:nvSpPr>
          <p:cNvPr id="3" name="Metin Yer Tutucusu 2"/>
          <p:cNvSpPr>
            <a:spLocks noGrp="1"/>
          </p:cNvSpPr>
          <p:nvPr>
            <p:ph type="body" idx="1"/>
          </p:nvPr>
        </p:nvSpPr>
        <p:spPr>
          <a:xfrm>
            <a:off x="531812" y="1264555"/>
            <a:ext cx="8915400" cy="3777622"/>
          </a:xfrm>
        </p:spPr>
        <p:txBody>
          <a:bodyPr>
            <a:normAutofit/>
          </a:bodyPr>
          <a:lstStyle/>
          <a:p>
            <a:pPr>
              <a:buFont typeface="Arial" panose="020B0604020202020204" pitchFamily="34" charset="0"/>
              <a:buChar char="•"/>
            </a:pPr>
            <a:r>
              <a:rPr lang="az-Latn-AZ" dirty="0" smtClean="0"/>
              <a:t>Denetim masası </a:t>
            </a:r>
            <a:r>
              <a:rPr lang="en-US" dirty="0" smtClean="0"/>
              <a:t>&gt;</a:t>
            </a:r>
            <a:r>
              <a:rPr lang="az-Latn-AZ" dirty="0" smtClean="0"/>
              <a:t> Sistem </a:t>
            </a:r>
            <a:r>
              <a:rPr lang="en-US" dirty="0" smtClean="0"/>
              <a:t>&gt;</a:t>
            </a:r>
            <a:r>
              <a:rPr lang="az-Latn-AZ" dirty="0" smtClean="0"/>
              <a:t> Gelişmiş sistem ayarları </a:t>
            </a:r>
            <a:r>
              <a:rPr lang="en-US" dirty="0" smtClean="0"/>
              <a:t>&gt;</a:t>
            </a:r>
            <a:r>
              <a:rPr lang="az-Latn-AZ" dirty="0" smtClean="0"/>
              <a:t> Gelişmiş</a:t>
            </a:r>
          </a:p>
          <a:p>
            <a:pPr marL="114300" indent="0">
              <a:buNone/>
            </a:pPr>
            <a:r>
              <a:rPr lang="az-Latn-AZ" dirty="0" smtClean="0"/>
              <a:t>Gelerek </a:t>
            </a:r>
            <a:r>
              <a:rPr lang="en-US" dirty="0" smtClean="0"/>
              <a:t>“</a:t>
            </a:r>
            <a:r>
              <a:rPr lang="az-Latn-AZ" dirty="0" smtClean="0"/>
              <a:t>Ortam Değişkenleri</a:t>
            </a:r>
            <a:r>
              <a:rPr lang="en-US" dirty="0" smtClean="0"/>
              <a:t>”</a:t>
            </a:r>
            <a:r>
              <a:rPr lang="az-Latn-AZ" dirty="0" smtClean="0"/>
              <a:t> kısmını buluyoruz, JDKnın kurulu olduğu adresi kopyalayıp</a:t>
            </a:r>
            <a:r>
              <a:rPr lang="en-US" dirty="0" smtClean="0"/>
              <a:t> “</a:t>
            </a:r>
            <a:r>
              <a:rPr lang="az-Latn-AZ" dirty="0" smtClean="0"/>
              <a:t>Ortam Değişkenleri</a:t>
            </a:r>
            <a:r>
              <a:rPr lang="en-US" dirty="0" smtClean="0"/>
              <a:t>”</a:t>
            </a:r>
            <a:r>
              <a:rPr lang="az-Latn-AZ" dirty="0" smtClean="0"/>
              <a:t> bölümüne tekrar gelip Yeni butonuna tıklıyoruz</a:t>
            </a:r>
            <a:r>
              <a:rPr lang="en-US" dirty="0" smtClean="0"/>
              <a:t>.</a:t>
            </a:r>
            <a:r>
              <a:rPr lang="az-Latn-AZ" dirty="0" smtClean="0"/>
              <a:t> Açılan bölüme aşağıdaki gibi Değişken adına Path, Değişkenede Kopyaladığımız adresi yapıştırıp Tamam diyoruz</a:t>
            </a:r>
          </a:p>
          <a:p>
            <a:pPr marL="114300" indent="0">
              <a:buNone/>
            </a:pPr>
            <a:endParaRPr lang="az-Latn-AZ" dirty="0"/>
          </a:p>
          <a:p>
            <a:pPr marL="114300" indent="0">
              <a:buNone/>
            </a:pPr>
            <a:endParaRPr lang="az-Latn-AZ" dirty="0"/>
          </a:p>
          <a:p>
            <a:pPr marL="114300" indent="0">
              <a:buNone/>
            </a:pPr>
            <a:endParaRPr lang="az-Latn-AZ" dirty="0" smtClean="0"/>
          </a:p>
          <a:p>
            <a:pPr marL="114300" indent="0">
              <a:buNone/>
            </a:pPr>
            <a:endParaRPr lang="az-Latn-AZ" dirty="0"/>
          </a:p>
          <a:p>
            <a:pPr marL="114300" indent="0">
              <a:buNone/>
            </a:pPr>
            <a:endParaRPr lang="az-Latn-AZ" dirty="0" smtClean="0"/>
          </a:p>
          <a:p>
            <a:pPr marL="114300" indent="0">
              <a:buNone/>
            </a:pPr>
            <a:endParaRPr lang="az-Latn-AZ" dirty="0"/>
          </a:p>
          <a:p>
            <a:pPr marL="114300" indent="0">
              <a:buNone/>
            </a:pPr>
            <a:endParaRPr lang="az-Latn-AZ" dirty="0" smtClean="0"/>
          </a:p>
          <a:p>
            <a:pPr marL="114300" indent="0">
              <a:buNone/>
            </a:pPr>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12</a:t>
            </a:fld>
            <a:endParaRPr lang="tr-TR"/>
          </a:p>
        </p:txBody>
      </p:sp>
      <p:pic>
        <p:nvPicPr>
          <p:cNvPr id="7170" name="Picture 2" descr="Java JDK Kurulum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1460" y="3529298"/>
            <a:ext cx="7067550"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232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Flutter nedir, ne işe yara</a:t>
            </a:r>
            <a:r>
              <a:rPr lang="en-US" dirty="0" smtClean="0"/>
              <a:t>r?</a:t>
            </a:r>
            <a:endParaRPr lang="az-Latn-AZ" dirty="0"/>
          </a:p>
        </p:txBody>
      </p:sp>
      <p:sp>
        <p:nvSpPr>
          <p:cNvPr id="3" name="Metin Yer Tutucusu 2"/>
          <p:cNvSpPr>
            <a:spLocks noGrp="1"/>
          </p:cNvSpPr>
          <p:nvPr>
            <p:ph type="body" idx="1"/>
          </p:nvPr>
        </p:nvSpPr>
        <p:spPr>
          <a:xfrm>
            <a:off x="531812" y="2241192"/>
            <a:ext cx="8915400" cy="3777622"/>
          </a:xfrm>
        </p:spPr>
        <p:txBody>
          <a:bodyPr/>
          <a:lstStyle/>
          <a:p>
            <a:pPr>
              <a:buFont typeface="Arial" panose="020B0604020202020204" pitchFamily="34" charset="0"/>
              <a:buChar char="•"/>
            </a:pPr>
            <a:r>
              <a:rPr lang="az-Latn-AZ" b="1" dirty="0"/>
              <a:t>Android ve </a:t>
            </a:r>
            <a:r>
              <a:rPr lang="en-US" b="1" dirty="0" smtClean="0"/>
              <a:t>I</a:t>
            </a:r>
            <a:r>
              <a:rPr lang="az-Latn-AZ" b="1" dirty="0" smtClean="0"/>
              <a:t>OS </a:t>
            </a:r>
            <a:r>
              <a:rPr lang="az-Latn-AZ" b="1" dirty="0"/>
              <a:t>gibi platformlar için mobil uygulama geliştirmenizi sağlayan Flutter </a:t>
            </a:r>
            <a:r>
              <a:rPr lang="az-Latn-AZ" b="1" dirty="0" smtClean="0"/>
              <a:t>SDK </a:t>
            </a:r>
            <a:r>
              <a:rPr lang="az-Latn-AZ" b="1" dirty="0"/>
              <a:t>olarak tanımlanır. Framework,Widget ve başka araçları barındıyor. Bu sistem sadece kod tabanı kullanmakla yerel bir uygulama geliştirmemizi sağlıyor. Açık kaynak dolu olan bu </a:t>
            </a:r>
            <a:r>
              <a:rPr lang="az-Latn-AZ" b="1" dirty="0" smtClean="0"/>
              <a:t>araç, </a:t>
            </a:r>
            <a:r>
              <a:rPr lang="az-Latn-AZ" b="1" dirty="0"/>
              <a:t>geliştiriciler ve tüm mobil </a:t>
            </a:r>
            <a:r>
              <a:rPr lang="az-Latn-AZ" b="1" dirty="0" smtClean="0"/>
              <a:t>tasarımcılar ücret ödenmedende </a:t>
            </a:r>
            <a:r>
              <a:rPr lang="az-Latn-AZ" b="1" dirty="0"/>
              <a:t>kullanılabilir.</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13</a:t>
            </a:fld>
            <a:endParaRPr lang="tr-TR"/>
          </a:p>
        </p:txBody>
      </p:sp>
      <p:pic>
        <p:nvPicPr>
          <p:cNvPr id="9232" name="Picture 16" descr="Sannacode | Flutter development: advantages and disadvantages | Sanna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7211" y="37819"/>
            <a:ext cx="2660325" cy="2069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552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Flutter kullanım alanları </a:t>
            </a:r>
            <a:endParaRPr lang="az-Latn-AZ" dirty="0"/>
          </a:p>
        </p:txBody>
      </p:sp>
      <p:sp>
        <p:nvSpPr>
          <p:cNvPr id="3" name="Metin Yer Tutucusu 2"/>
          <p:cNvSpPr>
            <a:spLocks noGrp="1"/>
          </p:cNvSpPr>
          <p:nvPr>
            <p:ph type="body" idx="1"/>
          </p:nvPr>
        </p:nvSpPr>
        <p:spPr>
          <a:xfrm>
            <a:off x="531812" y="1264555"/>
            <a:ext cx="8915400" cy="3777622"/>
          </a:xfrm>
        </p:spPr>
        <p:txBody>
          <a:bodyPr/>
          <a:lstStyle/>
          <a:p>
            <a:pPr>
              <a:buFont typeface="Arial" panose="020B0604020202020204" pitchFamily="34" charset="0"/>
              <a:buChar char="•"/>
            </a:pPr>
            <a:r>
              <a:rPr lang="az-Latn-AZ" b="1" dirty="0"/>
              <a:t>Türkiye’de mobil uygulama teknolojisi olarak henüz yeterli kullanıcı kitlesine erişemeyen programlarından biri de </a:t>
            </a:r>
            <a:r>
              <a:rPr lang="az-Latn-AZ" b="1" dirty="0" smtClean="0"/>
              <a:t>Flutterdir.Ama </a:t>
            </a:r>
            <a:r>
              <a:rPr lang="az-Latn-AZ" b="1" dirty="0"/>
              <a:t>Flutter her geçen gün daha fazla kitleye erişiyor</a:t>
            </a:r>
            <a:r>
              <a:rPr lang="az-Latn-AZ" b="1" dirty="0" smtClean="0"/>
              <a:t>. Kullanım </a:t>
            </a:r>
            <a:r>
              <a:rPr lang="az-Latn-AZ" b="1" dirty="0"/>
              <a:t>alanları şu şekilde sıralanabilir</a:t>
            </a:r>
            <a:r>
              <a:rPr lang="az-Latn-AZ" b="1" dirty="0" smtClean="0"/>
              <a:t>;</a:t>
            </a:r>
          </a:p>
          <a:p>
            <a:pPr marL="114300" indent="0">
              <a:buNone/>
            </a:pPr>
            <a:endParaRPr lang="az-Latn-AZ" b="1" dirty="0" smtClean="0"/>
          </a:p>
          <a:p>
            <a:pPr marL="114300" indent="0">
              <a:buNone/>
            </a:pPr>
            <a:r>
              <a:rPr lang="az-Latn-AZ" b="1" dirty="0" smtClean="0"/>
              <a:t>      E-ticaret, Eğitim, Oyun, Bireysel ve Kurumsal alanlar ve b</a:t>
            </a:r>
            <a:r>
              <a:rPr lang="en-US" b="1" dirty="0" smtClean="0"/>
              <a:t>.</a:t>
            </a:r>
            <a:endParaRPr lang="az-Latn-AZ"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14</a:t>
            </a:fld>
            <a:endParaRPr lang="tr-TR"/>
          </a:p>
        </p:txBody>
      </p:sp>
    </p:spTree>
    <p:extLst>
      <p:ext uri="{BB962C8B-B14F-4D97-AF65-F5344CB8AC3E}">
        <p14:creationId xmlns:p14="http://schemas.microsoft.com/office/powerpoint/2010/main" val="5052415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Flutter tarihi</a:t>
            </a:r>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15</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236397751"/>
              </p:ext>
            </p:extLst>
          </p:nvPr>
        </p:nvGraphicFramePr>
        <p:xfrm>
          <a:off x="1575413" y="1905000"/>
          <a:ext cx="9719880" cy="3497582"/>
        </p:xfrm>
        <a:graphic>
          <a:graphicData uri="http://schemas.openxmlformats.org/drawingml/2006/table">
            <a:tbl>
              <a:tblPr/>
              <a:tblGrid>
                <a:gridCol w="4859940"/>
                <a:gridCol w="4859940"/>
              </a:tblGrid>
              <a:tr h="402021">
                <a:tc>
                  <a:txBody>
                    <a:bodyPr/>
                    <a:lstStyle/>
                    <a:p>
                      <a:pPr algn="l" fontAlgn="t"/>
                      <a:r>
                        <a:rPr lang="az-Latn-AZ" u="none" strike="noStrike">
                          <a:solidFill>
                            <a:srgbClr val="0645AD"/>
                          </a:solidFill>
                          <a:effectLst/>
                          <a:hlinkClick r:id="rId2" tooltip="Yazılım tasarımı"/>
                        </a:rPr>
                        <a:t>Orijinal yazar(lar)</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Google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u="none" strike="noStrike">
                          <a:solidFill>
                            <a:srgbClr val="0645AD"/>
                          </a:solidFill>
                          <a:effectLst/>
                          <a:hlinkClick r:id="rId3" tooltip="Yazılım geliştirici"/>
                        </a:rPr>
                        <a:t>Geliştirici(ler)</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4" tooltip="Google"/>
                        </a:rPr>
                        <a:t>Google</a:t>
                      </a:r>
                      <a:r>
                        <a:rPr lang="az-Latn-AZ">
                          <a:effectLst/>
                        </a:rPr>
                        <a:t> ve topluluk</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a:effectLst/>
                        </a:rPr>
                        <a:t>İlk yayınlanma</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Mayıs 2017</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a:effectLst/>
                        </a:rPr>
                        <a:t>Güncel sürüm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2.10.3 / 3 Mart 2022</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683435">
                <a:tc>
                  <a:txBody>
                    <a:bodyPr/>
                    <a:lstStyle/>
                    <a:p>
                      <a:pPr algn="l" fontAlgn="t"/>
                      <a:r>
                        <a:rPr lang="az-Latn-AZ" u="none" strike="noStrike">
                          <a:solidFill>
                            <a:srgbClr val="0645AD"/>
                          </a:solidFill>
                          <a:effectLst/>
                          <a:hlinkClick r:id="rId5" tooltip="Bilgisayar platformu"/>
                        </a:rPr>
                        <a:t>Platform</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u="none" strike="noStrike">
                          <a:solidFill>
                            <a:srgbClr val="0645AD"/>
                          </a:solidFill>
                          <a:effectLst/>
                          <a:hlinkClick r:id="rId6" tooltip="Android"/>
                        </a:rPr>
                        <a:t>Android</a:t>
                      </a:r>
                      <a:r>
                        <a:rPr lang="en-US">
                          <a:effectLst/>
                        </a:rPr>
                        <a:t>, </a:t>
                      </a:r>
                      <a:r>
                        <a:rPr lang="en-US" u="none" strike="noStrike">
                          <a:solidFill>
                            <a:srgbClr val="0645AD"/>
                          </a:solidFill>
                          <a:effectLst/>
                          <a:hlinkClick r:id="rId7" tooltip="İOS"/>
                        </a:rPr>
                        <a:t>iOS</a:t>
                      </a:r>
                      <a:r>
                        <a:rPr lang="en-US">
                          <a:effectLst/>
                        </a:rPr>
                        <a:t>, </a:t>
                      </a:r>
                      <a:r>
                        <a:rPr lang="en-US" u="none" strike="noStrike">
                          <a:solidFill>
                            <a:srgbClr val="0645AD"/>
                          </a:solidFill>
                          <a:effectLst/>
                          <a:hlinkClick r:id="rId8" tooltip="Google Fuchsia"/>
                        </a:rPr>
                        <a:t>Google Fuchsia</a:t>
                      </a:r>
                      <a:r>
                        <a:rPr lang="en-US">
                          <a:effectLst/>
                        </a:rPr>
                        <a:t>, </a:t>
                      </a:r>
                      <a:r>
                        <a:rPr lang="en-US" u="none" strike="noStrike">
                          <a:solidFill>
                            <a:srgbClr val="0645AD"/>
                          </a:solidFill>
                          <a:effectLst/>
                          <a:hlinkClick r:id="rId9" tooltip="Web"/>
                        </a:rPr>
                        <a:t>Web</a:t>
                      </a:r>
                      <a:r>
                        <a:rPr lang="en-US">
                          <a:effectLst/>
                        </a:rPr>
                        <a:t>, </a:t>
                      </a:r>
                      <a:r>
                        <a:rPr lang="en-US" u="none" strike="noStrike">
                          <a:solidFill>
                            <a:srgbClr val="0645AD"/>
                          </a:solidFill>
                          <a:effectLst/>
                          <a:hlinkClick r:id="rId10" tooltip="Windows"/>
                        </a:rPr>
                        <a:t>Windows</a:t>
                      </a:r>
                      <a:r>
                        <a:rPr lang="en-US">
                          <a:effectLst/>
                        </a:rPr>
                        <a:t>, </a:t>
                      </a:r>
                      <a:r>
                        <a:rPr lang="en-US" u="none" strike="noStrike">
                          <a:solidFill>
                            <a:srgbClr val="0645AD"/>
                          </a:solidFill>
                          <a:effectLst/>
                          <a:hlinkClick r:id="rId11" tooltip="MacOS"/>
                        </a:rPr>
                        <a:t>macOS</a:t>
                      </a:r>
                      <a:r>
                        <a:rPr lang="en-US">
                          <a:effectLst/>
                        </a:rPr>
                        <a:t> ve </a:t>
                      </a:r>
                      <a:r>
                        <a:rPr lang="en-US" u="none" strike="noStrike">
                          <a:solidFill>
                            <a:srgbClr val="0645AD"/>
                          </a:solidFill>
                          <a:effectLst/>
                          <a:hlinkClick r:id="rId12" tooltip="Linux"/>
                        </a:rPr>
                        <a:t>Linux</a:t>
                      </a:r>
                      <a:endParaRPr lang="en-US">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u="none" strike="noStrike">
                          <a:solidFill>
                            <a:srgbClr val="0645AD"/>
                          </a:solidFill>
                          <a:effectLst/>
                          <a:hlinkClick r:id="rId13" tooltip="Yazılım kategorileri listesi"/>
                        </a:rPr>
                        <a:t>Tür</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Yazılım Framework'ü</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u="none" strike="noStrike">
                          <a:solidFill>
                            <a:srgbClr val="0645AD"/>
                          </a:solidFill>
                          <a:effectLst/>
                          <a:hlinkClick r:id="rId14" tooltip="İnternet sitesi"/>
                        </a:rPr>
                        <a:t>Resmî sitesi</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3366BB"/>
                          </a:solidFill>
                          <a:effectLst/>
                          <a:hlinkClick r:id="rId15"/>
                        </a:rPr>
                        <a:t>flutter.dev</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402021">
                <a:tc>
                  <a:txBody>
                    <a:bodyPr/>
                    <a:lstStyle/>
                    <a:p>
                      <a:pPr algn="l" fontAlgn="t"/>
                      <a:r>
                        <a:rPr lang="az-Latn-AZ">
                          <a:effectLst/>
                        </a:rPr>
                        <a:t>Kod deposu</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az-Latn-AZ" u="none" strike="noStrike" dirty="0">
                          <a:solidFill>
                            <a:srgbClr val="3366BB"/>
                          </a:solidFill>
                          <a:effectLst/>
                          <a:hlinkClick r:id="rId16"/>
                        </a:rPr>
                        <a:t>github.com/flutter/flutter</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3867227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Flutter kurulum</a:t>
            </a:r>
            <a:endParaRPr lang="az-Latn-AZ" dirty="0"/>
          </a:p>
        </p:txBody>
      </p:sp>
      <p:sp>
        <p:nvSpPr>
          <p:cNvPr id="3" name="Metin Yer Tutucusu 2"/>
          <p:cNvSpPr>
            <a:spLocks noGrp="1"/>
          </p:cNvSpPr>
          <p:nvPr>
            <p:ph type="body" idx="1"/>
          </p:nvPr>
        </p:nvSpPr>
        <p:spPr>
          <a:xfrm>
            <a:off x="531812" y="1264555"/>
            <a:ext cx="8915400" cy="3777622"/>
          </a:xfrm>
        </p:spPr>
        <p:txBody>
          <a:bodyPr/>
          <a:lstStyle/>
          <a:p>
            <a:pPr marL="114300" indent="0">
              <a:buNone/>
            </a:pPr>
            <a:r>
              <a:rPr lang="az-Latn-AZ" b="1" dirty="0" smtClean="0"/>
              <a:t>Flutter kurulumunu daha detaylı bu linkten öğrene biliriz,</a:t>
            </a:r>
          </a:p>
          <a:p>
            <a:pPr marL="114300" indent="0">
              <a:buNone/>
            </a:pPr>
            <a:r>
              <a:rPr lang="az-Latn-AZ" b="1" dirty="0"/>
              <a:t>https://www.youtube.com/watch?v=j_BLoFWkHJQ</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16</a:t>
            </a:fld>
            <a:endParaRPr lang="tr-TR"/>
          </a:p>
        </p:txBody>
      </p:sp>
    </p:spTree>
    <p:extLst>
      <p:ext uri="{BB962C8B-B14F-4D97-AF65-F5344CB8AC3E}">
        <p14:creationId xmlns:p14="http://schemas.microsoft.com/office/powerpoint/2010/main" val="3814001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a:solidFill>
                  <a:schemeClr val="accent2">
                    <a:lumMod val="75000"/>
                  </a:schemeClr>
                </a:solidFill>
              </a:rPr>
              <a:t>Android Studio </a:t>
            </a:r>
            <a:r>
              <a:rPr lang="en-US" dirty="0" err="1">
                <a:solidFill>
                  <a:schemeClr val="accent2">
                    <a:lumMod val="75000"/>
                  </a:schemeClr>
                </a:solidFill>
              </a:rPr>
              <a:t>nedir</a:t>
            </a:r>
            <a:r>
              <a:rPr lang="en-US" dirty="0">
                <a:solidFill>
                  <a:schemeClr val="accent2">
                    <a:lumMod val="75000"/>
                  </a:schemeClr>
                </a:solidFill>
              </a:rPr>
              <a:t>,</a:t>
            </a:r>
            <a:r>
              <a:rPr lang="az-Latn-AZ" dirty="0">
                <a:solidFill>
                  <a:schemeClr val="accent2">
                    <a:lumMod val="75000"/>
                  </a:schemeClr>
                </a:solidFill>
              </a:rPr>
              <a:t> ne işe yarar</a:t>
            </a:r>
            <a:r>
              <a:rPr lang="en-US" dirty="0" smtClean="0">
                <a:solidFill>
                  <a:schemeClr val="accent2">
                    <a:lumMod val="75000"/>
                  </a:schemeClr>
                </a:solidFill>
              </a:rPr>
              <a:t>?</a:t>
            </a:r>
            <a:r>
              <a:rPr lang="az-Latn-AZ" dirty="0">
                <a:solidFill>
                  <a:schemeClr val="accent2">
                    <a:lumMod val="75000"/>
                  </a:schemeClr>
                </a:solidFill>
              </a:rPr>
              <a:t/>
            </a:r>
            <a:br>
              <a:rPr lang="az-Latn-AZ" dirty="0">
                <a:solidFill>
                  <a:schemeClr val="accent2">
                    <a:lumMod val="75000"/>
                  </a:schemeClr>
                </a:solidFill>
              </a:rPr>
            </a:br>
            <a:endParaRPr lang="az-Latn-AZ" dirty="0">
              <a:solidFill>
                <a:schemeClr val="accent2">
                  <a:lumMod val="75000"/>
                </a:schemeClr>
              </a:solidFill>
            </a:endParaRPr>
          </a:p>
        </p:txBody>
      </p:sp>
      <p:sp>
        <p:nvSpPr>
          <p:cNvPr id="3" name="Metin Yer Tutucusu 2"/>
          <p:cNvSpPr>
            <a:spLocks noGrp="1"/>
          </p:cNvSpPr>
          <p:nvPr>
            <p:ph type="body" idx="1"/>
          </p:nvPr>
        </p:nvSpPr>
        <p:spPr>
          <a:xfrm>
            <a:off x="531812" y="1282916"/>
            <a:ext cx="8915400" cy="3777622"/>
          </a:xfrm>
        </p:spPr>
        <p:txBody>
          <a:bodyPr/>
          <a:lstStyle/>
          <a:p>
            <a:r>
              <a:rPr lang="az-Latn-AZ" b="1" dirty="0"/>
              <a:t>Akıllı bir kod düzenleyici ve hata ayıklayıcı,performans analiz </a:t>
            </a:r>
            <a:r>
              <a:rPr lang="az-Latn-AZ" b="1" dirty="0" smtClean="0"/>
              <a:t>araçları,emülyatör </a:t>
            </a:r>
            <a:r>
              <a:rPr lang="az-Latn-AZ" b="1" dirty="0"/>
              <a:t>ve başka </a:t>
            </a:r>
            <a:r>
              <a:rPr lang="az-Latn-AZ" b="1" dirty="0" smtClean="0"/>
              <a:t>araçlar </a:t>
            </a:r>
            <a:r>
              <a:rPr lang="az-Latn-AZ" b="1" dirty="0"/>
              <a:t>Android Studio’da bulunur. Böylelikle  yazılımcılar stüdyoda yapılan işlemlerin hata ayıklama kısmını da bu sayede yürütebilir. Aynı zamanda bu program yeni yazılım geliştiricileri için gayet uygun.</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17</a:t>
            </a:fld>
            <a:endParaRPr lang="tr-TR"/>
          </a:p>
        </p:txBody>
      </p:sp>
    </p:spTree>
    <p:extLst>
      <p:ext uri="{BB962C8B-B14F-4D97-AF65-F5344CB8AC3E}">
        <p14:creationId xmlns:p14="http://schemas.microsoft.com/office/powerpoint/2010/main" val="25340265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Android Studio tarihi</a:t>
            </a:r>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18</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1570405530"/>
              </p:ext>
            </p:extLst>
          </p:nvPr>
        </p:nvGraphicFramePr>
        <p:xfrm>
          <a:off x="1884133" y="2034907"/>
          <a:ext cx="8915400" cy="3048000"/>
        </p:xfrm>
        <a:graphic>
          <a:graphicData uri="http://schemas.openxmlformats.org/drawingml/2006/table">
            <a:tbl>
              <a:tblPr/>
              <a:tblGrid>
                <a:gridCol w="4457700"/>
                <a:gridCol w="4457700"/>
              </a:tblGrid>
              <a:tr h="0">
                <a:tc>
                  <a:txBody>
                    <a:bodyPr/>
                    <a:lstStyle/>
                    <a:p>
                      <a:pPr algn="l" fontAlgn="t"/>
                      <a:r>
                        <a:rPr lang="az-Latn-AZ" u="none" strike="noStrike" dirty="0">
                          <a:solidFill>
                            <a:srgbClr val="0645AD"/>
                          </a:solidFill>
                          <a:effectLst/>
                          <a:hlinkClick r:id="rId2" tooltip="Yazılım geliştirici"/>
                        </a:rPr>
                        <a:t>Geliştirici(ler)</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3" tooltip="Google"/>
                        </a:rPr>
                        <a:t>Google</a:t>
                      </a:r>
                      <a:r>
                        <a:rPr lang="az-Latn-AZ">
                          <a:effectLst/>
                        </a:rPr>
                        <a:t>, </a:t>
                      </a:r>
                      <a:r>
                        <a:rPr lang="az-Latn-AZ" u="none" strike="noStrike">
                          <a:solidFill>
                            <a:srgbClr val="0645AD"/>
                          </a:solidFill>
                          <a:effectLst/>
                          <a:hlinkClick r:id="rId4" tooltip="JetBrains"/>
                        </a:rPr>
                        <a:t>JetBrains</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a:effectLst/>
                        </a:rPr>
                        <a:t>Güncel sürüm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dirty="0">
                          <a:effectLst/>
                        </a:rPr>
                        <a:t>4.1.3 / Mart 2021 (14 ay önce</a:t>
                      </a:r>
                      <a:r>
                        <a:rPr lang="az-Latn-AZ" dirty="0" smtClean="0">
                          <a:effectLst/>
                        </a:rPr>
                        <a:t>)</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a:effectLst/>
                        </a:rPr>
                        <a:t>Önizleme sürümü</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en-US" dirty="0">
                          <a:effectLst/>
                        </a:rPr>
                        <a:t>3.4 Canary 5 / 26 </a:t>
                      </a:r>
                      <a:r>
                        <a:rPr lang="en-US" dirty="0" err="1">
                          <a:effectLst/>
                        </a:rPr>
                        <a:t>Kasım</a:t>
                      </a:r>
                      <a:r>
                        <a:rPr lang="en-US" dirty="0">
                          <a:effectLst/>
                        </a:rPr>
                        <a:t> 2018 (3 </a:t>
                      </a:r>
                      <a:r>
                        <a:rPr lang="en-US" dirty="0" err="1">
                          <a:effectLst/>
                        </a:rPr>
                        <a:t>yıl</a:t>
                      </a:r>
                      <a:r>
                        <a:rPr lang="en-US" dirty="0">
                          <a:effectLst/>
                        </a:rPr>
                        <a:t> </a:t>
                      </a:r>
                      <a:r>
                        <a:rPr lang="en-US" dirty="0" err="1">
                          <a:effectLst/>
                        </a:rPr>
                        <a:t>önce</a:t>
                      </a:r>
                      <a:r>
                        <a:rPr lang="en-US" dirty="0" smtClean="0">
                          <a:effectLst/>
                        </a:rPr>
                        <a:t>)</a:t>
                      </a:r>
                      <a:endParaRPr lang="en-US"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a:effectLst/>
                        </a:rPr>
                        <a:t>Geliştirme durumu</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Stabil</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a:effectLst/>
                        </a:rPr>
                        <a:t>Programlama dili</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5" tooltip="Java (programlama dili)"/>
                        </a:rPr>
                        <a:t>Java</a:t>
                      </a:r>
                      <a:r>
                        <a:rPr lang="az-Latn-AZ">
                          <a:effectLst/>
                        </a:rPr>
                        <a:t>, </a:t>
                      </a:r>
                      <a:r>
                        <a:rPr lang="az-Latn-AZ" u="none" strike="noStrike">
                          <a:solidFill>
                            <a:srgbClr val="0645AD"/>
                          </a:solidFill>
                          <a:effectLst/>
                          <a:hlinkClick r:id="rId6" tooltip="Kotlin"/>
                        </a:rPr>
                        <a:t>Kotlin</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u="none" strike="noStrike">
                          <a:solidFill>
                            <a:srgbClr val="0645AD"/>
                          </a:solidFill>
                          <a:effectLst/>
                          <a:hlinkClick r:id="rId7" tooltip="İşletim sistemi"/>
                        </a:rPr>
                        <a:t>İşletim sistemi</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8" tooltip="Cross-platform"/>
                        </a:rPr>
                        <a:t>Cross-platform</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u="none" strike="noStrike">
                          <a:solidFill>
                            <a:srgbClr val="0645AD"/>
                          </a:solidFill>
                          <a:effectLst/>
                          <a:hlinkClick r:id="rId9" tooltip="Yazılım kategorileri listesi"/>
                        </a:rPr>
                        <a:t>Tür</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10" tooltip="Tümleşik geliştirme ortamı"/>
                        </a:rPr>
                        <a:t>Tümleşik geliştirme ortamı</a:t>
                      </a:r>
                      <a:r>
                        <a:rPr lang="az-Latn-AZ">
                          <a:effectLst/>
                        </a:rPr>
                        <a:t> (IDE)</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u="none" strike="noStrike">
                          <a:solidFill>
                            <a:srgbClr val="0645AD"/>
                          </a:solidFill>
                          <a:effectLst/>
                          <a:hlinkClick r:id="rId11" tooltip="Yazılım lisansı"/>
                        </a:rPr>
                        <a:t>Lisans</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dirty="0">
                          <a:solidFill>
                            <a:srgbClr val="0645AD"/>
                          </a:solidFill>
                          <a:effectLst/>
                          <a:hlinkClick r:id="rId12" tooltip="Apache Lisansı"/>
                        </a:rPr>
                        <a:t>Apache </a:t>
                      </a:r>
                      <a:r>
                        <a:rPr lang="az-Latn-AZ" u="none" strike="noStrike" dirty="0" smtClean="0">
                          <a:solidFill>
                            <a:srgbClr val="0645AD"/>
                          </a:solidFill>
                          <a:effectLst/>
                          <a:hlinkClick r:id="rId12" tooltip="Apache Lisansı"/>
                        </a:rPr>
                        <a:t>2.0</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u="none" strike="noStrike">
                          <a:solidFill>
                            <a:srgbClr val="0645AD"/>
                          </a:solidFill>
                          <a:effectLst/>
                          <a:hlinkClick r:id="rId13" tooltip="İnternet sitesi"/>
                        </a:rPr>
                        <a:t>Resmî sitesi</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3366BB"/>
                          </a:solidFill>
                          <a:effectLst/>
                          <a:hlinkClick r:id="rId14"/>
                        </a:rPr>
                        <a:t>developer.android.com/sdk/index.html</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0">
                <a:tc>
                  <a:txBody>
                    <a:bodyPr/>
                    <a:lstStyle/>
                    <a:p>
                      <a:pPr algn="l" fontAlgn="t"/>
                      <a:r>
                        <a:rPr lang="az-Latn-AZ" dirty="0">
                          <a:effectLst/>
                        </a:rPr>
                        <a:t>Kod deposu</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buFont typeface="Arial" panose="020B0604020202020204" pitchFamily="34" charset="0"/>
                        <a:buChar char="•"/>
                      </a:pPr>
                      <a:r>
                        <a:rPr lang="az-Latn-AZ" u="none" strike="noStrike" dirty="0">
                          <a:solidFill>
                            <a:srgbClr val="3366BB"/>
                          </a:solidFill>
                          <a:effectLst/>
                          <a:hlinkClick r:id="rId15"/>
                        </a:rPr>
                        <a:t>android.googlesource.com/platform/tools/adt/idea</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
        <p:nvSpPr>
          <p:cNvPr id="6" name="Dikdörtgen 5"/>
          <p:cNvSpPr/>
          <p:nvPr/>
        </p:nvSpPr>
        <p:spPr>
          <a:xfrm>
            <a:off x="4601379" y="1231290"/>
            <a:ext cx="6096000" cy="738664"/>
          </a:xfrm>
          <a:prstGeom prst="rect">
            <a:avLst/>
          </a:prstGeom>
        </p:spPr>
        <p:txBody>
          <a:bodyPr>
            <a:spAutoFit/>
          </a:bodyPr>
          <a:lstStyle/>
          <a:p>
            <a:r>
              <a:rPr lang="az-Latn-AZ" b="1" dirty="0">
                <a:solidFill>
                  <a:srgbClr val="202124"/>
                </a:solidFill>
                <a:latin typeface="arial" panose="020B0604020202020204" pitchFamily="34" charset="0"/>
              </a:rPr>
              <a:t>Android Studio</a:t>
            </a:r>
            <a:r>
              <a:rPr lang="az-Latn-AZ" dirty="0">
                <a:solidFill>
                  <a:srgbClr val="202124"/>
                </a:solidFill>
                <a:latin typeface="arial" panose="020B0604020202020204" pitchFamily="34" charset="0"/>
              </a:rPr>
              <a:t>, IntelliJ IDEA'ya dayalı olup </a:t>
            </a:r>
            <a:r>
              <a:rPr lang="az-Latn-AZ" b="1" dirty="0">
                <a:solidFill>
                  <a:srgbClr val="202124"/>
                </a:solidFill>
                <a:latin typeface="arial" panose="020B0604020202020204" pitchFamily="34" charset="0"/>
              </a:rPr>
              <a:t>Android</a:t>
            </a:r>
            <a:r>
              <a:rPr lang="az-Latn-AZ" dirty="0">
                <a:solidFill>
                  <a:srgbClr val="202124"/>
                </a:solidFill>
                <a:latin typeface="arial" panose="020B0604020202020204" pitchFamily="34" charset="0"/>
              </a:rPr>
              <a:t> geliştirme için özel olarak tasarlanmıştır. </a:t>
            </a:r>
            <a:r>
              <a:rPr lang="az-Latn-AZ" b="1" dirty="0">
                <a:solidFill>
                  <a:srgbClr val="202124"/>
                </a:solidFill>
                <a:latin typeface="arial" panose="020B0604020202020204" pitchFamily="34" charset="0"/>
              </a:rPr>
              <a:t>Android Studio</a:t>
            </a:r>
            <a:r>
              <a:rPr lang="az-Latn-AZ" dirty="0">
                <a:solidFill>
                  <a:srgbClr val="202124"/>
                </a:solidFill>
                <a:latin typeface="arial" panose="020B0604020202020204" pitchFamily="34" charset="0"/>
              </a:rPr>
              <a:t>, Apache lisansı ile lisanslanmıştır ve ücretsiz olarak edinilebilmektedir.</a:t>
            </a:r>
            <a:endParaRPr lang="az-Latn-AZ" dirty="0"/>
          </a:p>
        </p:txBody>
      </p:sp>
    </p:spTree>
    <p:extLst>
      <p:ext uri="{BB962C8B-B14F-4D97-AF65-F5344CB8AC3E}">
        <p14:creationId xmlns:p14="http://schemas.microsoft.com/office/powerpoint/2010/main" val="19976370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Android Studio kurulumu</a:t>
            </a:r>
            <a:endParaRPr lang="az-Latn-AZ" dirty="0"/>
          </a:p>
        </p:txBody>
      </p:sp>
      <p:sp>
        <p:nvSpPr>
          <p:cNvPr id="3" name="Metin Yer Tutucusu 2"/>
          <p:cNvSpPr>
            <a:spLocks noGrp="1"/>
          </p:cNvSpPr>
          <p:nvPr>
            <p:ph type="body" idx="1"/>
          </p:nvPr>
        </p:nvSpPr>
        <p:spPr>
          <a:xfrm>
            <a:off x="531812" y="1264555"/>
            <a:ext cx="8915400" cy="3777622"/>
          </a:xfrm>
        </p:spPr>
        <p:txBody>
          <a:bodyPr/>
          <a:lstStyle/>
          <a:p>
            <a:r>
              <a:rPr lang="az-Latn-AZ" dirty="0">
                <a:hlinkClick r:id="rId2"/>
              </a:rPr>
              <a:t>https://</a:t>
            </a:r>
            <a:r>
              <a:rPr lang="az-Latn-AZ" dirty="0" smtClean="0">
                <a:hlinkClick r:id="rId2"/>
              </a:rPr>
              <a:t>developer.android.com/studio?gclid=CjwKCAjwyryUBhBSEiwAGN5OCMFJPpo1hkidKEVFkbcCKcQkwAucqgbPya2E6T9ul2JNWQzED7Ta6RoC0psQAvD_BwE&amp;gclsrc=aw.ds</a:t>
            </a:r>
            <a:endParaRPr lang="az-Latn-AZ" dirty="0" smtClean="0"/>
          </a:p>
          <a:p>
            <a:pPr marL="114300" indent="0">
              <a:buNone/>
            </a:pPr>
            <a:r>
              <a:rPr lang="az-Latn-AZ" b="1" dirty="0"/>
              <a:t> </a:t>
            </a:r>
            <a:r>
              <a:rPr lang="az-Latn-AZ" b="1" dirty="0" smtClean="0"/>
              <a:t>  Bu linke tıklayarak Android Studionu kura biliriz</a:t>
            </a:r>
            <a:r>
              <a:rPr lang="en-US" b="1" dirty="0" smtClean="0"/>
              <a:t>.</a:t>
            </a:r>
            <a:r>
              <a:rPr lang="az-Latn-AZ" b="1" dirty="0" smtClean="0"/>
              <a:t> Kurulumu aynı diğer uygulamalarda yaptığımız ard-arda Next tıklayarak Bilgisayarımıza indiriyoruz</a:t>
            </a:r>
            <a:r>
              <a:rPr lang="en-US" b="1" dirty="0" smtClean="0"/>
              <a:t>.</a:t>
            </a:r>
            <a:endParaRPr lang="az-Latn-AZ"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19</a:t>
            </a:fld>
            <a:endParaRPr lang="tr-TR"/>
          </a:p>
        </p:txBody>
      </p:sp>
    </p:spTree>
    <p:extLst>
      <p:ext uri="{BB962C8B-B14F-4D97-AF65-F5344CB8AC3E}">
        <p14:creationId xmlns:p14="http://schemas.microsoft.com/office/powerpoint/2010/main" val="2635945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a:spLocks noGrp="1"/>
          </p:cNvSpPr>
          <p:nvPr>
            <p:ph type="title"/>
          </p:nvPr>
        </p:nvSpPr>
        <p:spPr>
          <a:xfrm>
            <a:off x="1311579" y="478646"/>
            <a:ext cx="8911687" cy="128089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168DBA"/>
              </a:buClr>
              <a:buSzPts val="3600"/>
              <a:buFont typeface="Century Gothic" panose="020B0502020202020204"/>
              <a:buNone/>
            </a:pPr>
            <a:r>
              <a:rPr lang="tr-TR" b="1"/>
              <a:t>İÇİNDEKİLER</a:t>
            </a:r>
          </a:p>
        </p:txBody>
      </p:sp>
      <p:sp>
        <p:nvSpPr>
          <p:cNvPr id="205" name="Google Shape;205;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a:t>
            </a:fld>
            <a:endParaRPr lang="tr-TR"/>
          </a:p>
        </p:txBody>
      </p:sp>
      <p:pic>
        <p:nvPicPr>
          <p:cNvPr id="206" name="Google Shape;206;p4"/>
          <p:cNvPicPr preferRelativeResize="0"/>
          <p:nvPr/>
        </p:nvPicPr>
        <p:blipFill rotWithShape="1">
          <a:blip r:embed="rId3"/>
          <a:srcRect l="7414" t="14357" r="29954"/>
          <a:stretch>
            <a:fillRect/>
          </a:stretch>
        </p:blipFill>
        <p:spPr>
          <a:xfrm>
            <a:off x="9993599" y="4443796"/>
            <a:ext cx="1812026" cy="2002768"/>
          </a:xfrm>
          <a:prstGeom prst="rect">
            <a:avLst/>
          </a:prstGeom>
          <a:ln>
            <a:noFill/>
          </a:ln>
          <a:effectLst>
            <a:outerShdw blurRad="292100" dist="139700" dir="2700000" algn="tl" rotWithShape="0">
              <a:srgbClr val="333333">
                <a:alpha val="65000"/>
              </a:srgbClr>
            </a:outerShdw>
          </a:effectLst>
        </p:spPr>
      </p:pic>
      <p:sp>
        <p:nvSpPr>
          <p:cNvPr id="207" name="Google Shape;207;p4"/>
          <p:cNvSpPr txBox="1"/>
          <p:nvPr/>
        </p:nvSpPr>
        <p:spPr>
          <a:xfrm>
            <a:off x="1690722" y="787782"/>
            <a:ext cx="8153400" cy="53340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spcBef>
                <a:spcPts val="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Git nedir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ne </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işe yarar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endPar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Git tarihi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Git kurulumu ,</a:t>
            </a: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JDK nedir</a:t>
            </a:r>
            <a:r>
              <a:rPr lang="en-US"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ne </a:t>
            </a: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işe yarar</a:t>
            </a:r>
            <a:r>
              <a:rPr lang="en-US"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JDK tarihi ,</a:t>
            </a: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JDK kurulumu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Flutter nedir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ne </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işe yarar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342900" marR="0" lvl="0" indent="-342900" algn="just" rtl="0">
              <a:spcBef>
                <a:spcPts val="1000"/>
              </a:spcBef>
              <a:spcAft>
                <a:spcPts val="0"/>
              </a:spcAft>
              <a:buClr>
                <a:schemeClr val="accent1"/>
              </a:buClr>
              <a:buSzPct val="100000"/>
              <a:buFont typeface="Noto Sans Symbols"/>
              <a:buChar char=""/>
            </a:pP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Flutter </a:t>
            </a:r>
            <a:r>
              <a:rPr lang="en-US" sz="1800" b="1" dirty="0" err="1" smtClean="0">
                <a:solidFill>
                  <a:srgbClr val="3F3F3F"/>
                </a:solidFill>
                <a:latin typeface="Century Gothic" panose="020B0502020202020204"/>
                <a:ea typeface="Century Gothic" panose="020B0502020202020204"/>
                <a:cs typeface="Century Gothic" panose="020B0502020202020204"/>
                <a:sym typeface="Century Gothic" panose="020B0502020202020204"/>
              </a:rPr>
              <a:t>kullan</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ım alanları</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Flutter tarihi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Flutter kurulumu ,</a:t>
            </a:r>
            <a:endPar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en-US"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Android Studio </a:t>
            </a:r>
            <a:r>
              <a:rPr lang="en-US" sz="1800" b="1" i="0" u="none" strike="noStrike" cap="none" dirty="0" err="1" smtClean="0">
                <a:solidFill>
                  <a:srgbClr val="3F3F3F"/>
                </a:solidFill>
                <a:latin typeface="Century Gothic" panose="020B0502020202020204"/>
                <a:ea typeface="Century Gothic" panose="020B0502020202020204"/>
                <a:cs typeface="Century Gothic" panose="020B0502020202020204"/>
                <a:sym typeface="Century Gothic" panose="020B0502020202020204"/>
              </a:rPr>
              <a:t>nedir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ne işe yarar</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 ,</a:t>
            </a: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Android Studio tarihi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Android Studio kurulumu ,</a:t>
            </a:r>
          </a:p>
          <a:p>
            <a:pPr marL="342900" marR="0" lvl="0" indent="-342900" algn="just" rtl="0">
              <a:spcBef>
                <a:spcPts val="1000"/>
              </a:spcBef>
              <a:spcAft>
                <a:spcPts val="0"/>
              </a:spcAft>
              <a:buClr>
                <a:schemeClr val="accent1"/>
              </a:buClr>
              <a:buSzPct val="100000"/>
              <a:buFont typeface="Noto Sans Symbols"/>
              <a:buChar char=""/>
            </a:pPr>
            <a:r>
              <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Yaptığım uygulama </a:t>
            </a:r>
            <a:r>
              <a:rPr lang="en-US"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a:t>
            </a:r>
            <a:endParaRPr lang="az-Latn-AZ" sz="1800" b="1"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342900" algn="just" rtl="0">
              <a:spcBef>
                <a:spcPts val="1000"/>
              </a:spcBef>
              <a:spcAft>
                <a:spcPts val="0"/>
              </a:spcAft>
              <a:buClr>
                <a:schemeClr val="accent1"/>
              </a:buClr>
              <a:buSzPct val="100000"/>
              <a:buFont typeface="Noto Sans Symbols"/>
              <a:buChar char=""/>
            </a:pPr>
            <a:r>
              <a:rPr lang="az-Latn-AZ" sz="1800" b="1" i="0" u="none" strike="noStrike" cap="none" dirty="0" smtClean="0">
                <a:solidFill>
                  <a:srgbClr val="3F3F3F"/>
                </a:solidFill>
                <a:latin typeface="Century Gothic" panose="020B0502020202020204"/>
                <a:ea typeface="Century Gothic" panose="020B0502020202020204"/>
                <a:cs typeface="Century Gothic" panose="020B0502020202020204"/>
                <a:sym typeface="Century Gothic" panose="020B0502020202020204"/>
              </a:rPr>
              <a:t>Kaynak</a:t>
            </a:r>
            <a:r>
              <a:rPr lang="en-US" sz="1800" b="1" dirty="0">
                <a:solidFill>
                  <a:srgbClr val="3F3F3F"/>
                </a:solidFill>
                <a:latin typeface="Century Gothic" panose="020B0502020202020204"/>
                <a:ea typeface="Century Gothic" panose="020B0502020202020204"/>
                <a:cs typeface="Century Gothic" panose="020B0502020202020204"/>
                <a:sym typeface="Century Gothic" panose="020B0502020202020204"/>
              </a:rPr>
              <a:t>.</a:t>
            </a: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0"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a:p>
            <a:pPr marL="342900" marR="0" lvl="0" indent="-236855" algn="just" rtl="0">
              <a:spcBef>
                <a:spcPts val="1000"/>
              </a:spcBef>
              <a:spcAft>
                <a:spcPts val="0"/>
              </a:spcAft>
              <a:buClr>
                <a:schemeClr val="accent1"/>
              </a:buClr>
              <a:buSzPct val="100000"/>
              <a:buFont typeface="Noto Sans Symbols"/>
              <a:buNone/>
            </a:pPr>
            <a:endParaRPr sz="1800" b="1" i="0" u="none" strike="noStrike" cap="none" dirty="0">
              <a:solidFill>
                <a:srgbClr val="3F3F3F"/>
              </a:solidFill>
              <a:latin typeface="Century Gothic" panose="020B0502020202020204"/>
              <a:ea typeface="Century Gothic" panose="020B0502020202020204"/>
              <a:cs typeface="Century Gothic" panose="020B0502020202020204"/>
              <a:sym typeface="Century Gothic" panose="020B0502020202020204"/>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9599075" cy="1280890"/>
          </a:xfrm>
        </p:spPr>
        <p:txBody>
          <a:bodyPr/>
          <a:lstStyle/>
          <a:p>
            <a:r>
              <a:rPr lang="az-Latn-AZ" dirty="0"/>
              <a:t>Yaptığım uygulama (Bilgi Testi uygulaması)</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20</a:t>
            </a:fld>
            <a:endParaRPr lang="tr-TR"/>
          </a:p>
        </p:txBody>
      </p:sp>
      <p:pic>
        <p:nvPicPr>
          <p:cNvPr id="5" name="Resi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339" y="1297607"/>
            <a:ext cx="5946106" cy="3942780"/>
          </a:xfrm>
          <a:prstGeom prst="rect">
            <a:avLst/>
          </a:prstGeom>
        </p:spPr>
      </p:pic>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1959" y="1297607"/>
            <a:ext cx="5648398" cy="3942780"/>
          </a:xfrm>
          <a:prstGeom prst="rect">
            <a:avLst/>
          </a:prstGeom>
        </p:spPr>
      </p:pic>
    </p:spTree>
    <p:extLst>
      <p:ext uri="{BB962C8B-B14F-4D97-AF65-F5344CB8AC3E}">
        <p14:creationId xmlns:p14="http://schemas.microsoft.com/office/powerpoint/2010/main" val="110957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592925" y="624110"/>
            <a:ext cx="9599075" cy="1280890"/>
          </a:xfrm>
        </p:spPr>
        <p:txBody>
          <a:bodyPr/>
          <a:lstStyle/>
          <a:p>
            <a:r>
              <a:rPr lang="az-Latn-AZ" dirty="0"/>
              <a:t>Yaptığım uygulama (Bilgi Testi uygulaması)</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21</a:t>
            </a:fld>
            <a:endParaRPr lang="tr-TR"/>
          </a:p>
        </p:txBody>
      </p:sp>
      <p:pic>
        <p:nvPicPr>
          <p:cNvPr id="6" name="Resim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996" y="1772796"/>
            <a:ext cx="2435170" cy="2674695"/>
          </a:xfrm>
          <a:prstGeom prst="rect">
            <a:avLst/>
          </a:prstGeom>
        </p:spPr>
      </p:pic>
      <p:pic>
        <p:nvPicPr>
          <p:cNvPr id="7" name="Resi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864" y="4752809"/>
            <a:ext cx="9745435" cy="876422"/>
          </a:xfrm>
          <a:prstGeom prst="rect">
            <a:avLst/>
          </a:prstGeom>
        </p:spPr>
      </p:pic>
    </p:spTree>
    <p:extLst>
      <p:ext uri="{BB962C8B-B14F-4D97-AF65-F5344CB8AC3E}">
        <p14:creationId xmlns:p14="http://schemas.microsoft.com/office/powerpoint/2010/main" val="1030144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Kaynak</a:t>
            </a:r>
            <a:endParaRPr lang="az-Latn-AZ" dirty="0"/>
          </a:p>
        </p:txBody>
      </p:sp>
      <p:sp>
        <p:nvSpPr>
          <p:cNvPr id="3" name="Metin Yer Tutucusu 2"/>
          <p:cNvSpPr>
            <a:spLocks noGrp="1"/>
          </p:cNvSpPr>
          <p:nvPr>
            <p:ph type="body" idx="1"/>
          </p:nvPr>
        </p:nvSpPr>
        <p:spPr>
          <a:xfrm>
            <a:off x="531812" y="1293933"/>
            <a:ext cx="8915400" cy="3777622"/>
          </a:xfrm>
        </p:spPr>
        <p:txBody>
          <a:bodyPr/>
          <a:lstStyle/>
          <a:p>
            <a:r>
              <a:rPr lang="az-Latn-AZ" dirty="0">
                <a:hlinkClick r:id="rId2"/>
              </a:rPr>
              <a:t>https://</a:t>
            </a:r>
            <a:r>
              <a:rPr lang="az-Latn-AZ" dirty="0" smtClean="0">
                <a:hlinkClick r:id="rId2"/>
              </a:rPr>
              <a:t>www.msoguz.com/2020/03/git-nasl-kurulur.html#Windows</a:t>
            </a:r>
            <a:endParaRPr lang="az-Latn-AZ" dirty="0" smtClean="0"/>
          </a:p>
          <a:p>
            <a:r>
              <a:rPr lang="az-Latn-AZ" dirty="0">
                <a:hlinkClick r:id="rId3"/>
              </a:rPr>
              <a:t>https://tr.wikipedia.org/wiki/Git_(yaz%C4%B1l%C4%B1m</a:t>
            </a:r>
            <a:r>
              <a:rPr lang="az-Latn-AZ" dirty="0" smtClean="0">
                <a:hlinkClick r:id="rId3"/>
              </a:rPr>
              <a:t>)</a:t>
            </a:r>
            <a:endParaRPr lang="az-Latn-AZ" dirty="0" smtClean="0"/>
          </a:p>
          <a:p>
            <a:r>
              <a:rPr lang="az-Latn-AZ" dirty="0">
                <a:hlinkClick r:id="rId4"/>
              </a:rPr>
              <a:t>https://</a:t>
            </a:r>
            <a:r>
              <a:rPr lang="az-Latn-AZ" dirty="0" smtClean="0">
                <a:hlinkClick r:id="rId4"/>
              </a:rPr>
              <a:t>www.kumsalajans.com/blog/web-ve-mobil-yazilim/flutter-nedir</a:t>
            </a:r>
            <a:endParaRPr lang="az-Latn-AZ" dirty="0" smtClean="0"/>
          </a:p>
          <a:p>
            <a:r>
              <a:rPr lang="az-Latn-AZ" dirty="0">
                <a:hlinkClick r:id="rId5"/>
              </a:rPr>
              <a:t>https://</a:t>
            </a:r>
            <a:r>
              <a:rPr lang="az-Latn-AZ" dirty="0" smtClean="0">
                <a:hlinkClick r:id="rId5"/>
              </a:rPr>
              <a:t>tr.wikipedia.org/wiki/Flutter</a:t>
            </a:r>
            <a:endParaRPr lang="az-Latn-AZ" dirty="0" smtClean="0"/>
          </a:p>
          <a:p>
            <a:r>
              <a:rPr lang="az-Latn-AZ" dirty="0">
                <a:hlinkClick r:id="rId6"/>
              </a:rPr>
              <a:t>https://www.google.com/search?q=android+studio+ne+i%C5%9Fe+yarar&amp;oq=&amp;</a:t>
            </a:r>
            <a:r>
              <a:rPr lang="az-Latn-AZ" dirty="0" smtClean="0">
                <a:hlinkClick r:id="rId6"/>
              </a:rPr>
              <a:t>aqs=chrome.7.35i39i362l8.132483j0j7&amp;sourceid=chrome&amp;ie=UTF-8</a:t>
            </a:r>
            <a:endParaRPr lang="az-Latn-AZ" dirty="0" smtClean="0"/>
          </a:p>
          <a:p>
            <a:r>
              <a:rPr lang="az-Latn-AZ" dirty="0">
                <a:hlinkClick r:id="rId7"/>
              </a:rPr>
              <a:t>https://mobidictum.biz/tr/android-studio-kurulumu</a:t>
            </a:r>
            <a:r>
              <a:rPr lang="az-Latn-AZ" dirty="0" smtClean="0">
                <a:hlinkClick r:id="rId7"/>
              </a:rPr>
              <a:t>/</a:t>
            </a:r>
            <a:endParaRPr lang="az-Latn-AZ" dirty="0" smtClean="0"/>
          </a:p>
          <a:p>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22</a:t>
            </a:fld>
            <a:endParaRPr lang="tr-TR"/>
          </a:p>
        </p:txBody>
      </p:sp>
    </p:spTree>
    <p:extLst>
      <p:ext uri="{BB962C8B-B14F-4D97-AF65-F5344CB8AC3E}">
        <p14:creationId xmlns:p14="http://schemas.microsoft.com/office/powerpoint/2010/main" val="40863797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6"/>
          <p:cNvSpPr/>
          <p:nvPr/>
        </p:nvSpPr>
        <p:spPr>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39" name="Google Shape;539;p46"/>
          <p:cNvSpPr txBox="1">
            <a:spLocks noGrp="1"/>
          </p:cNvSpPr>
          <p:nvPr>
            <p:ph type="ctrTitle"/>
          </p:nvPr>
        </p:nvSpPr>
        <p:spPr>
          <a:xfrm>
            <a:off x="2810311" y="2667969"/>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1"/>
              </a:buClr>
              <a:buSzPct val="100000"/>
              <a:buFont typeface="Century Gothic" panose="020B0502020202020204"/>
              <a:buNone/>
            </a:pPr>
            <a:r>
              <a:rPr lang="tr-TR" b="1">
                <a:solidFill>
                  <a:schemeClr val="dk1"/>
                </a:solidFill>
              </a:rPr>
              <a:t>İlginiz için teşekkürler…</a:t>
            </a:r>
            <a:endParaRPr b="1">
              <a:solidFill>
                <a:schemeClr val="dk1"/>
              </a:solidFill>
            </a:endParaRPr>
          </a:p>
        </p:txBody>
      </p:sp>
      <p:sp>
        <p:nvSpPr>
          <p:cNvPr id="540" name="Google Shape;540;p46"/>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tr-TR"/>
              <a:t>23</a:t>
            </a:fld>
            <a:endParaRPr lang="tr-TR"/>
          </a:p>
        </p:txBody>
      </p:sp>
      <p:sp>
        <p:nvSpPr>
          <p:cNvPr id="541" name="Google Shape;541;p46"/>
          <p:cNvSpPr txBox="1"/>
          <p:nvPr/>
        </p:nvSpPr>
        <p:spPr>
          <a:xfrm>
            <a:off x="6251099" y="4600165"/>
            <a:ext cx="5499078" cy="2015869"/>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Hazırlayan                  : </a:t>
            </a:r>
            <a:r>
              <a:rPr lang="en-US" sz="1600" b="1" dirty="0" err="1" smtClean="0">
                <a:solidFill>
                  <a:schemeClr val="dk1"/>
                </a:solidFill>
                <a:latin typeface="Century Gothic" panose="020B0502020202020204"/>
                <a:ea typeface="Century Gothic" panose="020B0502020202020204"/>
                <a:cs typeface="Century Gothic" panose="020B0502020202020204"/>
                <a:sym typeface="Century Gothic" panose="020B0502020202020204"/>
              </a:rPr>
              <a:t>Ayhan</a:t>
            </a:r>
            <a:r>
              <a:rPr lang="en-US" sz="1600" b="1"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 Nasirli 1911404072</a:t>
            </a:r>
            <a: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t/>
            </a:r>
            <a:br>
              <a:rPr lang="tr-TR" sz="1600" b="1" dirty="0">
                <a:solidFill>
                  <a:schemeClr val="dk1"/>
                </a:solidFill>
                <a:latin typeface="Century Gothic" panose="020B0502020202020204"/>
                <a:ea typeface="Century Gothic" panose="020B0502020202020204"/>
                <a:cs typeface="Century Gothic" panose="020B0502020202020204"/>
                <a:sym typeface="Century Gothic" panose="020B0502020202020204"/>
              </a:rPr>
            </a:b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a:t>
            </a:r>
            <a:r>
              <a:rPr lang="en-US"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aykhain111</a:t>
            </a:r>
            <a:r>
              <a:rPr lang="tr-TR"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@gmail.com</a:t>
            </a:r>
            <a:endParaRP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Tarih                            : </a:t>
            </a:r>
            <a:r>
              <a:rPr lang="en-US"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23</a:t>
            </a:r>
            <a:r>
              <a:rPr lang="tr-TR"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/0</a:t>
            </a:r>
            <a:r>
              <a:rPr lang="en-US"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5</a:t>
            </a:r>
            <a:r>
              <a:rPr lang="tr-TR" sz="1600" dirty="0" smtClean="0">
                <a:solidFill>
                  <a:schemeClr val="dk1"/>
                </a:solidFill>
                <a:latin typeface="Century Gothic" panose="020B0502020202020204"/>
                <a:ea typeface="Century Gothic" panose="020B0502020202020204"/>
                <a:cs typeface="Century Gothic" panose="020B0502020202020204"/>
                <a:sym typeface="Century Gothic" panose="020B0502020202020204"/>
              </a:rPr>
              <a:t>/2022</a:t>
            </a:r>
            <a:endPar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endParaRP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Ders Yürütücüsü        : Doç. Dr. İsmail KIRBAŞ </a:t>
            </a:r>
          </a:p>
          <a:p>
            <a:pPr marL="0" marR="0" lvl="0" indent="0" algn="l" rtl="0">
              <a:spcBef>
                <a:spcPts val="1000"/>
              </a:spcBef>
              <a:spcAft>
                <a:spcPts val="0"/>
              </a:spcAft>
              <a:buClr>
                <a:schemeClr val="accent1"/>
              </a:buClr>
              <a:buSzPts val="1600"/>
              <a:buFont typeface="Noto Sans Symbols"/>
              <a:buNone/>
            </a:pPr>
            <a:r>
              <a:rPr lang="tr-TR" sz="1600" dirty="0">
                <a:solidFill>
                  <a:schemeClr val="dk1"/>
                </a:solidFill>
                <a:latin typeface="Century Gothic" panose="020B0502020202020204"/>
                <a:ea typeface="Century Gothic" panose="020B0502020202020204"/>
                <a:cs typeface="Century Gothic" panose="020B0502020202020204"/>
                <a:sym typeface="Century Gothic" panose="020B0502020202020204"/>
              </a:rPr>
              <a:t>E-posta                       : ismkir@gmail.com</a:t>
            </a:r>
          </a:p>
        </p:txBody>
      </p:sp>
      <p:pic>
        <p:nvPicPr>
          <p:cNvPr id="542" name="Google Shape;542;p46" descr="Kurumsal Kimlik | Burdur Mehmet Akif Ersoy Üniversitesi"/>
          <p:cNvPicPr preferRelativeResize="0"/>
          <p:nvPr/>
        </p:nvPicPr>
        <p:blipFill rotWithShape="1">
          <a:blip r:embed="rId3"/>
          <a:srcRect l="10292" t="8690" r="10665" b="11290"/>
          <a:stretch>
            <a:fillRect/>
          </a:stretch>
        </p:blipFill>
        <p:spPr>
          <a:xfrm>
            <a:off x="4732786" y="370695"/>
            <a:ext cx="1992144" cy="685387"/>
          </a:xfrm>
          <a:prstGeom prst="rect">
            <a:avLst/>
          </a:prstGeom>
          <a:noFill/>
          <a:ln>
            <a:noFill/>
          </a:ln>
        </p:spPr>
      </p:pic>
      <p:sp>
        <p:nvSpPr>
          <p:cNvPr id="543" name="Google Shape;543;p46"/>
          <p:cNvSpPr txBox="1"/>
          <p:nvPr/>
        </p:nvSpPr>
        <p:spPr>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800"/>
              <a:buFont typeface="Noto Sans Symbols"/>
              <a:buNone/>
            </a:pPr>
            <a:r>
              <a:rPr lang="tr-TR" sz="1800" b="1">
                <a:solidFill>
                  <a:schemeClr val="accent3"/>
                </a:solidFill>
                <a:latin typeface="Century Gothic" panose="020B0502020202020204"/>
                <a:ea typeface="Century Gothic" panose="020B0502020202020204"/>
                <a:cs typeface="Century Gothic" panose="020B0502020202020204"/>
                <a:sym typeface="Century Gothic" panose="020B0502020202020204"/>
              </a:rPr>
              <a:t>Flutter ile Mobil Programlamaya Giriş</a:t>
            </a:r>
            <a:endParaRPr sz="1800" b="1">
              <a:solidFill>
                <a:schemeClr val="accent3"/>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545" name="Google Shape;545;p46"/>
          <p:cNvSpPr/>
          <p:nvPr/>
        </p:nvSpPr>
        <p:spPr>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400" b="1" u="sng" cap="none">
                <a:solidFill>
                  <a:schemeClr val="accent1"/>
                </a:solidFill>
                <a:latin typeface="Century Gothic" panose="020B0502020202020204"/>
                <a:ea typeface="Century Gothic" panose="020B0502020202020204"/>
                <a:cs typeface="Century Gothic" panose="020B0502020202020204"/>
                <a:sym typeface="Century Gothic" panose="020B0502020202020204"/>
                <a:hlinkClick r:id="rId4"/>
              </a:rPr>
              <a:t>www.youtube.com/BMderslerim</a:t>
            </a:r>
            <a:endParaRPr sz="1400" b="1" cap="none">
              <a:solidFill>
                <a:schemeClr val="accent1"/>
              </a:solidFill>
              <a:latin typeface="Century Gothic" panose="020B0502020202020204"/>
              <a:ea typeface="Century Gothic" panose="020B0502020202020204"/>
              <a:cs typeface="Century Gothic" panose="020B0502020202020204"/>
              <a:sym typeface="Century Gothic" panose="020B0502020202020204"/>
            </a:endParaRPr>
          </a:p>
        </p:txBody>
      </p:sp>
      <p:pic>
        <p:nvPicPr>
          <p:cNvPr id="547" name="Google Shape;547;p46"/>
          <p:cNvPicPr preferRelativeResize="0"/>
          <p:nvPr/>
        </p:nvPicPr>
        <p:blipFill rotWithShape="1">
          <a:blip r:embed="rId5"/>
          <a:srcRect/>
          <a:stretch>
            <a:fillRect/>
          </a:stretch>
        </p:blipFill>
        <p:spPr>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745"/>
              </a:srgbClr>
            </a:outerShdw>
          </a:effectLst>
        </p:spPr>
      </p:pic>
      <p:pic>
        <p:nvPicPr>
          <p:cNvPr id="2" name="Picture 0"/>
          <p:cNvPicPr>
            <a:picLocks noChangeAspect="1"/>
          </p:cNvPicPr>
          <p:nvPr/>
        </p:nvPicPr>
        <p:blipFill>
          <a:blip r:embed="rId6"/>
          <a:srcRect l="10317" t="21650" r="10308" b="21650"/>
          <a:stretch>
            <a:fillRect/>
          </a:stretch>
        </p:blipFill>
        <p:spPr>
          <a:xfrm>
            <a:off x="839470" y="188595"/>
            <a:ext cx="1757045" cy="1255395"/>
          </a:xfrm>
          <a:prstGeom prst="rect">
            <a:avLst/>
          </a:prstGeom>
        </p:spPr>
      </p:pic>
      <p:pic>
        <p:nvPicPr>
          <p:cNvPr id="100" name="Picture 99"/>
          <p:cNvPicPr/>
          <p:nvPr/>
        </p:nvPicPr>
        <p:blipFill>
          <a:blip r:embed="rId7"/>
          <a:stretch>
            <a:fillRect/>
          </a:stretch>
        </p:blipFill>
        <p:spPr>
          <a:xfrm>
            <a:off x="2135505" y="4365625"/>
            <a:ext cx="2952115" cy="2284730"/>
          </a:xfrm>
          <a:prstGeom prst="rect">
            <a:avLst/>
          </a:prstGeom>
          <a:noFill/>
          <a:ln w="9525">
            <a:noFill/>
          </a:ln>
          <a:effectLst>
            <a:outerShdw blurRad="50800" dist="38100" dir="5400000" algn="t" rotWithShape="0">
              <a:prstClr val="black">
                <a:alpha val="40000"/>
              </a:prst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Git</a:t>
            </a:r>
            <a:r>
              <a:rPr lang="en-US" dirty="0" smtClean="0"/>
              <a:t> </a:t>
            </a:r>
            <a:r>
              <a:rPr lang="en-US" dirty="0" err="1" smtClean="0"/>
              <a:t>Nedir</a:t>
            </a:r>
            <a:r>
              <a:rPr lang="en-US" dirty="0" smtClean="0"/>
              <a:t>, </a:t>
            </a:r>
            <a:r>
              <a:rPr lang="az-Latn-AZ" dirty="0" smtClean="0"/>
              <a:t>ne işe yarar</a:t>
            </a:r>
            <a:r>
              <a:rPr lang="en-US" dirty="0" smtClean="0"/>
              <a:t>?</a:t>
            </a:r>
            <a:endParaRPr lang="az-Latn-AZ" dirty="0"/>
          </a:p>
        </p:txBody>
      </p:sp>
      <p:sp>
        <p:nvSpPr>
          <p:cNvPr id="3" name="Metin Yer Tutucusu 2"/>
          <p:cNvSpPr>
            <a:spLocks noGrp="1"/>
          </p:cNvSpPr>
          <p:nvPr>
            <p:ph type="body" idx="1"/>
          </p:nvPr>
        </p:nvSpPr>
        <p:spPr>
          <a:xfrm>
            <a:off x="531812" y="1905000"/>
            <a:ext cx="8915400" cy="3777622"/>
          </a:xfrm>
        </p:spPr>
        <p:txBody>
          <a:bodyPr>
            <a:normAutofit/>
          </a:bodyPr>
          <a:lstStyle/>
          <a:p>
            <a:pPr>
              <a:buFont typeface="Arial" panose="020B0604020202020204" pitchFamily="34" charset="0"/>
              <a:buChar char="•"/>
            </a:pPr>
            <a:r>
              <a:rPr lang="az-Latn-AZ" sz="2000" b="1" dirty="0"/>
              <a:t>Açık kaynaklı kontrol sistemine Git denir. Git küçüklüğü ve büyüklüğü fark etmeden projelerimizi geliştirirken bize hız katmayı sağlıyor ve verimliliği en üst düzeye çıkarmamızda yardımcı oluyor. </a:t>
            </a:r>
            <a:endParaRPr lang="az-Latn-AZ" sz="2000" b="1" dirty="0" smtClean="0"/>
          </a:p>
          <a:p>
            <a:pPr>
              <a:buFont typeface="Arial" panose="020B0604020202020204" pitchFamily="34" charset="0"/>
              <a:buChar char="•"/>
            </a:pPr>
            <a:endParaRPr lang="az-Latn-AZ" sz="2000" b="1" dirty="0" smtClean="0"/>
          </a:p>
          <a:p>
            <a:pPr>
              <a:buFont typeface="Arial" panose="020B0604020202020204" pitchFamily="34" charset="0"/>
              <a:buChar char="•"/>
            </a:pPr>
            <a:r>
              <a:rPr lang="az-Latn-AZ" sz="2000" b="1" dirty="0" smtClean="0"/>
              <a:t>Github </a:t>
            </a:r>
            <a:r>
              <a:rPr lang="az-Latn-AZ" sz="2000" b="1" dirty="0"/>
              <a:t>ise depolama servisidir. Github’ın özelliği sürüm kontrol sistemi olan Git kullanan projeler için web tabanlı servis olmasıdır. </a:t>
            </a:r>
            <a:r>
              <a:rPr lang="az-Latn-AZ" sz="2000" b="1" dirty="0" smtClean="0"/>
              <a:t>Yani </a:t>
            </a:r>
            <a:r>
              <a:rPr lang="az-Latn-AZ" sz="2000" b="1" dirty="0"/>
              <a:t>Git, bir sürüm kontrol sistemi, Github ise Git kullanan projeler için depolama sistemi olarak bilinir. Kısacası Git proje nakliyecisi, Github da proje deposudur.</a:t>
            </a:r>
            <a:endParaRPr lang="az-Latn-AZ" sz="2000" b="1" dirty="0" smtClean="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3</a:t>
            </a:fld>
            <a:endParaRPr lang="tr-TR"/>
          </a:p>
        </p:txBody>
      </p:sp>
      <p:pic>
        <p:nvPicPr>
          <p:cNvPr id="2052" name="Picture 4" descr="Git Tutorial – Git Fu With The Command Line | raywenderlich.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4159" y="1"/>
            <a:ext cx="1637840" cy="1637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270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Git tarihi</a:t>
            </a:r>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4</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195176925"/>
              </p:ext>
            </p:extLst>
          </p:nvPr>
        </p:nvGraphicFramePr>
        <p:xfrm>
          <a:off x="1211855" y="1905000"/>
          <a:ext cx="10292758" cy="3543300"/>
        </p:xfrm>
        <a:graphic>
          <a:graphicData uri="http://schemas.openxmlformats.org/drawingml/2006/table">
            <a:tbl>
              <a:tblPr/>
              <a:tblGrid>
                <a:gridCol w="5146379"/>
                <a:gridCol w="5146379"/>
              </a:tblGrid>
              <a:tr h="393700">
                <a:tc>
                  <a:txBody>
                    <a:bodyPr/>
                    <a:lstStyle/>
                    <a:p>
                      <a:pPr algn="l" fontAlgn="t"/>
                      <a:r>
                        <a:rPr lang="az-Latn-AZ" u="none" strike="noStrike" dirty="0">
                          <a:solidFill>
                            <a:srgbClr val="0645AD"/>
                          </a:solidFill>
                          <a:effectLst/>
                          <a:hlinkClick r:id="rId2" tooltip="Yazılım geliştirici"/>
                        </a:rPr>
                        <a:t>Geliştirici(ler)</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3" tooltip="Linus Torvalds"/>
                        </a:rPr>
                        <a:t>Linus Torvalds</a:t>
                      </a:r>
                      <a:r>
                        <a:rPr lang="az-Latn-AZ">
                          <a:effectLst/>
                        </a:rPr>
                        <a:t>, </a:t>
                      </a:r>
                      <a:r>
                        <a:rPr lang="az-Latn-AZ" u="none" strike="noStrike">
                          <a:solidFill>
                            <a:srgbClr val="DD3333"/>
                          </a:solidFill>
                          <a:effectLst/>
                          <a:hlinkClick r:id="rId4" tooltip="Junio Hamano (sayfa mevcut değil)"/>
                        </a:rPr>
                        <a:t>Junio Hamano</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dirty="0">
                          <a:effectLst/>
                        </a:rPr>
                        <a:t>İlk yayınlanma</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7 Nisan 2005</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a:effectLst/>
                        </a:rPr>
                        <a:t>Güncel sürüm</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2.34.1 / 24 Kasım 2021</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a:effectLst/>
                        </a:rPr>
                        <a:t>Geliştirme durumu</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a:effectLst/>
                        </a:rPr>
                        <a:t>Aktif olarak devam ediyor</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a:effectLst/>
                        </a:rPr>
                        <a:t>Programlama dili</a:t>
                      </a: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5" tooltip="C (programlama dili)"/>
                        </a:rPr>
                        <a:t>C</a:t>
                      </a:r>
                      <a:r>
                        <a:rPr lang="az-Latn-AZ">
                          <a:effectLst/>
                        </a:rPr>
                        <a:t>, </a:t>
                      </a:r>
                      <a:r>
                        <a:rPr lang="az-Latn-AZ" u="none" strike="noStrike">
                          <a:solidFill>
                            <a:srgbClr val="0645AD"/>
                          </a:solidFill>
                          <a:effectLst/>
                          <a:hlinkClick r:id="rId6" tooltip="Tcl"/>
                        </a:rPr>
                        <a:t>Tcl</a:t>
                      </a:r>
                      <a:r>
                        <a:rPr lang="az-Latn-AZ">
                          <a:effectLst/>
                        </a:rPr>
                        <a:t>, </a:t>
                      </a:r>
                      <a:r>
                        <a:rPr lang="az-Latn-AZ" u="none" strike="noStrike">
                          <a:solidFill>
                            <a:srgbClr val="0645AD"/>
                          </a:solidFill>
                          <a:effectLst/>
                          <a:hlinkClick r:id="rId7" tooltip="Perl"/>
                        </a:rPr>
                        <a:t>Perl</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u="sng">
                          <a:solidFill>
                            <a:srgbClr val="0645AD"/>
                          </a:solidFill>
                          <a:effectLst/>
                          <a:hlinkClick r:id="rId8"/>
                        </a:rPr>
                        <a:t>Platform</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9" tooltip="Çapraz platform yazılımları"/>
                        </a:rPr>
                        <a:t>Çapraz Platform</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u="none" strike="noStrike">
                          <a:solidFill>
                            <a:srgbClr val="0645AD"/>
                          </a:solidFill>
                          <a:effectLst/>
                          <a:hlinkClick r:id="rId10" tooltip="Yazılım kategorileri listesi"/>
                        </a:rPr>
                        <a:t>Tür</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11" tooltip="Sürüm Kontrol Sistemi"/>
                        </a:rPr>
                        <a:t>Sürüm Kontrol Sistemi</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u="none" strike="noStrike">
                          <a:solidFill>
                            <a:srgbClr val="0645AD"/>
                          </a:solidFill>
                          <a:effectLst/>
                          <a:hlinkClick r:id="rId12" tooltip="Yazılım lisansı"/>
                        </a:rPr>
                        <a:t>Lisans</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a:solidFill>
                            <a:srgbClr val="0645AD"/>
                          </a:solidFill>
                          <a:effectLst/>
                          <a:hlinkClick r:id="rId13" tooltip="GNU Genel Kamu Lisansı"/>
                        </a:rPr>
                        <a:t>GNU Genel Kamu Lisansı v2</a:t>
                      </a:r>
                      <a:endParaRPr lang="az-Latn-AZ">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r h="393700">
                <a:tc>
                  <a:txBody>
                    <a:bodyPr/>
                    <a:lstStyle/>
                    <a:p>
                      <a:pPr algn="l" fontAlgn="t"/>
                      <a:r>
                        <a:rPr lang="az-Latn-AZ" u="none" strike="noStrike" dirty="0">
                          <a:solidFill>
                            <a:srgbClr val="0645AD"/>
                          </a:solidFill>
                          <a:effectLst/>
                          <a:hlinkClick r:id="rId14" tooltip="İnternet sitesi"/>
                        </a:rPr>
                        <a:t>Resmî sitesi</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l" fontAlgn="t"/>
                      <a:r>
                        <a:rPr lang="az-Latn-AZ" u="none" strike="noStrike" dirty="0">
                          <a:solidFill>
                            <a:srgbClr val="3366BB"/>
                          </a:solidFill>
                          <a:effectLst/>
                          <a:hlinkClick r:id="rId15"/>
                        </a:rPr>
                        <a:t>http://git-scm.com/</a:t>
                      </a:r>
                      <a:endParaRPr lang="az-Latn-AZ" dirty="0">
                        <a:effectLst/>
                      </a:endParaRPr>
                    </a:p>
                  </a:txBody>
                  <a:tcP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r>
            </a:tbl>
          </a:graphicData>
        </a:graphic>
      </p:graphicFrame>
    </p:spTree>
    <p:extLst>
      <p:ext uri="{BB962C8B-B14F-4D97-AF65-F5344CB8AC3E}">
        <p14:creationId xmlns:p14="http://schemas.microsoft.com/office/powerpoint/2010/main" val="2760412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Git kurulumu</a:t>
            </a:r>
            <a:endParaRPr lang="az-Latn-AZ" dirty="0"/>
          </a:p>
        </p:txBody>
      </p:sp>
      <p:sp>
        <p:nvSpPr>
          <p:cNvPr id="3" name="Metin Yer Tutucusu 2"/>
          <p:cNvSpPr>
            <a:spLocks noGrp="1"/>
          </p:cNvSpPr>
          <p:nvPr>
            <p:ph type="body" idx="1"/>
          </p:nvPr>
        </p:nvSpPr>
        <p:spPr>
          <a:xfrm>
            <a:off x="531812" y="1264555"/>
            <a:ext cx="5714752" cy="5499802"/>
          </a:xfrm>
        </p:spPr>
        <p:txBody>
          <a:bodyPr/>
          <a:lstStyle/>
          <a:p>
            <a:pPr>
              <a:buFont typeface="Arial" panose="020B0604020202020204" pitchFamily="34" charset="0"/>
              <a:buChar char="•"/>
            </a:pPr>
            <a:r>
              <a:rPr lang="en-US" b="1" dirty="0" smtClean="0"/>
              <a:t>1. </a:t>
            </a:r>
            <a:r>
              <a:rPr lang="az-Latn-AZ" b="1" dirty="0" smtClean="0"/>
              <a:t>Windows'a </a:t>
            </a:r>
            <a:r>
              <a:rPr lang="az-Latn-AZ" b="1" dirty="0"/>
              <a:t>kurulum için gerekli dosyayı resmi web sayfasından indirmemiz gerekiyor.Bunun için https://git-scm.com/downloads adresine tıklıyoruz. </a:t>
            </a:r>
            <a:endParaRPr lang="az-Latn-AZ" b="1" dirty="0" smtClean="0"/>
          </a:p>
          <a:p>
            <a:pPr>
              <a:buFont typeface="Arial" panose="020B0604020202020204" pitchFamily="34" charset="0"/>
              <a:buChar char="•"/>
            </a:pPr>
            <a:r>
              <a:rPr lang="az-Latn-AZ" b="1" dirty="0" smtClean="0"/>
              <a:t>2</a:t>
            </a:r>
            <a:r>
              <a:rPr lang="en-US" b="1" dirty="0" smtClean="0"/>
              <a:t>. </a:t>
            </a:r>
            <a:r>
              <a:rPr lang="az-Latn-AZ" b="1" dirty="0" smtClean="0"/>
              <a:t>Sayfa </a:t>
            </a:r>
            <a:r>
              <a:rPr lang="az-Latn-AZ" b="1" dirty="0"/>
              <a:t>açıldıktan sonra Windows’la beraber diğer işletim sistemlerine mahsus kurulum dosyalarının da olduğunu görebiliriz. Ama diğer başlıklara bakarsak bunun pek önemli olmadığını anlarız. Kurulum dosyamızı indirmek için sağ tarafta “Download 2.25.1 for Windows” butonuna tıklamamız gerekli</a:t>
            </a:r>
            <a:r>
              <a:rPr lang="az-Latn-AZ" b="1" dirty="0" smtClean="0"/>
              <a:t>.</a:t>
            </a:r>
            <a:endParaRPr lang="en-US"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5</a:t>
            </a:fld>
            <a:endParaRPr lang="tr-TR"/>
          </a:p>
        </p:txBody>
      </p:sp>
      <p:pic>
        <p:nvPicPr>
          <p:cNvPr id="1026" name="Picture 2" descr="git-windows-setup-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7412" y="1454227"/>
            <a:ext cx="6044588" cy="324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837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Git</a:t>
            </a:r>
            <a:r>
              <a:rPr lang="en-US" dirty="0" smtClean="0"/>
              <a:t> </a:t>
            </a:r>
            <a:r>
              <a:rPr lang="en-US" dirty="0" err="1" smtClean="0"/>
              <a:t>kurulumu</a:t>
            </a:r>
            <a:endParaRPr lang="az-Latn-AZ" dirty="0"/>
          </a:p>
        </p:txBody>
      </p:sp>
      <p:sp>
        <p:nvSpPr>
          <p:cNvPr id="3" name="Metin Yer Tutucusu 2"/>
          <p:cNvSpPr>
            <a:spLocks noGrp="1"/>
          </p:cNvSpPr>
          <p:nvPr>
            <p:ph type="body" idx="1"/>
          </p:nvPr>
        </p:nvSpPr>
        <p:spPr>
          <a:xfrm>
            <a:off x="531812" y="1264555"/>
            <a:ext cx="5409951" cy="3777622"/>
          </a:xfrm>
        </p:spPr>
        <p:txBody>
          <a:bodyPr>
            <a:normAutofit fontScale="92500" lnSpcReduction="10000"/>
          </a:bodyPr>
          <a:lstStyle/>
          <a:p>
            <a:pPr>
              <a:buFont typeface="Arial" panose="020B0604020202020204" pitchFamily="34" charset="0"/>
              <a:buChar char="•"/>
            </a:pPr>
            <a:r>
              <a:rPr lang="en-US" b="1" dirty="0"/>
              <a:t>3. </a:t>
            </a:r>
            <a:r>
              <a:rPr lang="en-US" b="1" dirty="0" err="1"/>
              <a:t>İndirme</a:t>
            </a:r>
            <a:r>
              <a:rPr lang="en-US" b="1" dirty="0"/>
              <a:t> </a:t>
            </a:r>
            <a:r>
              <a:rPr lang="en-US" b="1" dirty="0" err="1"/>
              <a:t>işlemimiz</a:t>
            </a:r>
            <a:r>
              <a:rPr lang="en-US" b="1" dirty="0"/>
              <a:t> </a:t>
            </a:r>
            <a:r>
              <a:rPr lang="en-US" b="1" dirty="0" err="1"/>
              <a:t>otomatik</a:t>
            </a:r>
            <a:r>
              <a:rPr lang="en-US" b="1" dirty="0"/>
              <a:t> </a:t>
            </a:r>
            <a:r>
              <a:rPr lang="en-US" b="1" dirty="0" err="1"/>
              <a:t>olarak</a:t>
            </a:r>
            <a:r>
              <a:rPr lang="en-US" b="1" dirty="0"/>
              <a:t> </a:t>
            </a:r>
            <a:r>
              <a:rPr lang="en-US" b="1" dirty="0" err="1"/>
              <a:t>başlanacaktır</a:t>
            </a:r>
            <a:r>
              <a:rPr lang="en-US" b="1" dirty="0"/>
              <a:t>. </a:t>
            </a:r>
            <a:r>
              <a:rPr lang="en-US" b="1" dirty="0" err="1"/>
              <a:t>Eğer</a:t>
            </a:r>
            <a:r>
              <a:rPr lang="en-US" b="1" dirty="0"/>
              <a:t> </a:t>
            </a:r>
            <a:r>
              <a:rPr lang="en-US" b="1" dirty="0" err="1"/>
              <a:t>başlamazsa</a:t>
            </a:r>
            <a:r>
              <a:rPr lang="en-US" b="1" dirty="0"/>
              <a:t>, “Click here to download manually” </a:t>
            </a:r>
            <a:r>
              <a:rPr lang="en-US" b="1" dirty="0" err="1"/>
              <a:t>linkine</a:t>
            </a:r>
            <a:r>
              <a:rPr lang="en-US" b="1" dirty="0"/>
              <a:t> </a:t>
            </a:r>
            <a:r>
              <a:rPr lang="en-US" b="1" dirty="0" err="1"/>
              <a:t>tıklayarak</a:t>
            </a:r>
            <a:r>
              <a:rPr lang="en-US" b="1" dirty="0"/>
              <a:t> </a:t>
            </a:r>
            <a:r>
              <a:rPr lang="en-US" b="1" dirty="0" err="1"/>
              <a:t>indirmeni</a:t>
            </a:r>
            <a:r>
              <a:rPr lang="en-US" b="1" dirty="0"/>
              <a:t> </a:t>
            </a:r>
            <a:r>
              <a:rPr lang="en-US" b="1" dirty="0" err="1"/>
              <a:t>başlatabiliriz</a:t>
            </a:r>
            <a:r>
              <a:rPr lang="en-US" b="1" dirty="0"/>
              <a:t>. Bu </a:t>
            </a:r>
            <a:r>
              <a:rPr lang="en-US" b="1" dirty="0" err="1"/>
              <a:t>etapta</a:t>
            </a:r>
            <a:r>
              <a:rPr lang="en-US" b="1" dirty="0"/>
              <a:t> </a:t>
            </a:r>
            <a:r>
              <a:rPr lang="en-US" b="1" dirty="0" err="1"/>
              <a:t>programın</a:t>
            </a:r>
            <a:r>
              <a:rPr lang="en-US" b="1" dirty="0"/>
              <a:t> </a:t>
            </a:r>
            <a:r>
              <a:rPr lang="en-US" b="1" dirty="0" err="1"/>
              <a:t>sorunsuz</a:t>
            </a:r>
            <a:r>
              <a:rPr lang="en-US" b="1" dirty="0"/>
              <a:t> </a:t>
            </a:r>
            <a:r>
              <a:rPr lang="en-US" b="1" dirty="0" err="1"/>
              <a:t>şekilde</a:t>
            </a:r>
            <a:r>
              <a:rPr lang="en-US" b="1" dirty="0"/>
              <a:t> </a:t>
            </a:r>
            <a:r>
              <a:rPr lang="en-US" b="1" dirty="0" err="1"/>
              <a:t>indirilmesini</a:t>
            </a:r>
            <a:r>
              <a:rPr lang="en-US" b="1" dirty="0"/>
              <a:t> </a:t>
            </a:r>
            <a:r>
              <a:rPr lang="en-US" b="1" dirty="0" err="1"/>
              <a:t>bekliyoruz</a:t>
            </a:r>
            <a:r>
              <a:rPr lang="en-US" b="1" dirty="0"/>
              <a:t>. </a:t>
            </a:r>
            <a:r>
              <a:rPr lang="en-US" b="1" dirty="0" err="1"/>
              <a:t>İndirme</a:t>
            </a:r>
            <a:r>
              <a:rPr lang="en-US" b="1" dirty="0"/>
              <a:t> </a:t>
            </a:r>
            <a:r>
              <a:rPr lang="en-US" b="1" dirty="0" err="1"/>
              <a:t>işlemi</a:t>
            </a:r>
            <a:r>
              <a:rPr lang="en-US" b="1" dirty="0"/>
              <a:t> </a:t>
            </a:r>
            <a:r>
              <a:rPr lang="en-US" b="1" dirty="0" err="1"/>
              <a:t>tamamlandıktan</a:t>
            </a:r>
            <a:r>
              <a:rPr lang="en-US" b="1" dirty="0"/>
              <a:t> </a:t>
            </a:r>
            <a:r>
              <a:rPr lang="en-US" b="1" dirty="0" err="1"/>
              <a:t>sonra</a:t>
            </a:r>
            <a:r>
              <a:rPr lang="en-US" b="1" dirty="0"/>
              <a:t> </a:t>
            </a:r>
            <a:r>
              <a:rPr lang="en-US" b="1" dirty="0" err="1"/>
              <a:t>programı</a:t>
            </a:r>
            <a:r>
              <a:rPr lang="en-US" b="1" dirty="0"/>
              <a:t> </a:t>
            </a:r>
            <a:r>
              <a:rPr lang="en-US" b="1" dirty="0" err="1"/>
              <a:t>başlatmamız</a:t>
            </a:r>
            <a:r>
              <a:rPr lang="en-US" b="1" dirty="0"/>
              <a:t> </a:t>
            </a:r>
            <a:r>
              <a:rPr lang="en-US" b="1" dirty="0" err="1"/>
              <a:t>gerekli</a:t>
            </a:r>
            <a:r>
              <a:rPr lang="en-US" b="1" dirty="0"/>
              <a:t>. </a:t>
            </a:r>
            <a:endParaRPr lang="en-US" b="1" dirty="0" smtClean="0"/>
          </a:p>
          <a:p>
            <a:pPr>
              <a:buFont typeface="Arial" panose="020B0604020202020204" pitchFamily="34" charset="0"/>
              <a:buChar char="•"/>
            </a:pPr>
            <a:endParaRPr lang="en-US" b="1" dirty="0"/>
          </a:p>
          <a:p>
            <a:pPr>
              <a:buFont typeface="Arial" panose="020B0604020202020204" pitchFamily="34" charset="0"/>
              <a:buChar char="•"/>
            </a:pPr>
            <a:r>
              <a:rPr lang="en-US" b="1" dirty="0"/>
              <a:t>4. </a:t>
            </a:r>
            <a:r>
              <a:rPr lang="en-US" b="1" dirty="0" err="1"/>
              <a:t>Kullanıcı</a:t>
            </a:r>
            <a:r>
              <a:rPr lang="en-US" b="1" dirty="0"/>
              <a:t> </a:t>
            </a:r>
            <a:r>
              <a:rPr lang="en-US" b="1" dirty="0" err="1"/>
              <a:t>hesap</a:t>
            </a:r>
            <a:r>
              <a:rPr lang="en-US" b="1" dirty="0"/>
              <a:t> </a:t>
            </a:r>
            <a:r>
              <a:rPr lang="en-US" b="1" dirty="0" err="1"/>
              <a:t>denetimi</a:t>
            </a:r>
            <a:r>
              <a:rPr lang="en-US" b="1" dirty="0"/>
              <a:t> </a:t>
            </a:r>
            <a:r>
              <a:rPr lang="en-US" b="1" dirty="0" err="1"/>
              <a:t>ayarlarını</a:t>
            </a:r>
            <a:r>
              <a:rPr lang="en-US" b="1" dirty="0"/>
              <a:t> </a:t>
            </a:r>
            <a:r>
              <a:rPr lang="en-US" b="1" dirty="0" err="1"/>
              <a:t>açık</a:t>
            </a:r>
            <a:r>
              <a:rPr lang="en-US" b="1" dirty="0"/>
              <a:t> </a:t>
            </a:r>
            <a:r>
              <a:rPr lang="en-US" b="1" dirty="0" err="1"/>
              <a:t>koyduktan</a:t>
            </a:r>
            <a:r>
              <a:rPr lang="en-US" b="1" dirty="0"/>
              <a:t> </a:t>
            </a:r>
            <a:r>
              <a:rPr lang="en-US" b="1" dirty="0" err="1"/>
              <a:t>sonra</a:t>
            </a:r>
            <a:r>
              <a:rPr lang="en-US" b="1" dirty="0"/>
              <a:t> </a:t>
            </a:r>
            <a:r>
              <a:rPr lang="en-US" b="1" dirty="0" err="1"/>
              <a:t>karşımıza</a:t>
            </a:r>
            <a:r>
              <a:rPr lang="en-US" b="1" dirty="0"/>
              <a:t> </a:t>
            </a:r>
            <a:r>
              <a:rPr lang="en-US" b="1" dirty="0" err="1"/>
              <a:t>bir</a:t>
            </a:r>
            <a:r>
              <a:rPr lang="en-US" b="1" dirty="0"/>
              <a:t> </a:t>
            </a:r>
            <a:r>
              <a:rPr lang="en-US" b="1" dirty="0" err="1"/>
              <a:t>pencere</a:t>
            </a:r>
            <a:r>
              <a:rPr lang="en-US" b="1" dirty="0"/>
              <a:t> </a:t>
            </a:r>
            <a:r>
              <a:rPr lang="en-US" b="1" dirty="0" err="1"/>
              <a:t>gelecektir</a:t>
            </a:r>
            <a:r>
              <a:rPr lang="en-US" b="1" dirty="0"/>
              <a:t>. Bu </a:t>
            </a:r>
            <a:r>
              <a:rPr lang="en-US" b="1" dirty="0" err="1"/>
              <a:t>etapta</a:t>
            </a:r>
            <a:r>
              <a:rPr lang="en-US" b="1" dirty="0"/>
              <a:t> </a:t>
            </a:r>
            <a:r>
              <a:rPr lang="en-US" b="1" dirty="0" err="1"/>
              <a:t>işlemin</a:t>
            </a:r>
            <a:r>
              <a:rPr lang="en-US" b="1" dirty="0"/>
              <a:t> </a:t>
            </a:r>
            <a:r>
              <a:rPr lang="en-US" b="1" dirty="0" err="1"/>
              <a:t>bizim</a:t>
            </a:r>
            <a:r>
              <a:rPr lang="en-US" b="1" dirty="0"/>
              <a:t> </a:t>
            </a:r>
            <a:r>
              <a:rPr lang="en-US" b="1" dirty="0" err="1"/>
              <a:t>tarafımızdan</a:t>
            </a:r>
            <a:r>
              <a:rPr lang="en-US" b="1" dirty="0"/>
              <a:t> </a:t>
            </a:r>
            <a:r>
              <a:rPr lang="en-US" b="1" dirty="0" err="1"/>
              <a:t>yapıldığını</a:t>
            </a:r>
            <a:r>
              <a:rPr lang="en-US" b="1" dirty="0"/>
              <a:t> </a:t>
            </a:r>
            <a:r>
              <a:rPr lang="en-US" b="1" dirty="0" err="1"/>
              <a:t>onaylamamız</a:t>
            </a:r>
            <a:r>
              <a:rPr lang="en-US" b="1" dirty="0"/>
              <a:t> </a:t>
            </a:r>
            <a:r>
              <a:rPr lang="en-US" b="1" dirty="0" err="1"/>
              <a:t>lazım</a:t>
            </a:r>
            <a:r>
              <a:rPr lang="en-US" b="1" dirty="0"/>
              <a:t>. “Evet” </a:t>
            </a:r>
            <a:r>
              <a:rPr lang="en-US" b="1" dirty="0" err="1"/>
              <a:t>seçeneğine</a:t>
            </a:r>
            <a:r>
              <a:rPr lang="en-US" b="1" dirty="0"/>
              <a:t> </a:t>
            </a:r>
            <a:r>
              <a:rPr lang="en-US" b="1" dirty="0" err="1"/>
              <a:t>basarak</a:t>
            </a:r>
            <a:r>
              <a:rPr lang="en-US" b="1" dirty="0"/>
              <a:t> </a:t>
            </a:r>
            <a:r>
              <a:rPr lang="en-US" b="1" dirty="0" err="1"/>
              <a:t>işleme</a:t>
            </a:r>
            <a:r>
              <a:rPr lang="en-US" b="1" dirty="0"/>
              <a:t> </a:t>
            </a:r>
            <a:r>
              <a:rPr lang="en-US" b="1" dirty="0" err="1"/>
              <a:t>onay</a:t>
            </a:r>
            <a:r>
              <a:rPr lang="en-US" b="1" dirty="0"/>
              <a:t> </a:t>
            </a:r>
            <a:r>
              <a:rPr lang="en-US" b="1" dirty="0" err="1"/>
              <a:t>veriyoruz</a:t>
            </a:r>
            <a:r>
              <a:rPr lang="en-US" b="1" dirty="0"/>
              <a:t>.</a:t>
            </a:r>
            <a:endParaRPr lang="az-Latn-AZ" b="1"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6</a:t>
            </a:fld>
            <a:endParaRPr lang="tr-TR"/>
          </a:p>
        </p:txBody>
      </p:sp>
      <p:pic>
        <p:nvPicPr>
          <p:cNvPr id="2050" name="Picture 2" descr="git-windows-setup-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34290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it-windows-setup-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1"/>
            <a:ext cx="6096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999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Git</a:t>
            </a:r>
            <a:r>
              <a:rPr lang="en-US" dirty="0" smtClean="0"/>
              <a:t> </a:t>
            </a:r>
            <a:r>
              <a:rPr lang="en-US" dirty="0" err="1" smtClean="0"/>
              <a:t>kurulumu</a:t>
            </a:r>
            <a:endParaRPr lang="az-Latn-AZ" dirty="0"/>
          </a:p>
        </p:txBody>
      </p:sp>
      <p:sp>
        <p:nvSpPr>
          <p:cNvPr id="3" name="Metin Yer Tutucusu 2"/>
          <p:cNvSpPr>
            <a:spLocks noGrp="1"/>
          </p:cNvSpPr>
          <p:nvPr>
            <p:ph type="body" idx="1"/>
          </p:nvPr>
        </p:nvSpPr>
        <p:spPr>
          <a:xfrm>
            <a:off x="531812" y="1264555"/>
            <a:ext cx="6199494" cy="4409132"/>
          </a:xfrm>
        </p:spPr>
        <p:txBody>
          <a:bodyPr/>
          <a:lstStyle/>
          <a:p>
            <a:pPr>
              <a:buFont typeface="Arial" panose="020B0604020202020204" pitchFamily="34" charset="0"/>
              <a:buChar char="•"/>
            </a:pPr>
            <a:r>
              <a:rPr lang="az-Latn-AZ" b="1" dirty="0" smtClean="0"/>
              <a:t>5</a:t>
            </a:r>
            <a:r>
              <a:rPr lang="en-US" b="1" dirty="0" smtClean="0"/>
              <a:t>. </a:t>
            </a:r>
            <a:r>
              <a:rPr lang="en-US" b="1" dirty="0" err="1" smtClean="0"/>
              <a:t>Kar</a:t>
            </a:r>
            <a:r>
              <a:rPr lang="az-Latn-AZ" b="1" dirty="0" smtClean="0"/>
              <a:t>şımıza çıkacak olan setupu istediğimiz değişikliyi yapıp ve ya yapmayıb Next tıklayarak en sona kadar geliyoruz</a:t>
            </a:r>
            <a:r>
              <a:rPr lang="en-US" b="1" dirty="0" smtClean="0"/>
              <a:t>.</a:t>
            </a:r>
            <a:r>
              <a:rPr lang="az-Latn-AZ" b="1" dirty="0" smtClean="0"/>
              <a:t> </a:t>
            </a:r>
          </a:p>
          <a:p>
            <a:pPr>
              <a:buFont typeface="Arial" panose="020B0604020202020204" pitchFamily="34" charset="0"/>
              <a:buChar char="•"/>
            </a:pPr>
            <a:endParaRPr lang="az-Latn-AZ" b="1" dirty="0"/>
          </a:p>
          <a:p>
            <a:pPr>
              <a:buFont typeface="Arial" panose="020B0604020202020204" pitchFamily="34" charset="0"/>
              <a:buChar char="•"/>
            </a:pPr>
            <a:endParaRPr lang="az-Latn-AZ" b="1" dirty="0" smtClean="0"/>
          </a:p>
          <a:p>
            <a:pPr>
              <a:buFont typeface="Arial" panose="020B0604020202020204" pitchFamily="34" charset="0"/>
              <a:buChar char="•"/>
            </a:pPr>
            <a:endParaRPr lang="az-Latn-AZ" b="1" dirty="0" smtClean="0"/>
          </a:p>
          <a:p>
            <a:pPr>
              <a:buFont typeface="Arial" panose="020B0604020202020204" pitchFamily="34" charset="0"/>
              <a:buChar char="•"/>
            </a:pPr>
            <a:r>
              <a:rPr lang="az-Latn-AZ" b="1" dirty="0" smtClean="0"/>
              <a:t>6</a:t>
            </a:r>
            <a:r>
              <a:rPr lang="en-US" b="1" dirty="0" smtClean="0"/>
              <a:t>.</a:t>
            </a:r>
            <a:r>
              <a:rPr lang="az-Latn-AZ" b="1" dirty="0"/>
              <a:t> Son olarak b</a:t>
            </a:r>
            <a:r>
              <a:rPr lang="az-Latn-AZ" b="1" dirty="0" smtClean="0"/>
              <a:t>urada </a:t>
            </a:r>
            <a:r>
              <a:rPr lang="az-Latn-AZ" b="1" dirty="0"/>
              <a:t>Git kullanımına mahsus ilave ayarlar mevcut. Kurulum işlemini başlatmak için varsayılan seçenekler ile “Install” butonuna tıklamamız yeterli.</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7</a:t>
            </a:fld>
            <a:endParaRPr lang="tr-TR"/>
          </a:p>
        </p:txBody>
      </p:sp>
      <p:pic>
        <p:nvPicPr>
          <p:cNvPr id="3074" name="Picture 2" descr="git-windows-setup-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3020" y="11934"/>
            <a:ext cx="4334847" cy="334867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it-windows-setup-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3020" y="3360604"/>
            <a:ext cx="4334847" cy="334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8283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az-Latn-AZ" dirty="0" smtClean="0">
                <a:solidFill>
                  <a:schemeClr val="accent2">
                    <a:lumMod val="75000"/>
                  </a:schemeClr>
                </a:solidFill>
              </a:rPr>
              <a:t>JDK </a:t>
            </a:r>
            <a:r>
              <a:rPr lang="az-Latn-AZ" dirty="0">
                <a:solidFill>
                  <a:schemeClr val="accent2">
                    <a:lumMod val="75000"/>
                  </a:schemeClr>
                </a:solidFill>
              </a:rPr>
              <a:t>nedir</a:t>
            </a:r>
            <a:r>
              <a:rPr lang="en-US" dirty="0">
                <a:solidFill>
                  <a:schemeClr val="accent2">
                    <a:lumMod val="75000"/>
                  </a:schemeClr>
                </a:solidFill>
              </a:rPr>
              <a:t>, ne </a:t>
            </a:r>
            <a:r>
              <a:rPr lang="az-Latn-AZ" dirty="0">
                <a:solidFill>
                  <a:schemeClr val="accent2">
                    <a:lumMod val="75000"/>
                  </a:schemeClr>
                </a:solidFill>
              </a:rPr>
              <a:t>işe yarar</a:t>
            </a:r>
            <a:r>
              <a:rPr lang="en-US" dirty="0" smtClean="0">
                <a:solidFill>
                  <a:schemeClr val="accent2">
                    <a:lumMod val="75000"/>
                  </a:schemeClr>
                </a:solidFill>
              </a:rPr>
              <a:t>?</a:t>
            </a:r>
            <a:r>
              <a:rPr lang="az-Latn-AZ" dirty="0">
                <a:solidFill>
                  <a:schemeClr val="accent2">
                    <a:lumMod val="75000"/>
                  </a:schemeClr>
                </a:solidFill>
              </a:rPr>
              <a:t/>
            </a:r>
            <a:br>
              <a:rPr lang="az-Latn-AZ" dirty="0">
                <a:solidFill>
                  <a:schemeClr val="accent2">
                    <a:lumMod val="75000"/>
                  </a:schemeClr>
                </a:solidFill>
              </a:rPr>
            </a:br>
            <a:endParaRPr lang="az-Latn-AZ" dirty="0">
              <a:solidFill>
                <a:schemeClr val="accent2">
                  <a:lumMod val="75000"/>
                </a:schemeClr>
              </a:solidFill>
            </a:endParaRPr>
          </a:p>
        </p:txBody>
      </p:sp>
      <p:sp>
        <p:nvSpPr>
          <p:cNvPr id="3" name="Metin Yer Tutucusu 2"/>
          <p:cNvSpPr>
            <a:spLocks noGrp="1"/>
          </p:cNvSpPr>
          <p:nvPr>
            <p:ph type="body" idx="1"/>
          </p:nvPr>
        </p:nvSpPr>
        <p:spPr>
          <a:xfrm>
            <a:off x="531811" y="1264555"/>
            <a:ext cx="7587619" cy="3777622"/>
          </a:xfrm>
        </p:spPr>
        <p:txBody>
          <a:bodyPr/>
          <a:lstStyle/>
          <a:p>
            <a:pPr>
              <a:buFont typeface="Arial" panose="020B0604020202020204" pitchFamily="34" charset="0"/>
              <a:buChar char="•"/>
            </a:pPr>
            <a:r>
              <a:rPr lang="az-Latn-AZ" b="1" dirty="0" smtClean="0"/>
              <a:t>1</a:t>
            </a:r>
            <a:r>
              <a:rPr lang="en-US" b="1" dirty="0" smtClean="0"/>
              <a:t>. </a:t>
            </a:r>
            <a:r>
              <a:rPr lang="az-Latn-AZ" b="1" dirty="0" smtClean="0"/>
              <a:t>Java </a:t>
            </a:r>
            <a:r>
              <a:rPr lang="az-Latn-AZ" b="1" dirty="0"/>
              <a:t>uygulamalarını geliştirmek için gerekli tüm araçları JDK bize sağlar. Java kütüphaneleri, Java Complier, Interpreter,JVM ve JRE içerir. JDK yükleyerek bir Java uygulaması geliştire biliriz, çünkü, JDK diğer araçları içerisinde barındırır</a:t>
            </a:r>
            <a:r>
              <a:rPr lang="az-Latn-AZ" b="1" dirty="0" smtClean="0"/>
              <a:t>.</a:t>
            </a:r>
          </a:p>
          <a:p>
            <a:pPr marL="114300" indent="0">
              <a:buNone/>
            </a:pPr>
            <a:endParaRPr lang="az-Latn-AZ" dirty="0"/>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8</a:t>
            </a:fld>
            <a:endParaRPr lang="tr-TR"/>
          </a:p>
        </p:txBody>
      </p:sp>
      <p:pic>
        <p:nvPicPr>
          <p:cNvPr id="4100" name="Picture 4" descr="jdk | ThatJeffSmi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786" y="0"/>
            <a:ext cx="3841214" cy="2190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3308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az-Latn-AZ" dirty="0" smtClean="0"/>
              <a:t>JDK tarihi</a:t>
            </a:r>
            <a:endParaRPr lang="az-Latn-AZ" dirty="0"/>
          </a:p>
        </p:txBody>
      </p:sp>
      <p:sp>
        <p:nvSpPr>
          <p:cNvPr id="3" name="Metin Yer Tutucusu 2"/>
          <p:cNvSpPr>
            <a:spLocks noGrp="1"/>
          </p:cNvSpPr>
          <p:nvPr>
            <p:ph type="body" idx="1"/>
          </p:nvPr>
        </p:nvSpPr>
        <p:spPr>
          <a:xfrm>
            <a:off x="531812" y="1326984"/>
            <a:ext cx="8915400" cy="3777622"/>
          </a:xfrm>
        </p:spPr>
        <p:txBody>
          <a:bodyPr/>
          <a:lstStyle/>
          <a:p>
            <a:pPr>
              <a:buFont typeface="Arial" panose="020B0604020202020204" pitchFamily="34" charset="0"/>
              <a:buChar char="•"/>
            </a:pPr>
            <a:r>
              <a:rPr lang="az-Latn-AZ" b="1" dirty="0"/>
              <a:t>Java geliştiricilerine yönelik Oracle Corporation ürünlerinden biri de Java Geliştirme Kitidir (JDK). Kava SDK Java’nın kullanıma sunulmasından beri en geniş kullanım alanı bulan programdır. Sun 17 Ekim 2006’da GNU General Public License (GPL) altında sunulacağını belirtdi, bu da özgür yazılım olacağı demek oluyordu. Ve bu 8 Mayıs 2007’de gerçekleşti. Sun OpenJDK’ya kaynak kodu bağışladı.</a:t>
            </a:r>
          </a:p>
        </p:txBody>
      </p:sp>
      <p:sp>
        <p:nvSpPr>
          <p:cNvPr id="4" name="Slayt Numarası Yer Tutucusu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tr-TR" smtClean="0"/>
              <a:t>9</a:t>
            </a:fld>
            <a:endParaRPr lang="tr-TR"/>
          </a:p>
        </p:txBody>
      </p:sp>
    </p:spTree>
    <p:extLst>
      <p:ext uri="{BB962C8B-B14F-4D97-AF65-F5344CB8AC3E}">
        <p14:creationId xmlns:p14="http://schemas.microsoft.com/office/powerpoint/2010/main" val="1385867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672</TotalTime>
  <Words>1007</Words>
  <Application>Microsoft Office PowerPoint</Application>
  <PresentationFormat>Geniş ekran</PresentationFormat>
  <Paragraphs>172</Paragraphs>
  <Slides>23</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Century Gothic</vt:lpstr>
      <vt:lpstr>Arial</vt:lpstr>
      <vt:lpstr>Noto Sans Symbols</vt:lpstr>
      <vt:lpstr>Arial</vt:lpstr>
      <vt:lpstr>Calibri</vt:lpstr>
      <vt:lpstr>Duman</vt:lpstr>
      <vt:lpstr>  Flutter ile Bilgi Testi Uygulaması </vt:lpstr>
      <vt:lpstr>İÇİNDEKİLER</vt:lpstr>
      <vt:lpstr>Git Nedir, ne işe yarar?</vt:lpstr>
      <vt:lpstr>Git tarihi</vt:lpstr>
      <vt:lpstr>Git kurulumu</vt:lpstr>
      <vt:lpstr>Git kurulumu</vt:lpstr>
      <vt:lpstr>Git kurulumu</vt:lpstr>
      <vt:lpstr>JDK nedir, ne işe yarar? </vt:lpstr>
      <vt:lpstr>JDK tarihi</vt:lpstr>
      <vt:lpstr>JDK kurulumu</vt:lpstr>
      <vt:lpstr>JDK kurulumu</vt:lpstr>
      <vt:lpstr>PATH ayarı</vt:lpstr>
      <vt:lpstr>Flutter nedir, ne işe yarar?</vt:lpstr>
      <vt:lpstr>Flutter kullanım alanları </vt:lpstr>
      <vt:lpstr>Flutter tarihi</vt:lpstr>
      <vt:lpstr>Flutter kurulum</vt:lpstr>
      <vt:lpstr>Android Studio nedir, ne işe yarar? </vt:lpstr>
      <vt:lpstr>Android Studio tarihi</vt:lpstr>
      <vt:lpstr>Android Studio kurulumu</vt:lpstr>
      <vt:lpstr>Yaptığım uygulama (Bilgi Testi uygulaması)</vt:lpstr>
      <vt:lpstr>Yaptığım uygulama (Bilgi Testi uygulaması)</vt:lpstr>
      <vt:lpstr>Kaynak</vt:lpstr>
      <vt:lpstr>İlginiz için teşekkürler…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creator>İsmail KIRBAŞ</dc:creator>
  <cp:lastModifiedBy>Microsoft hesabı</cp:lastModifiedBy>
  <cp:revision>30</cp:revision>
  <dcterms:created xsi:type="dcterms:W3CDTF">2022-05-25T15:13:08Z</dcterms:created>
  <dcterms:modified xsi:type="dcterms:W3CDTF">2022-05-29T22:17:43Z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