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2" r:id="rId5"/>
    <p:sldId id="261" r:id="rId6"/>
    <p:sldId id="310" r:id="rId7"/>
    <p:sldId id="264" r:id="rId8"/>
    <p:sldId id="309" r:id="rId9"/>
    <p:sldId id="315" r:id="rId10"/>
    <p:sldId id="302" r:id="rId11"/>
    <p:sldId id="303" r:id="rId12"/>
    <p:sldId id="304" r:id="rId13"/>
    <p:sldId id="300" r:id="rId14"/>
    <p:sldId id="314" r:id="rId15"/>
    <p:sldId id="30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7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9859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1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56626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47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691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7311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8948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Slaydı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5400"/>
              <a:buFont typeface="Century Gothic" panose="020B0502020202020204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8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8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Resim Yazısı">
  <p:cSld name="Başlık ve Resim Yazısı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7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57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5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7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7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im Yazılı Alıntı">
  <p:cSld name="Resim Yazılı Alıntı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8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8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18" name="Google Shape;118;p58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5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23" name="Google Shape;123;p5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24" name="Google Shape;124;p5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sim Kartı">
  <p:cSld name="İsim Kartı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9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9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9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ıntı İsim Kartı">
  <p:cSld name="Alıntı İsim Kartı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60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5" name="Google Shape;135;p60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36" name="Google Shape;136;p6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6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0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0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  <p:sp>
        <p:nvSpPr>
          <p:cNvPr id="140" name="Google Shape;140;p6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</a:p>
        </p:txBody>
      </p:sp>
      <p:sp>
        <p:nvSpPr>
          <p:cNvPr id="141" name="Google Shape;141;p6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8000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ğru veya Yanlış">
  <p:cSld name="Doğru veya Yanlış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800"/>
              <a:buFont typeface="Century Gothic" panose="020B0502020202020204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61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 panose="020B0502020202020204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 panose="020B0502020202020204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 panose="020B0502020202020204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 panose="020B0502020202020204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6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Dikey Metin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62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53" name="Google Shape;153;p6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6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6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6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key Başlık ve Metin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3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63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160" name="Google Shape;160;p6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6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6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İçerik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ölüm Üst Bilgisi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4000"/>
              <a:buFont typeface="Century Gothic" panose="020B0502020202020204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5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İki İçerik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1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1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6" name="Google Shape;66;p51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67" name="Google Shape;67;p5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rşılaştırma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52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5" name="Google Shape;75;p52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alnızca Başlık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3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3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3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İçerik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5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000"/>
              <a:buFont typeface="Century Gothic" panose="020B0502020202020204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5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"/>
              <a:defRPr/>
            </a:lvl9pPr>
          </a:lstStyle>
          <a:p>
            <a:endParaRPr/>
          </a:p>
        </p:txBody>
      </p:sp>
      <p:sp>
        <p:nvSpPr>
          <p:cNvPr id="95" name="Google Shape;95;p55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5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lı Resim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6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2400"/>
              <a:buFont typeface="Century Gothic" panose="020B0502020202020204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6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56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5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5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4DCE3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47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47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47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47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47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7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7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47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24" name="Google Shape;24;p47"/>
            <p:cNvSpPr/>
            <p:nvPr/>
          </p:nvSpPr>
          <p:spPr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7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7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7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7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7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7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7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7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47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endParaRPr/>
          </a:p>
        </p:txBody>
      </p:sp>
      <p:sp>
        <p:nvSpPr>
          <p:cNvPr id="41" name="Google Shape;41;p4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 lang="tr-T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hyperlink" Target="http://www.youtube.com/bmdersler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"/>
          <p:cNvSpPr/>
          <p:nvPr/>
        </p:nvSpPr>
        <p:spPr>
          <a:xfrm>
            <a:off x="5520082" y="4409575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1" name="Google Shape;191;p3"/>
          <p:cNvSpPr txBox="1">
            <a:spLocks noGrp="1"/>
          </p:cNvSpPr>
          <p:nvPr>
            <p:ph type="ctrTitle"/>
          </p:nvPr>
        </p:nvSpPr>
        <p:spPr>
          <a:xfrm>
            <a:off x="2197014" y="2499878"/>
            <a:ext cx="7588059" cy="117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 panose="020B0502020202020204"/>
              <a:buNone/>
            </a:pPr>
            <a:r>
              <a:rPr lang="tr-TR" sz="4000" b="1" dirty="0">
                <a:solidFill>
                  <a:schemeClr val="dk1"/>
                </a:solidFill>
              </a:rPr>
              <a:t>Mobil Uygulama Tanıtım</a:t>
            </a:r>
            <a:br>
              <a:rPr lang="tr-TR" sz="4000" b="1" dirty="0">
                <a:solidFill>
                  <a:schemeClr val="dk1"/>
                </a:solidFill>
              </a:rPr>
            </a:br>
            <a:r>
              <a:rPr lang="tr-TR" sz="4000" b="1" i="1" dirty="0" err="1" smtClean="0">
                <a:solidFill>
                  <a:schemeClr val="dk1"/>
                </a:solidFill>
              </a:rPr>
              <a:t>MyDictionary</a:t>
            </a:r>
            <a:endParaRPr sz="4000" b="1" i="1" dirty="0">
              <a:solidFill>
                <a:schemeClr val="dk1"/>
              </a:solidFill>
            </a:endParaRPr>
          </a:p>
        </p:txBody>
      </p:sp>
      <p:sp>
        <p:nvSpPr>
          <p:cNvPr id="192" name="Google Shape;192;p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</a:t>
            </a:fld>
            <a:endParaRPr lang="tr-TR"/>
          </a:p>
        </p:txBody>
      </p:sp>
      <p:sp>
        <p:nvSpPr>
          <p:cNvPr id="193" name="Google Shape;193;p3"/>
          <p:cNvSpPr txBox="1"/>
          <p:nvPr/>
        </p:nvSpPr>
        <p:spPr>
          <a:xfrm>
            <a:off x="5903442" y="4709532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: </a:t>
            </a:r>
            <a:r>
              <a:rPr lang="tr-TR" sz="1500" b="1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Hüseyin Said Zeyrek(1911404036)</a:t>
            </a:r>
            <a:endParaRPr sz="1500" b="1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</a:t>
            </a:r>
            <a:r>
              <a:rPr lang="tr-TR" sz="1600" cap="none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/06/2022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Sürüm                         : v1</a:t>
            </a:r>
          </a:p>
          <a:p>
            <a:pPr marL="0" indent="0">
              <a:spcBef>
                <a:spcPts val="1000"/>
              </a:spcBef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cap="none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  <a:endParaRPr sz="1600" cap="none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4" name="Google Shape;194;p3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951721" y="440737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"/>
          <p:cNvSpPr txBox="1"/>
          <p:nvPr/>
        </p:nvSpPr>
        <p:spPr>
          <a:xfrm>
            <a:off x="3771189" y="1268105"/>
            <a:ext cx="4439711" cy="107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ctr"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 cap="none" dirty="0" err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</a:t>
            </a:r>
            <a:r>
              <a:rPr lang="tr-TR" sz="1800" b="1" cap="none" dirty="0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ile Mobil Programlamaya Giriş</a:t>
            </a:r>
            <a:endParaRPr sz="1800" b="1" cap="none" dirty="0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u="sng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i="0" u="none" strike="noStrike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100" name="Picture 99"/>
          <p:cNvPicPr/>
          <p:nvPr/>
        </p:nvPicPr>
        <p:blipFill>
          <a:blip r:embed="rId6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7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Verileri </a:t>
            </a:r>
            <a:r>
              <a:rPr lang="tr-TR" b="1" dirty="0" err="1" smtClean="0"/>
              <a:t>Firebase’e</a:t>
            </a:r>
            <a:r>
              <a:rPr lang="tr-TR" b="1" dirty="0" smtClean="0"/>
              <a:t> Yazma</a:t>
            </a:r>
            <a:endParaRPr lang="tr-TR" b="1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 lang="tr-TR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xmlns="" id="{5C029A7B-697B-4790-8A04-EA347942E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631" y="1431432"/>
            <a:ext cx="10895932" cy="1852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tr-TR" sz="1800" b="1" dirty="0" err="1" smtClean="0"/>
              <a:t>Future</a:t>
            </a:r>
            <a:r>
              <a:rPr lang="tr-TR" sz="1800" dirty="0" smtClean="0"/>
              <a:t> yapısını kullanarak </a:t>
            </a:r>
            <a:r>
              <a:rPr lang="tr-TR" sz="1800" b="1" dirty="0" err="1" smtClean="0"/>
              <a:t>createWord</a:t>
            </a:r>
            <a:r>
              <a:rPr lang="tr-TR" sz="1800" dirty="0" smtClean="0"/>
              <a:t> işlemini oluşturduk. Burada </a:t>
            </a:r>
            <a:r>
              <a:rPr lang="tr-TR" sz="1800" dirty="0" err="1" smtClean="0"/>
              <a:t>Firebase</a:t>
            </a:r>
            <a:r>
              <a:rPr lang="tr-TR" sz="1800" dirty="0" smtClean="0"/>
              <a:t> içerisinde yol belirterek verilerimizin nerede nasıl tutulacağı hususunda bilgi veriyoruz. </a:t>
            </a:r>
            <a:r>
              <a:rPr lang="tr-TR" sz="1800" dirty="0" err="1" smtClean="0"/>
              <a:t>Firebase</a:t>
            </a:r>
            <a:r>
              <a:rPr lang="tr-TR" sz="1800" dirty="0" smtClean="0"/>
              <a:t> içerisinde </a:t>
            </a:r>
            <a:r>
              <a:rPr lang="tr-TR" sz="1800" b="1" dirty="0" err="1" smtClean="0"/>
              <a:t>Firestore</a:t>
            </a:r>
            <a:r>
              <a:rPr lang="tr-TR" sz="1800" b="1" dirty="0" smtClean="0"/>
              <a:t> Database </a:t>
            </a:r>
            <a:r>
              <a:rPr lang="tr-TR" sz="1800" dirty="0" smtClean="0"/>
              <a:t>içerisine kayıt yapacağız. </a:t>
            </a:r>
            <a:r>
              <a:rPr lang="tr-TR" sz="1800" b="1" dirty="0" err="1" smtClean="0"/>
              <a:t>Firestore</a:t>
            </a:r>
            <a:r>
              <a:rPr lang="tr-TR" dirty="0"/>
              <a:t> </a:t>
            </a:r>
            <a:r>
              <a:rPr lang="tr-TR" dirty="0" smtClean="0"/>
              <a:t>özelliklerinden birisi </a:t>
            </a:r>
            <a:r>
              <a:rPr lang="tr-TR" b="1" dirty="0" err="1" smtClean="0"/>
              <a:t>collection</a:t>
            </a:r>
            <a:r>
              <a:rPr lang="tr-TR" dirty="0" smtClean="0"/>
              <a:t> yapılarının kullanılması. Collection içerisine girilen değer o tablonun ismi oluyor. </a:t>
            </a:r>
            <a:r>
              <a:rPr lang="tr-TR" b="1" dirty="0" err="1" smtClean="0"/>
              <a:t>doc</a:t>
            </a:r>
            <a:r>
              <a:rPr lang="tr-TR" b="1" dirty="0" smtClean="0"/>
              <a:t>() </a:t>
            </a:r>
            <a:r>
              <a:rPr lang="tr-TR" dirty="0" smtClean="0"/>
              <a:t>içerisine bir şey yazmayarak </a:t>
            </a:r>
            <a:r>
              <a:rPr lang="tr-TR" dirty="0" err="1" smtClean="0"/>
              <a:t>id’nin</a:t>
            </a:r>
            <a:r>
              <a:rPr lang="tr-TR" dirty="0" smtClean="0"/>
              <a:t> otomatik olarak atanmasını sağlıyoruz. Ardından </a:t>
            </a:r>
            <a:r>
              <a:rPr lang="tr-TR" b="1" dirty="0" err="1" smtClean="0"/>
              <a:t>Json</a:t>
            </a:r>
            <a:r>
              <a:rPr lang="tr-TR" dirty="0" smtClean="0"/>
              <a:t> formatında yazma işlemi yapılıyor.</a:t>
            </a: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81" y="3522374"/>
            <a:ext cx="7787276" cy="287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6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981281" y="563978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err="1" smtClean="0"/>
              <a:t>Firebase</a:t>
            </a:r>
            <a:r>
              <a:rPr lang="tr-TR" b="1" dirty="0" smtClean="0"/>
              <a:t> </a:t>
            </a:r>
            <a:r>
              <a:rPr lang="tr-TR" b="1" dirty="0" err="1" smtClean="0"/>
              <a:t>Firestore</a:t>
            </a:r>
            <a:r>
              <a:rPr lang="tr-TR" b="1" dirty="0" smtClean="0"/>
              <a:t> Database Yapısı</a:t>
            </a:r>
            <a:endParaRPr lang="tr-TR" b="1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 lang="tr-TR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xmlns="" id="{5C029A7B-697B-4790-8A04-EA347942E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04452" y="1257301"/>
            <a:ext cx="9811377" cy="193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 err="1" smtClean="0"/>
              <a:t>Firebase</a:t>
            </a:r>
            <a:r>
              <a:rPr lang="tr-TR" dirty="0" smtClean="0"/>
              <a:t> </a:t>
            </a:r>
            <a:r>
              <a:rPr lang="tr-TR" dirty="0" err="1" smtClean="0"/>
              <a:t>Firestore</a:t>
            </a:r>
            <a:r>
              <a:rPr lang="tr-TR" dirty="0" smtClean="0"/>
              <a:t> Database yapısında </a:t>
            </a:r>
            <a:r>
              <a:rPr lang="tr-TR" b="1" dirty="0" err="1" smtClean="0"/>
              <a:t>collection</a:t>
            </a:r>
            <a:r>
              <a:rPr lang="tr-TR" b="1" dirty="0" smtClean="0"/>
              <a:t> </a:t>
            </a:r>
            <a:r>
              <a:rPr lang="tr-TR" dirty="0" smtClean="0"/>
              <a:t>yapılarının kullanıldığını söylemiştik. Az önce yazma işleminin yapıldığı kısımda yol belirtmiştik, o belirttiğimiz yol işte aşağıdaki dallanarak ilerleyen yapıyı oluşturuyor. </a:t>
            </a:r>
            <a:r>
              <a:rPr lang="tr-TR" b="1" dirty="0" err="1" smtClean="0"/>
              <a:t>Document</a:t>
            </a:r>
            <a:r>
              <a:rPr lang="tr-TR" b="1" dirty="0" smtClean="0"/>
              <a:t> </a:t>
            </a:r>
            <a:r>
              <a:rPr lang="tr-TR" dirty="0" smtClean="0"/>
              <a:t>kısmında </a:t>
            </a:r>
            <a:r>
              <a:rPr lang="tr-TR" dirty="0" err="1" smtClean="0"/>
              <a:t>random</a:t>
            </a:r>
            <a:r>
              <a:rPr lang="tr-TR" dirty="0" smtClean="0"/>
              <a:t> kod görmektesiniz o verinin aslında </a:t>
            </a:r>
            <a:r>
              <a:rPr lang="tr-TR" dirty="0" err="1" smtClean="0"/>
              <a:t>id’si</a:t>
            </a:r>
            <a:r>
              <a:rPr lang="tr-TR" dirty="0" smtClean="0"/>
              <a:t> oluyor. Onunda içindeki </a:t>
            </a:r>
            <a:r>
              <a:rPr lang="tr-TR" b="1" dirty="0" err="1" smtClean="0"/>
              <a:t>field</a:t>
            </a:r>
            <a:r>
              <a:rPr lang="tr-TR" dirty="0"/>
              <a:t> </a:t>
            </a:r>
            <a:r>
              <a:rPr lang="tr-TR" dirty="0" smtClean="0"/>
              <a:t>içerisinde verilerimiz ve nasıl saklandığı yer almaktadır. 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51" y="3404781"/>
            <a:ext cx="10517746" cy="29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Verileri Okuma ve Listeleme</a:t>
            </a:r>
            <a:endParaRPr lang="tr-TR" b="1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 lang="tr-TR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xmlns="" id="{5C029A7B-697B-4790-8A04-EA347942E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4450" y="1584100"/>
            <a:ext cx="10020169" cy="200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tr-TR" b="1" dirty="0" err="1" smtClean="0"/>
              <a:t>buildWord</a:t>
            </a:r>
            <a:r>
              <a:rPr lang="tr-TR" dirty="0" smtClean="0"/>
              <a:t> adında bir </a:t>
            </a:r>
            <a:r>
              <a:rPr lang="tr-TR" b="1" dirty="0" err="1" smtClean="0"/>
              <a:t>Listtile</a:t>
            </a:r>
            <a:r>
              <a:rPr lang="tr-TR" b="1" dirty="0" smtClean="0"/>
              <a:t> </a:t>
            </a:r>
            <a:r>
              <a:rPr lang="tr-TR" b="1" dirty="0" err="1" smtClean="0"/>
              <a:t>Widget’ı</a:t>
            </a:r>
            <a:r>
              <a:rPr lang="tr-TR" b="1" dirty="0" smtClean="0"/>
              <a:t> </a:t>
            </a:r>
            <a:r>
              <a:rPr lang="tr-TR" dirty="0" smtClean="0"/>
              <a:t>tanımladık. </a:t>
            </a:r>
            <a:r>
              <a:rPr lang="tr-TR" b="1" dirty="0" err="1" smtClean="0"/>
              <a:t>Leading</a:t>
            </a:r>
            <a:r>
              <a:rPr lang="tr-TR" dirty="0" smtClean="0"/>
              <a:t>, </a:t>
            </a:r>
            <a:r>
              <a:rPr lang="tr-TR" b="1" dirty="0" err="1" smtClean="0"/>
              <a:t>title</a:t>
            </a:r>
            <a:r>
              <a:rPr lang="tr-TR" dirty="0" smtClean="0"/>
              <a:t> ve </a:t>
            </a:r>
            <a:r>
              <a:rPr lang="tr-TR" b="1" dirty="0" err="1" smtClean="0"/>
              <a:t>subtitle</a:t>
            </a:r>
            <a:r>
              <a:rPr lang="tr-TR" dirty="0" smtClean="0"/>
              <a:t> vererek verileri bu alanlara geleceğini belirttik.</a:t>
            </a:r>
          </a:p>
          <a:p>
            <a:pPr marL="285750" indent="-285750">
              <a:spcBef>
                <a:spcPts val="0"/>
              </a:spcBef>
            </a:pPr>
            <a:r>
              <a:rPr lang="tr-TR" b="1" dirty="0" err="1" smtClean="0"/>
              <a:t>readWords</a:t>
            </a:r>
            <a:r>
              <a:rPr lang="tr-TR" dirty="0" smtClean="0"/>
              <a:t> ile verileri okuyarak liste içerisine alıyoruz. Burada </a:t>
            </a:r>
            <a:r>
              <a:rPr lang="tr-TR" b="1" dirty="0" err="1" smtClean="0"/>
              <a:t>Snapshot</a:t>
            </a:r>
            <a:r>
              <a:rPr lang="tr-TR" dirty="0" smtClean="0"/>
              <a:t> kullanarak </a:t>
            </a:r>
            <a:r>
              <a:rPr lang="tr-TR" dirty="0" err="1" smtClean="0"/>
              <a:t>Firestore</a:t>
            </a:r>
            <a:r>
              <a:rPr lang="tr-TR" dirty="0" smtClean="0"/>
              <a:t> Database içerisindeki verileri anlık olarak çekmesini sağlıyor. </a:t>
            </a:r>
            <a:r>
              <a:rPr lang="tr-TR" dirty="0" err="1" smtClean="0"/>
              <a:t>Firestore</a:t>
            </a:r>
            <a:r>
              <a:rPr lang="tr-TR" dirty="0" smtClean="0"/>
              <a:t> içerisinde olduğumuz için yine ilgili yolu belirtiyoruz. </a:t>
            </a:r>
            <a:endParaRPr lang="tr-TR" dirty="0"/>
          </a:p>
          <a:p>
            <a:pPr marL="285750" indent="-285750">
              <a:spcBef>
                <a:spcPts val="0"/>
              </a:spcBef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636" y="5110873"/>
            <a:ext cx="7573432" cy="105742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086" y="3734372"/>
            <a:ext cx="417253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5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Yardımcı Kaynaklar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968734" y="1795596"/>
            <a:ext cx="9570383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smtClean="0"/>
              <a:t>Google </a:t>
            </a:r>
            <a:r>
              <a:rPr lang="tr-TR" b="1" dirty="0" err="1" smtClean="0"/>
              <a:t>Firebase</a:t>
            </a:r>
            <a:r>
              <a:rPr lang="tr-TR" b="1" dirty="0" smtClean="0"/>
              <a:t> Nedir? (</a:t>
            </a:r>
            <a:r>
              <a:rPr lang="tr-TR" b="1" u="sng" dirty="0">
                <a:solidFill>
                  <a:srgbClr val="00B0F0"/>
                </a:solidFill>
              </a:rPr>
              <a:t>https://tinyurl.com/3rbftdm7</a:t>
            </a:r>
            <a:r>
              <a:rPr lang="tr-TR" b="1" dirty="0" smtClean="0"/>
              <a:t>)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tr-TR" b="1" dirty="0" err="1"/>
              <a:t>Flutter</a:t>
            </a:r>
            <a:r>
              <a:rPr lang="tr-TR" b="1" dirty="0"/>
              <a:t> </a:t>
            </a:r>
            <a:r>
              <a:rPr lang="tr-TR" b="1" dirty="0" err="1"/>
              <a:t>Documentation</a:t>
            </a:r>
            <a:r>
              <a:rPr lang="tr-TR" b="1" dirty="0"/>
              <a:t> (</a:t>
            </a:r>
            <a:r>
              <a:rPr lang="tr-TR" b="1" dirty="0">
                <a:hlinkClick r:id="rId3"/>
              </a:rPr>
              <a:t>https://docs.flutter.dev</a:t>
            </a:r>
            <a:r>
              <a:rPr lang="tr-TR" b="1" dirty="0"/>
              <a:t>)</a:t>
            </a:r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err="1" smtClean="0"/>
              <a:t>Flutter</a:t>
            </a:r>
            <a:r>
              <a:rPr lang="tr-TR" b="1" dirty="0" smtClean="0"/>
              <a:t> </a:t>
            </a:r>
            <a:r>
              <a:rPr lang="tr-TR" b="1" dirty="0" err="1" smtClean="0"/>
              <a:t>Firebase</a:t>
            </a:r>
            <a:r>
              <a:rPr lang="tr-TR" b="1" dirty="0" smtClean="0"/>
              <a:t> CRUD(</a:t>
            </a:r>
            <a:r>
              <a:rPr lang="tr-TR" b="1" u="sng" dirty="0" smtClean="0">
                <a:solidFill>
                  <a:srgbClr val="00B0F0"/>
                </a:solidFill>
              </a:rPr>
              <a:t>https</a:t>
            </a:r>
            <a:r>
              <a:rPr lang="tr-TR" b="1" u="sng" dirty="0">
                <a:solidFill>
                  <a:srgbClr val="00B0F0"/>
                </a:solidFill>
              </a:rPr>
              <a:t>://</a:t>
            </a:r>
            <a:r>
              <a:rPr lang="tr-TR" b="1" u="sng" dirty="0" smtClean="0">
                <a:solidFill>
                  <a:srgbClr val="00B0F0"/>
                </a:solidFill>
              </a:rPr>
              <a:t>www.youtube.com/watch?v=ErP_xomHKTw</a:t>
            </a:r>
            <a:r>
              <a:rPr lang="tr-TR" b="1" dirty="0" smtClean="0"/>
              <a:t>)</a:t>
            </a:r>
            <a:endParaRPr lang="tr-TR" b="1" dirty="0"/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err="1" smtClean="0"/>
              <a:t>Firebase</a:t>
            </a:r>
            <a:r>
              <a:rPr lang="tr-TR" b="1" dirty="0" smtClean="0"/>
              <a:t> </a:t>
            </a:r>
            <a:r>
              <a:rPr lang="tr-TR" b="1" dirty="0" err="1" smtClean="0"/>
              <a:t>Firestore</a:t>
            </a:r>
            <a:r>
              <a:rPr lang="tr-TR" b="1" dirty="0" smtClean="0"/>
              <a:t> Database(</a:t>
            </a:r>
            <a:r>
              <a:rPr lang="tr-TR" b="1" u="sng" dirty="0" smtClean="0">
                <a:solidFill>
                  <a:srgbClr val="00B0F0"/>
                </a:solidFill>
              </a:rPr>
              <a:t>https</a:t>
            </a:r>
            <a:r>
              <a:rPr lang="tr-TR" b="1" u="sng" dirty="0">
                <a:solidFill>
                  <a:srgbClr val="00B0F0"/>
                </a:solidFill>
              </a:rPr>
              <a:t>://</a:t>
            </a:r>
            <a:r>
              <a:rPr lang="tr-TR" b="1" u="sng" dirty="0" smtClean="0">
                <a:solidFill>
                  <a:srgbClr val="00B0F0"/>
                </a:solidFill>
              </a:rPr>
              <a:t>firebase.google.com/docs/firestore?authuser=0&amp;hl=en</a:t>
            </a:r>
            <a:r>
              <a:rPr lang="tr-TR" b="1" dirty="0" smtClean="0"/>
              <a:t>)</a:t>
            </a:r>
            <a:endParaRPr lang="tr-TR" b="1" dirty="0"/>
          </a:p>
          <a:p>
            <a:pPr marL="342900" lvl="0">
              <a:spcBef>
                <a:spcPts val="0"/>
              </a:spcBef>
              <a:buFont typeface="+mj-lt"/>
              <a:buAutoNum type="arabicPeriod"/>
            </a:pPr>
            <a:r>
              <a:rPr lang="tr-TR" b="1" dirty="0" err="1" smtClean="0"/>
              <a:t>Flutter’da</a:t>
            </a:r>
            <a:r>
              <a:rPr lang="tr-TR" b="1" dirty="0" smtClean="0"/>
              <a:t> </a:t>
            </a:r>
            <a:r>
              <a:rPr lang="tr-TR" b="1" dirty="0" err="1" smtClean="0"/>
              <a:t>Json</a:t>
            </a:r>
            <a:r>
              <a:rPr lang="tr-TR" b="1" dirty="0" smtClean="0"/>
              <a:t> (</a:t>
            </a:r>
            <a:r>
              <a:rPr lang="tr-TR" b="1" u="sng" dirty="0" smtClean="0">
                <a:solidFill>
                  <a:srgbClr val="00B0F0"/>
                </a:solidFill>
              </a:rPr>
              <a:t>https</a:t>
            </a:r>
            <a:r>
              <a:rPr lang="tr-TR" b="1" u="sng" dirty="0">
                <a:solidFill>
                  <a:srgbClr val="00B0F0"/>
                </a:solidFill>
              </a:rPr>
              <a:t>://tinyurl.com/2p8cm737</a:t>
            </a:r>
            <a:r>
              <a:rPr lang="tr-TR" b="1" dirty="0" smtClean="0"/>
              <a:t>)</a:t>
            </a: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13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4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5"/>
          <p:cNvSpPr txBox="1">
            <a:spLocks noGrp="1"/>
          </p:cNvSpPr>
          <p:nvPr>
            <p:ph type="title"/>
          </p:nvPr>
        </p:nvSpPr>
        <p:spPr>
          <a:xfrm>
            <a:off x="1311579" y="56373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Linki</a:t>
            </a:r>
            <a:endParaRPr b="1" dirty="0"/>
          </a:p>
        </p:txBody>
      </p:sp>
      <p:sp>
        <p:nvSpPr>
          <p:cNvPr id="530" name="Google Shape;530;p45"/>
          <p:cNvSpPr txBox="1">
            <a:spLocks noGrp="1"/>
          </p:cNvSpPr>
          <p:nvPr>
            <p:ph type="body" idx="1"/>
          </p:nvPr>
        </p:nvSpPr>
        <p:spPr>
          <a:xfrm>
            <a:off x="1310808" y="2716305"/>
            <a:ext cx="9570383" cy="258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tr-TR" b="1" dirty="0" err="1" smtClean="0"/>
              <a:t>MyDictionary</a:t>
            </a:r>
            <a:r>
              <a:rPr lang="tr-TR" b="1" dirty="0" smtClean="0"/>
              <a:t> Uygulama </a:t>
            </a:r>
            <a:r>
              <a:rPr lang="tr-TR" b="1" dirty="0"/>
              <a:t>Linki: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  <a:p>
            <a:pPr marL="0" lvl="0" indent="0" algn="ctr">
              <a:spcBef>
                <a:spcPts val="0"/>
              </a:spcBef>
              <a:buNone/>
            </a:pPr>
            <a:r>
              <a:rPr lang="tr-TR" b="1" u="sng" dirty="0">
                <a:solidFill>
                  <a:srgbClr val="00B0F0"/>
                </a:solidFill>
              </a:rPr>
              <a:t>https://www.amazon.com/gp/product/B0B2QRWC3Y</a:t>
            </a:r>
            <a:endParaRPr lang="tr-TR" b="1" u="sng" dirty="0">
              <a:solidFill>
                <a:srgbClr val="00B0F0"/>
              </a:solidFill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endParaRPr lang="tr-TR" b="1" dirty="0"/>
          </a:p>
          <a:p>
            <a:pPr marL="342900" lvl="0" indent="-22860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tr-TR" b="1" dirty="0"/>
          </a:p>
        </p:txBody>
      </p:sp>
      <p:sp>
        <p:nvSpPr>
          <p:cNvPr id="531" name="Google Shape;531;p4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14</a:t>
            </a:fld>
            <a:endParaRPr lang="tr-TR"/>
          </a:p>
        </p:txBody>
      </p:sp>
      <p:pic>
        <p:nvPicPr>
          <p:cNvPr id="532" name="Google Shape;532;p45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10078311" y="102395"/>
            <a:ext cx="1992144" cy="685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256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6"/>
          <p:cNvSpPr/>
          <p:nvPr/>
        </p:nvSpPr>
        <p:spPr>
          <a:xfrm>
            <a:off x="5872293" y="4384127"/>
            <a:ext cx="5972961" cy="22398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54BCE8"/>
              </a:gs>
              <a:gs pos="100000">
                <a:srgbClr val="21ACE1"/>
              </a:gs>
            </a:gsLst>
            <a:lin ang="5400000" scaled="0"/>
          </a:gradFill>
          <a:ln>
            <a:noFill/>
          </a:ln>
          <a:effectLst>
            <a:outerShdw blurRad="50800" dist="381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39" name="Google Shape;539;p46"/>
          <p:cNvSpPr txBox="1">
            <a:spLocks noGrp="1"/>
          </p:cNvSpPr>
          <p:nvPr>
            <p:ph type="ctrTitle"/>
          </p:nvPr>
        </p:nvSpPr>
        <p:spPr>
          <a:xfrm>
            <a:off x="2810311" y="2667969"/>
            <a:ext cx="7768206" cy="888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Gothic" panose="020B0502020202020204"/>
              <a:buNone/>
            </a:pPr>
            <a:r>
              <a:rPr lang="tr-TR" b="1" dirty="0">
                <a:solidFill>
                  <a:schemeClr val="dk1"/>
                </a:solidFill>
              </a:rPr>
              <a:t>İlginiz için teşekkürler…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540" name="Google Shape;540;p46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15</a:t>
            </a:fld>
            <a:endParaRPr lang="tr-TR"/>
          </a:p>
        </p:txBody>
      </p:sp>
      <p:sp>
        <p:nvSpPr>
          <p:cNvPr id="541" name="Google Shape;541;p46"/>
          <p:cNvSpPr txBox="1"/>
          <p:nvPr/>
        </p:nvSpPr>
        <p:spPr>
          <a:xfrm>
            <a:off x="6251099" y="4600165"/>
            <a:ext cx="5499078" cy="2015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Hazırlayan                  : </a:t>
            </a:r>
            <a:r>
              <a:rPr lang="tr-TR" sz="1500" b="1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Hüseyin Said Zeyrek(1911404036)</a:t>
            </a:r>
            <a: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/>
            </a:r>
            <a:br>
              <a:rPr lang="tr-TR" sz="1600" b="1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</a:b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huseyinsaidzeyrek@gmail.com</a:t>
            </a:r>
            <a:endParaRPr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Tarih                            : </a:t>
            </a:r>
            <a:r>
              <a:rPr lang="tr-TR" sz="1600" dirty="0" smtClean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01/06/2022</a:t>
            </a:r>
            <a:endParaRPr lang="tr-TR" sz="1600" dirty="0">
              <a:solidFill>
                <a:schemeClr val="dk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Ders Yürütücüsü        : Doç. Dr. İsmail KIRBAŞ </a:t>
            </a: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tr-TR" sz="1600" dirty="0">
                <a:solidFill>
                  <a:schemeClr val="dk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E-posta                       : ismkir@gmail.com</a:t>
            </a:r>
          </a:p>
        </p:txBody>
      </p:sp>
      <p:pic>
        <p:nvPicPr>
          <p:cNvPr id="542" name="Google Shape;542;p46" descr="Kurumsal Kimlik | Burdur Mehmet Akif Ersoy Üniversitesi"/>
          <p:cNvPicPr preferRelativeResize="0"/>
          <p:nvPr/>
        </p:nvPicPr>
        <p:blipFill rotWithShape="1">
          <a:blip r:embed="rId3"/>
          <a:srcRect l="10292" t="8690" r="10665" b="11290"/>
          <a:stretch>
            <a:fillRect/>
          </a:stretch>
        </p:blipFill>
        <p:spPr>
          <a:xfrm>
            <a:off x="4732786" y="370695"/>
            <a:ext cx="1992144" cy="685387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6"/>
          <p:cNvSpPr txBox="1"/>
          <p:nvPr/>
        </p:nvSpPr>
        <p:spPr>
          <a:xfrm>
            <a:off x="3575731" y="1214540"/>
            <a:ext cx="4427150" cy="941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lang="tr-TR" sz="1800" b="1">
                <a:solidFill>
                  <a:schemeClr val="accent3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Flutter ile Mobil Programlamaya Giriş</a:t>
            </a:r>
            <a:endParaRPr sz="1800" b="1">
              <a:solidFill>
                <a:schemeClr val="accent3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sp>
        <p:nvSpPr>
          <p:cNvPr id="545" name="Google Shape;545;p46"/>
          <p:cNvSpPr/>
          <p:nvPr/>
        </p:nvSpPr>
        <p:spPr>
          <a:xfrm>
            <a:off x="351927" y="1532752"/>
            <a:ext cx="2960411" cy="30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400" b="1" u="sng" cap="none">
                <a:solidFill>
                  <a:schemeClr val="accent1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  <a:hlinkClick r:id="rId4"/>
              </a:rPr>
              <a:t>www.youtube.com/BMderslerim</a:t>
            </a:r>
            <a:endParaRPr sz="1400" b="1" cap="none">
              <a:solidFill>
                <a:schemeClr val="accent1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  <p:pic>
        <p:nvPicPr>
          <p:cNvPr id="547" name="Google Shape;547;p4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9863846" y="301855"/>
            <a:ext cx="1538674" cy="153867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pic>
        <p:nvPicPr>
          <p:cNvPr id="2" name="Picture 0"/>
          <p:cNvPicPr>
            <a:picLocks noChangeAspect="1"/>
          </p:cNvPicPr>
          <p:nvPr/>
        </p:nvPicPr>
        <p:blipFill>
          <a:blip r:embed="rId6"/>
          <a:srcRect l="10317" t="21650" r="10308" b="21650"/>
          <a:stretch>
            <a:fillRect/>
          </a:stretch>
        </p:blipFill>
        <p:spPr>
          <a:xfrm>
            <a:off x="839470" y="188595"/>
            <a:ext cx="1757045" cy="1255395"/>
          </a:xfrm>
          <a:prstGeom prst="rect">
            <a:avLst/>
          </a:prstGeom>
        </p:spPr>
      </p:pic>
      <p:pic>
        <p:nvPicPr>
          <p:cNvPr id="100" name="Picture 99"/>
          <p:cNvPicPr/>
          <p:nvPr/>
        </p:nvPicPr>
        <p:blipFill>
          <a:blip r:embed="rId7"/>
          <a:stretch>
            <a:fillRect/>
          </a:stretch>
        </p:blipFill>
        <p:spPr>
          <a:xfrm>
            <a:off x="2135505" y="4365625"/>
            <a:ext cx="2952115" cy="2284730"/>
          </a:xfrm>
          <a:prstGeom prst="rect">
            <a:avLst/>
          </a:prstGeom>
          <a:noFill/>
          <a:ln w="9525"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1311579" y="47864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İÇİNDEKİLER</a:t>
            </a:r>
          </a:p>
        </p:txBody>
      </p:sp>
      <p:sp>
        <p:nvSpPr>
          <p:cNvPr id="205" name="Google Shape;205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2</a:t>
            </a:fld>
            <a:endParaRPr lang="tr-TR"/>
          </a:p>
        </p:txBody>
      </p:sp>
      <p:sp>
        <p:nvSpPr>
          <p:cNvPr id="207" name="Google Shape;207;p4"/>
          <p:cNvSpPr txBox="1"/>
          <p:nvPr/>
        </p:nvSpPr>
        <p:spPr>
          <a:xfrm>
            <a:off x="2592925" y="1264555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Uygulamanın Geliştirilme Amacı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Uygulama Tanıtımı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Google 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Firebase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Veritabanı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Paketler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Genel Yapı</a:t>
            </a:r>
            <a:endParaRPr lang="tr-TR"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Verileri 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Firebase’e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Yazma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Firebase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</a:t>
            </a:r>
            <a:r>
              <a:rPr lang="tr-TR" sz="1800" b="1" dirty="0" err="1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Firestore</a:t>
            </a: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 Database Yapısı</a:t>
            </a: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dirty="0" smtClean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Verileri Okuma ve Listeleme</a:t>
            </a:r>
            <a:endParaRPr lang="tr-TR" sz="1800" b="1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342900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"/>
            </a:pPr>
            <a:r>
              <a:rPr lang="tr-TR" sz="1800" b="1" i="0" u="none" strike="noStrike" cap="none" dirty="0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Yardımcı Kaynaklar</a:t>
            </a: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  <a:p>
            <a:pPr marL="342900" marR="0" lvl="0" indent="-236855" algn="just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1" i="0" u="none" strike="noStrike" cap="none" dirty="0">
              <a:solidFill>
                <a:srgbClr val="3F3F3F"/>
              </a:solidFill>
              <a:latin typeface="Century Gothic" panose="020B0502020202020204"/>
              <a:ea typeface="Century Gothic" panose="020B0502020202020204"/>
              <a:cs typeface="Century Gothic" panose="020B0502020202020204"/>
              <a:sym typeface="Century Gothic" panose="020B0502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"/>
          <p:cNvSpPr txBox="1">
            <a:spLocks noGrp="1"/>
          </p:cNvSpPr>
          <p:nvPr>
            <p:ph type="title"/>
          </p:nvPr>
        </p:nvSpPr>
        <p:spPr>
          <a:xfrm>
            <a:off x="1311579" y="5512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SzPts val="3600"/>
            </a:pPr>
            <a:r>
              <a:rPr lang="tr-TR" b="1"/>
              <a:t>Uygulamanın Geliştirilme Amacı</a:t>
            </a:r>
            <a:endParaRPr lang="tr-TR" b="1" dirty="0"/>
          </a:p>
        </p:txBody>
      </p:sp>
      <p:sp>
        <p:nvSpPr>
          <p:cNvPr id="213" name="Google Shape;213;p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  <p:sp>
        <p:nvSpPr>
          <p:cNvPr id="215" name="Google Shape;215;p5"/>
          <p:cNvSpPr txBox="1">
            <a:spLocks noGrp="1"/>
          </p:cNvSpPr>
          <p:nvPr>
            <p:ph type="body" idx="1"/>
          </p:nvPr>
        </p:nvSpPr>
        <p:spPr>
          <a:xfrm>
            <a:off x="2214036" y="1832100"/>
            <a:ext cx="7106771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sz="1800" dirty="0" smtClean="0"/>
              <a:t>Uygulamayı kendimden yola çıkarak buldum. Gün içerisinde karşıma çıkan İngilizce kelimelerin Türkçe karşılığına bakıp sonra unutuyordum. </a:t>
            </a:r>
            <a:r>
              <a:rPr lang="tr-TR" dirty="0" smtClean="0"/>
              <a:t>Öğrendiğim kelimeleri bir kağıda yazmak yerine kelimeleri kendi sözlüğümde biriktirmeyi amaçladım.</a:t>
            </a:r>
          </a:p>
          <a:p>
            <a:pPr marL="285750" indent="-285750"/>
            <a:r>
              <a:rPr lang="tr-TR" sz="1800" dirty="0" smtClean="0"/>
              <a:t>Uygulamayı yaparken bunu sadece İngilizce – Türkçe olarak değil de başkalarının farklı diller de kullanabilmesi için dil konusunda esnek tutuldu. </a:t>
            </a:r>
          </a:p>
          <a:p>
            <a:pPr marL="285750" indent="-285750"/>
            <a:r>
              <a:rPr lang="tr-TR" dirty="0" smtClean="0"/>
              <a:t>İsmini de bu yüzden </a:t>
            </a:r>
            <a:r>
              <a:rPr lang="tr-TR" dirty="0" err="1" smtClean="0"/>
              <a:t>MyDictionary</a:t>
            </a:r>
            <a:r>
              <a:rPr lang="tr-TR" dirty="0" smtClean="0"/>
              <a:t>(Benim Sözlüğüm) koydum.</a:t>
            </a:r>
            <a:endParaRPr lang="tr-TR" sz="18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575" y="2430886"/>
            <a:ext cx="1719330" cy="1719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 lang="tr-TR" dirty="0"/>
          </a:p>
        </p:txBody>
      </p:sp>
      <p:sp>
        <p:nvSpPr>
          <p:cNvPr id="14" name="Google Shape;215;p5">
            <a:extLst>
              <a:ext uri="{FF2B5EF4-FFF2-40B4-BE49-F238E27FC236}">
                <a16:creationId xmlns:a16="http://schemas.microsoft.com/office/drawing/2014/main" xmlns="" id="{84F29B43-E794-4024-9083-ED0C3D688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67032" y="1652111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dirty="0" smtClean="0"/>
              <a:t>Uygulamanın ana sayfasını görmekteyiz. Oldukça sade tutuldu.</a:t>
            </a:r>
          </a:p>
          <a:p>
            <a:pPr marL="285750" indent="-285750"/>
            <a:r>
              <a:rPr lang="tr-TR" b="1" dirty="0" err="1" smtClean="0"/>
              <a:t>Add</a:t>
            </a:r>
            <a:r>
              <a:rPr lang="tr-TR" b="1" dirty="0" smtClean="0"/>
              <a:t> Word </a:t>
            </a:r>
            <a:r>
              <a:rPr lang="tr-TR" dirty="0" smtClean="0"/>
              <a:t>butonuna </a:t>
            </a:r>
            <a:r>
              <a:rPr lang="tr-TR" dirty="0"/>
              <a:t>tıklandığında </a:t>
            </a:r>
            <a:r>
              <a:rPr lang="tr-TR" dirty="0" smtClean="0"/>
              <a:t>kelime ekleme ekranına geçiş yapıyoruz.</a:t>
            </a:r>
            <a:endParaRPr lang="tr-TR" b="1" dirty="0"/>
          </a:p>
          <a:p>
            <a:pPr marL="285750" indent="-285750"/>
            <a:r>
              <a:rPr lang="tr-TR" b="1" dirty="0" err="1" smtClean="0"/>
              <a:t>Look</a:t>
            </a:r>
            <a:r>
              <a:rPr lang="tr-TR" b="1" dirty="0" smtClean="0"/>
              <a:t> at </a:t>
            </a:r>
            <a:r>
              <a:rPr lang="tr-TR" b="1" dirty="0" err="1" smtClean="0"/>
              <a:t>Dictonary</a:t>
            </a:r>
            <a:r>
              <a:rPr lang="tr-TR" b="1" dirty="0" smtClean="0"/>
              <a:t> </a:t>
            </a:r>
            <a:r>
              <a:rPr lang="tr-TR" dirty="0" smtClean="0"/>
              <a:t>butonuna basıldığında ise kelimelerimizin bulunduğu listeye geçiş yapıyoruz.</a:t>
            </a:r>
            <a:endParaRPr lang="tr-TR" dirty="0"/>
          </a:p>
          <a:p>
            <a:pPr marL="285750" indent="-285750"/>
            <a:r>
              <a:rPr lang="tr-TR" b="1" dirty="0" err="1" smtClean="0"/>
              <a:t>About</a:t>
            </a:r>
            <a:r>
              <a:rPr lang="tr-TR" b="1" dirty="0" smtClean="0"/>
              <a:t> Me </a:t>
            </a:r>
            <a:r>
              <a:rPr lang="tr-TR" dirty="0" smtClean="0"/>
              <a:t>butonundan ise kendi </a:t>
            </a:r>
            <a:r>
              <a:rPr lang="tr-TR" dirty="0" err="1" smtClean="0"/>
              <a:t>iletisim</a:t>
            </a:r>
            <a:r>
              <a:rPr lang="tr-TR" dirty="0" smtClean="0"/>
              <a:t> adreslerimin bulunduğu sayfaya gidilmektedir.</a:t>
            </a:r>
            <a:endParaRPr lang="tr-TR" dirty="0"/>
          </a:p>
        </p:txBody>
      </p:sp>
      <p:sp>
        <p:nvSpPr>
          <p:cNvPr id="18" name="Google Shape;221;p6">
            <a:extLst>
              <a:ext uri="{FF2B5EF4-FFF2-40B4-BE49-F238E27FC236}">
                <a16:creationId xmlns:a16="http://schemas.microsoft.com/office/drawing/2014/main" xmlns="" id="{2FF18C02-6B36-49B3-A5B6-8569E55CA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Uygulama Tanıtımı</a:t>
            </a:r>
            <a:endParaRPr lang="tr-TR" b="1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084302"/>
            <a:ext cx="3185374" cy="54363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"/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Tanıtımı</a:t>
            </a:r>
          </a:p>
        </p:txBody>
      </p:sp>
      <p:sp>
        <p:nvSpPr>
          <p:cNvPr id="222" name="Google Shape;222;p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 lang="tr-TR"/>
          </a:p>
        </p:txBody>
      </p:sp>
      <p:sp>
        <p:nvSpPr>
          <p:cNvPr id="16" name="Google Shape;215;p5">
            <a:extLst>
              <a:ext uri="{FF2B5EF4-FFF2-40B4-BE49-F238E27FC236}">
                <a16:creationId xmlns:a16="http://schemas.microsoft.com/office/drawing/2014/main" xmlns="" id="{1D593831-4256-4E39-921E-C7982DB718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94776" y="1510444"/>
            <a:ext cx="4385527" cy="430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tr-TR" sz="1800" b="1" dirty="0"/>
          </a:p>
          <a:p>
            <a:pPr marL="285750" indent="-285750"/>
            <a:r>
              <a:rPr lang="tr-TR" b="1" dirty="0" err="1" smtClean="0"/>
              <a:t>Add</a:t>
            </a:r>
            <a:r>
              <a:rPr lang="tr-TR" b="1" dirty="0" smtClean="0"/>
              <a:t> Word </a:t>
            </a:r>
            <a:r>
              <a:rPr lang="tr-TR" dirty="0" smtClean="0"/>
              <a:t>butonuna basıldıktan sonra gelinen ekranımız.</a:t>
            </a:r>
            <a:endParaRPr lang="tr-TR" dirty="0"/>
          </a:p>
          <a:p>
            <a:pPr marL="285750" indent="-285750"/>
            <a:r>
              <a:rPr lang="tr-TR" dirty="0" smtClean="0"/>
              <a:t>Bu ekranımızda bizi iki tane </a:t>
            </a:r>
            <a:r>
              <a:rPr lang="tr-TR" b="1" dirty="0" err="1" smtClean="0"/>
              <a:t>TextField</a:t>
            </a:r>
            <a:r>
              <a:rPr lang="tr-TR" dirty="0" smtClean="0"/>
              <a:t> ve onların altında bir </a:t>
            </a:r>
            <a:r>
              <a:rPr lang="tr-TR" b="1" dirty="0" smtClean="0"/>
              <a:t>Kelimeleri Kaydet </a:t>
            </a:r>
            <a:r>
              <a:rPr lang="tr-TR" dirty="0" smtClean="0"/>
              <a:t>adlı buton karşılamakta.</a:t>
            </a:r>
            <a:endParaRPr lang="tr-TR" dirty="0"/>
          </a:p>
          <a:p>
            <a:pPr marL="285750" indent="-285750"/>
            <a:r>
              <a:rPr lang="tr-TR" dirty="0" smtClean="0"/>
              <a:t>İlk </a:t>
            </a:r>
            <a:r>
              <a:rPr lang="tr-TR" dirty="0" err="1" smtClean="0"/>
              <a:t>TextField’a</a:t>
            </a:r>
            <a:r>
              <a:rPr lang="tr-TR" dirty="0" smtClean="0"/>
              <a:t> öğrenilmek istenen dilin kelimesi yazılıp ikinci </a:t>
            </a:r>
            <a:r>
              <a:rPr lang="tr-TR" dirty="0" err="1" smtClean="0"/>
              <a:t>TextField’a</a:t>
            </a:r>
            <a:r>
              <a:rPr lang="tr-TR" dirty="0" smtClean="0"/>
              <a:t> ise öğrenilmek istenen kelimenin kendi anadilindeki karşılığı yazılır.</a:t>
            </a:r>
          </a:p>
          <a:p>
            <a:pPr marL="285750" indent="-285750"/>
            <a:r>
              <a:rPr lang="tr-TR" dirty="0" smtClean="0"/>
              <a:t>Ardından </a:t>
            </a:r>
            <a:r>
              <a:rPr lang="tr-TR" b="1" dirty="0" smtClean="0"/>
              <a:t>Kelimeleri Kaydet </a:t>
            </a:r>
            <a:r>
              <a:rPr lang="tr-TR" dirty="0" smtClean="0"/>
              <a:t>butonuna basarak kelimeleri sözlüğümüze kaydetmiş oluyoruz. </a:t>
            </a:r>
          </a:p>
          <a:p>
            <a:pPr marL="285750" indent="-285750"/>
            <a:r>
              <a:rPr lang="tr-TR" dirty="0" smtClean="0"/>
              <a:t>Kelimelere</a:t>
            </a:r>
            <a:r>
              <a:rPr lang="tr-TR" b="1" dirty="0" smtClean="0"/>
              <a:t> </a:t>
            </a:r>
            <a:r>
              <a:rPr lang="tr-TR" b="1" dirty="0" err="1" smtClean="0"/>
              <a:t>Firebase</a:t>
            </a:r>
            <a:r>
              <a:rPr lang="tr-TR" b="1" dirty="0" smtClean="0"/>
              <a:t> </a:t>
            </a:r>
            <a:r>
              <a:rPr lang="tr-TR" dirty="0" err="1" smtClean="0"/>
              <a:t>veritabanında</a:t>
            </a:r>
            <a:r>
              <a:rPr lang="tr-TR" dirty="0" smtClean="0"/>
              <a:t> kaydediliyor.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262" y="1023871"/>
            <a:ext cx="3226008" cy="55057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 lang="tr-TR"/>
          </a:p>
        </p:txBody>
      </p:sp>
      <p:sp>
        <p:nvSpPr>
          <p:cNvPr id="14" name="Google Shape;221;p6">
            <a:extLst>
              <a:ext uri="{FF2B5EF4-FFF2-40B4-BE49-F238E27FC236}">
                <a16:creationId xmlns:a16="http://schemas.microsoft.com/office/drawing/2014/main" xmlns="" id="{21DAAB07-7DFB-4184-9AB4-4290E610A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1579" y="417076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/>
              <a:t>Uygulama </a:t>
            </a:r>
            <a:r>
              <a:rPr lang="tr-TR" b="1" dirty="0" smtClean="0"/>
              <a:t>Tanıtımı</a:t>
            </a:r>
            <a:endParaRPr lang="tr-TR" b="1" dirty="0"/>
          </a:p>
        </p:txBody>
      </p:sp>
      <p:sp>
        <p:nvSpPr>
          <p:cNvPr id="15" name="Google Shape;215;p5">
            <a:extLst>
              <a:ext uri="{FF2B5EF4-FFF2-40B4-BE49-F238E27FC236}">
                <a16:creationId xmlns:a16="http://schemas.microsoft.com/office/drawing/2014/main" xmlns="" id="{A3D6A658-E088-4757-B86A-1BE690A4A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668" y="1514972"/>
            <a:ext cx="4385527" cy="4626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indent="-285750"/>
            <a:r>
              <a:rPr lang="tr-TR" dirty="0" smtClean="0"/>
              <a:t>Bu ekrana ise giriş sayfasındaki </a:t>
            </a:r>
            <a:r>
              <a:rPr lang="tr-TR" b="1" dirty="0" err="1" smtClean="0"/>
              <a:t>Look</a:t>
            </a:r>
            <a:r>
              <a:rPr lang="tr-TR" b="1" dirty="0" smtClean="0"/>
              <a:t> at Dictionary </a:t>
            </a:r>
            <a:r>
              <a:rPr lang="tr-TR" dirty="0" smtClean="0"/>
              <a:t>butonundan ulaşıyoruz.</a:t>
            </a:r>
            <a:endParaRPr lang="tr-TR" dirty="0"/>
          </a:p>
          <a:p>
            <a:pPr marL="285750" indent="-285750"/>
            <a:r>
              <a:rPr lang="tr-TR" dirty="0" smtClean="0"/>
              <a:t>Kelime ekleme ekranında eklediğimiz kelimeleri </a:t>
            </a:r>
            <a:r>
              <a:rPr lang="tr-TR" b="1" dirty="0" err="1" smtClean="0"/>
              <a:t>Firebase</a:t>
            </a:r>
            <a:r>
              <a:rPr lang="tr-TR" dirty="0" smtClean="0"/>
              <a:t> veri tabanından çekerek bu ekranda listeliyoruz. </a:t>
            </a:r>
          </a:p>
          <a:p>
            <a:pPr marL="285750" indent="-285750"/>
            <a:r>
              <a:rPr lang="tr-TR" dirty="0" smtClean="0"/>
              <a:t>Görmüş olduğunuz gibi </a:t>
            </a:r>
            <a:r>
              <a:rPr lang="tr-TR" b="1" dirty="0" err="1" smtClean="0"/>
              <a:t>welcome</a:t>
            </a:r>
            <a:r>
              <a:rPr lang="tr-TR" dirty="0" smtClean="0"/>
              <a:t> burada öğrenilmek istenen dile ait kelimesi olarak </a:t>
            </a:r>
            <a:r>
              <a:rPr lang="tr-TR" b="1" dirty="0" err="1" smtClean="0"/>
              <a:t>title</a:t>
            </a:r>
            <a:r>
              <a:rPr lang="tr-TR" dirty="0" smtClean="0"/>
              <a:t> özelliğinde başlık şeklinde yazılmıştır. Karşılığı ise onun hemen altında</a:t>
            </a:r>
            <a:r>
              <a:rPr lang="tr-TR" b="1" dirty="0" smtClean="0"/>
              <a:t> </a:t>
            </a:r>
            <a:r>
              <a:rPr lang="tr-TR" b="1" dirty="0" err="1" smtClean="0"/>
              <a:t>subtitle</a:t>
            </a:r>
            <a:r>
              <a:rPr lang="tr-TR" b="1" dirty="0" smtClean="0"/>
              <a:t> </a:t>
            </a:r>
            <a:r>
              <a:rPr lang="tr-TR" dirty="0" smtClean="0"/>
              <a:t>özelliği ile gösterilmektedir.</a:t>
            </a:r>
          </a:p>
          <a:p>
            <a:pPr marL="285750" indent="-285750"/>
            <a:r>
              <a:rPr lang="tr-TR" dirty="0" smtClean="0"/>
              <a:t>Kelimelerimizin hemen başında hoş bir </a:t>
            </a:r>
            <a:r>
              <a:rPr lang="tr-TR" b="1" dirty="0" err="1" smtClean="0"/>
              <a:t>Icon</a:t>
            </a:r>
            <a:r>
              <a:rPr lang="tr-TR" b="1" dirty="0" smtClean="0"/>
              <a:t> </a:t>
            </a:r>
            <a:r>
              <a:rPr lang="tr-TR" dirty="0" smtClean="0"/>
              <a:t>yer almaktadır.  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00" y="1066098"/>
            <a:ext cx="3236892" cy="552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3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>
            <a:spLocks noGrp="1"/>
          </p:cNvSpPr>
          <p:nvPr>
            <p:ph type="title"/>
          </p:nvPr>
        </p:nvSpPr>
        <p:spPr>
          <a:xfrm>
            <a:off x="1311579" y="512462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3600"/>
              <a:buFont typeface="Century Gothic" panose="020B0502020202020204"/>
              <a:buNone/>
            </a:pPr>
            <a:r>
              <a:rPr lang="tr-TR" b="1" dirty="0" smtClean="0"/>
              <a:t>Google </a:t>
            </a:r>
            <a:r>
              <a:rPr lang="tr-TR" b="1" dirty="0" err="1" smtClean="0"/>
              <a:t>Firebase</a:t>
            </a:r>
            <a:r>
              <a:rPr lang="tr-TR" b="1" dirty="0" smtClean="0"/>
              <a:t> </a:t>
            </a:r>
            <a:r>
              <a:rPr lang="tr-TR" b="1" dirty="0" err="1" smtClean="0"/>
              <a:t>Veritabanı</a:t>
            </a:r>
            <a:endParaRPr lang="tr-TR" b="1" dirty="0"/>
          </a:p>
        </p:txBody>
      </p:sp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 lang="tr-TR"/>
          </a:p>
        </p:txBody>
      </p:sp>
      <p:sp>
        <p:nvSpPr>
          <p:cNvPr id="2" name="Metin Yer Tutucusu 1"/>
          <p:cNvSpPr>
            <a:spLocks noGrp="1"/>
          </p:cNvSpPr>
          <p:nvPr>
            <p:ph type="body" idx="1"/>
          </p:nvPr>
        </p:nvSpPr>
        <p:spPr>
          <a:xfrm>
            <a:off x="927838" y="1532586"/>
            <a:ext cx="7559340" cy="5022760"/>
          </a:xfrm>
        </p:spPr>
        <p:txBody>
          <a:bodyPr/>
          <a:lstStyle/>
          <a:p>
            <a:r>
              <a:rPr lang="tr-TR" u="sng" dirty="0">
                <a:hlinkClick r:id="rId3"/>
              </a:rPr>
              <a:t>Google </a:t>
            </a:r>
            <a:r>
              <a:rPr lang="tr-TR" u="sng" dirty="0" err="1">
                <a:hlinkClick r:id="rId3"/>
              </a:rPr>
              <a:t>Firebase</a:t>
            </a:r>
            <a:r>
              <a:rPr lang="tr-TR" dirty="0"/>
              <a:t>; web ve mobil uygulamalarının server tarafıyla geliştiricinin uğraşmasına gerek kalmadan kullanıcı giriş yetkilendirmeli ve verilerini gerçek zamanlı ve senkron bir şekilde tutulmasını sağlayan bir platformdur. </a:t>
            </a:r>
            <a:endParaRPr lang="tr-TR" dirty="0" smtClean="0"/>
          </a:p>
          <a:p>
            <a:r>
              <a:rPr lang="tr-TR" dirty="0" smtClean="0"/>
              <a:t>Günümüzde </a:t>
            </a:r>
            <a:r>
              <a:rPr lang="tr-TR" dirty="0"/>
              <a:t>ki projeler tüm markete hitap etmesi açısından </a:t>
            </a:r>
            <a:r>
              <a:rPr lang="tr-TR" b="1" dirty="0" err="1"/>
              <a:t>iOS</a:t>
            </a:r>
            <a:r>
              <a:rPr lang="tr-TR" dirty="0"/>
              <a:t> , </a:t>
            </a:r>
            <a:r>
              <a:rPr lang="tr-TR" b="1" dirty="0" err="1"/>
              <a:t>Android</a:t>
            </a:r>
            <a:r>
              <a:rPr lang="tr-TR" dirty="0"/>
              <a:t> ve web platformlarında geliştirilir fakat her platformun kendine ait yazılım dili ve bağlantı şekilleri vardır. Server-Side dediğimiz </a:t>
            </a:r>
            <a:r>
              <a:rPr lang="tr-TR" dirty="0" smtClean="0"/>
              <a:t>arka planda </a:t>
            </a:r>
            <a:r>
              <a:rPr lang="tr-TR" dirty="0"/>
              <a:t>ki verilerin tutulması ve gerektiği zaman kullanıcıya kullanılması her platformun ortak sorunudur ve </a:t>
            </a:r>
            <a:r>
              <a:rPr lang="tr-TR" b="1" dirty="0"/>
              <a:t>Google </a:t>
            </a:r>
            <a:r>
              <a:rPr lang="tr-TR" b="1" dirty="0" err="1"/>
              <a:t>Firebase</a:t>
            </a:r>
            <a:r>
              <a:rPr lang="tr-TR" b="1" dirty="0"/>
              <a:t> </a:t>
            </a:r>
            <a:r>
              <a:rPr lang="tr-TR" dirty="0"/>
              <a:t>bu konuda geliştirilmiş ortak bir çözümdür</a:t>
            </a:r>
            <a:r>
              <a:rPr lang="tr-TR" dirty="0" smtClean="0"/>
              <a:t>.</a:t>
            </a:r>
          </a:p>
          <a:p>
            <a:r>
              <a:rPr lang="tr-TR" b="1" dirty="0" err="1" smtClean="0"/>
              <a:t>MyDictionary</a:t>
            </a:r>
            <a:r>
              <a:rPr lang="tr-TR" dirty="0" smtClean="0"/>
              <a:t> uygulaması da büyük bir uygulama olmadığı için </a:t>
            </a:r>
            <a:r>
              <a:rPr lang="tr-TR" b="1" dirty="0" err="1" smtClean="0"/>
              <a:t>Firebase</a:t>
            </a:r>
            <a:r>
              <a:rPr lang="tr-TR" dirty="0" smtClean="0"/>
              <a:t> veri tabanını tercih ettim.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999" y="2794720"/>
            <a:ext cx="3689310" cy="1043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 lang="tr-TR"/>
          </a:p>
        </p:txBody>
      </p:sp>
      <p:sp>
        <p:nvSpPr>
          <p:cNvPr id="6" name="Google Shape;245;p9">
            <a:extLst>
              <a:ext uri="{FF2B5EF4-FFF2-40B4-BE49-F238E27FC236}">
                <a16:creationId xmlns:a16="http://schemas.microsoft.com/office/drawing/2014/main" xmlns="" id="{757AB925-9A9F-4A2C-8F5D-B889379044AD}"/>
              </a:ext>
            </a:extLst>
          </p:cNvPr>
          <p:cNvSpPr txBox="1">
            <a:spLocks/>
          </p:cNvSpPr>
          <p:nvPr/>
        </p:nvSpPr>
        <p:spPr>
          <a:xfrm>
            <a:off x="1418506" y="520159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8DBA"/>
              </a:buClr>
              <a:buSzPts val="1800"/>
              <a:buFont typeface="Century Gothic" panose="020B0502020202020204"/>
              <a:buNone/>
              <a:defRPr sz="3600" b="0" i="0" u="none" strike="noStrike" cap="none">
                <a:solidFill>
                  <a:srgbClr val="168DBA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SzPts val="3600"/>
            </a:pPr>
            <a:r>
              <a:rPr lang="tr-TR" b="1" dirty="0" smtClean="0"/>
              <a:t>Paketler</a:t>
            </a:r>
            <a:endParaRPr lang="tr-TR" b="1" dirty="0"/>
          </a:p>
        </p:txBody>
      </p:sp>
      <p:sp>
        <p:nvSpPr>
          <p:cNvPr id="7" name="Google Shape;215;p5">
            <a:extLst>
              <a:ext uri="{FF2B5EF4-FFF2-40B4-BE49-F238E27FC236}">
                <a16:creationId xmlns:a16="http://schemas.microsoft.com/office/drawing/2014/main" xmlns="" id="{D90D0843-F9ED-4235-8DFD-EAFBAE2129D0}"/>
              </a:ext>
            </a:extLst>
          </p:cNvPr>
          <p:cNvSpPr txBox="1">
            <a:spLocks/>
          </p:cNvSpPr>
          <p:nvPr/>
        </p:nvSpPr>
        <p:spPr>
          <a:xfrm>
            <a:off x="1045965" y="2402004"/>
            <a:ext cx="5274153" cy="2385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8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6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4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"/>
              <a:defRPr sz="1200" b="0" i="0" u="none" strike="noStrike" cap="none">
                <a:solidFill>
                  <a:srgbClr val="3F3F3F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9pPr>
          </a:lstStyle>
          <a:p>
            <a:pPr marL="285750" indent="-285750">
              <a:spcBef>
                <a:spcPts val="0"/>
              </a:spcBef>
            </a:pPr>
            <a:endParaRPr lang="tr-TR" dirty="0"/>
          </a:p>
          <a:p>
            <a:pPr marL="285750" indent="-285750">
              <a:spcBef>
                <a:spcPts val="0"/>
              </a:spcBef>
            </a:pPr>
            <a:r>
              <a:rPr lang="tr-TR" dirty="0" err="1" smtClean="0"/>
              <a:t>Pubspec.yaml</a:t>
            </a:r>
            <a:r>
              <a:rPr lang="tr-TR" dirty="0" smtClean="0"/>
              <a:t> dosyasının içerindeki </a:t>
            </a:r>
            <a:r>
              <a:rPr lang="tr-TR" b="1" dirty="0" err="1" smtClean="0"/>
              <a:t>dependicies</a:t>
            </a:r>
            <a:r>
              <a:rPr lang="tr-TR" dirty="0"/>
              <a:t> </a:t>
            </a:r>
            <a:r>
              <a:rPr lang="tr-TR" dirty="0" smtClean="0"/>
              <a:t>kısmının altında belirttiğimiz paketleri indirmemiz gerekiyor.</a:t>
            </a:r>
          </a:p>
          <a:p>
            <a:pPr marL="285750" indent="-285750">
              <a:spcBef>
                <a:spcPts val="0"/>
              </a:spcBef>
            </a:pPr>
            <a:r>
              <a:rPr lang="tr-TR" dirty="0" smtClean="0"/>
              <a:t>Yanlarında ise sürümlerini belirterek paketleri dahil ettik.</a:t>
            </a:r>
            <a:endParaRPr lang="tr-TR" dirty="0"/>
          </a:p>
          <a:p>
            <a:pPr marL="285750" indent="-285750">
              <a:spcBef>
                <a:spcPts val="0"/>
              </a:spcBef>
            </a:pP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345" y="2612771"/>
            <a:ext cx="3933470" cy="17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5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876260" y="572593"/>
            <a:ext cx="8911687" cy="1280890"/>
          </a:xfrm>
        </p:spPr>
        <p:txBody>
          <a:bodyPr/>
          <a:lstStyle/>
          <a:p>
            <a:r>
              <a:rPr lang="tr-TR" b="1" dirty="0" smtClean="0"/>
              <a:t>Genel Yapı</a:t>
            </a:r>
            <a:endParaRPr lang="tr-TR" b="1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08896" y="1901781"/>
            <a:ext cx="5060839" cy="3777622"/>
          </a:xfr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endParaRPr lang="tr-TR" b="1" dirty="0"/>
          </a:p>
          <a:p>
            <a:pPr marL="285750" indent="-285750"/>
            <a:r>
              <a:rPr lang="tr-TR" dirty="0" smtClean="0"/>
              <a:t>Word adında bir sınıf tanımladık. Bunun içerisinde </a:t>
            </a:r>
            <a:r>
              <a:rPr lang="tr-TR" b="1" dirty="0" err="1" smtClean="0"/>
              <a:t>firstword</a:t>
            </a:r>
            <a:r>
              <a:rPr lang="tr-TR" dirty="0" smtClean="0"/>
              <a:t> ve </a:t>
            </a:r>
            <a:r>
              <a:rPr lang="tr-TR" b="1" dirty="0" err="1" smtClean="0"/>
              <a:t>secondword</a:t>
            </a:r>
            <a:r>
              <a:rPr lang="tr-TR" dirty="0" smtClean="0"/>
              <a:t> olarak iki </a:t>
            </a:r>
            <a:r>
              <a:rPr lang="tr-TR" dirty="0" err="1" smtClean="0"/>
              <a:t>String</a:t>
            </a:r>
            <a:r>
              <a:rPr lang="tr-TR" dirty="0" smtClean="0"/>
              <a:t> değişken ve</a:t>
            </a:r>
            <a:r>
              <a:rPr lang="tr-TR" b="1" dirty="0" smtClean="0"/>
              <a:t> </a:t>
            </a:r>
            <a:r>
              <a:rPr lang="tr-TR" b="1" dirty="0" err="1" smtClean="0"/>
              <a:t>id</a:t>
            </a:r>
            <a:r>
              <a:rPr lang="tr-TR" b="1" dirty="0" smtClean="0"/>
              <a:t> </a:t>
            </a:r>
            <a:r>
              <a:rPr lang="tr-TR" dirty="0" smtClean="0"/>
              <a:t>tanımladık. </a:t>
            </a:r>
          </a:p>
          <a:p>
            <a:pPr marL="285750" indent="-285750"/>
            <a:r>
              <a:rPr lang="tr-TR" b="1" dirty="0" err="1" smtClean="0"/>
              <a:t>toJson</a:t>
            </a:r>
            <a:r>
              <a:rPr lang="tr-TR" b="1" dirty="0" smtClean="0"/>
              <a:t> </a:t>
            </a:r>
            <a:r>
              <a:rPr lang="tr-TR" dirty="0" smtClean="0"/>
              <a:t>adında </a:t>
            </a:r>
            <a:r>
              <a:rPr lang="tr-TR" dirty="0" err="1" smtClean="0"/>
              <a:t>Json</a:t>
            </a:r>
            <a:r>
              <a:rPr lang="tr-TR" dirty="0" smtClean="0"/>
              <a:t> formatında kayıt yapacağımız bir </a:t>
            </a:r>
            <a:r>
              <a:rPr lang="tr-TR" b="1" dirty="0" err="1" smtClean="0"/>
              <a:t>Map</a:t>
            </a:r>
            <a:r>
              <a:rPr lang="tr-TR" dirty="0" smtClean="0"/>
              <a:t> tanımladık.</a:t>
            </a:r>
          </a:p>
          <a:p>
            <a:pPr marL="285750" indent="-285750"/>
            <a:r>
              <a:rPr lang="tr-TR" dirty="0"/>
              <a:t>V</a:t>
            </a:r>
            <a:r>
              <a:rPr lang="tr-TR" dirty="0" smtClean="0"/>
              <a:t>erileri </a:t>
            </a:r>
            <a:r>
              <a:rPr lang="tr-TR" dirty="0" err="1" smtClean="0"/>
              <a:t>Json</a:t>
            </a:r>
            <a:r>
              <a:rPr lang="tr-TR" dirty="0" smtClean="0"/>
              <a:t> formatında alabilmek için </a:t>
            </a:r>
            <a:r>
              <a:rPr lang="tr-TR" dirty="0" err="1" smtClean="0"/>
              <a:t>fromJson</a:t>
            </a:r>
            <a:r>
              <a:rPr lang="tr-TR" dirty="0" smtClean="0"/>
              <a:t> işlemini oluşturduk.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9</a:t>
            </a:fld>
            <a:endParaRPr lang="tr-TR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584" y="1706451"/>
            <a:ext cx="6098810" cy="385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53983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</TotalTime>
  <Words>691</Words>
  <Application>Microsoft Office PowerPoint</Application>
  <PresentationFormat>Özel</PresentationFormat>
  <Paragraphs>96</Paragraphs>
  <Slides>15</Slides>
  <Notes>14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Duman</vt:lpstr>
      <vt:lpstr>Mobil Uygulama Tanıtım MyDictionary</vt:lpstr>
      <vt:lpstr>İÇİNDEKİLER</vt:lpstr>
      <vt:lpstr>Uygulamanın Geliştirilme Amacı</vt:lpstr>
      <vt:lpstr>Uygulama Tanıtımı</vt:lpstr>
      <vt:lpstr>Uygulama Tanıtımı</vt:lpstr>
      <vt:lpstr>Uygulama Tanıtımı</vt:lpstr>
      <vt:lpstr>Google Firebase Veritabanı</vt:lpstr>
      <vt:lpstr>PowerPoint Sunusu</vt:lpstr>
      <vt:lpstr>Genel Yapı</vt:lpstr>
      <vt:lpstr>Verileri Firebase’e Yazma</vt:lpstr>
      <vt:lpstr>Firebase Firestore Database Yapısı</vt:lpstr>
      <vt:lpstr>Verileri Okuma ve Listeleme</vt:lpstr>
      <vt:lpstr>Yardımcı Kaynaklar</vt:lpstr>
      <vt:lpstr>Uygulama Linki</vt:lpstr>
      <vt:lpstr>İlginiz için teşekkürler…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İşletim Sistemi Tarihçesi ve Temel Özellikleri</dc:title>
  <dc:creator>İsmail KIRBAŞ</dc:creator>
  <cp:lastModifiedBy>Asus</cp:lastModifiedBy>
  <cp:revision>76</cp:revision>
  <dcterms:created xsi:type="dcterms:W3CDTF">2022-05-25T15:13:08Z</dcterms:created>
  <dcterms:modified xsi:type="dcterms:W3CDTF">2022-06-03T09:36:58Z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699FC0454A7D4710838D85DDDEF0E221</vt:lpwstr>
  </property>
  <property fmtid="{D5CDD505-2E9C-101B-9397-08002B2CF9AE}" pid="3" name="KSOProductBuildVer">
    <vt:lpwstr>1033-11.2.0.11130</vt:lpwstr>
  </property>
</Properties>
</file>