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59" r:id="rId3"/>
    <p:sldId id="302" r:id="rId4"/>
    <p:sldId id="260" r:id="rId5"/>
    <p:sldId id="261" r:id="rId6"/>
    <p:sldId id="262" r:id="rId7"/>
    <p:sldId id="263" r:id="rId8"/>
    <p:sldId id="264" r:id="rId9"/>
    <p:sldId id="265" r:id="rId10"/>
    <p:sldId id="266" r:id="rId11"/>
    <p:sldId id="267" r:id="rId12"/>
    <p:sldId id="268" r:id="rId13"/>
    <p:sldId id="269" r:id="rId14"/>
    <p:sldId id="271" r:id="rId15"/>
    <p:sldId id="30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2579" autoAdjust="0"/>
  </p:normalViewPr>
  <p:slideViewPr>
    <p:cSldViewPr snapToGrid="0">
      <p:cViewPr varScale="1">
        <p:scale>
          <a:sx n="67" d="100"/>
          <a:sy n="67" d="100"/>
        </p:scale>
        <p:origin x="7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6" name="Google Shape;2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4" name="Google Shape;2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8" name="Google Shape;2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1" name="Google Shape;2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dirty="0"/>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dirty="0"/>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flutter.dev/"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aqeedeh.com/index.php" TargetMode="External"/><Relationship Id="rId4" Type="http://schemas.openxmlformats.org/officeDocument/2006/relationships/hyperlink" Target="https://github.com/alimcevik/SplashScreen.gi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301970" y="2138144"/>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a:solidFill>
                  <a:schemeClr val="dk1"/>
                </a:solidFill>
              </a:rPr>
              <a:t>Mobile Uygulama Tanıtım</a:t>
            </a:r>
            <a:br>
              <a:rPr lang="tr-TR" sz="4000" b="1" dirty="0">
                <a:solidFill>
                  <a:schemeClr val="dk1"/>
                </a:solidFill>
              </a:rPr>
            </a:br>
            <a:r>
              <a:rPr lang="tr-TR" sz="3600" b="1" dirty="0">
                <a:solidFill>
                  <a:schemeClr val="dk1"/>
                </a:solidFill>
              </a:rPr>
              <a:t>Sokhany-ba-javanan</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Saifuddin Hassani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1911404084</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03/06/2022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rPr>
              <a:t>Flutter lie Mobil Programlamaya Giriş</a:t>
            </a:r>
            <a:endParaRP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8" name="Google Shape;198;p3"/>
          <p:cNvPicPr preferRelativeResize="0"/>
          <p:nvPr/>
        </p:nvPicPr>
        <p:blipFill rotWithShape="1">
          <a:blip r:embed="rId5"/>
          <a:srcRect/>
          <a:stretch>
            <a:fillRect/>
          </a:stretch>
        </p:blipFill>
        <p:spPr>
          <a:xfrm>
            <a:off x="9863846" y="301855"/>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100" name="Picture 99"/>
          <p:cNvPicPr/>
          <p:nvPr/>
        </p:nvPicPr>
        <p:blipFill>
          <a:blip r:embed="rId6"/>
          <a:stretch>
            <a:fillRect/>
          </a:stretch>
        </p:blipFill>
        <p:spPr>
          <a:xfrm>
            <a:off x="2135504" y="4405326"/>
            <a:ext cx="2952115" cy="2284730"/>
          </a:xfrm>
          <a:prstGeom prst="roundRect">
            <a:avLst>
              <a:gd name="adj" fmla="val 16667"/>
            </a:avLst>
          </a:prstGeom>
          <a:ln>
            <a:noFill/>
          </a:ln>
          <a:effectLst>
            <a:outerShdw blurRad="76200" dist="38100" dir="7800000" algn="tl" rotWithShape="0">
              <a:srgbClr val="000000">
                <a:alpha val="40000"/>
              </a:srgbClr>
            </a:outerShdw>
          </a:effectLst>
        </p:spPr>
      </p:pic>
      <p:pic>
        <p:nvPicPr>
          <p:cNvPr id="2" name="Picture 0"/>
          <p:cNvPicPr>
            <a:picLocks noChangeAspect="1"/>
          </p:cNvPicPr>
          <p:nvPr/>
        </p:nvPicPr>
        <p:blipFill>
          <a:blip r:embed="rId7"/>
          <a:srcRect l="10317" t="21650" r="10308" b="21650"/>
          <a:stretch>
            <a:fillRect/>
          </a:stretch>
        </p:blipFill>
        <p:spPr>
          <a:xfrm>
            <a:off x="839470" y="188595"/>
            <a:ext cx="1757045" cy="12553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1"/>
          <p:cNvSpPr txBox="1">
            <a:spLocks noGrp="1"/>
          </p:cNvSpPr>
          <p:nvPr>
            <p:ph type="title"/>
          </p:nvPr>
        </p:nvSpPr>
        <p:spPr>
          <a:xfrm>
            <a:off x="2397429" y="259809"/>
            <a:ext cx="8911687" cy="1280890"/>
          </a:xfrm>
          <a:prstGeom prst="rect">
            <a:avLst/>
          </a:prstGeom>
          <a:noFill/>
          <a:ln>
            <a:noFill/>
          </a:ln>
        </p:spPr>
        <p:txBody>
          <a:bodyPr spcFirstLastPara="1" wrap="square" lIns="91425" tIns="45700" rIns="91425" bIns="45700" anchor="t" anchorCtr="0">
            <a:normAutofit/>
          </a:bodyPr>
          <a:lstStyle/>
          <a:p>
            <a:pPr algn="just">
              <a:lnSpc>
                <a:spcPct val="150000"/>
              </a:lnSpc>
              <a:spcBef>
                <a:spcPts val="1000"/>
              </a:spcBef>
              <a:buClr>
                <a:schemeClr val="accent1"/>
              </a:buClr>
              <a:buSzPct val="100000"/>
            </a:pPr>
            <a:r>
              <a:rPr lang="tr-TR" sz="3600" b="1" i="0" u="none" strike="noStrike" cap="none" dirty="0">
                <a:solidFill>
                  <a:schemeClr val="accent2">
                    <a:lumMod val="75000"/>
                  </a:schemeClr>
                </a:solidFill>
                <a:latin typeface="Century Gothic" panose="020B0502020202020204"/>
                <a:ea typeface="Century Gothic" panose="020B0502020202020204"/>
                <a:cs typeface="Century Gothic" panose="020B0502020202020204"/>
                <a:sym typeface="Century Gothic" panose="020B0502020202020204"/>
              </a:rPr>
              <a:t>Decoration Ve BoxDecoration </a:t>
            </a:r>
          </a:p>
        </p:txBody>
      </p:sp>
      <p:sp>
        <p:nvSpPr>
          <p:cNvPr id="261" name="Google Shape;261;p1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62" name="Google Shape;262;p11"/>
          <p:cNvSpPr txBox="1">
            <a:spLocks noGrp="1"/>
          </p:cNvSpPr>
          <p:nvPr>
            <p:ph type="body" idx="1"/>
          </p:nvPr>
        </p:nvSpPr>
        <p:spPr>
          <a:xfrm>
            <a:off x="2211692" y="1610789"/>
            <a:ext cx="7299385"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tr-TR" sz="1800" dirty="0">
                <a:solidFill>
                  <a:schemeClr val="accent1"/>
                </a:solidFill>
              </a:rPr>
              <a:t>BoxDecoration sınıfı, bir kutu çizmenin çeşitli yollarını sunar.</a:t>
            </a:r>
          </a:p>
          <a:p>
            <a:pPr marL="342900" lvl="0" indent="-342900" algn="l" rtl="0">
              <a:spcBef>
                <a:spcPts val="0"/>
              </a:spcBef>
              <a:spcAft>
                <a:spcPts val="0"/>
              </a:spcAft>
              <a:buSzPts val="1800"/>
              <a:buChar char=""/>
            </a:pPr>
            <a:endParaRPr lang="tr-TR" sz="1800" dirty="0">
              <a:solidFill>
                <a:schemeClr val="accent1"/>
              </a:solidFill>
            </a:endParaRPr>
          </a:p>
          <a:p>
            <a:pPr marL="342900" lvl="0" indent="-342900" algn="l" rtl="0">
              <a:spcBef>
                <a:spcPts val="0"/>
              </a:spcBef>
              <a:spcAft>
                <a:spcPts val="0"/>
              </a:spcAft>
              <a:buSzPts val="1800"/>
              <a:buChar char=""/>
            </a:pPr>
            <a:r>
              <a:rPr lang="tr-TR" sz="1800" dirty="0">
                <a:solidFill>
                  <a:schemeClr val="accent1"/>
                </a:solidFill>
              </a:rPr>
              <a:t>Kutunun bir çerçevesi, bir gövdesi vardır ve bir boxShadow oluşturabilir.</a:t>
            </a:r>
            <a:endParaRPr sz="1800" dirty="0">
              <a:solidFill>
                <a:schemeClr val="accent1"/>
              </a:solidFill>
            </a:endParaRPr>
          </a:p>
        </p:txBody>
      </p:sp>
      <p:pic>
        <p:nvPicPr>
          <p:cNvPr id="3" name="Picture 2">
            <a:extLst>
              <a:ext uri="{FF2B5EF4-FFF2-40B4-BE49-F238E27FC236}">
                <a16:creationId xmlns:a16="http://schemas.microsoft.com/office/drawing/2014/main" id="{B9E0EA90-E4ED-40BB-8058-7282AEE57C5F}"/>
              </a:ext>
            </a:extLst>
          </p:cNvPr>
          <p:cNvPicPr>
            <a:picLocks noChangeAspect="1"/>
          </p:cNvPicPr>
          <p:nvPr/>
        </p:nvPicPr>
        <p:blipFill rotWithShape="1">
          <a:blip r:embed="rId3"/>
          <a:srcRect b="9780"/>
          <a:stretch/>
        </p:blipFill>
        <p:spPr>
          <a:xfrm>
            <a:off x="3093062" y="3286823"/>
            <a:ext cx="6005876" cy="12808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title"/>
          </p:nvPr>
        </p:nvSpPr>
        <p:spPr>
          <a:xfrm>
            <a:off x="3143996" y="329899"/>
            <a:ext cx="8911687" cy="1280890"/>
          </a:xfrm>
          <a:prstGeom prst="rect">
            <a:avLst/>
          </a:prstGeom>
          <a:noFill/>
          <a:ln>
            <a:noFill/>
          </a:ln>
        </p:spPr>
        <p:txBody>
          <a:bodyPr spcFirstLastPara="1" wrap="square" lIns="91425" tIns="45700" rIns="91425" bIns="45700" anchor="t" anchorCtr="0">
            <a:normAutofit/>
          </a:bodyPr>
          <a:lstStyle/>
          <a:p>
            <a:pPr algn="just">
              <a:lnSpc>
                <a:spcPct val="150000"/>
              </a:lnSpc>
              <a:spcBef>
                <a:spcPts val="1000"/>
              </a:spcBef>
              <a:buClr>
                <a:schemeClr val="accent1"/>
              </a:buClr>
              <a:buSzPct val="100000"/>
            </a:pPr>
            <a:r>
              <a:rPr lang="tr-TR" sz="3600" b="1" i="0" u="none" strike="noStrike" cap="none" dirty="0">
                <a:solidFill>
                  <a:schemeClr val="accent2">
                    <a:lumMod val="75000"/>
                  </a:schemeClr>
                </a:solidFill>
                <a:latin typeface="Century Gothic" panose="020B0502020202020204"/>
                <a:ea typeface="Century Gothic" panose="020B0502020202020204"/>
                <a:cs typeface="Century Gothic" panose="020B0502020202020204"/>
                <a:sym typeface="Century Gothic" panose="020B0502020202020204"/>
              </a:rPr>
              <a:t>Assetİmage kullanımı</a:t>
            </a:r>
            <a:endParaRPr lang="en-US" sz="3600" b="1" i="0" u="none" strike="noStrike" cap="none" dirty="0">
              <a:solidFill>
                <a:schemeClr val="accent2">
                  <a:lumMod val="75000"/>
                </a:schemeClr>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9" name="Google Shape;269;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271" name="Google Shape;271;p12"/>
          <p:cNvSpPr txBox="1">
            <a:spLocks noGrp="1"/>
          </p:cNvSpPr>
          <p:nvPr>
            <p:ph type="body" idx="1"/>
          </p:nvPr>
        </p:nvSpPr>
        <p:spPr>
          <a:xfrm>
            <a:off x="2261077" y="1578515"/>
            <a:ext cx="8911687" cy="2314394"/>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Char char=""/>
            </a:pPr>
            <a:r>
              <a:rPr lang="tr-TR" sz="1800" dirty="0">
                <a:solidFill>
                  <a:schemeClr val="accent1"/>
                </a:solidFill>
              </a:rPr>
              <a:t>AssetImage, çözümlenmek üzere geçirilen yapılandırmada verilen cihaz piksel oranı ve boyutuna bağlı olarak mevcut bağlam için en uygun varlığı seçer. İstenen varlık paketin </a:t>
            </a:r>
            <a:r>
              <a:rPr lang="tr-TR" sz="1800" b="1" dirty="0">
                <a:solidFill>
                  <a:schemeClr val="accent1"/>
                </a:solidFill>
              </a:rPr>
              <a:t>pubspec.yaml </a:t>
            </a:r>
            <a:r>
              <a:rPr lang="tr-TR" sz="1800" dirty="0">
                <a:solidFill>
                  <a:schemeClr val="accent1"/>
                </a:solidFill>
              </a:rPr>
              <a:t>dosyasında belirtilirse, uygulama ile otomatik olarak paketlenir. Özellikle, paketin kendisi tarafından kullanılan varlıklar, </a:t>
            </a:r>
            <a:r>
              <a:rPr lang="tr-TR" sz="1800" b="1" dirty="0">
                <a:solidFill>
                  <a:schemeClr val="accent1"/>
                </a:solidFill>
              </a:rPr>
              <a:t>pubspec.yaml'de </a:t>
            </a:r>
            <a:r>
              <a:rPr lang="tr-TR" sz="1800" dirty="0">
                <a:solidFill>
                  <a:schemeClr val="accent1"/>
                </a:solidFill>
              </a:rPr>
              <a:t>belirtilmelidir.</a:t>
            </a:r>
            <a:endParaRPr sz="1800" dirty="0">
              <a:solidFill>
                <a:schemeClr val="accent1"/>
              </a:solidFill>
            </a:endParaRPr>
          </a:p>
        </p:txBody>
      </p:sp>
      <p:pic>
        <p:nvPicPr>
          <p:cNvPr id="3" name="Picture 2">
            <a:extLst>
              <a:ext uri="{FF2B5EF4-FFF2-40B4-BE49-F238E27FC236}">
                <a16:creationId xmlns:a16="http://schemas.microsoft.com/office/drawing/2014/main" id="{46832080-F8BF-457F-A92B-C9428E26E3B9}"/>
              </a:ext>
            </a:extLst>
          </p:cNvPr>
          <p:cNvPicPr>
            <a:picLocks noChangeAspect="1"/>
          </p:cNvPicPr>
          <p:nvPr/>
        </p:nvPicPr>
        <p:blipFill>
          <a:blip r:embed="rId3"/>
          <a:stretch>
            <a:fillRect/>
          </a:stretch>
        </p:blipFill>
        <p:spPr>
          <a:xfrm>
            <a:off x="3516893" y="3759174"/>
            <a:ext cx="6400053" cy="27647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3"/>
          <p:cNvSpPr txBox="1">
            <a:spLocks noGrp="1"/>
          </p:cNvSpPr>
          <p:nvPr>
            <p:ph type="title"/>
          </p:nvPr>
        </p:nvSpPr>
        <p:spPr>
          <a:xfrm>
            <a:off x="1311579" y="258792"/>
            <a:ext cx="8911687" cy="1280890"/>
          </a:xfrm>
          <a:prstGeom prst="rect">
            <a:avLst/>
          </a:prstGeom>
          <a:noFill/>
          <a:ln>
            <a:noFill/>
          </a:ln>
        </p:spPr>
        <p:txBody>
          <a:bodyPr spcFirstLastPara="1" wrap="square" lIns="91425" tIns="45700" rIns="91425" bIns="45700" anchor="t" anchorCtr="0">
            <a:normAutofit/>
          </a:bodyPr>
          <a:lstStyle/>
          <a:p>
            <a:pPr algn="ctr">
              <a:lnSpc>
                <a:spcPct val="150000"/>
              </a:lnSpc>
              <a:spcBef>
                <a:spcPts val="1000"/>
              </a:spcBef>
              <a:buClr>
                <a:schemeClr val="accent1"/>
              </a:buClr>
              <a:buSzPct val="100000"/>
            </a:pPr>
            <a:r>
              <a:rPr lang="tr-TR" sz="3600" b="1" i="0" u="none" strike="noStrike" cap="none" dirty="0">
                <a:solidFill>
                  <a:schemeClr val="accent2">
                    <a:lumMod val="75000"/>
                  </a:schemeClr>
                </a:solidFill>
                <a:latin typeface="Century Gothic" panose="020B0502020202020204"/>
                <a:ea typeface="Century Gothic" panose="020B0502020202020204"/>
                <a:cs typeface="Century Gothic" panose="020B0502020202020204"/>
                <a:sym typeface="Century Gothic" panose="020B0502020202020204"/>
              </a:rPr>
              <a:t>Font kullanımı</a:t>
            </a:r>
            <a:endParaRPr lang="en-US" sz="3600" b="1" i="0" u="none" strike="noStrike" cap="none" dirty="0">
              <a:solidFill>
                <a:schemeClr val="accent2">
                  <a:lumMod val="75000"/>
                </a:schemeClr>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77" name="Google Shape;277;p1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279" name="Google Shape;279;p13"/>
          <p:cNvSpPr txBox="1">
            <a:spLocks noGrp="1"/>
          </p:cNvSpPr>
          <p:nvPr>
            <p:ph type="body" idx="1"/>
          </p:nvPr>
        </p:nvSpPr>
        <p:spPr>
          <a:xfrm>
            <a:off x="2597456" y="1539682"/>
            <a:ext cx="7775270" cy="2356449"/>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800"/>
              <a:buChar char=""/>
            </a:pPr>
            <a:r>
              <a:rPr lang="tr-TR" b="0" i="0" dirty="0">
                <a:solidFill>
                  <a:srgbClr val="363B40"/>
                </a:solidFill>
                <a:effectLst/>
                <a:latin typeface="Century Gothic" panose="020B0502020202020204" pitchFamily="34" charset="0"/>
              </a:rPr>
              <a:t>Tanıtma işlemi için tıpkı resimlerimizin dosyası tanıttığımız gibi </a:t>
            </a:r>
            <a:r>
              <a:rPr lang="tr-TR" b="1" i="0" dirty="0">
                <a:solidFill>
                  <a:srgbClr val="363B40"/>
                </a:solidFill>
                <a:effectLst/>
                <a:latin typeface="Century Gothic" panose="020B0502020202020204" pitchFamily="34" charset="0"/>
              </a:rPr>
              <a:t>pubspec.yaml</a:t>
            </a:r>
            <a:r>
              <a:rPr lang="tr-TR" b="0" i="0" dirty="0">
                <a:solidFill>
                  <a:srgbClr val="363B40"/>
                </a:solidFill>
                <a:effectLst/>
                <a:latin typeface="Century Gothic" panose="020B0502020202020204" pitchFamily="34" charset="0"/>
              </a:rPr>
              <a:t> dosyasını kullanıyoruz. Arasındaki fark bildiğiniz üzere resim tanıtırken </a:t>
            </a:r>
            <a:r>
              <a:rPr lang="tr-TR" b="1" i="0" dirty="0">
                <a:solidFill>
                  <a:srgbClr val="363B40"/>
                </a:solidFill>
                <a:effectLst/>
                <a:latin typeface="Century Gothic" panose="020B0502020202020204" pitchFamily="34" charset="0"/>
              </a:rPr>
              <a:t>assets</a:t>
            </a:r>
            <a:r>
              <a:rPr lang="tr-TR" b="0" i="0" dirty="0">
                <a:solidFill>
                  <a:srgbClr val="363B40"/>
                </a:solidFill>
                <a:effectLst/>
                <a:latin typeface="Century Gothic" panose="020B0502020202020204" pitchFamily="34" charset="0"/>
              </a:rPr>
              <a:t> başlığını kullanırken, tahmin edebileceğiniz gibi font tanıtma işlemi için ise </a:t>
            </a:r>
            <a:r>
              <a:rPr lang="tr-TR" b="1" i="0" dirty="0">
                <a:solidFill>
                  <a:srgbClr val="363B40"/>
                </a:solidFill>
                <a:effectLst/>
                <a:latin typeface="Century Gothic" panose="020B0502020202020204" pitchFamily="34" charset="0"/>
              </a:rPr>
              <a:t>fonts</a:t>
            </a:r>
            <a:r>
              <a:rPr lang="tr-TR" b="0" i="0" dirty="0">
                <a:solidFill>
                  <a:srgbClr val="363B40"/>
                </a:solidFill>
                <a:effectLst/>
                <a:latin typeface="Century Gothic" panose="020B0502020202020204" pitchFamily="34" charset="0"/>
              </a:rPr>
              <a:t> başlığını kullanmak.</a:t>
            </a:r>
            <a:endParaRPr lang="tr-TR" sz="1800" dirty="0">
              <a:latin typeface="Century Gothic" panose="020B0502020202020204" pitchFamily="34" charset="0"/>
            </a:endParaRPr>
          </a:p>
        </p:txBody>
      </p:sp>
      <p:pic>
        <p:nvPicPr>
          <p:cNvPr id="4" name="Picture 3">
            <a:extLst>
              <a:ext uri="{FF2B5EF4-FFF2-40B4-BE49-F238E27FC236}">
                <a16:creationId xmlns:a16="http://schemas.microsoft.com/office/drawing/2014/main" id="{65D43918-1928-4E9D-81F8-45C008B7C06F}"/>
              </a:ext>
            </a:extLst>
          </p:cNvPr>
          <p:cNvPicPr>
            <a:picLocks noChangeAspect="1"/>
          </p:cNvPicPr>
          <p:nvPr/>
        </p:nvPicPr>
        <p:blipFill>
          <a:blip r:embed="rId3"/>
          <a:stretch>
            <a:fillRect/>
          </a:stretch>
        </p:blipFill>
        <p:spPr>
          <a:xfrm>
            <a:off x="3017570" y="3429000"/>
            <a:ext cx="6935042" cy="21908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Stack </a:t>
            </a:r>
          </a:p>
        </p:txBody>
      </p:sp>
      <p:sp>
        <p:nvSpPr>
          <p:cNvPr id="285" name="Google Shape;28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286" name="Google Shape;286;p14"/>
          <p:cNvSpPr txBox="1">
            <a:spLocks noGrp="1"/>
          </p:cNvSpPr>
          <p:nvPr>
            <p:ph type="body" idx="1"/>
          </p:nvPr>
        </p:nvSpPr>
        <p:spPr>
          <a:xfrm>
            <a:off x="1968734" y="1266289"/>
            <a:ext cx="8419450" cy="1537296"/>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ct val="100000"/>
              <a:buChar char=""/>
            </a:pPr>
            <a:r>
              <a:rPr lang="tr-TR" sz="1800" dirty="0">
                <a:solidFill>
                  <a:schemeClr val="accent1"/>
                </a:solidFill>
              </a:rPr>
              <a:t>Alt öğelerini kutusunun kenarlarına göre konumlandıran bir pencere öğesidir.Bu sınıf, birkaç childern basit bir şekilde üst üste bindirmek için, örneğin, üzerine bir text ve alta bir button eklenmiş bir metin ve görüntüye sahip olmaktır.</a:t>
            </a:r>
          </a:p>
        </p:txBody>
      </p:sp>
      <p:pic>
        <p:nvPicPr>
          <p:cNvPr id="4" name="Picture 3">
            <a:extLst>
              <a:ext uri="{FF2B5EF4-FFF2-40B4-BE49-F238E27FC236}">
                <a16:creationId xmlns:a16="http://schemas.microsoft.com/office/drawing/2014/main" id="{28EC1262-AD91-405B-9D09-72A177A86FEA}"/>
              </a:ext>
            </a:extLst>
          </p:cNvPr>
          <p:cNvPicPr>
            <a:picLocks noChangeAspect="1"/>
          </p:cNvPicPr>
          <p:nvPr/>
        </p:nvPicPr>
        <p:blipFill>
          <a:blip r:embed="rId3"/>
          <a:stretch>
            <a:fillRect/>
          </a:stretch>
        </p:blipFill>
        <p:spPr>
          <a:xfrm>
            <a:off x="3974362" y="2803585"/>
            <a:ext cx="5184627" cy="26521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1311579" y="616855"/>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en-US" b="1" dirty="0"/>
              <a:t>Kaynaklar</a:t>
            </a:r>
            <a:endParaRPr lang="tr-TR" b="1" dirty="0"/>
          </a:p>
        </p:txBody>
      </p:sp>
      <p:sp>
        <p:nvSpPr>
          <p:cNvPr id="301" name="Google Shape;301;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sp>
        <p:nvSpPr>
          <p:cNvPr id="304" name="Google Shape;304;p16"/>
          <p:cNvSpPr txBox="1">
            <a:spLocks noGrp="1"/>
          </p:cNvSpPr>
          <p:nvPr>
            <p:ph type="body" idx="1"/>
          </p:nvPr>
        </p:nvSpPr>
        <p:spPr>
          <a:xfrm>
            <a:off x="2338501" y="1526270"/>
            <a:ext cx="7191262" cy="533173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sz="1800" dirty="0">
                <a:hlinkClick r:id="rId3"/>
              </a:rPr>
              <a:t>https://docs.flutter.dev/</a:t>
            </a:r>
            <a:endParaRPr lang="tr-TR" sz="1800" dirty="0"/>
          </a:p>
          <a:p>
            <a:pPr marL="342900" lvl="0" indent="-342900" algn="l" rtl="0">
              <a:spcBef>
                <a:spcPts val="0"/>
              </a:spcBef>
              <a:spcAft>
                <a:spcPts val="0"/>
              </a:spcAft>
              <a:buSzPts val="1800"/>
              <a:buChar char=""/>
            </a:pPr>
            <a:endParaRPr lang="tr-TR" sz="1800" dirty="0"/>
          </a:p>
          <a:p>
            <a:pPr marL="342900" lvl="0" indent="-342900" algn="l" rtl="0">
              <a:spcBef>
                <a:spcPts val="0"/>
              </a:spcBef>
              <a:spcAft>
                <a:spcPts val="0"/>
              </a:spcAft>
              <a:buSzPts val="1800"/>
              <a:buChar char=""/>
            </a:pPr>
            <a:r>
              <a:rPr lang="en-US" dirty="0">
                <a:hlinkClick r:id="rId4"/>
              </a:rPr>
              <a:t>https://github.com/alimcevik/SplashScreen.git</a:t>
            </a:r>
            <a:endParaRPr lang="fa-IR" dirty="0"/>
          </a:p>
          <a:p>
            <a:pPr marL="342900" lvl="0" indent="-342900" algn="l" rtl="0">
              <a:spcBef>
                <a:spcPts val="0"/>
              </a:spcBef>
              <a:spcAft>
                <a:spcPts val="0"/>
              </a:spcAft>
              <a:buSzPts val="1800"/>
              <a:buChar char=""/>
            </a:pPr>
            <a:endParaRPr lang="fa-IR" dirty="0"/>
          </a:p>
          <a:p>
            <a:pPr marL="342900" lvl="0" indent="-342900" algn="l" rtl="0">
              <a:spcBef>
                <a:spcPts val="0"/>
              </a:spcBef>
              <a:spcAft>
                <a:spcPts val="0"/>
              </a:spcAft>
              <a:buSzPts val="1800"/>
              <a:buChar char=""/>
            </a:pPr>
            <a:r>
              <a:rPr lang="en-US" dirty="0">
                <a:hlinkClick r:id="rId5"/>
              </a:rPr>
              <a:t>https://aqeedeh.com/index.php</a:t>
            </a:r>
            <a:endParaRPr lang="fa-IR" dirty="0"/>
          </a:p>
          <a:p>
            <a:pPr marL="342900" lvl="0" indent="-342900" algn="l" rtl="0">
              <a:spcBef>
                <a:spcPts val="0"/>
              </a:spcBef>
              <a:spcAft>
                <a:spcPts val="0"/>
              </a:spcAft>
              <a:buSzPts val="1800"/>
              <a:buChar char=""/>
            </a:pPr>
            <a:endParaRPr lang="fa-IR" dirty="0"/>
          </a:p>
          <a:p>
            <a:pPr marL="0" lvl="0" indent="0" algn="l" rtl="0">
              <a:spcBef>
                <a:spcPts val="0"/>
              </a:spcBef>
              <a:spcAft>
                <a:spcPts val="0"/>
              </a:spcAft>
              <a:buSzPts val="1800"/>
              <a:buNone/>
            </a:pPr>
            <a:endParaRPr lang="fa-IR" dirty="0"/>
          </a:p>
          <a:p>
            <a:pPr marL="0" lvl="0" indent="0" algn="l" rtl="0">
              <a:spcBef>
                <a:spcPts val="0"/>
              </a:spcBef>
              <a:spcAft>
                <a:spcPts val="0"/>
              </a:spcAft>
              <a:buSzPts val="1800"/>
              <a:buNone/>
            </a:pPr>
            <a:endParaRPr lang="tr-TR" dirty="0"/>
          </a:p>
          <a:p>
            <a:pPr marL="342900" lvl="0" indent="-342900" algn="l" rtl="0">
              <a:spcBef>
                <a:spcPts val="0"/>
              </a:spcBef>
              <a:spcAft>
                <a:spcPts val="0"/>
              </a:spcAft>
              <a:buSzPts val="1800"/>
              <a:buChar char=""/>
            </a:pPr>
            <a:endParaRPr lang="tr-TR" sz="1800" dirty="0"/>
          </a:p>
          <a:p>
            <a:pPr marL="342900" lvl="0" indent="-342900" algn="l" rtl="0">
              <a:spcBef>
                <a:spcPts val="0"/>
              </a:spcBef>
              <a:spcAft>
                <a:spcPts val="0"/>
              </a:spcAft>
              <a:buSzPts val="1800"/>
              <a:buChar char=""/>
            </a:pPr>
            <a:endParaRPr lang="tr-TR" sz="1800" dirty="0"/>
          </a:p>
          <a:p>
            <a:pPr marL="342900" lvl="0" indent="-342900" algn="l" rtl="0">
              <a:spcBef>
                <a:spcPts val="0"/>
              </a:spcBef>
              <a:spcAft>
                <a:spcPts val="0"/>
              </a:spcAft>
              <a:buSzPts val="1800"/>
              <a:buChar char=""/>
            </a:pP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800"/>
              <a:buFont typeface="Noto Sans Symbols"/>
              <a:buNone/>
            </a:pPr>
            <a:r>
              <a:rPr lang="tr-T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rPr>
              <a:t>Flutter lie Mobil Programlamaya Giriş</a:t>
            </a:r>
            <a:endParaRP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7" name="Google Shape;547;p46"/>
          <p:cNvPicPr preferRelativeResize="0"/>
          <p:nvPr/>
        </p:nvPicPr>
        <p:blipFill rotWithShape="1">
          <a:blip r:embed="rId5"/>
          <a:srcRect/>
          <a:stretch>
            <a:fillRect/>
          </a:stretch>
        </p:blipFill>
        <p:spPr>
          <a:xfrm>
            <a:off x="9863846" y="301855"/>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2" name="Picture 0"/>
          <p:cNvPicPr>
            <a:picLocks noChangeAspect="1"/>
          </p:cNvPicPr>
          <p:nvPr/>
        </p:nvPicPr>
        <p:blipFill>
          <a:blip r:embed="rId6"/>
          <a:srcRect l="10317" t="21650" r="10308" b="21650"/>
          <a:stretch>
            <a:fillRect/>
          </a:stretch>
        </p:blipFill>
        <p:spPr>
          <a:xfrm>
            <a:off x="839470" y="188595"/>
            <a:ext cx="1757045" cy="1255395"/>
          </a:xfrm>
          <a:prstGeom prst="rect">
            <a:avLst/>
          </a:prstGeom>
        </p:spPr>
      </p:pic>
      <p:sp>
        <p:nvSpPr>
          <p:cNvPr id="13" name="Google Shape;190;p3">
            <a:extLst>
              <a:ext uri="{FF2B5EF4-FFF2-40B4-BE49-F238E27FC236}">
                <a16:creationId xmlns:a16="http://schemas.microsoft.com/office/drawing/2014/main" id="{5F7E3B2D-3EAD-49FB-9500-12E4865BE68E}"/>
              </a:ext>
            </a:extLst>
          </p:cNvPr>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4" name="Google Shape;193;p3">
            <a:extLst>
              <a:ext uri="{FF2B5EF4-FFF2-40B4-BE49-F238E27FC236}">
                <a16:creationId xmlns:a16="http://schemas.microsoft.com/office/drawing/2014/main" id="{4B947BE0-3A33-40CA-A719-98B1654B28CC}"/>
              </a:ext>
            </a:extLst>
          </p:cNvPr>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Saifuddin Hassani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1911404084</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03/06/2022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6" name="Picture 15">
            <a:extLst>
              <a:ext uri="{FF2B5EF4-FFF2-40B4-BE49-F238E27FC236}">
                <a16:creationId xmlns:a16="http://schemas.microsoft.com/office/drawing/2014/main" id="{D96C8E6A-CEAD-47B4-B108-51B4B39F3779}"/>
              </a:ext>
            </a:extLst>
          </p:cNvPr>
          <p:cNvPicPr/>
          <p:nvPr/>
        </p:nvPicPr>
        <p:blipFill>
          <a:blip r:embed="rId7"/>
          <a:stretch>
            <a:fillRect/>
          </a:stretch>
        </p:blipFill>
        <p:spPr>
          <a:xfrm>
            <a:off x="2135504" y="4405326"/>
            <a:ext cx="2952115" cy="2284730"/>
          </a:xfrm>
          <a:prstGeom prst="roundRect">
            <a:avLst>
              <a:gd name="adj" fmla="val 16667"/>
            </a:avLst>
          </a:prstGeom>
          <a:ln>
            <a:noFill/>
          </a:ln>
          <a:effectLst>
            <a:outerShdw blurRad="76200" dist="38100" dir="7800000" algn="tl" rotWithShape="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640156" y="414419"/>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2438958" y="1054864"/>
            <a:ext cx="8112885" cy="5761418"/>
          </a:xfrm>
          <a:prstGeom prst="rect">
            <a:avLst/>
          </a:prstGeom>
          <a:noFill/>
          <a:ln>
            <a:noFill/>
          </a:ln>
        </p:spPr>
        <p:txBody>
          <a:bodyPr spcFirstLastPara="1" wrap="square" lIns="91425" tIns="45700" rIns="91425" bIns="45700" anchor="t" anchorCtr="0">
            <a:normAutofit fontScale="77500" lnSpcReduction="20000"/>
          </a:bodyPr>
          <a:lstStyle/>
          <a:p>
            <a:pPr marL="342900" marR="0" lvl="0" indent="-342900" algn="just" rtl="0">
              <a:lnSpc>
                <a:spcPct val="150000"/>
              </a:lnSpc>
              <a:spcBef>
                <a:spcPts val="1000"/>
              </a:spcBef>
              <a:spcAft>
                <a:spcPts val="0"/>
              </a:spcAft>
              <a:buClr>
                <a:schemeClr val="accent1"/>
              </a:buClr>
              <a:buSzPct val="100000"/>
              <a:buFont typeface="Noto Sans Symbols"/>
              <a:buChar char=""/>
            </a:pP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Uygulam Tanıtımı</a:t>
            </a:r>
          </a:p>
          <a:p>
            <a:pPr marL="342900" indent="-342900" algn="just">
              <a:lnSpc>
                <a:spcPct val="150000"/>
              </a:lnSpc>
              <a:spcBef>
                <a:spcPts val="1000"/>
              </a:spcBef>
              <a:buClr>
                <a:schemeClr val="accent1"/>
              </a:buClr>
              <a:buSzPct val="100000"/>
              <a:buFont typeface="Noto Sans Symbols"/>
              <a:buChar char=""/>
            </a:pP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Splash Screen </a:t>
            </a:r>
          </a:p>
          <a:p>
            <a:pPr marL="342900" indent="-342900" algn="just">
              <a:lnSpc>
                <a:spcPct val="150000"/>
              </a:lnSpc>
              <a:spcBef>
                <a:spcPts val="1000"/>
              </a:spcBef>
              <a:buClr>
                <a:schemeClr val="accent1"/>
              </a:buClr>
              <a:buSzPct val="100000"/>
              <a:buFont typeface="Noto Sans Symbols"/>
              <a:buChar char=""/>
            </a:pP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Drawer </a:t>
            </a:r>
            <a:r>
              <a:rPr lang="en-US"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ve </a:t>
            </a: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Drawer Header </a:t>
            </a:r>
            <a:endParaRPr lang="en-US"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lnSpc>
                <a:spcPct val="150000"/>
              </a:lnSpc>
              <a:spcBef>
                <a:spcPts val="1000"/>
              </a:spcBef>
              <a:spcAft>
                <a:spcPts val="0"/>
              </a:spcAft>
              <a:buClr>
                <a:schemeClr val="accent1"/>
              </a:buClr>
              <a:buSzPct val="100000"/>
              <a:buFont typeface="Noto Sans Symbols"/>
              <a:buChar char=""/>
            </a:pPr>
            <a:r>
              <a:rPr lang="en-US"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Showdialog ve Alertdialog</a:t>
            </a:r>
            <a:endPar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lnSpc>
                <a:spcPct val="150000"/>
              </a:lnSpc>
              <a:spcBef>
                <a:spcPts val="1000"/>
              </a:spcBef>
              <a:buClr>
                <a:schemeClr val="accent1"/>
              </a:buClr>
              <a:buSzPct val="100000"/>
              <a:buFont typeface="Noto Sans Symbols"/>
              <a:buChar char=""/>
            </a:pP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MaterialButton ve MaterialPageRoute </a:t>
            </a:r>
          </a:p>
          <a:p>
            <a:pPr marL="342900" indent="-342900" algn="just">
              <a:lnSpc>
                <a:spcPct val="150000"/>
              </a:lnSpc>
              <a:spcBef>
                <a:spcPts val="1000"/>
              </a:spcBef>
              <a:buClr>
                <a:schemeClr val="accent1"/>
              </a:buClr>
              <a:buSzPct val="100000"/>
              <a:buFont typeface="Noto Sans Symbols"/>
              <a:buChar char=""/>
            </a:pP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ListTile Kullanımı</a:t>
            </a:r>
          </a:p>
          <a:p>
            <a:pPr marL="342900" indent="-342900" algn="just">
              <a:lnSpc>
                <a:spcPct val="150000"/>
              </a:lnSpc>
              <a:spcBef>
                <a:spcPts val="1000"/>
              </a:spcBef>
              <a:buClr>
                <a:schemeClr val="accent1"/>
              </a:buClr>
              <a:buSzPct val="100000"/>
              <a:buFont typeface="Noto Sans Symbols"/>
              <a:buChar char=""/>
            </a:pP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Stack Kullanımı</a:t>
            </a:r>
            <a:endParaRPr lang="en-US"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lnSpc>
                <a:spcPct val="150000"/>
              </a:lnSpc>
              <a:spcBef>
                <a:spcPts val="1000"/>
              </a:spcBef>
              <a:buClr>
                <a:schemeClr val="accent1"/>
              </a:buClr>
              <a:buSzPct val="100000"/>
              <a:buFont typeface="Noto Sans Symbols"/>
              <a:buChar char=""/>
            </a:pPr>
            <a:r>
              <a:rPr lang="tr-TR" sz="22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SingleChildScrollView </a:t>
            </a:r>
            <a:endPar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lnSpc>
                <a:spcPct val="150000"/>
              </a:lnSpc>
              <a:spcBef>
                <a:spcPts val="1000"/>
              </a:spcBef>
              <a:buClr>
                <a:schemeClr val="accent1"/>
              </a:buClr>
              <a:buSzPct val="100000"/>
              <a:buFont typeface="Noto Sans Symbols"/>
              <a:buChar char=""/>
            </a:pP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Decoration Ve BoxDecoration </a:t>
            </a:r>
          </a:p>
          <a:p>
            <a:pPr marL="342900" indent="-342900" algn="just">
              <a:lnSpc>
                <a:spcPct val="150000"/>
              </a:lnSpc>
              <a:spcBef>
                <a:spcPts val="1000"/>
              </a:spcBef>
              <a:buClr>
                <a:schemeClr val="accent1"/>
              </a:buClr>
              <a:buSzPct val="100000"/>
              <a:buFont typeface="Noto Sans Symbols"/>
              <a:buChar char=""/>
            </a:pP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Assetİmage </a:t>
            </a:r>
            <a:r>
              <a:rPr lang="en-US"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Kullan</a:t>
            </a: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ımı</a:t>
            </a:r>
            <a:endParaRPr lang="en-US"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lnSpc>
                <a:spcPct val="150000"/>
              </a:lnSpc>
              <a:spcBef>
                <a:spcPts val="1000"/>
              </a:spcBef>
              <a:buClr>
                <a:schemeClr val="accent1"/>
              </a:buClr>
              <a:buSzPct val="100000"/>
              <a:buFont typeface="Noto Sans Symbols"/>
              <a:buChar char=""/>
            </a:pPr>
            <a:r>
              <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Font kullanımı</a:t>
            </a:r>
            <a:endParaRPr lang="en-US"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lnSpc>
                <a:spcPct val="150000"/>
              </a:lnSpc>
              <a:spcBef>
                <a:spcPts val="1000"/>
              </a:spcBef>
              <a:buClr>
                <a:schemeClr val="accent1"/>
              </a:buClr>
              <a:buSzPct val="100000"/>
              <a:buFont typeface="Noto Sans Symbols"/>
              <a:buChar char=""/>
            </a:pPr>
            <a:r>
              <a:rPr lang="en-US" sz="22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Kaynaklar</a:t>
            </a:r>
            <a:endParaRPr lang="tr-TR" sz="22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spcBef>
                <a:spcPts val="1000"/>
              </a:spcBef>
              <a:buClr>
                <a:schemeClr val="accent1"/>
              </a:buClr>
              <a:buSzPct val="100000"/>
              <a:buFont typeface="Noto Sans Symbols"/>
              <a:buChar char=""/>
            </a:pPr>
            <a:endParaRPr lang="tr-TR" sz="16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buChar char=""/>
            </a:pPr>
            <a:endParaRPr sz="16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6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6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6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D47F28-7B35-4B60-B6FC-AF1F8D2E47D6}"/>
              </a:ext>
            </a:extLst>
          </p:cNvPr>
          <p:cNvSpPr>
            <a:spLocks noGrp="1"/>
          </p:cNvSpPr>
          <p:nvPr>
            <p:ph type="body" idx="1"/>
          </p:nvPr>
        </p:nvSpPr>
        <p:spPr>
          <a:xfrm>
            <a:off x="2253475" y="1929159"/>
            <a:ext cx="8915400" cy="2336925"/>
          </a:xfrm>
        </p:spPr>
        <p:txBody>
          <a:bodyPr/>
          <a:lstStyle/>
          <a:p>
            <a:r>
              <a:rPr lang="tr-TR" dirty="0"/>
              <a:t>Bu yugulama farsça bir kitaptan alınmıştır.</a:t>
            </a:r>
          </a:p>
          <a:p>
            <a:r>
              <a:rPr lang="tr-TR" dirty="0"/>
              <a:t>Bu kitap aslında bir Farsça word şeklindedir, flutter lie bir uygulama kitabı </a:t>
            </a:r>
            <a:r>
              <a:rPr lang="en-US" dirty="0"/>
              <a:t>gel</a:t>
            </a:r>
            <a:r>
              <a:rPr lang="tr-TR" dirty="0"/>
              <a:t>iştirmiştir.</a:t>
            </a:r>
          </a:p>
          <a:p>
            <a:r>
              <a:rPr lang="tr-TR" dirty="0"/>
              <a:t>Kitap amacı gençlere bir vaaz ve nasihet tavsiye önermektedir.</a:t>
            </a:r>
          </a:p>
          <a:p>
            <a:r>
              <a:rPr lang="tr-TR" dirty="0"/>
              <a:t>bu mobile uygulaması olduğu icin daha rahat okunabilir ve daha kolay ulaşabilir.</a:t>
            </a:r>
          </a:p>
        </p:txBody>
      </p:sp>
      <p:sp>
        <p:nvSpPr>
          <p:cNvPr id="4" name="Slide Number Placeholder 3">
            <a:extLst>
              <a:ext uri="{FF2B5EF4-FFF2-40B4-BE49-F238E27FC236}">
                <a16:creationId xmlns:a16="http://schemas.microsoft.com/office/drawing/2014/main" id="{0EAD7C82-784F-49D6-8998-3DC8794E88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3</a:t>
            </a:fld>
            <a:endParaRPr lang="tr-TR"/>
          </a:p>
        </p:txBody>
      </p:sp>
      <p:sp>
        <p:nvSpPr>
          <p:cNvPr id="5" name="Google Shape;204;p4">
            <a:extLst>
              <a:ext uri="{FF2B5EF4-FFF2-40B4-BE49-F238E27FC236}">
                <a16:creationId xmlns:a16="http://schemas.microsoft.com/office/drawing/2014/main" id="{DA824DE7-02B9-4360-9996-1D597673AA89}"/>
              </a:ext>
            </a:extLst>
          </p:cNvPr>
          <p:cNvSpPr txBox="1">
            <a:spLocks noGrp="1"/>
          </p:cNvSpPr>
          <p:nvPr>
            <p:ph type="title"/>
          </p:nvPr>
        </p:nvSpPr>
        <p:spPr>
          <a:xfrm>
            <a:off x="1420761" y="648269"/>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Uygulama Tanıtımı</a:t>
            </a:r>
          </a:p>
        </p:txBody>
      </p:sp>
    </p:spTree>
    <p:extLst>
      <p:ext uri="{BB962C8B-B14F-4D97-AF65-F5344CB8AC3E}">
        <p14:creationId xmlns:p14="http://schemas.microsoft.com/office/powerpoint/2010/main" val="372272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en-US" b="1" dirty="0"/>
              <a:t>Splash Screen</a:t>
            </a:r>
            <a:br>
              <a:rPr lang="tr-TR" sz="36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br>
            <a:endParaRPr lang="tr-TR" b="1"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15" name="Google Shape;215;p5"/>
          <p:cNvSpPr txBox="1">
            <a:spLocks noGrp="1"/>
          </p:cNvSpPr>
          <p:nvPr>
            <p:ph type="body" idx="1"/>
          </p:nvPr>
        </p:nvSpPr>
        <p:spPr>
          <a:xfrm>
            <a:off x="2330567" y="1832100"/>
            <a:ext cx="3178222"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0" i="0" dirty="0">
                <a:solidFill>
                  <a:schemeClr val="accent1"/>
                </a:solidFill>
                <a:effectLst/>
                <a:latin typeface="Century Gothic" panose="020B0502020202020204" pitchFamily="34" charset="0"/>
              </a:rPr>
              <a:t>Açılış ekranla</a:t>
            </a:r>
            <a:r>
              <a:rPr lang="en-US" dirty="0">
                <a:solidFill>
                  <a:schemeClr val="accent1"/>
                </a:solidFill>
                <a:latin typeface="Century Gothic" panose="020B0502020202020204" pitchFamily="34" charset="0"/>
              </a:rPr>
              <a:t>r</a:t>
            </a:r>
            <a:r>
              <a:rPr lang="tr-TR" b="0" i="0" dirty="0">
                <a:solidFill>
                  <a:schemeClr val="accent1"/>
                </a:solidFill>
                <a:effectLst/>
                <a:latin typeface="Century Gothic" panose="020B0502020202020204" pitchFamily="34" charset="0"/>
              </a:rPr>
              <a:t> (başlatma ekranları olarak da bilinir), mobil uygulamanız yüklenirken basit bir başlangıç ​​deneyimi sağlar. Uygulama motorunun yüklenmesi ve uygulamanızın başlatılması zaman tanırken uygulamanız i</a:t>
            </a:r>
            <a:r>
              <a:rPr lang="tr-TR" dirty="0">
                <a:solidFill>
                  <a:schemeClr val="accent1"/>
                </a:solidFill>
                <a:latin typeface="Century Gothic" panose="020B0502020202020204" pitchFamily="34" charset="0"/>
              </a:rPr>
              <a:t>çin</a:t>
            </a:r>
            <a:r>
              <a:rPr lang="tr-TR" b="0" i="0" dirty="0">
                <a:solidFill>
                  <a:schemeClr val="accent1"/>
                </a:solidFill>
                <a:effectLst/>
                <a:latin typeface="Century Gothic" panose="020B0502020202020204" pitchFamily="34" charset="0"/>
              </a:rPr>
              <a:t> aşamayı ayarlar.</a:t>
            </a:r>
            <a:endParaRPr lang="en-US" b="0" i="0" dirty="0">
              <a:solidFill>
                <a:schemeClr val="accent1"/>
              </a:solidFill>
              <a:effectLst/>
              <a:latin typeface="Century Gothic" panose="020B0502020202020204" pitchFamily="34" charset="0"/>
            </a:endParaRPr>
          </a:p>
          <a:p>
            <a:pPr marL="0" lvl="0" indent="0" algn="l" rtl="0">
              <a:spcBef>
                <a:spcPts val="0"/>
              </a:spcBef>
              <a:spcAft>
                <a:spcPts val="0"/>
              </a:spcAft>
              <a:buSzPts val="1800"/>
              <a:buNone/>
            </a:pPr>
            <a:endParaRPr lang="en-US" sz="1800" dirty="0">
              <a:solidFill>
                <a:schemeClr val="accent1"/>
              </a:solidFill>
              <a:latin typeface="Century Gothic" panose="020B0502020202020204" pitchFamily="34" charset="0"/>
            </a:endParaRPr>
          </a:p>
          <a:p>
            <a:pPr marL="0" lvl="0" indent="0" algn="l" rtl="0">
              <a:spcBef>
                <a:spcPts val="0"/>
              </a:spcBef>
              <a:spcAft>
                <a:spcPts val="0"/>
              </a:spcAft>
              <a:buSzPts val="1800"/>
              <a:buNone/>
            </a:pPr>
            <a:endParaRPr lang="tr-TR" sz="1800" b="1" dirty="0">
              <a:solidFill>
                <a:schemeClr val="accent1"/>
              </a:solidFill>
              <a:latin typeface="Century Gothic" panose="020B0502020202020204" pitchFamily="34" charset="0"/>
            </a:endParaRPr>
          </a:p>
        </p:txBody>
      </p:sp>
      <p:pic>
        <p:nvPicPr>
          <p:cNvPr id="3" name="Picture 2">
            <a:extLst>
              <a:ext uri="{FF2B5EF4-FFF2-40B4-BE49-F238E27FC236}">
                <a16:creationId xmlns:a16="http://schemas.microsoft.com/office/drawing/2014/main" id="{1A8A7966-29B9-4C8B-ABCB-FFF67CF244CB}"/>
              </a:ext>
            </a:extLst>
          </p:cNvPr>
          <p:cNvPicPr>
            <a:picLocks noChangeAspect="1"/>
          </p:cNvPicPr>
          <p:nvPr/>
        </p:nvPicPr>
        <p:blipFill>
          <a:blip r:embed="rId3"/>
          <a:stretch>
            <a:fillRect/>
          </a:stretch>
        </p:blipFill>
        <p:spPr>
          <a:xfrm>
            <a:off x="5508789" y="1832100"/>
            <a:ext cx="6154009" cy="42684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en-US" b="1" dirty="0"/>
              <a:t>Drawer ve Drawer Header</a:t>
            </a: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23" name="Google Shape;223;p6"/>
          <p:cNvSpPr txBox="1">
            <a:spLocks noGrp="1"/>
          </p:cNvSpPr>
          <p:nvPr>
            <p:ph type="body" idx="1"/>
          </p:nvPr>
        </p:nvSpPr>
        <p:spPr>
          <a:xfrm>
            <a:off x="2197290" y="1985673"/>
            <a:ext cx="3032288" cy="4953000"/>
          </a:xfrm>
          <a:prstGeom prst="rect">
            <a:avLst/>
          </a:prstGeom>
          <a:noFill/>
          <a:ln>
            <a:noFill/>
          </a:ln>
        </p:spPr>
        <p:txBody>
          <a:bodyPr spcFirstLastPara="1" wrap="square" lIns="91425" tIns="45700" rIns="91425" bIns="45700" anchor="t" anchorCtr="0">
            <a:normAutofit/>
          </a:bodyPr>
          <a:lstStyle/>
          <a:p>
            <a:pPr marL="342900" lvl="0" indent="-342900" rtl="0">
              <a:spcBef>
                <a:spcPts val="0"/>
              </a:spcBef>
              <a:spcAft>
                <a:spcPts val="0"/>
              </a:spcAft>
              <a:buSzPts val="1800"/>
              <a:buChar char=""/>
            </a:pPr>
            <a:r>
              <a:rPr lang="tr-TR" sz="1800" dirty="0"/>
              <a:t>MateryalTasarımı kullanan uygulamalarda gezinme seçenek vardır: sekmeler ve </a:t>
            </a:r>
            <a:r>
              <a:rPr lang="en-US" dirty="0"/>
              <a:t>drawers</a:t>
            </a:r>
            <a:r>
              <a:rPr lang="tr-TR" sz="1800" dirty="0"/>
              <a:t>. Sekmeleri desteklemek için yeterli alan</a:t>
            </a:r>
            <a:r>
              <a:rPr lang="en-US" sz="1800" dirty="0"/>
              <a:t> </a:t>
            </a:r>
            <a:r>
              <a:rPr lang="tr-TR" sz="1800" dirty="0"/>
              <a:t>olmadığında, </a:t>
            </a:r>
            <a:r>
              <a:rPr lang="en-US" sz="1800" dirty="0"/>
              <a:t>drawer</a:t>
            </a:r>
            <a:r>
              <a:rPr lang="tr-TR" sz="1800" dirty="0"/>
              <a:t> kullanışlı bir alternatif sunar.</a:t>
            </a:r>
          </a:p>
          <a:p>
            <a:pPr marL="0" lvl="0" indent="0" rtl="0">
              <a:spcBef>
                <a:spcPts val="0"/>
              </a:spcBef>
              <a:spcAft>
                <a:spcPts val="0"/>
              </a:spcAft>
              <a:buSzPts val="1800"/>
              <a:buNone/>
            </a:pPr>
            <a:endParaRPr lang="tr-TR" dirty="0"/>
          </a:p>
          <a:p>
            <a:pPr marL="342900" lvl="0" indent="-342900" rtl="0">
              <a:spcBef>
                <a:spcPts val="0"/>
              </a:spcBef>
              <a:spcAft>
                <a:spcPts val="0"/>
              </a:spcAft>
              <a:buSzPts val="1800"/>
              <a:buChar char=""/>
            </a:pPr>
            <a:r>
              <a:rPr lang="en-US" sz="1800" dirty="0"/>
              <a:t> DrawerHeader Asset </a:t>
            </a:r>
            <a:r>
              <a:rPr lang="tr-TR" sz="1800" dirty="0"/>
              <a:t>       i</a:t>
            </a:r>
            <a:r>
              <a:rPr lang="en-US" sz="1800" dirty="0"/>
              <a:t>mage kullan</a:t>
            </a:r>
            <a:r>
              <a:rPr lang="tr-TR" sz="1800" dirty="0"/>
              <a:t>ıl</a:t>
            </a:r>
            <a:r>
              <a:rPr lang="en-US" sz="1800" dirty="0"/>
              <a:t>maktad</a:t>
            </a:r>
            <a:r>
              <a:rPr lang="tr-TR" sz="1800" dirty="0"/>
              <a:t>ır.</a:t>
            </a:r>
          </a:p>
          <a:p>
            <a:pPr marL="342900" lvl="0" indent="-342900" rtl="0">
              <a:spcBef>
                <a:spcPts val="0"/>
              </a:spcBef>
              <a:spcAft>
                <a:spcPts val="0"/>
              </a:spcAft>
              <a:buSzPts val="1800"/>
              <a:buChar char=""/>
            </a:pPr>
            <a:endParaRPr lang="en-US" sz="1800" dirty="0"/>
          </a:p>
          <a:p>
            <a:pPr marL="0" lvl="0" indent="0" rtl="0">
              <a:spcBef>
                <a:spcPts val="0"/>
              </a:spcBef>
              <a:spcAft>
                <a:spcPts val="0"/>
              </a:spcAft>
              <a:buSzPts val="1800"/>
              <a:buNone/>
            </a:pPr>
            <a:endParaRPr sz="1800" b="1" dirty="0"/>
          </a:p>
        </p:txBody>
      </p:sp>
      <p:pic>
        <p:nvPicPr>
          <p:cNvPr id="3" name="Picture 2">
            <a:extLst>
              <a:ext uri="{FF2B5EF4-FFF2-40B4-BE49-F238E27FC236}">
                <a16:creationId xmlns:a16="http://schemas.microsoft.com/office/drawing/2014/main" id="{1C9C240E-F197-488D-9DF7-49B13618D192}"/>
              </a:ext>
            </a:extLst>
          </p:cNvPr>
          <p:cNvPicPr>
            <a:picLocks noChangeAspect="1"/>
          </p:cNvPicPr>
          <p:nvPr/>
        </p:nvPicPr>
        <p:blipFill>
          <a:blip r:embed="rId3"/>
          <a:stretch>
            <a:fillRect/>
          </a:stretch>
        </p:blipFill>
        <p:spPr>
          <a:xfrm>
            <a:off x="5229578" y="1985673"/>
            <a:ext cx="6713306" cy="43468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Showdialog ve Alertdialog</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31" name="Google Shape;231;p7"/>
          <p:cNvSpPr txBox="1">
            <a:spLocks noGrp="1"/>
          </p:cNvSpPr>
          <p:nvPr>
            <p:ph type="body" idx="1"/>
          </p:nvPr>
        </p:nvSpPr>
        <p:spPr>
          <a:xfrm>
            <a:off x="1659147" y="1196039"/>
            <a:ext cx="3172160" cy="4953000"/>
          </a:xfrm>
          <a:prstGeom prst="rect">
            <a:avLst/>
          </a:prstGeom>
          <a:noFill/>
          <a:ln>
            <a:noFill/>
          </a:ln>
        </p:spPr>
        <p:txBody>
          <a:bodyPr spcFirstLastPara="1" wrap="square" lIns="91425" tIns="45700" rIns="91425" bIns="45700" anchor="t" anchorCtr="0">
            <a:normAutofit fontScale="92500"/>
          </a:bodyPr>
          <a:lstStyle/>
          <a:p>
            <a:pPr marL="285750" lvl="0" indent="-285750" algn="l" rtl="0">
              <a:spcBef>
                <a:spcPts val="0"/>
              </a:spcBef>
              <a:spcAft>
                <a:spcPts val="0"/>
              </a:spcAft>
              <a:buSzPts val="1800"/>
              <a:buFont typeface="Arial" panose="020B0604020202020204" pitchFamily="34" charset="0"/>
              <a:buChar char="•"/>
            </a:pPr>
            <a:endParaRPr lang="tr-TR" b="0" i="0" dirty="0">
              <a:solidFill>
                <a:schemeClr val="accent1"/>
              </a:solidFill>
              <a:effectLst/>
              <a:latin typeface="Century Gothic" panose="020B0502020202020204" pitchFamily="34" charset="0"/>
            </a:endParaRPr>
          </a:p>
          <a:p>
            <a:pPr marL="285750" indent="-285750">
              <a:spcBef>
                <a:spcPts val="0"/>
              </a:spcBef>
              <a:buFont typeface="Arial" panose="020B0604020202020204" pitchFamily="34" charset="0"/>
              <a:buChar char="•"/>
            </a:pPr>
            <a:r>
              <a:rPr lang="tr-TR" b="0" i="0" dirty="0">
                <a:solidFill>
                  <a:schemeClr val="accent1"/>
                </a:solidFill>
                <a:effectLst/>
                <a:latin typeface="Century Gothic" panose="020B0502020202020204" pitchFamily="34" charset="0"/>
              </a:rPr>
              <a:t>Genellikle, Alertdialog kutusunu görüntüleyen showDialog'a alt pencere öğesi olarak iletilir.</a:t>
            </a:r>
          </a:p>
          <a:p>
            <a:pPr marL="285750" lvl="0" indent="-285750" algn="l" rtl="0">
              <a:spcBef>
                <a:spcPts val="0"/>
              </a:spcBef>
              <a:spcAft>
                <a:spcPts val="0"/>
              </a:spcAft>
              <a:buSzPts val="1800"/>
              <a:buFont typeface="Arial" panose="020B0604020202020204" pitchFamily="34" charset="0"/>
              <a:buChar char="•"/>
            </a:pPr>
            <a:endParaRPr lang="tr-TR" b="0" i="0" dirty="0">
              <a:solidFill>
                <a:schemeClr val="accent1"/>
              </a:solidFill>
              <a:effectLst/>
              <a:latin typeface="Century Gothic" panose="020B0502020202020204" pitchFamily="34" charset="0"/>
            </a:endParaRPr>
          </a:p>
          <a:p>
            <a:pPr marL="285750" indent="-285750">
              <a:spcBef>
                <a:spcPts val="0"/>
              </a:spcBef>
              <a:buFont typeface="Arial" panose="020B0604020202020204" pitchFamily="34" charset="0"/>
              <a:buChar char="•"/>
            </a:pPr>
            <a:r>
              <a:rPr lang="tr-TR" b="0" i="0" dirty="0">
                <a:solidFill>
                  <a:schemeClr val="accent1"/>
                </a:solidFill>
                <a:effectLst/>
                <a:latin typeface="Century Gothic" panose="020B0502020202020204" pitchFamily="34" charset="0"/>
              </a:rPr>
              <a:t>TextButtonu tıkladığında</a:t>
            </a:r>
            <a:r>
              <a:rPr lang="en-US" b="0" i="0" dirty="0">
                <a:solidFill>
                  <a:schemeClr val="accent1"/>
                </a:solidFill>
                <a:effectLst/>
                <a:latin typeface="Century Gothic" panose="020B0502020202020204" pitchFamily="34" charset="0"/>
              </a:rPr>
              <a:t> </a:t>
            </a:r>
            <a:r>
              <a:rPr lang="tr-TR" b="0" i="0" dirty="0">
                <a:solidFill>
                  <a:schemeClr val="accent1"/>
                </a:solidFill>
                <a:effectLst/>
                <a:latin typeface="Century Gothic" panose="020B0502020202020204" pitchFamily="34" charset="0"/>
              </a:rPr>
              <a:t>Alertdialog</a:t>
            </a:r>
            <a:r>
              <a:rPr lang="en-US" b="0" i="0" dirty="0">
                <a:solidFill>
                  <a:schemeClr val="accent1"/>
                </a:solidFill>
                <a:effectLst/>
                <a:latin typeface="Century Gothic" panose="020B0502020202020204" pitchFamily="34" charset="0"/>
              </a:rPr>
              <a:t> </a:t>
            </a:r>
            <a:r>
              <a:rPr lang="tr-TR" b="0" i="0" dirty="0">
                <a:solidFill>
                  <a:schemeClr val="accent1"/>
                </a:solidFill>
                <a:effectLst/>
                <a:latin typeface="Century Gothic" panose="020B0502020202020204" pitchFamily="34" charset="0"/>
              </a:rPr>
              <a:t>kutusu</a:t>
            </a:r>
            <a:r>
              <a:rPr lang="en-US" b="0" i="0" dirty="0">
                <a:solidFill>
                  <a:schemeClr val="accent1"/>
                </a:solidFill>
                <a:effectLst/>
                <a:latin typeface="Century Gothic" panose="020B0502020202020204" pitchFamily="34" charset="0"/>
              </a:rPr>
              <a:t>, kullanıcıyı onay gerektiren durumlar </a:t>
            </a:r>
            <a:r>
              <a:rPr lang="tr-TR" b="0" i="0" dirty="0">
                <a:solidFill>
                  <a:schemeClr val="accent1"/>
                </a:solidFill>
                <a:effectLst/>
                <a:latin typeface="Century Gothic" panose="020B0502020202020204" pitchFamily="34" charset="0"/>
              </a:rPr>
              <a:t>hakkında</a:t>
            </a:r>
            <a:r>
              <a:rPr lang="en-US" b="0" i="0" dirty="0">
                <a:solidFill>
                  <a:schemeClr val="accent1"/>
                </a:solidFill>
                <a:effectLst/>
                <a:latin typeface="Century Gothic" panose="020B0502020202020204" pitchFamily="34" charset="0"/>
              </a:rPr>
              <a:t> bilgilendirir. </a:t>
            </a:r>
            <a:r>
              <a:rPr lang="tr-TR" dirty="0">
                <a:solidFill>
                  <a:schemeClr val="accent1"/>
                </a:solidFill>
                <a:latin typeface="Century Gothic" panose="020B0502020202020204" pitchFamily="34" charset="0"/>
              </a:rPr>
              <a:t>Alertdialog </a:t>
            </a:r>
            <a:r>
              <a:rPr lang="en-US" b="0" i="0" dirty="0">
                <a:solidFill>
                  <a:schemeClr val="accent1"/>
                </a:solidFill>
                <a:effectLst/>
                <a:latin typeface="Century Gothic" panose="020B0502020202020204" pitchFamily="34" charset="0"/>
              </a:rPr>
              <a:t>kutusunun isteğe bağlı bir başlığı ve isteğe bağlı bir eylem listesi vardır. </a:t>
            </a:r>
            <a:r>
              <a:rPr lang="tr-TR" b="0" i="0" dirty="0">
                <a:solidFill>
                  <a:schemeClr val="accent1"/>
                </a:solidFill>
                <a:effectLst/>
                <a:latin typeface="Century Gothic" panose="020B0502020202020204" pitchFamily="34" charset="0"/>
              </a:rPr>
              <a:t>Başlık</a:t>
            </a:r>
            <a:r>
              <a:rPr lang="en-US" b="0" i="0" dirty="0">
                <a:solidFill>
                  <a:schemeClr val="accent1"/>
                </a:solidFill>
                <a:effectLst/>
                <a:latin typeface="Century Gothic" panose="020B0502020202020204" pitchFamily="34" charset="0"/>
              </a:rPr>
              <a:t> içeriğin üzerinde, eylemler ise içeriğin altında </a:t>
            </a:r>
            <a:r>
              <a:rPr lang="tr-TR" b="0" i="0" dirty="0">
                <a:solidFill>
                  <a:schemeClr val="accent1"/>
                </a:solidFill>
                <a:effectLst/>
                <a:latin typeface="Century Gothic" panose="020B0502020202020204" pitchFamily="34" charset="0"/>
              </a:rPr>
              <a:t>görüntülenir</a:t>
            </a:r>
            <a:r>
              <a:rPr lang="en-US" b="0" i="0" dirty="0">
                <a:solidFill>
                  <a:schemeClr val="accent1"/>
                </a:solidFill>
                <a:effectLst/>
                <a:latin typeface="Century Gothic" panose="020B0502020202020204" pitchFamily="34" charset="0"/>
              </a:rPr>
              <a:t>.</a:t>
            </a:r>
            <a:endParaRPr lang="tr-TR" b="0" i="0" dirty="0">
              <a:solidFill>
                <a:schemeClr val="accent1"/>
              </a:solidFill>
              <a:effectLst/>
              <a:latin typeface="Century Gothic" panose="020B0502020202020204" pitchFamily="34" charset="0"/>
            </a:endParaRPr>
          </a:p>
          <a:p>
            <a:pPr marL="0" indent="0">
              <a:spcBef>
                <a:spcPts val="0"/>
              </a:spcBef>
              <a:buNone/>
            </a:pPr>
            <a:endParaRPr lang="tr-TR" dirty="0">
              <a:solidFill>
                <a:schemeClr val="accent1"/>
              </a:solidFill>
              <a:latin typeface="Century Gothic" panose="020B0502020202020204" pitchFamily="34" charset="0"/>
            </a:endParaRPr>
          </a:p>
          <a:p>
            <a:pPr marL="285750" indent="-285750">
              <a:spcBef>
                <a:spcPts val="0"/>
              </a:spcBef>
              <a:buFont typeface="Arial" panose="020B0604020202020204" pitchFamily="34" charset="0"/>
              <a:buChar char="•"/>
            </a:pPr>
            <a:endParaRPr lang="tr-TR" b="0" i="0" dirty="0">
              <a:solidFill>
                <a:schemeClr val="accent1"/>
              </a:solidFill>
              <a:effectLst/>
              <a:latin typeface="Century Gothic" panose="020B0502020202020204" pitchFamily="34" charset="0"/>
            </a:endParaRPr>
          </a:p>
          <a:p>
            <a:pPr marL="285750" lvl="0" indent="-285750" algn="l" rtl="0">
              <a:spcBef>
                <a:spcPts val="0"/>
              </a:spcBef>
              <a:spcAft>
                <a:spcPts val="0"/>
              </a:spcAft>
              <a:buSzPts val="1800"/>
              <a:buFont typeface="Arial" panose="020B0604020202020204" pitchFamily="34" charset="0"/>
              <a:buChar char="•"/>
            </a:pPr>
            <a:endParaRPr lang="en-US" sz="1800" dirty="0">
              <a:solidFill>
                <a:schemeClr val="accent1"/>
              </a:solidFill>
              <a:latin typeface="Century Gothic" panose="020B0502020202020204" pitchFamily="34" charset="0"/>
            </a:endParaRPr>
          </a:p>
        </p:txBody>
      </p:sp>
      <p:pic>
        <p:nvPicPr>
          <p:cNvPr id="3" name="Picture 2">
            <a:extLst>
              <a:ext uri="{FF2B5EF4-FFF2-40B4-BE49-F238E27FC236}">
                <a16:creationId xmlns:a16="http://schemas.microsoft.com/office/drawing/2014/main" id="{4A4A302C-A5B4-4E7F-AB47-97694C7ED442}"/>
              </a:ext>
            </a:extLst>
          </p:cNvPr>
          <p:cNvPicPr>
            <a:picLocks noChangeAspect="1"/>
          </p:cNvPicPr>
          <p:nvPr/>
        </p:nvPicPr>
        <p:blipFill>
          <a:blip r:embed="rId3"/>
          <a:stretch>
            <a:fillRect/>
          </a:stretch>
        </p:blipFill>
        <p:spPr>
          <a:xfrm>
            <a:off x="5538950" y="1266852"/>
            <a:ext cx="6299881" cy="51508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
          <p:cNvSpPr txBox="1">
            <a:spLocks noGrp="1"/>
          </p:cNvSpPr>
          <p:nvPr>
            <p:ph type="title"/>
          </p:nvPr>
        </p:nvSpPr>
        <p:spPr>
          <a:xfrm>
            <a:off x="2071687" y="512462"/>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sz="3600" b="1" i="0" u="none" strike="noStrike" cap="none" dirty="0">
                <a:solidFill>
                  <a:schemeClr val="accent2">
                    <a:lumMod val="75000"/>
                  </a:schemeClr>
                </a:solidFill>
                <a:latin typeface="Century Gothic" panose="020B0502020202020204"/>
                <a:ea typeface="Century Gothic" panose="020B0502020202020204"/>
                <a:cs typeface="Century Gothic" panose="020B0502020202020204"/>
                <a:sym typeface="Century Gothic" panose="020B0502020202020204"/>
              </a:rPr>
              <a:t>MaterialButton ve MaterialPageRoute </a:t>
            </a:r>
            <a:br>
              <a:rPr lang="tr-TR" sz="36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br>
            <a:endParaRPr lang="tr-TR" b="1" dirty="0"/>
          </a:p>
        </p:txBody>
      </p:sp>
      <p:sp>
        <p:nvSpPr>
          <p:cNvPr id="238" name="Google Shape;238;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40" name="Google Shape;240;p8"/>
          <p:cNvSpPr txBox="1">
            <a:spLocks noGrp="1"/>
          </p:cNvSpPr>
          <p:nvPr>
            <p:ph type="body" idx="1"/>
          </p:nvPr>
        </p:nvSpPr>
        <p:spPr>
          <a:xfrm>
            <a:off x="2071687" y="1793352"/>
            <a:ext cx="9529763" cy="4953000"/>
          </a:xfrm>
          <a:prstGeom prst="rect">
            <a:avLst/>
          </a:prstGeom>
          <a:noFill/>
          <a:ln>
            <a:noFill/>
          </a:ln>
        </p:spPr>
        <p:txBody>
          <a:bodyPr spcFirstLastPara="1" wrap="square" lIns="91425" tIns="45700" rIns="91425" bIns="45700" anchor="t" anchorCtr="0">
            <a:normAutofit/>
          </a:bodyPr>
          <a:lstStyle/>
          <a:p>
            <a:pPr marL="285750" lvl="0" indent="-285750" algn="just" rtl="0">
              <a:spcBef>
                <a:spcPts val="0"/>
              </a:spcBef>
              <a:spcAft>
                <a:spcPts val="0"/>
              </a:spcAft>
              <a:buSzPct val="100000"/>
              <a:buFont typeface="Arial" panose="020B0604020202020204" pitchFamily="34" charset="0"/>
              <a:buChar char="•"/>
            </a:pPr>
            <a:r>
              <a:rPr lang="tr-TR" i="0" dirty="0">
                <a:solidFill>
                  <a:schemeClr val="accent1"/>
                </a:solidFill>
                <a:effectLst/>
                <a:latin typeface="Century Gothic" panose="020B0502020202020204" pitchFamily="34" charset="0"/>
              </a:rPr>
              <a:t>Flutter, mevcut düğme sınıflarını geliştirmek yerine, bunları değiştirmek için tamamen yeni düğme widget'ları ve temaları oluşturyor. Yeni Flutter düğmelerinin adları, Flutter'ı Material Design spesifikasyonu lie senkronize etmek içindir.</a:t>
            </a:r>
            <a:endParaRPr lang="tr-TR" b="0" i="0" dirty="0">
              <a:solidFill>
                <a:schemeClr val="accent1"/>
              </a:solidFill>
              <a:effectLst/>
              <a:latin typeface="Century Gothic" panose="020B0502020202020204" pitchFamily="34" charset="0"/>
            </a:endParaRPr>
          </a:p>
          <a:p>
            <a:pPr marL="342900" lvl="0" indent="-342900" algn="l" rtl="0">
              <a:spcBef>
                <a:spcPts val="0"/>
              </a:spcBef>
              <a:spcAft>
                <a:spcPts val="0"/>
              </a:spcAft>
              <a:buSzPct val="100000"/>
              <a:buFont typeface="Arial" panose="020B0604020202020204" pitchFamily="34" charset="0"/>
              <a:buChar char="•"/>
            </a:pPr>
            <a:endParaRPr lang="tr-TR" sz="1800" dirty="0">
              <a:solidFill>
                <a:schemeClr val="accent1"/>
              </a:solidFill>
              <a:latin typeface="Century Gothic" panose="020B0502020202020204" pitchFamily="34" charset="0"/>
            </a:endParaRPr>
          </a:p>
        </p:txBody>
      </p:sp>
      <p:pic>
        <p:nvPicPr>
          <p:cNvPr id="3" name="Picture 2">
            <a:extLst>
              <a:ext uri="{FF2B5EF4-FFF2-40B4-BE49-F238E27FC236}">
                <a16:creationId xmlns:a16="http://schemas.microsoft.com/office/drawing/2014/main" id="{4D8A9F72-A5CD-468F-AA46-FBA40EF93148}"/>
              </a:ext>
            </a:extLst>
          </p:cNvPr>
          <p:cNvPicPr>
            <a:picLocks noChangeAspect="1"/>
          </p:cNvPicPr>
          <p:nvPr/>
        </p:nvPicPr>
        <p:blipFill>
          <a:blip r:embed="rId3"/>
          <a:stretch>
            <a:fillRect/>
          </a:stretch>
        </p:blipFill>
        <p:spPr>
          <a:xfrm>
            <a:off x="2736783" y="3716563"/>
            <a:ext cx="7581493" cy="16431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1311579" y="329899"/>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sz="3600" b="1" i="0" u="none" strike="noStrike" cap="none" dirty="0">
                <a:solidFill>
                  <a:schemeClr val="accent2">
                    <a:lumMod val="75000"/>
                  </a:schemeClr>
                </a:solidFill>
                <a:latin typeface="Century Gothic" panose="020B0502020202020204"/>
                <a:ea typeface="Century Gothic" panose="020B0502020202020204"/>
                <a:cs typeface="Century Gothic" panose="020B0502020202020204"/>
                <a:sym typeface="Century Gothic" panose="020B0502020202020204"/>
              </a:rPr>
              <a:t>ListTile</a:t>
            </a:r>
            <a:r>
              <a:rPr lang="tr-TR" sz="36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a:t>
            </a:r>
            <a:br>
              <a:rPr lang="en-US" sz="36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br>
            <a:endParaRPr lang="tr-TR" b="1" dirty="0"/>
          </a:p>
        </p:txBody>
      </p:sp>
      <p:sp>
        <p:nvSpPr>
          <p:cNvPr id="246" name="Google Shape;246;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sp>
        <p:nvSpPr>
          <p:cNvPr id="248" name="Google Shape;248;p9"/>
          <p:cNvSpPr txBox="1">
            <a:spLocks noGrp="1"/>
          </p:cNvSpPr>
          <p:nvPr>
            <p:ph type="body" idx="1"/>
          </p:nvPr>
        </p:nvSpPr>
        <p:spPr>
          <a:xfrm>
            <a:off x="1628808" y="1185402"/>
            <a:ext cx="10015503" cy="49530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ct val="100000"/>
              <a:buChar char=""/>
            </a:pPr>
            <a:r>
              <a:rPr lang="en-US" b="0" i="0" dirty="0">
                <a:solidFill>
                  <a:schemeClr val="accent1"/>
                </a:solidFill>
                <a:effectLst/>
                <a:latin typeface="Century Gothic" panose="020B0502020202020204" pitchFamily="34" charset="0"/>
              </a:rPr>
              <a:t>Tipik olarak bir metnin yanı sıra başında veya sonunda bir simge içeren tek bir sabit yükseklikte satır</a:t>
            </a:r>
            <a:r>
              <a:rPr lang="tr-TR" b="0" i="0" dirty="0">
                <a:solidFill>
                  <a:schemeClr val="accent1"/>
                </a:solidFill>
                <a:effectLst/>
                <a:latin typeface="Century Gothic" panose="020B0502020202020204" pitchFamily="34" charset="0"/>
              </a:rPr>
              <a:t>dır</a:t>
            </a:r>
            <a:r>
              <a:rPr lang="en-US" b="0" i="0" dirty="0">
                <a:solidFill>
                  <a:schemeClr val="accent1"/>
                </a:solidFill>
                <a:effectLst/>
                <a:latin typeface="Century Gothic" panose="020B0502020202020204" pitchFamily="34" charset="0"/>
              </a:rPr>
              <a:t>. Liste kutucuğu, isteğe bağlı olarak simgeler veya onay kutuları gibi diğer widget'larla çevrelenmiş bir ila üç satırlık metin içerir. Döşeme için simgeler (veya diğer widget'lar), baştaki ve sondaki parametrelerle tanımlanır. Metnin ilk satırı isteğe bağlı değildir ve başlık ile belirtilir. İsteğe bağlı olan altyazı değeri, ek bir metin satırı için ayrılan alanı veya isThreeLine doğruysa iki satırı kaplar.</a:t>
            </a:r>
            <a:endParaRPr sz="1800" dirty="0"/>
          </a:p>
        </p:txBody>
      </p:sp>
      <p:pic>
        <p:nvPicPr>
          <p:cNvPr id="3" name="Picture 2">
            <a:extLst>
              <a:ext uri="{FF2B5EF4-FFF2-40B4-BE49-F238E27FC236}">
                <a16:creationId xmlns:a16="http://schemas.microsoft.com/office/drawing/2014/main" id="{4643A10D-FBCA-4CD8-B2C8-E77E43DCB991}"/>
              </a:ext>
            </a:extLst>
          </p:cNvPr>
          <p:cNvPicPr>
            <a:picLocks noChangeAspect="1"/>
          </p:cNvPicPr>
          <p:nvPr/>
        </p:nvPicPr>
        <p:blipFill>
          <a:blip r:embed="rId3"/>
          <a:stretch>
            <a:fillRect/>
          </a:stretch>
        </p:blipFill>
        <p:spPr>
          <a:xfrm>
            <a:off x="3219183" y="2949416"/>
            <a:ext cx="7567880" cy="36514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0"/>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sz="3600" b="1" dirty="0">
                <a:solidFill>
                  <a:schemeClr val="accent2">
                    <a:lumMod val="75000"/>
                  </a:schemeClr>
                </a:solidFill>
                <a:latin typeface="Century Gothic" panose="020B0502020202020204"/>
                <a:ea typeface="Century Gothic" panose="020B0502020202020204"/>
                <a:cs typeface="Century Gothic" panose="020B0502020202020204"/>
                <a:sym typeface="Century Gothic" panose="020B0502020202020204"/>
              </a:rPr>
              <a:t>SingleChildScrollView</a:t>
            </a:r>
            <a:endParaRPr lang="tr-TR" b="1" dirty="0">
              <a:solidFill>
                <a:schemeClr val="accent2">
                  <a:lumMod val="75000"/>
                </a:schemeClr>
              </a:solidFill>
            </a:endParaRPr>
          </a:p>
        </p:txBody>
      </p:sp>
      <p:sp>
        <p:nvSpPr>
          <p:cNvPr id="254" name="Google Shape;254;p1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3" name="Text Placeholder 2">
            <a:extLst>
              <a:ext uri="{FF2B5EF4-FFF2-40B4-BE49-F238E27FC236}">
                <a16:creationId xmlns:a16="http://schemas.microsoft.com/office/drawing/2014/main" id="{4DB5D02B-AC99-4C1F-B0C5-9EF353D34A3A}"/>
              </a:ext>
            </a:extLst>
          </p:cNvPr>
          <p:cNvSpPr>
            <a:spLocks noGrp="1"/>
          </p:cNvSpPr>
          <p:nvPr>
            <p:ph type="body" idx="1"/>
          </p:nvPr>
        </p:nvSpPr>
        <p:spPr>
          <a:xfrm>
            <a:off x="1963537" y="1152907"/>
            <a:ext cx="8259729" cy="1466850"/>
          </a:xfrm>
        </p:spPr>
        <p:txBody>
          <a:bodyPr>
            <a:normAutofit/>
          </a:bodyPr>
          <a:lstStyle/>
          <a:p>
            <a:pPr algn="just"/>
            <a:r>
              <a:rPr lang="tr-TR" b="0" i="0" dirty="0">
                <a:solidFill>
                  <a:schemeClr val="accent1"/>
                </a:solidFill>
                <a:effectLst/>
                <a:latin typeface="Century Gothic" panose="020B0502020202020204" pitchFamily="34" charset="0"/>
              </a:rPr>
              <a:t>Tek bir widget'ın kaydırılabileceği bir kutu</a:t>
            </a:r>
            <a:r>
              <a:rPr lang="en-US" b="0" i="0" dirty="0">
                <a:solidFill>
                  <a:schemeClr val="accent1"/>
                </a:solidFill>
                <a:effectLst/>
                <a:latin typeface="Century Gothic" panose="020B0502020202020204" pitchFamily="34" charset="0"/>
              </a:rPr>
              <a:t>dur</a:t>
            </a:r>
            <a:r>
              <a:rPr lang="tr-TR" b="0" i="0" dirty="0">
                <a:solidFill>
                  <a:schemeClr val="accent1"/>
                </a:solidFill>
                <a:effectLst/>
                <a:latin typeface="Century Gothic" panose="020B0502020202020204" pitchFamily="34" charset="0"/>
              </a:rPr>
              <a:t>.</a:t>
            </a:r>
            <a:r>
              <a:rPr lang="en-US" b="0" i="0" dirty="0">
                <a:solidFill>
                  <a:schemeClr val="accent1"/>
                </a:solidFill>
                <a:effectLst/>
                <a:latin typeface="Century Gothic" panose="020B0502020202020204" pitchFamily="34" charset="0"/>
              </a:rPr>
              <a:t>Ancak basitçe bunu yapmak, genellikle olabildiğince büyümeye çalışan Sütun ile children sonsuz miktarda alan sağlayan SingleChildScrollView arasında bir çatışmayla sonuçlanır.</a:t>
            </a:r>
          </a:p>
          <a:p>
            <a:endParaRPr lang="tr-TR" dirty="0">
              <a:solidFill>
                <a:schemeClr val="accent1"/>
              </a:solidFill>
            </a:endParaRPr>
          </a:p>
        </p:txBody>
      </p:sp>
      <p:pic>
        <p:nvPicPr>
          <p:cNvPr id="8" name="Picture 7">
            <a:extLst>
              <a:ext uri="{FF2B5EF4-FFF2-40B4-BE49-F238E27FC236}">
                <a16:creationId xmlns:a16="http://schemas.microsoft.com/office/drawing/2014/main" id="{B1C82FE5-26FF-4E9C-9EF5-0C1EBD46DD4A}"/>
              </a:ext>
            </a:extLst>
          </p:cNvPr>
          <p:cNvPicPr>
            <a:picLocks noChangeAspect="1"/>
          </p:cNvPicPr>
          <p:nvPr/>
        </p:nvPicPr>
        <p:blipFill>
          <a:blip r:embed="rId3"/>
          <a:stretch>
            <a:fillRect/>
          </a:stretch>
        </p:blipFill>
        <p:spPr>
          <a:xfrm>
            <a:off x="3107712" y="2619757"/>
            <a:ext cx="7507901" cy="4043909"/>
          </a:xfrm>
          <a:prstGeom prst="rect">
            <a:avLst/>
          </a:prstGeom>
        </p:spPr>
      </p:pic>
    </p:spTree>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TotalTime>
  <Words>633</Words>
  <Application>Microsoft Office PowerPoint</Application>
  <PresentationFormat>Widescreen</PresentationFormat>
  <Paragraphs>88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Arial</vt:lpstr>
      <vt:lpstr>Noto Sans Symbols</vt:lpstr>
      <vt:lpstr>Duman</vt:lpstr>
      <vt:lpstr>  Mobile Uygulama Tanıtım Sokhany-ba-javanan </vt:lpstr>
      <vt:lpstr>İÇİNDEKİLER</vt:lpstr>
      <vt:lpstr>Uygulama Tanıtımı</vt:lpstr>
      <vt:lpstr>Splash Screen </vt:lpstr>
      <vt:lpstr>Drawer ve Drawer Header</vt:lpstr>
      <vt:lpstr>Showdialog ve Alertdialog</vt:lpstr>
      <vt:lpstr>MaterialButton ve MaterialPageRoute  </vt:lpstr>
      <vt:lpstr>ListTile  </vt:lpstr>
      <vt:lpstr>SingleChildScrollView</vt:lpstr>
      <vt:lpstr>Decoration Ve BoxDecoration </vt:lpstr>
      <vt:lpstr>Assetİmage kullanımı</vt:lpstr>
      <vt:lpstr>Font kullanımı</vt:lpstr>
      <vt:lpstr>Stack </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Asus</cp:lastModifiedBy>
  <cp:revision>47</cp:revision>
  <dcterms:created xsi:type="dcterms:W3CDTF">2022-05-25T15:13:08Z</dcterms:created>
  <dcterms:modified xsi:type="dcterms:W3CDTF">2022-06-04T12:59:26Z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