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72" r:id="rId6"/>
    <p:sldId id="274" r:id="rId7"/>
    <p:sldId id="273" r:id="rId8"/>
    <p:sldId id="271" r:id="rId9"/>
    <p:sldId id="26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70" r:id="rId20"/>
    <p:sldId id="25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C3380-898A-4E2B-9313-9E56245E161B}" type="doc">
      <dgm:prSet loTypeId="urn:microsoft.com/office/officeart/2005/8/layout/hProcess1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C819BE-7D37-4198-B5FE-2DAB0DC0F512}">
      <dgm:prSet/>
      <dgm:spPr/>
      <dgm:t>
        <a:bodyPr/>
        <a:lstStyle/>
        <a:p>
          <a:r>
            <a:rPr lang="tr-TR" dirty="0" err="1"/>
            <a:t>Lazy</a:t>
          </a:r>
          <a:r>
            <a:rPr lang="tr-TR" dirty="0"/>
            <a:t> </a:t>
          </a:r>
          <a:r>
            <a:rPr lang="tr-TR" dirty="0" err="1"/>
            <a:t>Initialization</a:t>
          </a:r>
          <a:r>
            <a:rPr lang="tr-TR" dirty="0"/>
            <a:t>(Tembel Gerçekleme)</a:t>
          </a:r>
        </a:p>
      </dgm:t>
    </dgm:pt>
    <dgm:pt modelId="{07061B6A-7BFD-4FFE-91B9-F37049374698}" type="parTrans" cxnId="{562298D5-422F-41F6-B9D9-B3806A2895EC}">
      <dgm:prSet/>
      <dgm:spPr/>
      <dgm:t>
        <a:bodyPr/>
        <a:lstStyle/>
        <a:p>
          <a:endParaRPr lang="tr-TR"/>
        </a:p>
      </dgm:t>
    </dgm:pt>
    <dgm:pt modelId="{F97F6EA8-295C-4C1F-B132-21D68EC5AE8A}" type="sibTrans" cxnId="{562298D5-422F-41F6-B9D9-B3806A2895EC}">
      <dgm:prSet/>
      <dgm:spPr/>
      <dgm:t>
        <a:bodyPr/>
        <a:lstStyle/>
        <a:p>
          <a:endParaRPr lang="tr-TR"/>
        </a:p>
      </dgm:t>
    </dgm:pt>
    <dgm:pt modelId="{670F529A-9DFF-4B5F-BB4D-67E344310CA1}">
      <dgm:prSet/>
      <dgm:spPr/>
      <dgm:t>
        <a:bodyPr/>
        <a:lstStyle/>
        <a:p>
          <a:r>
            <a:rPr lang="tr-TR" dirty="0" err="1"/>
            <a:t>Eager</a:t>
          </a:r>
          <a:r>
            <a:rPr lang="tr-TR" dirty="0"/>
            <a:t> </a:t>
          </a:r>
          <a:r>
            <a:rPr lang="tr-TR" dirty="0" err="1"/>
            <a:t>Initialization</a:t>
          </a:r>
          <a:r>
            <a:rPr lang="tr-TR" dirty="0"/>
            <a:t>(Sabırsız Gerçekleme)</a:t>
          </a:r>
        </a:p>
      </dgm:t>
    </dgm:pt>
    <dgm:pt modelId="{6E7B1AF6-30BE-4680-8CFB-E62C86914372}" type="parTrans" cxnId="{F0EAD27B-7FB8-477B-9E68-2BA67D804486}">
      <dgm:prSet/>
      <dgm:spPr/>
      <dgm:t>
        <a:bodyPr/>
        <a:lstStyle/>
        <a:p>
          <a:endParaRPr lang="tr-TR"/>
        </a:p>
      </dgm:t>
    </dgm:pt>
    <dgm:pt modelId="{C9B1694C-1E72-40FB-A969-8F9A6A2C33CF}" type="sibTrans" cxnId="{F0EAD27B-7FB8-477B-9E68-2BA67D804486}">
      <dgm:prSet/>
      <dgm:spPr/>
      <dgm:t>
        <a:bodyPr/>
        <a:lstStyle/>
        <a:p>
          <a:endParaRPr lang="tr-TR"/>
        </a:p>
      </dgm:t>
    </dgm:pt>
    <dgm:pt modelId="{318A1BF5-0EB4-4309-AD8D-18B8A56DD204}">
      <dgm:prSet/>
      <dgm:spPr/>
      <dgm:t>
        <a:bodyPr/>
        <a:lstStyle/>
        <a:p>
          <a:r>
            <a:rPr lang="tr-TR" dirty="0" err="1"/>
            <a:t>Static</a:t>
          </a:r>
          <a:r>
            <a:rPr lang="tr-TR" dirty="0"/>
            <a:t> </a:t>
          </a:r>
          <a:r>
            <a:rPr lang="tr-TR" dirty="0" err="1"/>
            <a:t>Block</a:t>
          </a:r>
          <a:r>
            <a:rPr lang="tr-TR" dirty="0"/>
            <a:t> </a:t>
          </a:r>
          <a:r>
            <a:rPr lang="tr-TR" dirty="0" err="1"/>
            <a:t>Initialization</a:t>
          </a:r>
          <a:r>
            <a:rPr lang="tr-TR" dirty="0"/>
            <a:t>(Statik Blok Yöntemi)</a:t>
          </a:r>
        </a:p>
      </dgm:t>
    </dgm:pt>
    <dgm:pt modelId="{01C9D9E6-20CB-4F90-9A27-EA51EEF20398}" type="parTrans" cxnId="{458387F7-FC35-4BFB-8BC2-5C4DEDEB3F00}">
      <dgm:prSet/>
      <dgm:spPr/>
      <dgm:t>
        <a:bodyPr/>
        <a:lstStyle/>
        <a:p>
          <a:endParaRPr lang="tr-TR"/>
        </a:p>
      </dgm:t>
    </dgm:pt>
    <dgm:pt modelId="{3EECBFF2-8B80-4C2B-862B-09B06C756A84}" type="sibTrans" cxnId="{458387F7-FC35-4BFB-8BC2-5C4DEDEB3F00}">
      <dgm:prSet/>
      <dgm:spPr/>
      <dgm:t>
        <a:bodyPr/>
        <a:lstStyle/>
        <a:p>
          <a:endParaRPr lang="tr-TR"/>
        </a:p>
      </dgm:t>
    </dgm:pt>
    <dgm:pt modelId="{519ABADE-ADDE-4611-BAEA-C056811B4273}" type="pres">
      <dgm:prSet presAssocID="{DB9C3380-898A-4E2B-9313-9E56245E161B}" presName="Name0" presStyleCnt="0">
        <dgm:presLayoutVars>
          <dgm:dir/>
          <dgm:resizeHandles val="exact"/>
        </dgm:presLayoutVars>
      </dgm:prSet>
      <dgm:spPr/>
    </dgm:pt>
    <dgm:pt modelId="{37152C34-BD4A-485C-9D8A-19FDD5EC4CC4}" type="pres">
      <dgm:prSet presAssocID="{DB9C3380-898A-4E2B-9313-9E56245E161B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</dgm:pt>
    <dgm:pt modelId="{5A501129-AAE6-43EA-8FED-AEA306672BAA}" type="pres">
      <dgm:prSet presAssocID="{DB9C3380-898A-4E2B-9313-9E56245E161B}" presName="points" presStyleCnt="0"/>
      <dgm:spPr/>
    </dgm:pt>
    <dgm:pt modelId="{23AA230E-79AA-4376-97B3-86E4C892ED30}" type="pres">
      <dgm:prSet presAssocID="{54C819BE-7D37-4198-B5FE-2DAB0DC0F512}" presName="compositeA" presStyleCnt="0"/>
      <dgm:spPr/>
    </dgm:pt>
    <dgm:pt modelId="{088DB84C-1D49-4948-9924-CBFD1259EE23}" type="pres">
      <dgm:prSet presAssocID="{54C819BE-7D37-4198-B5FE-2DAB0DC0F512}" presName="textA" presStyleLbl="revTx" presStyleIdx="0" presStyleCnt="3" custScaleX="61475" custScaleY="32305" custLinFactNeighborX="-19414" custLinFactNeighborY="46631">
        <dgm:presLayoutVars>
          <dgm:bulletEnabled val="1"/>
        </dgm:presLayoutVars>
      </dgm:prSet>
      <dgm:spPr/>
    </dgm:pt>
    <dgm:pt modelId="{B5337FD0-9C24-4F29-B6D4-BC7F68A1D686}" type="pres">
      <dgm:prSet presAssocID="{54C819BE-7D37-4198-B5FE-2DAB0DC0F512}" presName="circleA" presStyleLbl="node1" presStyleIdx="0" presStyleCnt="3" custLinFactX="-31474" custLinFactNeighborX="-100000" custLinFactNeighborY="55274"/>
      <dgm:spPr/>
    </dgm:pt>
    <dgm:pt modelId="{86B87124-A436-44A5-BEE3-1D84A3BB7E20}" type="pres">
      <dgm:prSet presAssocID="{54C819BE-7D37-4198-B5FE-2DAB0DC0F512}" presName="spaceA" presStyleCnt="0"/>
      <dgm:spPr/>
    </dgm:pt>
    <dgm:pt modelId="{6FB4A15D-2D0C-4123-B7F4-60ABFE287492}" type="pres">
      <dgm:prSet presAssocID="{F97F6EA8-295C-4C1F-B132-21D68EC5AE8A}" presName="space" presStyleCnt="0"/>
      <dgm:spPr/>
    </dgm:pt>
    <dgm:pt modelId="{6304FEC1-EB33-4EAF-BE97-1BBA6CF0741D}" type="pres">
      <dgm:prSet presAssocID="{670F529A-9DFF-4B5F-BB4D-67E344310CA1}" presName="compositeB" presStyleCnt="0"/>
      <dgm:spPr/>
    </dgm:pt>
    <dgm:pt modelId="{266B54AB-907C-47C4-A4DF-80B93962FCB1}" type="pres">
      <dgm:prSet presAssocID="{670F529A-9DFF-4B5F-BB4D-67E344310CA1}" presName="textB" presStyleLbl="revTx" presStyleIdx="1" presStyleCnt="3" custScaleX="65318" custScaleY="50371" custLinFactNeighborX="-64255" custLinFactNeighborY="-36149">
        <dgm:presLayoutVars>
          <dgm:bulletEnabled val="1"/>
        </dgm:presLayoutVars>
      </dgm:prSet>
      <dgm:spPr/>
    </dgm:pt>
    <dgm:pt modelId="{42A505EB-0F3F-4126-8F62-728A3D0C2C1B}" type="pres">
      <dgm:prSet presAssocID="{670F529A-9DFF-4B5F-BB4D-67E344310CA1}" presName="circleB" presStyleLbl="node1" presStyleIdx="1" presStyleCnt="3" custLinFactX="-200000" custLinFactNeighborX="-229394" custLinFactNeighborY="-59522"/>
      <dgm:spPr/>
    </dgm:pt>
    <dgm:pt modelId="{1629B78C-D805-486D-AA85-0CC022DEDDEE}" type="pres">
      <dgm:prSet presAssocID="{670F529A-9DFF-4B5F-BB4D-67E344310CA1}" presName="spaceB" presStyleCnt="0"/>
      <dgm:spPr/>
    </dgm:pt>
    <dgm:pt modelId="{90818E0E-27F2-4609-A6EB-F3A17B7AC8E7}" type="pres">
      <dgm:prSet presAssocID="{C9B1694C-1E72-40FB-A969-8F9A6A2C33CF}" presName="space" presStyleCnt="0"/>
      <dgm:spPr/>
    </dgm:pt>
    <dgm:pt modelId="{AA7F5E10-B53E-4405-85AE-1FF336C6EFA1}" type="pres">
      <dgm:prSet presAssocID="{318A1BF5-0EB4-4309-AD8D-18B8A56DD204}" presName="compositeA" presStyleCnt="0"/>
      <dgm:spPr/>
    </dgm:pt>
    <dgm:pt modelId="{CC3BF7B6-E155-4D2D-97F2-008851B5FEA7}" type="pres">
      <dgm:prSet presAssocID="{318A1BF5-0EB4-4309-AD8D-18B8A56DD204}" presName="textA" presStyleLbl="revTx" presStyleIdx="2" presStyleCnt="3" custScaleX="75307" custScaleY="36810" custLinFactX="-9701" custLinFactNeighborX="-100000" custLinFactNeighborY="45383">
        <dgm:presLayoutVars>
          <dgm:bulletEnabled val="1"/>
        </dgm:presLayoutVars>
      </dgm:prSet>
      <dgm:spPr/>
    </dgm:pt>
    <dgm:pt modelId="{59B7079F-EF68-4D92-AFE9-3A188C672027}" type="pres">
      <dgm:prSet presAssocID="{318A1BF5-0EB4-4309-AD8D-18B8A56DD204}" presName="circleA" presStyleLbl="node1" presStyleIdx="2" presStyleCnt="3" custLinFactX="-339770" custLinFactNeighborX="-400000" custLinFactNeighborY="53297"/>
      <dgm:spPr/>
    </dgm:pt>
    <dgm:pt modelId="{0C1E568D-516E-4571-90F5-BBCC551191BA}" type="pres">
      <dgm:prSet presAssocID="{318A1BF5-0EB4-4309-AD8D-18B8A56DD204}" presName="spaceA" presStyleCnt="0"/>
      <dgm:spPr/>
    </dgm:pt>
  </dgm:ptLst>
  <dgm:cxnLst>
    <dgm:cxn modelId="{165C2606-4B05-47B5-9382-965BCE0C7F55}" type="presOf" srcId="{DB9C3380-898A-4E2B-9313-9E56245E161B}" destId="{519ABADE-ADDE-4611-BAEA-C056811B4273}" srcOrd="0" destOrd="0" presId="urn:microsoft.com/office/officeart/2005/8/layout/hProcess11"/>
    <dgm:cxn modelId="{F0EAD27B-7FB8-477B-9E68-2BA67D804486}" srcId="{DB9C3380-898A-4E2B-9313-9E56245E161B}" destId="{670F529A-9DFF-4B5F-BB4D-67E344310CA1}" srcOrd="1" destOrd="0" parTransId="{6E7B1AF6-30BE-4680-8CFB-E62C86914372}" sibTransId="{C9B1694C-1E72-40FB-A969-8F9A6A2C33CF}"/>
    <dgm:cxn modelId="{85DD5CC8-BE23-449C-9FAF-7B242C6E83CE}" type="presOf" srcId="{318A1BF5-0EB4-4309-AD8D-18B8A56DD204}" destId="{CC3BF7B6-E155-4D2D-97F2-008851B5FEA7}" srcOrd="0" destOrd="0" presId="urn:microsoft.com/office/officeart/2005/8/layout/hProcess11"/>
    <dgm:cxn modelId="{2BEF6AC9-F599-4EB5-932E-32F14CEBFEFC}" type="presOf" srcId="{670F529A-9DFF-4B5F-BB4D-67E344310CA1}" destId="{266B54AB-907C-47C4-A4DF-80B93962FCB1}" srcOrd="0" destOrd="0" presId="urn:microsoft.com/office/officeart/2005/8/layout/hProcess11"/>
    <dgm:cxn modelId="{562298D5-422F-41F6-B9D9-B3806A2895EC}" srcId="{DB9C3380-898A-4E2B-9313-9E56245E161B}" destId="{54C819BE-7D37-4198-B5FE-2DAB0DC0F512}" srcOrd="0" destOrd="0" parTransId="{07061B6A-7BFD-4FFE-91B9-F37049374698}" sibTransId="{F97F6EA8-295C-4C1F-B132-21D68EC5AE8A}"/>
    <dgm:cxn modelId="{721606E5-D824-4D39-BE87-7D4BE8F5A2A5}" type="presOf" srcId="{54C819BE-7D37-4198-B5FE-2DAB0DC0F512}" destId="{088DB84C-1D49-4948-9924-CBFD1259EE23}" srcOrd="0" destOrd="0" presId="urn:microsoft.com/office/officeart/2005/8/layout/hProcess11"/>
    <dgm:cxn modelId="{458387F7-FC35-4BFB-8BC2-5C4DEDEB3F00}" srcId="{DB9C3380-898A-4E2B-9313-9E56245E161B}" destId="{318A1BF5-0EB4-4309-AD8D-18B8A56DD204}" srcOrd="2" destOrd="0" parTransId="{01C9D9E6-20CB-4F90-9A27-EA51EEF20398}" sibTransId="{3EECBFF2-8B80-4C2B-862B-09B06C756A84}"/>
    <dgm:cxn modelId="{CFD416F1-6E84-47D7-8531-477458AA947B}" type="presParOf" srcId="{519ABADE-ADDE-4611-BAEA-C056811B4273}" destId="{37152C34-BD4A-485C-9D8A-19FDD5EC4CC4}" srcOrd="0" destOrd="0" presId="urn:microsoft.com/office/officeart/2005/8/layout/hProcess11"/>
    <dgm:cxn modelId="{18476079-C2A7-4276-ACFB-FB041D924BAF}" type="presParOf" srcId="{519ABADE-ADDE-4611-BAEA-C056811B4273}" destId="{5A501129-AAE6-43EA-8FED-AEA306672BAA}" srcOrd="1" destOrd="0" presId="urn:microsoft.com/office/officeart/2005/8/layout/hProcess11"/>
    <dgm:cxn modelId="{6EC0A917-0987-4907-B4B3-F820D861C234}" type="presParOf" srcId="{5A501129-AAE6-43EA-8FED-AEA306672BAA}" destId="{23AA230E-79AA-4376-97B3-86E4C892ED30}" srcOrd="0" destOrd="0" presId="urn:microsoft.com/office/officeart/2005/8/layout/hProcess11"/>
    <dgm:cxn modelId="{47A6A38D-74BC-4FA4-90A6-72DD0F01EA8B}" type="presParOf" srcId="{23AA230E-79AA-4376-97B3-86E4C892ED30}" destId="{088DB84C-1D49-4948-9924-CBFD1259EE23}" srcOrd="0" destOrd="0" presId="urn:microsoft.com/office/officeart/2005/8/layout/hProcess11"/>
    <dgm:cxn modelId="{29135F9F-0FB0-4B25-A8EF-913A2C3A0E93}" type="presParOf" srcId="{23AA230E-79AA-4376-97B3-86E4C892ED30}" destId="{B5337FD0-9C24-4F29-B6D4-BC7F68A1D686}" srcOrd="1" destOrd="0" presId="urn:microsoft.com/office/officeart/2005/8/layout/hProcess11"/>
    <dgm:cxn modelId="{8F26C318-C165-41E5-A949-3288D163B9FC}" type="presParOf" srcId="{23AA230E-79AA-4376-97B3-86E4C892ED30}" destId="{86B87124-A436-44A5-BEE3-1D84A3BB7E20}" srcOrd="2" destOrd="0" presId="urn:microsoft.com/office/officeart/2005/8/layout/hProcess11"/>
    <dgm:cxn modelId="{01D229F4-9A25-4E2A-A1C9-D7247C5F8F10}" type="presParOf" srcId="{5A501129-AAE6-43EA-8FED-AEA306672BAA}" destId="{6FB4A15D-2D0C-4123-B7F4-60ABFE287492}" srcOrd="1" destOrd="0" presId="urn:microsoft.com/office/officeart/2005/8/layout/hProcess11"/>
    <dgm:cxn modelId="{E4F339F4-1E15-4EAA-9308-2B3BC558B216}" type="presParOf" srcId="{5A501129-AAE6-43EA-8FED-AEA306672BAA}" destId="{6304FEC1-EB33-4EAF-BE97-1BBA6CF0741D}" srcOrd="2" destOrd="0" presId="urn:microsoft.com/office/officeart/2005/8/layout/hProcess11"/>
    <dgm:cxn modelId="{6F98B2CD-5E00-4DA2-B2A7-1C79A9E323BB}" type="presParOf" srcId="{6304FEC1-EB33-4EAF-BE97-1BBA6CF0741D}" destId="{266B54AB-907C-47C4-A4DF-80B93962FCB1}" srcOrd="0" destOrd="0" presId="urn:microsoft.com/office/officeart/2005/8/layout/hProcess11"/>
    <dgm:cxn modelId="{12A4B74F-0563-4E0D-ACF6-4641A69815C5}" type="presParOf" srcId="{6304FEC1-EB33-4EAF-BE97-1BBA6CF0741D}" destId="{42A505EB-0F3F-4126-8F62-728A3D0C2C1B}" srcOrd="1" destOrd="0" presId="urn:microsoft.com/office/officeart/2005/8/layout/hProcess11"/>
    <dgm:cxn modelId="{9CF6E6EF-F56E-499F-A022-7F9A6502C4E7}" type="presParOf" srcId="{6304FEC1-EB33-4EAF-BE97-1BBA6CF0741D}" destId="{1629B78C-D805-486D-AA85-0CC022DEDDEE}" srcOrd="2" destOrd="0" presId="urn:microsoft.com/office/officeart/2005/8/layout/hProcess11"/>
    <dgm:cxn modelId="{C8D5F331-24A0-4C1B-A828-2A28824CF2C5}" type="presParOf" srcId="{5A501129-AAE6-43EA-8FED-AEA306672BAA}" destId="{90818E0E-27F2-4609-A6EB-F3A17B7AC8E7}" srcOrd="3" destOrd="0" presId="urn:microsoft.com/office/officeart/2005/8/layout/hProcess11"/>
    <dgm:cxn modelId="{8E577C66-25FE-4A02-8C78-FA28B4731B55}" type="presParOf" srcId="{5A501129-AAE6-43EA-8FED-AEA306672BAA}" destId="{AA7F5E10-B53E-4405-85AE-1FF336C6EFA1}" srcOrd="4" destOrd="0" presId="urn:microsoft.com/office/officeart/2005/8/layout/hProcess11"/>
    <dgm:cxn modelId="{5E6BE591-23B2-4ECF-B888-0A809E78E8F2}" type="presParOf" srcId="{AA7F5E10-B53E-4405-85AE-1FF336C6EFA1}" destId="{CC3BF7B6-E155-4D2D-97F2-008851B5FEA7}" srcOrd="0" destOrd="0" presId="urn:microsoft.com/office/officeart/2005/8/layout/hProcess11"/>
    <dgm:cxn modelId="{0587F357-E18F-4C4B-B409-3E6259C6CC73}" type="presParOf" srcId="{AA7F5E10-B53E-4405-85AE-1FF336C6EFA1}" destId="{59B7079F-EF68-4D92-AFE9-3A188C672027}" srcOrd="1" destOrd="0" presId="urn:microsoft.com/office/officeart/2005/8/layout/hProcess11"/>
    <dgm:cxn modelId="{0D8217E1-A744-462A-B89A-62103486AEED}" type="presParOf" srcId="{AA7F5E10-B53E-4405-85AE-1FF336C6EFA1}" destId="{0C1E568D-516E-4571-90F5-BBCC551191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52C34-BD4A-485C-9D8A-19FDD5EC4CC4}">
      <dsp:nvSpPr>
        <dsp:cNvPr id="0" name=""/>
        <dsp:cNvSpPr/>
      </dsp:nvSpPr>
      <dsp:spPr>
        <a:xfrm>
          <a:off x="0" y="1205616"/>
          <a:ext cx="9343652" cy="1607488"/>
        </a:xfrm>
        <a:prstGeom prst="notchedRightArrow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B84C-1D49-4948-9924-CBFD1259EE23}">
      <dsp:nvSpPr>
        <dsp:cNvPr id="0" name=""/>
        <dsp:cNvSpPr/>
      </dsp:nvSpPr>
      <dsp:spPr>
        <a:xfrm>
          <a:off x="0" y="1021635"/>
          <a:ext cx="1665987" cy="519299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Lazy</a:t>
          </a:r>
          <a:r>
            <a:rPr lang="tr-TR" sz="1000" kern="1200" dirty="0"/>
            <a:t> </a:t>
          </a:r>
          <a:r>
            <a:rPr lang="tr-TR" sz="1000" kern="1200" dirty="0" err="1"/>
            <a:t>Initialization</a:t>
          </a:r>
          <a:r>
            <a:rPr lang="tr-TR" sz="1000" kern="1200" dirty="0"/>
            <a:t>(Tembel Gerçekleme)</a:t>
          </a:r>
        </a:p>
      </dsp:txBody>
      <dsp:txXfrm>
        <a:off x="0" y="1021635"/>
        <a:ext cx="1665987" cy="519299"/>
      </dsp:txXfrm>
    </dsp:sp>
    <dsp:sp modelId="{B5337FD0-9C24-4F29-B6D4-BC7F68A1D686}">
      <dsp:nvSpPr>
        <dsp:cNvPr id="0" name=""/>
        <dsp:cNvSpPr/>
      </dsp:nvSpPr>
      <dsp:spPr>
        <a:xfrm>
          <a:off x="629824" y="1758508"/>
          <a:ext cx="401872" cy="40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54AB-907C-47C4-A4DF-80B93962FCB1}">
      <dsp:nvSpPr>
        <dsp:cNvPr id="0" name=""/>
        <dsp:cNvSpPr/>
      </dsp:nvSpPr>
      <dsp:spPr>
        <a:xfrm>
          <a:off x="1578250" y="2428477"/>
          <a:ext cx="1770133" cy="809708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Eager</a:t>
          </a:r>
          <a:r>
            <a:rPr lang="tr-TR" sz="1000" kern="1200" dirty="0"/>
            <a:t> </a:t>
          </a:r>
          <a:r>
            <a:rPr lang="tr-TR" sz="1000" kern="1200" dirty="0" err="1"/>
            <a:t>Initialization</a:t>
          </a:r>
          <a:r>
            <a:rPr lang="tr-TR" sz="1000" kern="1200" dirty="0"/>
            <a:t>(Sabırsız Gerçekleme)</a:t>
          </a:r>
        </a:p>
      </dsp:txBody>
      <dsp:txXfrm>
        <a:off x="1578250" y="2428477"/>
        <a:ext cx="1770133" cy="809708"/>
      </dsp:txXfrm>
    </dsp:sp>
    <dsp:sp modelId="{42A505EB-0F3F-4126-8F62-728A3D0C2C1B}">
      <dsp:nvSpPr>
        <dsp:cNvPr id="0" name=""/>
        <dsp:cNvSpPr/>
      </dsp:nvSpPr>
      <dsp:spPr>
        <a:xfrm>
          <a:off x="2278092" y="1768667"/>
          <a:ext cx="401872" cy="40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BF7B6-E155-4D2D-97F2-008851B5FEA7}">
      <dsp:nvSpPr>
        <dsp:cNvPr id="0" name=""/>
        <dsp:cNvSpPr/>
      </dsp:nvSpPr>
      <dsp:spPr>
        <a:xfrm>
          <a:off x="3056826" y="983469"/>
          <a:ext cx="2040838" cy="591716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Static</a:t>
          </a:r>
          <a:r>
            <a:rPr lang="tr-TR" sz="1000" kern="1200" dirty="0"/>
            <a:t> </a:t>
          </a:r>
          <a:r>
            <a:rPr lang="tr-TR" sz="1000" kern="1200" dirty="0" err="1"/>
            <a:t>Block</a:t>
          </a:r>
          <a:r>
            <a:rPr lang="tr-TR" sz="1000" kern="1200" dirty="0"/>
            <a:t> </a:t>
          </a:r>
          <a:r>
            <a:rPr lang="tr-TR" sz="1000" kern="1200" dirty="0" err="1"/>
            <a:t>Initialization</a:t>
          </a:r>
          <a:r>
            <a:rPr lang="tr-TR" sz="1000" kern="1200" dirty="0"/>
            <a:t>(Statik Blok Yöntemi)</a:t>
          </a:r>
        </a:p>
      </dsp:txBody>
      <dsp:txXfrm>
        <a:off x="3056826" y="983469"/>
        <a:ext cx="2040838" cy="591716"/>
      </dsp:txXfrm>
    </dsp:sp>
    <dsp:sp modelId="{59B7079F-EF68-4D92-AFE9-3A188C672027}">
      <dsp:nvSpPr>
        <dsp:cNvPr id="0" name=""/>
        <dsp:cNvSpPr/>
      </dsp:nvSpPr>
      <dsp:spPr>
        <a:xfrm>
          <a:off x="3876303" y="1768667"/>
          <a:ext cx="401872" cy="40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izagunes.com/design-patterns-tasarim-desenleri-nedir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blog.burakkutbay.com/design-patterns-singleton-pattern-nedir.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codegeni.us/singleton-pattern-nedir-nerelerde-kullanilir/" TargetMode="External"/><Relationship Id="rId4" Type="http://schemas.openxmlformats.org/officeDocument/2006/relationships/hyperlink" Target="https://bidb.itu.edu.tr/seyir-defteri/blog/2019/03/06/design-patterns-ve-singleton-design-pattern" TargetMode="External"/><Relationship Id="rId9" Type="http://schemas.openxmlformats.org/officeDocument/2006/relationships/hyperlink" Target="http://youtube.com/bmdersler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Singleton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Design </a:t>
            </a:r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Pattern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Nasuh Yücel 1911404080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</a:t>
            </a:r>
            <a:r>
              <a:rPr lang="tr-TR">
                <a:solidFill>
                  <a:schemeClr val="tx1"/>
                </a:solidFill>
              </a:rPr>
              <a:t>: 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(Tembel Gerçekleme)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41A2A5C-A6EA-4E05-93E8-A263D58E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73" y="1666644"/>
            <a:ext cx="8988566" cy="198596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AF2C33A-0364-4135-B910-4936F552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822364"/>
            <a:ext cx="7811922" cy="20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8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83882" cy="1280890"/>
          </a:xfrm>
        </p:spPr>
        <p:txBody>
          <a:bodyPr>
            <a:normAutofit/>
          </a:bodyPr>
          <a:lstStyle/>
          <a:p>
            <a:r>
              <a:rPr lang="tr-TR" dirty="0" err="1"/>
              <a:t>Eager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(Sabırsız Gerçekleme)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0EC55A2-8EA2-44D0-B947-F3EE1103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85" y="1766561"/>
            <a:ext cx="10833155" cy="35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1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883" y="512462"/>
            <a:ext cx="10592399" cy="1280890"/>
          </a:xfrm>
        </p:spPr>
        <p:txBody>
          <a:bodyPr>
            <a:normAutofit/>
          </a:bodyPr>
          <a:lstStyle/>
          <a:p>
            <a:r>
              <a:rPr lang="tr-TR" dirty="0" err="1"/>
              <a:t>Eager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(Sabırsız Gerçekleme)(Devam)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34F2C3-3268-4237-9D0B-87E3114D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44" y="2002276"/>
            <a:ext cx="10075584" cy="20219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A4C04F0-75F3-4F02-8309-137BB106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35" y="4173535"/>
            <a:ext cx="843080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4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(Statik Blok Yöntemi)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C3D34EE-E9C8-4FAD-9A6E-1554074A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856992"/>
            <a:ext cx="978354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(Statik Blok Yöntemi)(Devam)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727821-4C83-455B-AF06-A7E60BFF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50286"/>
            <a:ext cx="6839905" cy="181000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3FE0903-AAC8-4D05-9DB0-3A86C4B5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7" y="4101698"/>
            <a:ext cx="840222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Safe</a:t>
            </a:r>
            <a:r>
              <a:rPr lang="tr-TR" dirty="0"/>
              <a:t> </a:t>
            </a:r>
            <a:r>
              <a:rPr lang="tr-TR" dirty="0" err="1"/>
              <a:t>Singleton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134C36-D672-4C3F-A630-2C857673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62" y="1703463"/>
            <a:ext cx="10462918" cy="43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Safe</a:t>
            </a:r>
            <a:r>
              <a:rPr lang="tr-TR" dirty="0"/>
              <a:t> </a:t>
            </a:r>
            <a:r>
              <a:rPr lang="tr-TR" dirty="0" err="1"/>
              <a:t>Singleton</a:t>
            </a:r>
            <a:r>
              <a:rPr lang="tr-TR" dirty="0"/>
              <a:t>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F80120-963C-414E-803D-9B13568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34" y="1789043"/>
            <a:ext cx="8884426" cy="218660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3A7C9AB-8BE4-41A6-A966-121CBDCD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18" y="4161119"/>
            <a:ext cx="9024658" cy="20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240974" cy="1280890"/>
          </a:xfrm>
        </p:spPr>
        <p:txBody>
          <a:bodyPr>
            <a:normAutofit/>
          </a:bodyPr>
          <a:lstStyle/>
          <a:p>
            <a:r>
              <a:rPr lang="tr-TR" dirty="0"/>
              <a:t>Bill </a:t>
            </a:r>
            <a:r>
              <a:rPr lang="tr-TR" dirty="0" err="1"/>
              <a:t>Pugh</a:t>
            </a:r>
            <a:r>
              <a:rPr lang="tr-TR" dirty="0"/>
              <a:t> </a:t>
            </a:r>
            <a:r>
              <a:rPr lang="tr-TR" dirty="0" err="1"/>
              <a:t>Singleton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09CF7DB-377E-481A-AABA-204E3C30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2" y="1753925"/>
            <a:ext cx="10770234" cy="39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Bill </a:t>
            </a:r>
            <a:r>
              <a:rPr lang="tr-TR" dirty="0" err="1"/>
              <a:t>Pugh</a:t>
            </a:r>
            <a:r>
              <a:rPr lang="tr-TR" dirty="0"/>
              <a:t> </a:t>
            </a:r>
            <a:r>
              <a:rPr lang="tr-TR" dirty="0" err="1"/>
              <a:t>Singleton</a:t>
            </a:r>
            <a:r>
              <a:rPr lang="tr-TR" dirty="0"/>
              <a:t>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92062F-F6D6-4A3A-AB79-11944E41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65" y="1685676"/>
            <a:ext cx="7490270" cy="20022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62B5B4C-1995-4FE2-B0B0-A1C81560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3928518"/>
            <a:ext cx="844985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9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Singleton</a:t>
            </a:r>
            <a:r>
              <a:rPr lang="tr-TR" dirty="0"/>
              <a:t> tasarım </a:t>
            </a:r>
            <a:r>
              <a:rPr lang="tr-TR" dirty="0" err="1"/>
              <a:t>deseni,bir</a:t>
            </a:r>
            <a:r>
              <a:rPr lang="tr-TR" dirty="0"/>
              <a:t> çok sistem tarafından paylaşılan bir kaynak </a:t>
            </a:r>
            <a:r>
              <a:rPr lang="tr-TR" dirty="0" err="1"/>
              <a:t>olması,merkezden</a:t>
            </a:r>
            <a:r>
              <a:rPr lang="tr-TR" dirty="0"/>
              <a:t> yönetilebilmesi yani tek bir </a:t>
            </a:r>
            <a:r>
              <a:rPr lang="tr-TR" dirty="0" err="1"/>
              <a:t>instance</a:t>
            </a:r>
            <a:r>
              <a:rPr lang="tr-TR" dirty="0"/>
              <a:t> ile takibinin kolay ve yönetilebilir </a:t>
            </a:r>
            <a:r>
              <a:rPr lang="tr-TR" dirty="0" err="1"/>
              <a:t>olması,kolay</a:t>
            </a:r>
            <a:r>
              <a:rPr lang="tr-TR" dirty="0"/>
              <a:t> uygulanabilir ve anlaşılabilir olması artıları olarak </a:t>
            </a:r>
            <a:r>
              <a:rPr lang="tr-TR" dirty="0" err="1"/>
              <a:t>gösterilirken,hiçbir</a:t>
            </a:r>
            <a:r>
              <a:rPr lang="tr-TR" dirty="0"/>
              <a:t> sınıfı </a:t>
            </a:r>
            <a:r>
              <a:rPr lang="tr-TR" dirty="0" err="1"/>
              <a:t>extend</a:t>
            </a:r>
            <a:r>
              <a:rPr lang="tr-TR" dirty="0"/>
              <a:t> edemeyecek </a:t>
            </a:r>
            <a:r>
              <a:rPr lang="tr-TR" dirty="0" err="1"/>
              <a:t>olması,yani</a:t>
            </a:r>
            <a:r>
              <a:rPr lang="tr-TR" dirty="0"/>
              <a:t> hiçbir sınıfın bir alt sınıfı </a:t>
            </a:r>
            <a:r>
              <a:rPr lang="tr-TR" dirty="0" err="1"/>
              <a:t>olamayışı,kurucu</a:t>
            </a:r>
            <a:r>
              <a:rPr lang="tr-TR" dirty="0"/>
              <a:t> metodunun parametre alamayışından dolayı programın esnekliğini azalttığı ve karmaşasını arttırdığı gibi negatif </a:t>
            </a:r>
            <a:r>
              <a:rPr lang="tr-TR" dirty="0" err="1"/>
              <a:t>yönleride</a:t>
            </a:r>
            <a:r>
              <a:rPr lang="tr-TR" dirty="0"/>
              <a:t> bulunmaktadır.</a:t>
            </a:r>
          </a:p>
          <a:p>
            <a:pPr algn="just"/>
            <a:r>
              <a:rPr lang="tr-TR" dirty="0"/>
              <a:t>Özet olarak </a:t>
            </a:r>
            <a:r>
              <a:rPr lang="tr-TR" dirty="0" err="1"/>
              <a:t>Singleton</a:t>
            </a:r>
            <a:r>
              <a:rPr lang="tr-TR" dirty="0"/>
              <a:t> tasarım deseni en basit ve en sık kullanılan </a:t>
            </a:r>
            <a:r>
              <a:rPr lang="tr-TR" dirty="0" err="1"/>
              <a:t>patternlerden</a:t>
            </a:r>
            <a:r>
              <a:rPr lang="tr-TR" dirty="0"/>
              <a:t> bir </a:t>
            </a:r>
            <a:r>
              <a:rPr lang="tr-TR" dirty="0" err="1"/>
              <a:t>tanesidir.Bir</a:t>
            </a:r>
            <a:r>
              <a:rPr lang="tr-TR" dirty="0"/>
              <a:t> sınıfın sadece ve sadece bir adet nesne üreterek kullanmanız gerektiği durumlarda, </a:t>
            </a:r>
            <a:r>
              <a:rPr lang="tr-TR" dirty="0" err="1"/>
              <a:t>singleton</a:t>
            </a:r>
            <a:r>
              <a:rPr lang="tr-TR" dirty="0"/>
              <a:t> tasarım desenini kullanabilirsiniz.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65" y="1869639"/>
            <a:ext cx="8440011" cy="3777622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r>
              <a:rPr lang="tr-TR" dirty="0"/>
              <a:t>(Tasarım Desenleri)nedir?</a:t>
            </a:r>
          </a:p>
          <a:p>
            <a:r>
              <a:rPr lang="tr-TR" dirty="0"/>
              <a:t>Design </a:t>
            </a:r>
            <a:r>
              <a:rPr lang="tr-TR" dirty="0" err="1"/>
              <a:t>Patterns</a:t>
            </a:r>
            <a:r>
              <a:rPr lang="tr-TR" dirty="0"/>
              <a:t> Çeşitleri</a:t>
            </a:r>
          </a:p>
          <a:p>
            <a:r>
              <a:rPr lang="tr-TR" dirty="0" err="1"/>
              <a:t>Singleton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(Tek Nesne Tasarım Deseni) Nedir?</a:t>
            </a:r>
          </a:p>
          <a:p>
            <a:r>
              <a:rPr lang="tr-TR" dirty="0" err="1"/>
              <a:t>Singleton</a:t>
            </a:r>
            <a:r>
              <a:rPr lang="tr-TR" dirty="0"/>
              <a:t> UML Class </a:t>
            </a:r>
            <a:r>
              <a:rPr lang="tr-TR" dirty="0" err="1"/>
              <a:t>Diagramı</a:t>
            </a:r>
            <a:endParaRPr lang="tr-TR" dirty="0"/>
          </a:p>
          <a:p>
            <a:r>
              <a:rPr lang="tr-TR" dirty="0" err="1"/>
              <a:t>Singleton</a:t>
            </a:r>
            <a:r>
              <a:rPr lang="tr-TR" dirty="0"/>
              <a:t>  Design </a:t>
            </a:r>
            <a:r>
              <a:rPr lang="tr-TR" dirty="0" err="1"/>
              <a:t>Pattern</a:t>
            </a:r>
            <a:r>
              <a:rPr lang="tr-TR" dirty="0"/>
              <a:t> Kullanım şekli nasıldır?</a:t>
            </a:r>
          </a:p>
          <a:p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Uygulama Çeşitleri</a:t>
            </a:r>
          </a:p>
          <a:p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(Tembel Gerçekleme)</a:t>
            </a:r>
          </a:p>
          <a:p>
            <a:r>
              <a:rPr lang="tr-TR" dirty="0" err="1"/>
              <a:t>Eager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(Sabırsız Gerçekleme)</a:t>
            </a:r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Yöntemi)</a:t>
            </a:r>
          </a:p>
          <a:p>
            <a:r>
              <a:rPr lang="tr-TR" dirty="0" err="1"/>
              <a:t>ThreadSafe</a:t>
            </a:r>
            <a:r>
              <a:rPr lang="tr-TR" dirty="0"/>
              <a:t> </a:t>
            </a:r>
            <a:r>
              <a:rPr lang="tr-TR" dirty="0" err="1"/>
              <a:t>Singleton</a:t>
            </a:r>
            <a:endParaRPr lang="tr-TR" dirty="0"/>
          </a:p>
          <a:p>
            <a:r>
              <a:rPr lang="tr-TR" dirty="0"/>
              <a:t>Bill </a:t>
            </a:r>
            <a:r>
              <a:rPr lang="tr-TR" dirty="0" err="1"/>
              <a:t>Pugh</a:t>
            </a:r>
            <a:r>
              <a:rPr lang="tr-TR" dirty="0"/>
              <a:t> </a:t>
            </a:r>
            <a:r>
              <a:rPr lang="tr-TR" dirty="0" err="1"/>
              <a:t>Singleton</a:t>
            </a:r>
            <a:endParaRPr lang="tr-TR" dirty="0"/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59" y="15401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tr-T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Darga</a:t>
            </a:r>
            <a:r>
              <a:rPr lang="tr-T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Serkan. "Eğitim öğretim bilgi sistemlerinde tasarım kalıpları kullanımı." (2012).</a:t>
            </a:r>
          </a:p>
          <a:p>
            <a:r>
              <a:rPr lang="tr-TR" dirty="0">
                <a:hlinkClick r:id="rId2"/>
              </a:rPr>
              <a:t>https://blog.burakkutbay.com/design-patterns-singleton-pattern-nedir.html/</a:t>
            </a:r>
            <a:endParaRPr lang="tr-TR" dirty="0"/>
          </a:p>
          <a:p>
            <a:r>
              <a:rPr lang="tr-TR" dirty="0">
                <a:hlinkClick r:id="rId3"/>
              </a:rPr>
              <a:t>https://www.rizagunes.com/design-patterns-tasarim-desenleri-nedir</a:t>
            </a:r>
            <a:endParaRPr lang="tr-TR" dirty="0"/>
          </a:p>
          <a:p>
            <a:r>
              <a:rPr lang="tr-T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Mehmet, K. A. Y. A. "Yazılım Mühendisliğinde Tasarım Kalıpları." </a:t>
            </a:r>
            <a:r>
              <a:rPr lang="tr-T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Bilişim Teknolojileri Dergisi</a:t>
            </a:r>
            <a:r>
              <a:rPr lang="tr-T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9.2 (2016): 161.</a:t>
            </a:r>
          </a:p>
          <a:p>
            <a:r>
              <a:rPr lang="tr-TR" dirty="0">
                <a:hlinkClick r:id="rId4"/>
              </a:rPr>
              <a:t>http://www.csharpnedir.com/articles/read/?id=134</a:t>
            </a:r>
          </a:p>
          <a:p>
            <a:r>
              <a:rPr lang="tr-TR" dirty="0">
                <a:hlinkClick r:id="rId4"/>
              </a:rPr>
              <a:t>https://bidb.itu.edu.tr/seyir-defteri/blog/2019/03/06/design-patterns-ve-singleton-design-pattern</a:t>
            </a:r>
            <a:endParaRPr lang="tr-TR" dirty="0"/>
          </a:p>
          <a:p>
            <a:r>
              <a:rPr lang="en-US" dirty="0">
                <a:hlinkClick r:id="rId5"/>
              </a:rPr>
              <a:t>https://www.codegeni.us/singleton-pattern-nedir-nerelerde-kullanilir/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Nasuh Yücel 1911404080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nasuhyc@gmail.com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95" y="624110"/>
            <a:ext cx="9182517" cy="1280890"/>
          </a:xfrm>
        </p:spPr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r>
              <a:rPr lang="tr-TR" dirty="0"/>
              <a:t>(Tasarım Desenleri)nedir?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endParaRPr lang="tr-TR" dirty="0"/>
          </a:p>
          <a:p>
            <a:pPr algn="just"/>
            <a:r>
              <a:rPr lang="tr-TR" dirty="0"/>
              <a:t>Tasarım desenleri çok sık karşılaşılan ve birbirine benzeyen sorunları çözmek için geliştirilmiş esnek kalıplardır.</a:t>
            </a:r>
          </a:p>
          <a:p>
            <a:pPr algn="just"/>
            <a:r>
              <a:rPr lang="tr-TR" dirty="0"/>
              <a:t>Nesne Yönelimli Programlamada, programlama dilleri  ayırmaksızın sınıf ve nesneler arasındaki ilişkiyi en iyi şekilde, nasıl olması gerektiğini açıklayan yöntemler olarak gösterilmektedir.</a:t>
            </a:r>
          </a:p>
          <a:p>
            <a:pPr marL="0" indent="0" algn="just">
              <a:buNone/>
            </a:pPr>
            <a:r>
              <a:rPr lang="tr-TR" dirty="0"/>
              <a:t>     Tasarım Desenleri üç ana başlıkta incelenir;</a:t>
            </a:r>
          </a:p>
          <a:p>
            <a:pPr algn="just"/>
            <a:r>
              <a:rPr lang="tr-TR" dirty="0"/>
              <a:t>1.Yaratımsal(</a:t>
            </a:r>
            <a:r>
              <a:rPr lang="tr-TR" dirty="0" err="1"/>
              <a:t>Creational</a:t>
            </a:r>
            <a:r>
              <a:rPr lang="tr-TR" dirty="0"/>
              <a:t>)tasarım desenleri</a:t>
            </a:r>
          </a:p>
          <a:p>
            <a:pPr algn="just"/>
            <a:r>
              <a:rPr lang="tr-TR" dirty="0"/>
              <a:t>2.Yapısal(</a:t>
            </a:r>
            <a:r>
              <a:rPr lang="tr-TR" dirty="0" err="1"/>
              <a:t>Structual</a:t>
            </a:r>
            <a:r>
              <a:rPr lang="tr-TR" dirty="0"/>
              <a:t>)tasarım desenleri</a:t>
            </a:r>
          </a:p>
          <a:p>
            <a:pPr algn="just"/>
            <a:r>
              <a:rPr lang="tr-TR" dirty="0"/>
              <a:t>3.Davranışsal tasarım desenleri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Design </a:t>
            </a:r>
            <a:r>
              <a:rPr lang="tr-TR" dirty="0" err="1"/>
              <a:t>Pattern</a:t>
            </a:r>
            <a:r>
              <a:rPr lang="tr-TR" dirty="0"/>
              <a:t> Çeşitleri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9" y="1744300"/>
            <a:ext cx="10526535" cy="489713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tr-TR" b="1" dirty="0" err="1"/>
              <a:t>Yaratımsal</a:t>
            </a:r>
            <a:r>
              <a:rPr lang="tr-TR" b="1" dirty="0"/>
              <a:t>(</a:t>
            </a:r>
            <a:r>
              <a:rPr lang="tr-TR" b="1" dirty="0" err="1"/>
              <a:t>Creational</a:t>
            </a:r>
            <a:r>
              <a:rPr lang="tr-TR" b="1" dirty="0"/>
              <a:t>)tasarım </a:t>
            </a:r>
            <a:r>
              <a:rPr lang="tr-TR" b="1" dirty="0" err="1"/>
              <a:t>desenleri:</a:t>
            </a:r>
            <a:r>
              <a:rPr lang="tr-TR" dirty="0" err="1"/>
              <a:t>Nesnelerin</a:t>
            </a:r>
            <a:r>
              <a:rPr lang="tr-TR" dirty="0"/>
              <a:t> yaratılış aşaması </a:t>
            </a:r>
            <a:r>
              <a:rPr lang="tr-TR" dirty="0" err="1"/>
              <a:t>hakkıda</a:t>
            </a:r>
            <a:r>
              <a:rPr lang="tr-TR" dirty="0"/>
              <a:t> öneriler sunmaktadır.</a:t>
            </a:r>
          </a:p>
          <a:p>
            <a:pPr algn="just"/>
            <a:r>
              <a:rPr lang="tr-TR" dirty="0" err="1"/>
              <a:t>Singleton</a:t>
            </a:r>
            <a:r>
              <a:rPr lang="tr-TR" dirty="0"/>
              <a:t>(Tek Nesne),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Factory</a:t>
            </a:r>
            <a:r>
              <a:rPr lang="tr-TR" dirty="0"/>
              <a:t>(Soyut Fabrika),Builder(Kurulum),</a:t>
            </a:r>
            <a:r>
              <a:rPr lang="tr-TR" dirty="0" err="1"/>
              <a:t>Factory</a:t>
            </a:r>
            <a:r>
              <a:rPr lang="tr-TR" dirty="0"/>
              <a:t>(Fabrika), </a:t>
            </a:r>
            <a:r>
              <a:rPr lang="tr-TR" dirty="0" err="1"/>
              <a:t>Prototype</a:t>
            </a:r>
            <a:r>
              <a:rPr lang="tr-TR" dirty="0"/>
              <a:t>(Prototip) </a:t>
            </a:r>
            <a:r>
              <a:rPr lang="tr-TR" dirty="0" err="1"/>
              <a:t>yaratımsal</a:t>
            </a:r>
            <a:r>
              <a:rPr lang="tr-TR" dirty="0"/>
              <a:t> tasarım desenlerini oluşturmaktadır.</a:t>
            </a:r>
          </a:p>
          <a:p>
            <a:pPr marL="0" indent="0" algn="just">
              <a:buNone/>
            </a:pPr>
            <a:r>
              <a:rPr lang="tr-TR" b="1" dirty="0"/>
              <a:t>2.  Yapısal(</a:t>
            </a:r>
            <a:r>
              <a:rPr lang="tr-TR" b="1" dirty="0" err="1"/>
              <a:t>Structual</a:t>
            </a:r>
            <a:r>
              <a:rPr lang="tr-TR" b="1" dirty="0"/>
              <a:t>)tasarım </a:t>
            </a:r>
            <a:r>
              <a:rPr lang="tr-TR" b="1" dirty="0" err="1"/>
              <a:t>desenleri:</a:t>
            </a:r>
            <a:r>
              <a:rPr lang="tr-TR" dirty="0" err="1"/>
              <a:t>Sınıflar</a:t>
            </a:r>
            <a:r>
              <a:rPr lang="tr-TR" dirty="0"/>
              <a:t> arasındaki ilişkileri ve sorumlulukları belirlemek için öneriler sunmaktadır.</a:t>
            </a:r>
          </a:p>
          <a:p>
            <a:pPr algn="just"/>
            <a:r>
              <a:rPr lang="tr-TR" dirty="0"/>
              <a:t>Adaptör ,</a:t>
            </a:r>
            <a:r>
              <a:rPr lang="tr-TR" dirty="0" err="1"/>
              <a:t>Köprü,Filter</a:t>
            </a:r>
            <a:r>
              <a:rPr lang="tr-TR" dirty="0"/>
              <a:t> ,</a:t>
            </a:r>
            <a:r>
              <a:rPr lang="tr-TR" dirty="0" err="1"/>
              <a:t>Bileşik,Dekorasyon,Önyüz,Sinek</a:t>
            </a:r>
            <a:r>
              <a:rPr lang="tr-TR" dirty="0"/>
              <a:t> </a:t>
            </a:r>
            <a:r>
              <a:rPr lang="tr-TR" dirty="0" err="1"/>
              <a:t>Siklet</a:t>
            </a:r>
            <a:r>
              <a:rPr lang="tr-TR" dirty="0"/>
              <a:t> ve Vekil(Proxy) yapısal tasarım </a:t>
            </a:r>
            <a:r>
              <a:rPr lang="tr-TR" dirty="0" err="1"/>
              <a:t>tasarım</a:t>
            </a:r>
            <a:r>
              <a:rPr lang="tr-TR" dirty="0"/>
              <a:t> desenlerini oluşturmaktadır.</a:t>
            </a:r>
          </a:p>
          <a:p>
            <a:pPr marL="0" indent="0" algn="just">
              <a:buNone/>
            </a:pPr>
            <a:r>
              <a:rPr lang="tr-TR" b="1" dirty="0"/>
              <a:t>3.  Davranışsal tasarım desenleri:</a:t>
            </a:r>
            <a:r>
              <a:rPr lang="tr-TR" dirty="0"/>
              <a:t> Bu tasarım kalıpları nesneler arası ortak haberleşmeyi en iyi şekilde kurmamızı sağlayan kalıplardır.</a:t>
            </a:r>
          </a:p>
          <a:p>
            <a:pPr algn="just"/>
            <a:r>
              <a:rPr lang="tr-TR" dirty="0"/>
              <a:t>Sorumluluk Zinciri, Komut, Yorumlayıcı, Arabulucu, </a:t>
            </a:r>
            <a:r>
              <a:rPr lang="tr-TR" dirty="0" err="1"/>
              <a:t>Null</a:t>
            </a:r>
            <a:r>
              <a:rPr lang="tr-TR" dirty="0"/>
              <a:t> Object, Gözlemci, </a:t>
            </a:r>
            <a:r>
              <a:rPr lang="tr-TR" dirty="0" err="1"/>
              <a:t>Durum,Strateji</a:t>
            </a:r>
            <a:r>
              <a:rPr lang="tr-TR" dirty="0"/>
              <a:t>, Şablon Metodu, </a:t>
            </a:r>
            <a:r>
              <a:rPr lang="tr-TR" dirty="0" err="1"/>
              <a:t>Ziyaretci</a:t>
            </a:r>
            <a:r>
              <a:rPr lang="tr-TR" dirty="0"/>
              <a:t> tasarım kalıpları davranışsal tasarım desenlerini oluşturmaktadır.</a:t>
            </a:r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Singleton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Creational</a:t>
            </a:r>
            <a:r>
              <a:rPr lang="tr-TR" dirty="0"/>
              <a:t>(Yaratılış) desenlerinden olan </a:t>
            </a:r>
            <a:r>
              <a:rPr lang="tr-TR" dirty="0" err="1"/>
              <a:t>Singleton</a:t>
            </a:r>
            <a:r>
              <a:rPr lang="tr-TR" dirty="0"/>
              <a:t> tasarım deseni bir sınıf tipinden yalnızca tek bir nesne yaratılmasına izin veren yazılım tasarım kalıbıdır.</a:t>
            </a:r>
          </a:p>
          <a:p>
            <a:pPr algn="just"/>
            <a:r>
              <a:rPr lang="tr-TR" dirty="0"/>
              <a:t>Eğer nesne yaratılmışsa bu kalıp sayesinde yeni bir yaratma işlemi yerine bu nesnenin referansı işaret edilmektedir.</a:t>
            </a:r>
          </a:p>
          <a:p>
            <a:pPr algn="just"/>
            <a:r>
              <a:rPr lang="tr-TR" dirty="0"/>
              <a:t>Nesne örneğinin bir tane olmasının garanti altına alınmasından aynı şekilde bu sınıf sorumluluğu kapsamındadır.</a:t>
            </a:r>
          </a:p>
          <a:p>
            <a:pPr algn="just"/>
            <a:r>
              <a:rPr lang="tr-TR" dirty="0"/>
              <a:t>Bununla birlikte bu tasarım kalıbı yaratılan tek nesneye ,ilgili sınıfın dışında global olarak erişilmesini hedeflemektedir.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242" y="624110"/>
            <a:ext cx="10057737" cy="1280890"/>
          </a:xfrm>
        </p:spPr>
        <p:txBody>
          <a:bodyPr>
            <a:normAutofit/>
          </a:bodyPr>
          <a:lstStyle/>
          <a:p>
            <a:r>
              <a:rPr lang="tr-TR" dirty="0" err="1"/>
              <a:t>Singleton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 UML Class </a:t>
            </a:r>
            <a:r>
              <a:rPr lang="tr-TR" dirty="0" err="1"/>
              <a:t>Diagramı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D6AEF58-60AF-4F23-BB10-230926865A45}"/>
              </a:ext>
            </a:extLst>
          </p:cNvPr>
          <p:cNvSpPr/>
          <p:nvPr/>
        </p:nvSpPr>
        <p:spPr>
          <a:xfrm>
            <a:off x="2847473" y="2286077"/>
            <a:ext cx="6497053" cy="37658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F56442BA-3F9A-485B-85F2-639BAA523C93}"/>
              </a:ext>
            </a:extLst>
          </p:cNvPr>
          <p:cNvCxnSpPr>
            <a:cxnSpLocks/>
          </p:cNvCxnSpPr>
          <p:nvPr/>
        </p:nvCxnSpPr>
        <p:spPr>
          <a:xfrm>
            <a:off x="2847473" y="3260558"/>
            <a:ext cx="6497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05B29C7-738F-4F2A-8A11-4FC64D8E8586}"/>
              </a:ext>
            </a:extLst>
          </p:cNvPr>
          <p:cNvCxnSpPr>
            <a:cxnSpLocks/>
          </p:cNvCxnSpPr>
          <p:nvPr/>
        </p:nvCxnSpPr>
        <p:spPr>
          <a:xfrm>
            <a:off x="2847473" y="4965032"/>
            <a:ext cx="6497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F319D0A-1FA9-4D01-9E20-ADB8B0314B35}"/>
              </a:ext>
            </a:extLst>
          </p:cNvPr>
          <p:cNvSpPr txBox="1"/>
          <p:nvPr/>
        </p:nvSpPr>
        <p:spPr>
          <a:xfrm>
            <a:off x="5392152" y="2465519"/>
            <a:ext cx="140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Singleton</a:t>
            </a:r>
            <a:endParaRPr lang="tr-TR" dirty="0"/>
          </a:p>
          <a:p>
            <a:pPr algn="ctr"/>
            <a:r>
              <a:rPr lang="tr-TR" dirty="0"/>
              <a:t>&lt;&lt;</a:t>
            </a:r>
            <a:r>
              <a:rPr lang="tr-TR" dirty="0" err="1"/>
              <a:t>class</a:t>
            </a:r>
            <a:r>
              <a:rPr lang="tr-TR" dirty="0"/>
              <a:t>&gt;&gt;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47A2961-6CFB-46DC-A25D-3866B251F414}"/>
              </a:ext>
            </a:extLst>
          </p:cNvPr>
          <p:cNvSpPr txBox="1"/>
          <p:nvPr/>
        </p:nvSpPr>
        <p:spPr>
          <a:xfrm>
            <a:off x="3226467" y="3680315"/>
            <a:ext cx="592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2800" dirty="0"/>
              <a:t>-</a:t>
            </a:r>
            <a:r>
              <a:rPr lang="tr-TR" dirty="0"/>
              <a:t>	</a:t>
            </a:r>
            <a:r>
              <a:rPr lang="tr-TR" dirty="0" err="1"/>
              <a:t>Instance:Singleton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4C7071D-74D9-4FDC-81A8-85C88D4B448C}"/>
              </a:ext>
            </a:extLst>
          </p:cNvPr>
          <p:cNvSpPr txBox="1"/>
          <p:nvPr/>
        </p:nvSpPr>
        <p:spPr>
          <a:xfrm>
            <a:off x="3226466" y="5191966"/>
            <a:ext cx="592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2800" dirty="0"/>
              <a:t>-</a:t>
            </a:r>
            <a:r>
              <a:rPr lang="tr-TR" dirty="0"/>
              <a:t>	</a:t>
            </a:r>
            <a:r>
              <a:rPr lang="tr-TR" dirty="0" err="1"/>
              <a:t>Singleton</a:t>
            </a:r>
            <a:r>
              <a:rPr lang="tr-TR" dirty="0"/>
              <a:t>()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3F14D33-CFA9-4C9A-A495-D28770E22F04}"/>
              </a:ext>
            </a:extLst>
          </p:cNvPr>
          <p:cNvSpPr txBox="1"/>
          <p:nvPr/>
        </p:nvSpPr>
        <p:spPr>
          <a:xfrm>
            <a:off x="3226466" y="4151873"/>
            <a:ext cx="592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+</a:t>
            </a:r>
            <a:r>
              <a:rPr lang="tr-TR" dirty="0"/>
              <a:t>	</a:t>
            </a:r>
            <a:r>
              <a:rPr lang="tr-TR" dirty="0" err="1"/>
              <a:t>getInstance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17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243" y="624110"/>
            <a:ext cx="9507370" cy="1280890"/>
          </a:xfrm>
        </p:spPr>
        <p:txBody>
          <a:bodyPr>
            <a:normAutofit/>
          </a:bodyPr>
          <a:lstStyle/>
          <a:p>
            <a:r>
              <a:rPr lang="tr-TR" dirty="0" err="1"/>
              <a:t>Singleton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 kullanım şekli nasıldır?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2130195"/>
            <a:ext cx="10408642" cy="211463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tasarım kalıbının kullanımı </a:t>
            </a:r>
            <a:r>
              <a:rPr lang="tr-TR" dirty="0" err="1"/>
              <a:t>kolaydır.Singleton</a:t>
            </a:r>
            <a:r>
              <a:rPr lang="tr-TR" dirty="0"/>
              <a:t> uygulanacak sınıfın </a:t>
            </a:r>
            <a:r>
              <a:rPr lang="tr-TR" dirty="0" err="1"/>
              <a:t>constructor</a:t>
            </a:r>
            <a:r>
              <a:rPr lang="tr-TR" dirty="0"/>
              <a:t> metodu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yapılır,ardından</a:t>
            </a:r>
            <a:r>
              <a:rPr lang="tr-TR" dirty="0"/>
              <a:t> sınıfın içinde kendi türünden </a:t>
            </a:r>
            <a:r>
              <a:rPr lang="tr-TR" dirty="0" err="1"/>
              <a:t>static</a:t>
            </a:r>
            <a:r>
              <a:rPr lang="tr-TR" dirty="0"/>
              <a:t> bir sınıf </a:t>
            </a:r>
            <a:r>
              <a:rPr lang="tr-TR" dirty="0" err="1"/>
              <a:t>tanımlanır.Bununla</a:t>
            </a:r>
            <a:r>
              <a:rPr lang="tr-TR" dirty="0"/>
              <a:t> birlikte tanımlanan bu sınıfa erişebilmek için bir </a:t>
            </a:r>
            <a:r>
              <a:rPr lang="tr-TR" dirty="0" err="1"/>
              <a:t>metod</a:t>
            </a:r>
            <a:r>
              <a:rPr lang="tr-TR" dirty="0"/>
              <a:t> sınıfa eklenir.</a:t>
            </a:r>
          </a:p>
          <a:p>
            <a:pPr algn="just"/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yaparken farklı versiyonlarda </a:t>
            </a:r>
            <a:r>
              <a:rPr lang="tr-TR" dirty="0" err="1"/>
              <a:t>mevcuttur.Örneğin</a:t>
            </a:r>
            <a:r>
              <a:rPr lang="tr-TR" dirty="0"/>
              <a:t> bir </a:t>
            </a:r>
            <a:r>
              <a:rPr lang="tr-TR"/>
              <a:t>versiyonda nesneye </a:t>
            </a:r>
            <a:r>
              <a:rPr lang="tr-TR" dirty="0"/>
              <a:t>özellik üzerinden erişilirken diğer bir versiyonda </a:t>
            </a:r>
            <a:r>
              <a:rPr lang="tr-TR" dirty="0" err="1"/>
              <a:t>metod</a:t>
            </a:r>
            <a:r>
              <a:rPr lang="tr-TR" dirty="0"/>
              <a:t> üzerinden </a:t>
            </a:r>
            <a:r>
              <a:rPr lang="tr-TR" dirty="0" err="1"/>
              <a:t>erişilebilir.Buradaki</a:t>
            </a:r>
            <a:r>
              <a:rPr lang="tr-TR" dirty="0"/>
              <a:t> değişmeyen nokta her iki erişim </a:t>
            </a:r>
            <a:r>
              <a:rPr lang="tr-TR" dirty="0" err="1"/>
              <a:t>aracınında</a:t>
            </a:r>
            <a:r>
              <a:rPr lang="tr-TR" dirty="0"/>
              <a:t> statik bir yapıda olmasıdır.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9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Uygulama Çeşitleri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933A0802-0C48-4452-A946-AE65C7C6C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148081"/>
              </p:ext>
            </p:extLst>
          </p:nvPr>
        </p:nvGraphicFramePr>
        <p:xfrm>
          <a:off x="2018760" y="1905000"/>
          <a:ext cx="9343653" cy="401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44C2B32-074B-4141-B929-2A60EFAA253A}"/>
              </a:ext>
            </a:extLst>
          </p:cNvPr>
          <p:cNvSpPr/>
          <p:nvPr/>
        </p:nvSpPr>
        <p:spPr>
          <a:xfrm>
            <a:off x="7594159" y="3673669"/>
            <a:ext cx="401872" cy="40187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AA8EA68-9309-4AE7-8759-2C3EA99929E2}"/>
              </a:ext>
            </a:extLst>
          </p:cNvPr>
          <p:cNvSpPr txBox="1"/>
          <p:nvPr/>
        </p:nvSpPr>
        <p:spPr>
          <a:xfrm>
            <a:off x="7045787" y="4342316"/>
            <a:ext cx="168567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000" dirty="0" err="1"/>
              <a:t>Thread</a:t>
            </a:r>
            <a:r>
              <a:rPr lang="tr-TR" sz="1000" dirty="0"/>
              <a:t> </a:t>
            </a:r>
            <a:r>
              <a:rPr lang="tr-TR" sz="1000" dirty="0" err="1"/>
              <a:t>Safe</a:t>
            </a:r>
            <a:r>
              <a:rPr lang="tr-TR" sz="1000" dirty="0"/>
              <a:t> </a:t>
            </a:r>
            <a:r>
              <a:rPr lang="tr-TR" sz="1000" dirty="0" err="1"/>
              <a:t>Singleton</a:t>
            </a:r>
            <a:endParaRPr lang="tr-TR" sz="1000" dirty="0"/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353182D-EFD7-4D46-9D4E-2C1BB6268E24}"/>
              </a:ext>
            </a:extLst>
          </p:cNvPr>
          <p:cNvSpPr txBox="1"/>
          <p:nvPr/>
        </p:nvSpPr>
        <p:spPr>
          <a:xfrm>
            <a:off x="8904999" y="3184331"/>
            <a:ext cx="168567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000" dirty="0"/>
              <a:t>Bill </a:t>
            </a:r>
            <a:r>
              <a:rPr lang="tr-TR" sz="1000" dirty="0" err="1"/>
              <a:t>Pugh</a:t>
            </a:r>
            <a:r>
              <a:rPr lang="tr-TR" sz="1000" dirty="0"/>
              <a:t> </a:t>
            </a:r>
            <a:r>
              <a:rPr lang="tr-TR" sz="1000" dirty="0" err="1"/>
              <a:t>Singleton</a:t>
            </a:r>
            <a:endParaRPr lang="tr-TR" sz="1000" dirty="0"/>
          </a:p>
          <a:p>
            <a:endParaRPr lang="tr-T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499C1-F39D-4EC5-B291-E9DF9AE5077E}"/>
              </a:ext>
            </a:extLst>
          </p:cNvPr>
          <p:cNvSpPr/>
          <p:nvPr/>
        </p:nvSpPr>
        <p:spPr>
          <a:xfrm>
            <a:off x="9363986" y="3673669"/>
            <a:ext cx="401872" cy="40187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Initialization</a:t>
            </a:r>
            <a:r>
              <a:rPr lang="tr-TR" dirty="0"/>
              <a:t>(Tembel Gerçekleme)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43F4C4-A563-4BC4-A1D9-64E4EC14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7" y="1714167"/>
            <a:ext cx="10914119" cy="40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8293</TotalTime>
  <Words>866</Words>
  <Application>Microsoft Office PowerPoint</Application>
  <PresentationFormat>Geniş ekran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Duman</vt:lpstr>
      <vt:lpstr>Singleton Design Pattern</vt:lpstr>
      <vt:lpstr>İçindekiler</vt:lpstr>
      <vt:lpstr>Design Patterns(Tasarım Desenleri)nedir?</vt:lpstr>
      <vt:lpstr>Design Pattern Çeşitleri</vt:lpstr>
      <vt:lpstr>Singleton Design Pattern Nedir?</vt:lpstr>
      <vt:lpstr>Singleton Design Pattern UML Class Diagramı</vt:lpstr>
      <vt:lpstr>Singleton Design Pattern kullanım şekli nasıldır? </vt:lpstr>
      <vt:lpstr>Singleton Pattern Uygulama Çeşitleri</vt:lpstr>
      <vt:lpstr>Lazy Initialization(Tembel Gerçekleme)</vt:lpstr>
      <vt:lpstr>Lazy Initialization(Tembel Gerçekleme)</vt:lpstr>
      <vt:lpstr>Eager Initialization(Sabırsız Gerçekleme)</vt:lpstr>
      <vt:lpstr>Eager Initialization(Sabırsız Gerçekleme)(Devam)</vt:lpstr>
      <vt:lpstr>Static Block Initialization(Statik Blok Yöntemi)</vt:lpstr>
      <vt:lpstr>Static Block Initialization(Statik Blok Yöntemi)(Devam)</vt:lpstr>
      <vt:lpstr>Thread Safe Singleton</vt:lpstr>
      <vt:lpstr>Thread Safe Singleton(Devam)</vt:lpstr>
      <vt:lpstr>Bill Pugh Singleton</vt:lpstr>
      <vt:lpstr>Bill Pugh Singleton(Devam)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Nasuh</cp:lastModifiedBy>
  <cp:revision>129</cp:revision>
  <dcterms:created xsi:type="dcterms:W3CDTF">2020-04-15T07:57:29Z</dcterms:created>
  <dcterms:modified xsi:type="dcterms:W3CDTF">2021-06-05T12:57:19Z</dcterms:modified>
</cp:coreProperties>
</file>