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61" r:id="rId5"/>
    <p:sldId id="271" r:id="rId6"/>
    <p:sldId id="280" r:id="rId7"/>
    <p:sldId id="272" r:id="rId8"/>
    <p:sldId id="281" r:id="rId9"/>
    <p:sldId id="262" r:id="rId10"/>
    <p:sldId id="283" r:id="rId11"/>
    <p:sldId id="273" r:id="rId12"/>
    <p:sldId id="282" r:id="rId13"/>
    <p:sldId id="274" r:id="rId14"/>
    <p:sldId id="276" r:id="rId15"/>
    <p:sldId id="285" r:id="rId16"/>
    <p:sldId id="277" r:id="rId17"/>
    <p:sldId id="287" r:id="rId18"/>
    <p:sldId id="278" r:id="rId19"/>
    <p:sldId id="288" r:id="rId20"/>
    <p:sldId id="279" r:id="rId21"/>
    <p:sldId id="284" r:id="rId22"/>
    <p:sldId id="270" r:id="rId23"/>
    <p:sldId id="259"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116" d="100"/>
          <a:sy n="116" d="100"/>
        </p:scale>
        <p:origin x="3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5/19/2021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5/19/2021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youtube.com/channel/UCIdYgV-XFjv9q0IHtzUTtQw" TargetMode="External"/><Relationship Id="rId3" Type="http://schemas.openxmlformats.org/officeDocument/2006/relationships/hyperlink" Target="https://medium.com/bili%C5%9Fim-hareketi/refactoring-nedir-d49d12a0f333" TargetMode="External"/><Relationship Id="rId7" Type="http://schemas.openxmlformats.org/officeDocument/2006/relationships/image" Target="../media/image1.jpeg"/><Relationship Id="rId2" Type="http://schemas.openxmlformats.org/officeDocument/2006/relationships/hyperlink" Target="https://medium.com/bili%C5%9Fim-hareketi/refactoring-1-refactoring-nedir-c790b3d4b256" TargetMode="External"/><Relationship Id="rId1" Type="http://schemas.openxmlformats.org/officeDocument/2006/relationships/slideLayout" Target="../slideLayouts/slideLayout2.xml"/><Relationship Id="rId6" Type="http://schemas.openxmlformats.org/officeDocument/2006/relationships/hyperlink" Target="https://www.kemalkefeli.com.tr/refactoring-nedir.html" TargetMode="External"/><Relationship Id="rId5" Type="http://schemas.openxmlformats.org/officeDocument/2006/relationships/hyperlink" Target="https://medium.com/@ibrahim.kurce/refactoring-2nd-edition-yaz%C4%B1-1-13883f6467dc" TargetMode="External"/><Relationship Id="rId10" Type="http://schemas.openxmlformats.org/officeDocument/2006/relationships/hyperlink" Target="http://youtube.com/bmdersleri" TargetMode="External"/><Relationship Id="rId4" Type="http://schemas.openxmlformats.org/officeDocument/2006/relationships/hyperlink" Target="https://www.slideshare.net/nedirtv/clean-code-refactoring" TargetMode="External"/><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496974" y="2817867"/>
            <a:ext cx="9764202" cy="888718"/>
          </a:xfrm>
        </p:spPr>
        <p:txBody>
          <a:bodyPr>
            <a:normAutofit fontScale="90000"/>
          </a:bodyPr>
          <a:lstStyle/>
          <a:p>
            <a:pPr algn="ctr"/>
            <a:r>
              <a:rPr lang="tr-TR"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Refactoring</a:t>
            </a: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 Nedir Nasıl Yapılır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Can Çilek 1611404048</a:t>
            </a:r>
          </a:p>
          <a:p>
            <a:r>
              <a:rPr lang="tr-TR" dirty="0">
                <a:solidFill>
                  <a:schemeClr val="tx1"/>
                </a:solidFill>
              </a:rPr>
              <a:t>Tarih                            : 20/05/2021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l="5357" r="5357"/>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a:extLst>
              <a:ext uri="{FF2B5EF4-FFF2-40B4-BE49-F238E27FC236}">
                <a16:creationId xmlns:a16="http://schemas.microsoft.com/office/drawing/2014/main" id="{BDEB69C2-A183-4D95-A820-41C76765ED57}"/>
              </a:ext>
            </a:extLst>
          </p:cNvPr>
          <p:cNvPicPr>
            <a:picLocks noChangeAspect="1" noChangeArrowheads="1"/>
          </p:cNvPicPr>
          <p:nvPr/>
        </p:nvPicPr>
        <p:blipFill>
          <a:blip r:embed="rId7"/>
          <a:srcRect/>
          <a:stretch/>
        </p:blipFill>
        <p:spPr bwMode="auto">
          <a:xfrm>
            <a:off x="9106545" y="179000"/>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329899"/>
            <a:ext cx="8911687" cy="1280890"/>
          </a:xfrm>
        </p:spPr>
        <p:txBody>
          <a:bodyPr>
            <a:normAutofit/>
          </a:bodyPr>
          <a:lstStyle/>
          <a:p>
            <a:r>
              <a:rPr lang="tr-TR" dirty="0"/>
              <a:t>Belirli </a:t>
            </a:r>
            <a:r>
              <a:rPr lang="tr-TR" dirty="0" err="1"/>
              <a:t>Refactoring’ler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179774" y="1515372"/>
            <a:ext cx="10752262" cy="5441092"/>
          </a:xfrm>
        </p:spPr>
        <p:txBody>
          <a:bodyPr>
            <a:normAutofit/>
          </a:bodyPr>
          <a:lstStyle/>
          <a:p>
            <a:pPr algn="just"/>
            <a:r>
              <a:rPr lang="tr-TR" dirty="0"/>
              <a:t>Aşağıda, çeşitli seviyelerde </a:t>
            </a:r>
            <a:r>
              <a:rPr lang="tr-TR" dirty="0" err="1"/>
              <a:t>refactoring</a:t>
            </a:r>
            <a:r>
              <a:rPr lang="tr-TR" dirty="0"/>
              <a:t> tipleri mevcut.</a:t>
            </a:r>
          </a:p>
          <a:p>
            <a:r>
              <a:rPr lang="tr-TR" b="1" dirty="0"/>
              <a:t>Veri seviyesinde </a:t>
            </a:r>
            <a:r>
              <a:rPr lang="tr-TR" b="1" dirty="0" err="1"/>
              <a:t>refactoring</a:t>
            </a:r>
            <a:endParaRPr lang="tr-TR" b="1" dirty="0"/>
          </a:p>
          <a:p>
            <a:pPr marL="0" indent="0" algn="just">
              <a:buNone/>
            </a:pPr>
            <a:r>
              <a:rPr lang="tr-TR" b="1" dirty="0">
                <a:effectLst/>
              </a:rPr>
              <a:t>Magic </a:t>
            </a:r>
            <a:r>
              <a:rPr lang="tr-TR" b="1" dirty="0" err="1">
                <a:effectLst/>
              </a:rPr>
              <a:t>number</a:t>
            </a:r>
            <a:r>
              <a:rPr lang="tr-TR" b="1" dirty="0">
                <a:effectLst/>
              </a:rPr>
              <a:t> denilen sayılara isim vererek sabit yapın</a:t>
            </a:r>
            <a:r>
              <a:rPr lang="tr-TR" dirty="0">
                <a:effectLst/>
              </a:rPr>
              <a:t>: Program genelinde her yerde 3.14 yazmaktansa PI isminde bir sabit oluşturun ve değerini 3.14 olarak atayın.</a:t>
            </a:r>
          </a:p>
          <a:p>
            <a:pPr marL="0" indent="0" algn="just">
              <a:buNone/>
            </a:pPr>
            <a:r>
              <a:rPr lang="tr-TR" b="1" dirty="0">
                <a:effectLst/>
              </a:rPr>
              <a:t>Değişken ismini daha anlamlı ve bilgi verici yapın</a:t>
            </a:r>
            <a:r>
              <a:rPr lang="tr-TR" dirty="0">
                <a:effectLst/>
              </a:rPr>
              <a:t>: Benzer şekilde metot ve sınıf isimlerini de anlamlı vermeye çalışın. x, y, sayi1, sayi2 gibi değişken isimleri vermeyin.</a:t>
            </a:r>
          </a:p>
          <a:p>
            <a:pPr marL="0" indent="0" algn="just">
              <a:buNone/>
            </a:pPr>
            <a:r>
              <a:rPr lang="tr-TR" b="1" dirty="0">
                <a:effectLst/>
              </a:rPr>
              <a:t>İfadeleri satır içi kullanın</a:t>
            </a:r>
            <a:r>
              <a:rPr lang="tr-TR" dirty="0">
                <a:effectLst/>
              </a:rPr>
              <a:t>: Eğer bir </a:t>
            </a:r>
            <a:r>
              <a:rPr lang="tr-TR" dirty="0" err="1">
                <a:effectLst/>
              </a:rPr>
              <a:t>if</a:t>
            </a:r>
            <a:r>
              <a:rPr lang="tr-TR" dirty="0">
                <a:effectLst/>
              </a:rPr>
              <a:t> koşulu yazıyorsanız ve bu koşulu başka yerde kullanmayacaksanız direkt olarak </a:t>
            </a:r>
            <a:r>
              <a:rPr lang="tr-TR" dirty="0" err="1">
                <a:effectLst/>
              </a:rPr>
              <a:t>if</a:t>
            </a:r>
            <a:r>
              <a:rPr lang="tr-TR" dirty="0">
                <a:effectLst/>
              </a:rPr>
              <a:t> içerisine yazın. Yani </a:t>
            </a:r>
            <a:r>
              <a:rPr lang="tr-TR" dirty="0" err="1">
                <a:effectLst/>
              </a:rPr>
              <a:t>bool</a:t>
            </a:r>
            <a:r>
              <a:rPr lang="tr-TR" dirty="0">
                <a:effectLst/>
              </a:rPr>
              <a:t> tipinde bir ara değişken tanımlamayın.</a:t>
            </a:r>
          </a:p>
          <a:p>
            <a:pPr marL="0" indent="0" algn="just">
              <a:buNone/>
            </a:pPr>
            <a:r>
              <a:rPr lang="tr-TR" b="1" dirty="0">
                <a:effectLst/>
              </a:rPr>
              <a:t>İfadeyi metot ile değiştirin</a:t>
            </a:r>
            <a:r>
              <a:rPr lang="tr-TR" dirty="0">
                <a:effectLst/>
              </a:rPr>
              <a:t>: Sıklıkla kullanacağınız bir ifadeyi metot haline getirip onu kullanın, böylece kodu </a:t>
            </a:r>
            <a:r>
              <a:rPr lang="tr-TR" dirty="0" err="1">
                <a:effectLst/>
              </a:rPr>
              <a:t>çoklamamış</a:t>
            </a:r>
            <a:r>
              <a:rPr lang="tr-TR" dirty="0">
                <a:effectLst/>
              </a:rPr>
              <a:t> olursunuz.</a:t>
            </a:r>
          </a:p>
          <a:p>
            <a:pPr marL="0" indent="0" algn="just">
              <a:buNone/>
            </a:pPr>
            <a:r>
              <a:rPr lang="tr-TR" b="1" dirty="0">
                <a:effectLst/>
              </a:rPr>
              <a:t>Ara değişken tanımlayın</a:t>
            </a:r>
            <a:r>
              <a:rPr lang="tr-TR" dirty="0">
                <a:effectLst/>
              </a:rPr>
              <a:t>: Eğer </a:t>
            </a:r>
            <a:r>
              <a:rPr lang="tr-TR" dirty="0" err="1">
                <a:effectLst/>
              </a:rPr>
              <a:t>if</a:t>
            </a:r>
            <a:r>
              <a:rPr lang="tr-TR" dirty="0">
                <a:effectLst/>
              </a:rPr>
              <a:t> koşulunda kullanacağınız ifadeyi başka yerlerde de kullanacaksanız bir ara değişken tanımlamak faydalı olacaktır.</a:t>
            </a:r>
          </a:p>
          <a:p>
            <a:pPr marL="0" indent="0" algn="just">
              <a:buNone/>
            </a:pPr>
            <a:endParaRPr lang="en-US" dirty="0"/>
          </a:p>
        </p:txBody>
      </p:sp>
    </p:spTree>
    <p:extLst>
      <p:ext uri="{BB962C8B-B14F-4D97-AF65-F5344CB8AC3E}">
        <p14:creationId xmlns:p14="http://schemas.microsoft.com/office/powerpoint/2010/main" val="5958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fad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329899"/>
            <a:ext cx="8911687" cy="1280890"/>
          </a:xfrm>
        </p:spPr>
        <p:txBody>
          <a:bodyPr>
            <a:normAutofit/>
          </a:bodyPr>
          <a:lstStyle/>
          <a:p>
            <a:r>
              <a:rPr lang="tr-TR" dirty="0"/>
              <a:t>Belirli </a:t>
            </a:r>
            <a:r>
              <a:rPr lang="tr-TR" dirty="0" err="1"/>
              <a:t>Refactoring’ler</a:t>
            </a:r>
            <a:r>
              <a:rPr lang="tr-TR" dirty="0"/>
              <a:t>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039730" y="1984929"/>
            <a:ext cx="10752262" cy="5441092"/>
          </a:xfrm>
        </p:spPr>
        <p:txBody>
          <a:bodyPr>
            <a:normAutofit/>
          </a:bodyPr>
          <a:lstStyle/>
          <a:p>
            <a:r>
              <a:rPr lang="tr-TR" b="1" dirty="0"/>
              <a:t>Komut seviyesinde </a:t>
            </a:r>
            <a:r>
              <a:rPr lang="tr-TR" b="1" dirty="0" err="1"/>
              <a:t>refactoring</a:t>
            </a:r>
            <a:endParaRPr lang="tr-TR" b="1" dirty="0"/>
          </a:p>
          <a:p>
            <a:pPr marL="0" indent="0" algn="just">
              <a:buNone/>
            </a:pPr>
            <a:r>
              <a:rPr lang="tr-TR" b="1" dirty="0" err="1">
                <a:effectLst/>
              </a:rPr>
              <a:t>Bool</a:t>
            </a:r>
            <a:r>
              <a:rPr lang="tr-TR" b="1" dirty="0">
                <a:effectLst/>
              </a:rPr>
              <a:t> ifadeyi parçalayın</a:t>
            </a:r>
            <a:r>
              <a:rPr lang="tr-TR" dirty="0">
                <a:effectLst/>
              </a:rPr>
              <a:t>: Eğer bir </a:t>
            </a:r>
            <a:r>
              <a:rPr lang="tr-TR" dirty="0" err="1">
                <a:effectLst/>
              </a:rPr>
              <a:t>if</a:t>
            </a:r>
            <a:r>
              <a:rPr lang="tr-TR" dirty="0">
                <a:effectLst/>
              </a:rPr>
              <a:t> koşulu için uzun bir </a:t>
            </a:r>
            <a:r>
              <a:rPr lang="tr-TR" dirty="0" err="1">
                <a:effectLst/>
              </a:rPr>
              <a:t>and</a:t>
            </a:r>
            <a:r>
              <a:rPr lang="tr-TR" dirty="0">
                <a:effectLst/>
              </a:rPr>
              <a:t>/</a:t>
            </a:r>
            <a:r>
              <a:rPr lang="tr-TR" dirty="0" err="1">
                <a:effectLst/>
              </a:rPr>
              <a:t>or</a:t>
            </a:r>
            <a:r>
              <a:rPr lang="tr-TR" dirty="0">
                <a:effectLst/>
              </a:rPr>
              <a:t> kombinasyonunuz varsa bunu anlamlı birkaç ifadeye bölüp değişkenlere atayın ve </a:t>
            </a:r>
            <a:r>
              <a:rPr lang="tr-TR" dirty="0" err="1">
                <a:effectLst/>
              </a:rPr>
              <a:t>if</a:t>
            </a:r>
            <a:r>
              <a:rPr lang="tr-TR" dirty="0">
                <a:effectLst/>
              </a:rPr>
              <a:t> içerisinde bu değişkenleri kullanın.</a:t>
            </a:r>
          </a:p>
          <a:p>
            <a:pPr marL="0" indent="0" algn="just">
              <a:buNone/>
            </a:pPr>
            <a:r>
              <a:rPr lang="tr-TR" b="1" dirty="0">
                <a:effectLst/>
              </a:rPr>
              <a:t>Karmaşık </a:t>
            </a:r>
            <a:r>
              <a:rPr lang="tr-TR" b="1" dirty="0" err="1">
                <a:effectLst/>
              </a:rPr>
              <a:t>bool</a:t>
            </a:r>
            <a:r>
              <a:rPr lang="tr-TR" b="1" dirty="0">
                <a:effectLst/>
              </a:rPr>
              <a:t> ifadeleri metotlara taşıyın</a:t>
            </a:r>
            <a:r>
              <a:rPr lang="tr-TR" dirty="0">
                <a:effectLst/>
              </a:rPr>
              <a:t>: </a:t>
            </a:r>
            <a:r>
              <a:rPr lang="tr-TR" dirty="0" err="1">
                <a:effectLst/>
              </a:rPr>
              <a:t>If</a:t>
            </a:r>
            <a:r>
              <a:rPr lang="tr-TR" dirty="0">
                <a:effectLst/>
              </a:rPr>
              <a:t> koşulu içerisinde yazdığınız ifadeler çok karmaşıksa bu işi bir metot içerisine taşıyın.</a:t>
            </a:r>
          </a:p>
          <a:p>
            <a:pPr marL="0" indent="0" algn="just">
              <a:buNone/>
            </a:pPr>
            <a:r>
              <a:rPr lang="tr-TR" b="1" dirty="0">
                <a:effectLst/>
              </a:rPr>
              <a:t>Hem </a:t>
            </a:r>
            <a:r>
              <a:rPr lang="tr-TR" b="1" dirty="0" err="1">
                <a:effectLst/>
              </a:rPr>
              <a:t>if</a:t>
            </a:r>
            <a:r>
              <a:rPr lang="tr-TR" b="1" dirty="0">
                <a:effectLst/>
              </a:rPr>
              <a:t> hem de else koşullarında yapılması gerekenleri </a:t>
            </a:r>
            <a:r>
              <a:rPr lang="tr-TR" b="1" dirty="0" err="1">
                <a:effectLst/>
              </a:rPr>
              <a:t>if</a:t>
            </a:r>
            <a:r>
              <a:rPr lang="tr-TR" b="1" dirty="0">
                <a:effectLst/>
              </a:rPr>
              <a:t> – else bloğu dışına taşıyın</a:t>
            </a:r>
            <a:r>
              <a:rPr lang="tr-TR" dirty="0">
                <a:effectLst/>
              </a:rPr>
              <a:t>: Aynı kod parçasını hem </a:t>
            </a:r>
            <a:r>
              <a:rPr lang="tr-TR" dirty="0" err="1">
                <a:effectLst/>
              </a:rPr>
              <a:t>if</a:t>
            </a:r>
            <a:r>
              <a:rPr lang="tr-TR" dirty="0">
                <a:effectLst/>
              </a:rPr>
              <a:t> hem de else içerisine yazmaktansa bu kod parçasını </a:t>
            </a:r>
            <a:r>
              <a:rPr lang="tr-TR" dirty="0" err="1">
                <a:effectLst/>
              </a:rPr>
              <a:t>if</a:t>
            </a:r>
            <a:r>
              <a:rPr lang="tr-TR" dirty="0">
                <a:effectLst/>
              </a:rPr>
              <a:t>-else bloğundan sonraya yazın.</a:t>
            </a:r>
          </a:p>
        </p:txBody>
      </p:sp>
    </p:spTree>
    <p:extLst>
      <p:ext uri="{BB962C8B-B14F-4D97-AF65-F5344CB8AC3E}">
        <p14:creationId xmlns:p14="http://schemas.microsoft.com/office/powerpoint/2010/main" val="360262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329899"/>
            <a:ext cx="8911687" cy="1280890"/>
          </a:xfrm>
        </p:spPr>
        <p:txBody>
          <a:bodyPr>
            <a:normAutofit/>
          </a:bodyPr>
          <a:lstStyle/>
          <a:p>
            <a:r>
              <a:rPr lang="tr-TR" dirty="0"/>
              <a:t>Belirli </a:t>
            </a:r>
            <a:r>
              <a:rPr lang="tr-TR" dirty="0" err="1"/>
              <a:t>Refactoring’ler</a:t>
            </a:r>
            <a:r>
              <a:rPr lang="tr-TR" dirty="0"/>
              <a:t>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11579" y="1432993"/>
            <a:ext cx="10752262" cy="5441092"/>
          </a:xfrm>
        </p:spPr>
        <p:txBody>
          <a:bodyPr>
            <a:normAutofit/>
          </a:bodyPr>
          <a:lstStyle/>
          <a:p>
            <a:r>
              <a:rPr lang="tr-TR" b="1" dirty="0"/>
              <a:t>Metot seviyesinde </a:t>
            </a:r>
            <a:r>
              <a:rPr lang="tr-TR" b="1" dirty="0" err="1"/>
              <a:t>refactoring</a:t>
            </a:r>
            <a:endParaRPr lang="tr-TR" b="1" dirty="0"/>
          </a:p>
          <a:p>
            <a:pPr marL="0" indent="0" algn="just">
              <a:buNone/>
            </a:pPr>
            <a:r>
              <a:rPr lang="tr-TR" b="1" dirty="0">
                <a:effectLst/>
              </a:rPr>
              <a:t>Metot oluşturun</a:t>
            </a:r>
            <a:r>
              <a:rPr lang="tr-TR" dirty="0">
                <a:effectLst/>
              </a:rPr>
              <a:t>: Bir metot içerisinde ayrı bir metot olabilecek bir kod bloğu varsa bu bloğu ayrı bir metot olarak tanımlayın.</a:t>
            </a:r>
          </a:p>
          <a:p>
            <a:pPr marL="0" indent="0" algn="just">
              <a:buNone/>
            </a:pPr>
            <a:r>
              <a:rPr lang="tr-TR" b="1" dirty="0">
                <a:effectLst/>
              </a:rPr>
              <a:t>Metotları sınıfa çevirin</a:t>
            </a:r>
            <a:r>
              <a:rPr lang="tr-TR" dirty="0">
                <a:effectLst/>
              </a:rPr>
              <a:t>: Eğer çok uzun bir metodunuz varsa bu metodu sınıfa çevirmeyi düşünün.</a:t>
            </a:r>
          </a:p>
          <a:p>
            <a:pPr marL="0" indent="0" algn="just">
              <a:buNone/>
            </a:pPr>
            <a:r>
              <a:rPr lang="tr-TR" b="1" dirty="0">
                <a:effectLst/>
              </a:rPr>
              <a:t>Benzer iki metodu parametre yardımıyla birleştirin</a:t>
            </a:r>
            <a:r>
              <a:rPr lang="tr-TR" dirty="0">
                <a:effectLst/>
              </a:rPr>
              <a:t>: Eğer iki metodunuz birbirine çok benzeyen işler yapıyorsa, kodu </a:t>
            </a:r>
            <a:r>
              <a:rPr lang="tr-TR" dirty="0" err="1">
                <a:effectLst/>
              </a:rPr>
              <a:t>çoklamamak</a:t>
            </a:r>
            <a:r>
              <a:rPr lang="tr-TR" dirty="0">
                <a:effectLst/>
              </a:rPr>
              <a:t> adına bu iki metodu tek metotta birleştirin ve parametreye göre ilgili kısmın çalışmasını sağlayın.</a:t>
            </a:r>
          </a:p>
          <a:p>
            <a:pPr marL="0" indent="0" algn="just">
              <a:buNone/>
            </a:pPr>
            <a:r>
              <a:rPr lang="tr-TR" b="1" dirty="0">
                <a:effectLst/>
              </a:rPr>
              <a:t>Parametreye göre farklı iki iş yapan metodu bölün</a:t>
            </a:r>
            <a:r>
              <a:rPr lang="tr-TR" dirty="0">
                <a:effectLst/>
              </a:rPr>
              <a:t>: Eğer bir metot aldığı parametreye göre birbirinden alakasız iki iş yapıyorsa, bu metodu ikiye bölün.</a:t>
            </a:r>
          </a:p>
          <a:p>
            <a:pPr marL="0" indent="0" algn="just">
              <a:buNone/>
            </a:pPr>
            <a:r>
              <a:rPr lang="tr-TR" b="1" dirty="0">
                <a:effectLst/>
              </a:rPr>
              <a:t>Bir objenin alanlarını metoda tek tek geçmek yerine tüm objeyi parametre olarak geçin</a:t>
            </a:r>
            <a:r>
              <a:rPr lang="tr-TR" dirty="0">
                <a:effectLst/>
              </a:rPr>
              <a:t>: Bir metoda, bir objenin alanlarını tek tek geçmektense tüm objeyi tek parametre olarak geçmek daha sağlıklıdır.</a:t>
            </a:r>
          </a:p>
          <a:p>
            <a:pPr marL="0" indent="0" algn="just">
              <a:buNone/>
            </a:pPr>
            <a:r>
              <a:rPr lang="tr-TR" b="1" dirty="0">
                <a:effectLst/>
              </a:rPr>
              <a:t>Bir objeyi metoda geçmektense ihtiyacınız olan alanları geçin</a:t>
            </a:r>
            <a:r>
              <a:rPr lang="tr-TR" dirty="0">
                <a:effectLst/>
              </a:rPr>
              <a:t>: Eğer metot içerisinde, bir objenin sadece 1 veya 2 alanını kullanacaksanız sadece o alanları metoda geçin.</a:t>
            </a:r>
          </a:p>
        </p:txBody>
      </p:sp>
    </p:spTree>
    <p:extLst>
      <p:ext uri="{BB962C8B-B14F-4D97-AF65-F5344CB8AC3E}">
        <p14:creationId xmlns:p14="http://schemas.microsoft.com/office/powerpoint/2010/main" val="57993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fade">
                                      <p:cBhvr>
                                        <p:cTn id="3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329899"/>
            <a:ext cx="8911687" cy="1280890"/>
          </a:xfrm>
        </p:spPr>
        <p:txBody>
          <a:bodyPr>
            <a:normAutofit/>
          </a:bodyPr>
          <a:lstStyle/>
          <a:p>
            <a:r>
              <a:rPr lang="tr-TR" dirty="0"/>
              <a:t>Belirli </a:t>
            </a:r>
            <a:r>
              <a:rPr lang="tr-TR" dirty="0" err="1"/>
              <a:t>Refactoring’ler</a:t>
            </a:r>
            <a:r>
              <a:rPr lang="tr-TR" dirty="0"/>
              <a:t>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25146" y="2401622"/>
            <a:ext cx="10366846" cy="5045285"/>
          </a:xfrm>
        </p:spPr>
        <p:txBody>
          <a:bodyPr>
            <a:normAutofit/>
          </a:bodyPr>
          <a:lstStyle/>
          <a:p>
            <a:r>
              <a:rPr lang="tr-TR" b="1" dirty="0"/>
              <a:t>Sınıf seviyesinde </a:t>
            </a:r>
            <a:r>
              <a:rPr lang="tr-TR" b="1" dirty="0" err="1"/>
              <a:t>refactoring</a:t>
            </a:r>
            <a:endParaRPr lang="tr-TR" b="1" dirty="0"/>
          </a:p>
          <a:p>
            <a:pPr algn="just">
              <a:buFont typeface="Arial" panose="020B0604020202020204" pitchFamily="34" charset="0"/>
              <a:buChar char="•"/>
            </a:pPr>
            <a:r>
              <a:rPr lang="tr-TR" b="1" dirty="0">
                <a:effectLst/>
              </a:rPr>
              <a:t>Değer ve referans nesnelerini iyi yönetin</a:t>
            </a:r>
            <a:r>
              <a:rPr lang="tr-TR" dirty="0">
                <a:effectLst/>
              </a:rPr>
              <a:t>: Kullanacağınız duruma bağlı olarak büyük nesneleri değer veya referans yöntemiyle metotlara gönderin.</a:t>
            </a:r>
          </a:p>
          <a:p>
            <a:pPr algn="just">
              <a:buFont typeface="Arial" panose="020B0604020202020204" pitchFamily="34" charset="0"/>
              <a:buChar char="•"/>
            </a:pPr>
            <a:r>
              <a:rPr lang="tr-TR" b="1" dirty="0">
                <a:effectLst/>
              </a:rPr>
              <a:t>Alt sınıf oluşturun</a:t>
            </a:r>
            <a:r>
              <a:rPr lang="tr-TR" dirty="0">
                <a:effectLst/>
              </a:rPr>
              <a:t>: Eğer bir sınıftan oluşan nesnelerin sadece bazılarının kullandığı metotlar vs. olacaksa bu kısmı ayrı bir alt sınıf oluşturarak halledin.</a:t>
            </a:r>
          </a:p>
        </p:txBody>
      </p:sp>
    </p:spTree>
    <p:extLst>
      <p:ext uri="{BB962C8B-B14F-4D97-AF65-F5344CB8AC3E}">
        <p14:creationId xmlns:p14="http://schemas.microsoft.com/office/powerpoint/2010/main" val="217518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30217" y="391445"/>
            <a:ext cx="8911687" cy="1280890"/>
          </a:xfrm>
        </p:spPr>
        <p:txBody>
          <a:bodyPr>
            <a:normAutofit/>
          </a:bodyPr>
          <a:lstStyle/>
          <a:p>
            <a:r>
              <a:rPr lang="tr-TR" dirty="0"/>
              <a:t>Güvenli şekilde </a:t>
            </a:r>
            <a:r>
              <a:rPr lang="tr-TR" dirty="0" err="1"/>
              <a:t>refactoring</a:t>
            </a:r>
            <a:r>
              <a:rPr lang="tr-TR" dirty="0"/>
              <a:t> nasıl yapılır?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Oval 1">
            <a:extLst>
              <a:ext uri="{FF2B5EF4-FFF2-40B4-BE49-F238E27FC236}">
                <a16:creationId xmlns:a16="http://schemas.microsoft.com/office/drawing/2014/main" id="{A03B1D4C-BEE8-4DF5-8D0C-A4D26F0C4B85}"/>
              </a:ext>
            </a:extLst>
          </p:cNvPr>
          <p:cNvSpPr>
            <a:spLocks noChangeArrowheads="1"/>
          </p:cNvSpPr>
          <p:nvPr/>
        </p:nvSpPr>
        <p:spPr bwMode="auto">
          <a:xfrm>
            <a:off x="3156438" y="2364211"/>
            <a:ext cx="1439863" cy="1439863"/>
          </a:xfrm>
          <a:prstGeom prst="ellipse">
            <a:avLst/>
          </a:prstGeom>
          <a:noFill/>
          <a:ln w="9525">
            <a:solidFill>
              <a:srgbClr val="FF0000"/>
            </a:solidFill>
            <a:round/>
            <a:headEnd/>
            <a:tailEnd/>
          </a:ln>
          <a:effectLst>
            <a:glow rad="228600">
              <a:srgbClr val="C00000">
                <a:alpha val="40000"/>
              </a:srgbClr>
            </a:glo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UNİT TEST YAZIN</a:t>
            </a: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7" name="Dikdörtgen: Çapraz Köşeleri Yuvarlatılmış 3">
            <a:extLst>
              <a:ext uri="{FF2B5EF4-FFF2-40B4-BE49-F238E27FC236}">
                <a16:creationId xmlns:a16="http://schemas.microsoft.com/office/drawing/2014/main" id="{5A5AC0AD-3BEE-4152-8F2B-553DE9993DF1}"/>
              </a:ext>
            </a:extLst>
          </p:cNvPr>
          <p:cNvSpPr>
            <a:spLocks/>
          </p:cNvSpPr>
          <p:nvPr/>
        </p:nvSpPr>
        <p:spPr bwMode="auto">
          <a:xfrm>
            <a:off x="4836013" y="3507211"/>
            <a:ext cx="2481263" cy="1293813"/>
          </a:xfrm>
          <a:custGeom>
            <a:avLst/>
            <a:gdLst>
              <a:gd name="T0" fmla="*/ 215693 w 2481580"/>
              <a:gd name="T1" fmla="*/ 0 h 1294130"/>
              <a:gd name="T2" fmla="*/ 2481580 w 2481580"/>
              <a:gd name="T3" fmla="*/ 0 h 1294130"/>
              <a:gd name="T4" fmla="*/ 2481580 w 2481580"/>
              <a:gd name="T5" fmla="*/ 0 h 1294130"/>
              <a:gd name="T6" fmla="*/ 2481580 w 2481580"/>
              <a:gd name="T7" fmla="*/ 1078437 h 1294130"/>
              <a:gd name="T8" fmla="*/ 2265887 w 2481580"/>
              <a:gd name="T9" fmla="*/ 1294130 h 1294130"/>
              <a:gd name="T10" fmla="*/ 0 w 2481580"/>
              <a:gd name="T11" fmla="*/ 1294130 h 1294130"/>
              <a:gd name="T12" fmla="*/ 0 w 2481580"/>
              <a:gd name="T13" fmla="*/ 1294130 h 1294130"/>
              <a:gd name="T14" fmla="*/ 0 w 2481580"/>
              <a:gd name="T15" fmla="*/ 215693 h 1294130"/>
              <a:gd name="T16" fmla="*/ 215693 w 2481580"/>
              <a:gd name="T17" fmla="*/ 0 h 1294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81580"/>
              <a:gd name="T28" fmla="*/ 0 h 1294130"/>
              <a:gd name="T29" fmla="*/ 2481580 w 2481580"/>
              <a:gd name="T30" fmla="*/ 1294130 h 12941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81580" h="1294130">
                <a:moveTo>
                  <a:pt x="215693" y="0"/>
                </a:moveTo>
                <a:lnTo>
                  <a:pt x="2481580" y="0"/>
                </a:lnTo>
                <a:lnTo>
                  <a:pt x="2481580" y="1078437"/>
                </a:lnTo>
                <a:cubicBezTo>
                  <a:pt x="2481580" y="1197561"/>
                  <a:pt x="2385011" y="1294130"/>
                  <a:pt x="2265887" y="1294130"/>
                </a:cubicBezTo>
                <a:lnTo>
                  <a:pt x="0" y="1294130"/>
                </a:lnTo>
                <a:lnTo>
                  <a:pt x="0" y="215693"/>
                </a:lnTo>
                <a:cubicBezTo>
                  <a:pt x="0" y="96569"/>
                  <a:pt x="96569" y="0"/>
                  <a:pt x="215693" y="0"/>
                </a:cubicBezTo>
                <a:close/>
              </a:path>
            </a:pathLst>
          </a:custGeom>
          <a:solidFill>
            <a:schemeClr val="tx1">
              <a:lumMod val="75000"/>
              <a:lumOff val="25000"/>
            </a:schemeClr>
          </a:solidFill>
          <a:ln w="19050">
            <a:solidFill>
              <a:srgbClr val="FF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GÜVENLİ ŞEKİLDE REFACTORİNG NASIL YAPILIR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9" name="Oval 4">
            <a:extLst>
              <a:ext uri="{FF2B5EF4-FFF2-40B4-BE49-F238E27FC236}">
                <a16:creationId xmlns:a16="http://schemas.microsoft.com/office/drawing/2014/main" id="{4D5A879B-3107-488D-AFD2-D34EFED4322D}"/>
              </a:ext>
            </a:extLst>
          </p:cNvPr>
          <p:cNvSpPr>
            <a:spLocks noChangeArrowheads="1"/>
          </p:cNvSpPr>
          <p:nvPr/>
        </p:nvSpPr>
        <p:spPr bwMode="auto">
          <a:xfrm>
            <a:off x="7603026" y="2368974"/>
            <a:ext cx="1439862" cy="1439862"/>
          </a:xfrm>
          <a:prstGeom prst="ellipse">
            <a:avLst/>
          </a:prstGeom>
          <a:noFill/>
          <a:ln w="9525">
            <a:solidFill>
              <a:srgbClr val="FF0000"/>
            </a:solidFill>
            <a:round/>
            <a:headEnd/>
            <a:tailEnd/>
          </a:ln>
          <a:effectLst>
            <a:glow rad="228600">
              <a:srgbClr val="C00000">
                <a:alpha val="40000"/>
              </a:srgbClr>
            </a:glo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DALDAN DALA ATLAMAYIN</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0" name="Oval 5">
            <a:extLst>
              <a:ext uri="{FF2B5EF4-FFF2-40B4-BE49-F238E27FC236}">
                <a16:creationId xmlns:a16="http://schemas.microsoft.com/office/drawing/2014/main" id="{72B4B483-AD3B-43D5-B4E2-F2DFAE586CCA}"/>
              </a:ext>
            </a:extLst>
          </p:cNvPr>
          <p:cNvSpPr>
            <a:spLocks noChangeArrowheads="1"/>
          </p:cNvSpPr>
          <p:nvPr/>
        </p:nvSpPr>
        <p:spPr bwMode="auto">
          <a:xfrm>
            <a:off x="7603026" y="4508924"/>
            <a:ext cx="1439862" cy="1439862"/>
          </a:xfrm>
          <a:prstGeom prst="ellipse">
            <a:avLst/>
          </a:prstGeom>
          <a:noFill/>
          <a:ln w="9525">
            <a:solidFill>
              <a:srgbClr val="FF0000"/>
            </a:solidFill>
            <a:round/>
            <a:headEnd/>
            <a:tailEnd/>
          </a:ln>
          <a:effectLst>
            <a:glow rad="228600">
              <a:srgbClr val="C00000">
                <a:alpha val="40000"/>
              </a:srgbClr>
            </a:glo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LİSTE ÇIKARIN</a:t>
            </a: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11" name="Oval 6">
            <a:extLst>
              <a:ext uri="{FF2B5EF4-FFF2-40B4-BE49-F238E27FC236}">
                <a16:creationId xmlns:a16="http://schemas.microsoft.com/office/drawing/2014/main" id="{FB406CAC-CF8A-48D7-A3FF-9B992DDCB67A}"/>
              </a:ext>
            </a:extLst>
          </p:cNvPr>
          <p:cNvSpPr>
            <a:spLocks noChangeArrowheads="1"/>
          </p:cNvSpPr>
          <p:nvPr/>
        </p:nvSpPr>
        <p:spPr bwMode="auto">
          <a:xfrm>
            <a:off x="3156438" y="4508924"/>
            <a:ext cx="1439863" cy="1439862"/>
          </a:xfrm>
          <a:prstGeom prst="ellipse">
            <a:avLst/>
          </a:prstGeom>
          <a:noFill/>
          <a:ln w="9525">
            <a:solidFill>
              <a:srgbClr val="FF0000"/>
            </a:solidFill>
            <a:round/>
            <a:headEnd/>
            <a:tailEnd/>
          </a:ln>
          <a:effectLst>
            <a:glow rad="228600">
              <a:srgbClr val="C00000">
                <a:alpha val="40000"/>
              </a:srgbClr>
            </a:glo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0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KÜÇÜK DEĞİŞİKLİKLER YAPIN</a:t>
            </a:r>
            <a:endParaRPr kumimoji="0" lang="tr-TR" altLang="tr-TR" sz="1600" b="0" i="0" u="none" strike="noStrike" cap="none" normalizeH="0" baseline="0" dirty="0">
              <a:ln>
                <a:noFill/>
              </a:ln>
              <a:solidFill>
                <a:schemeClr val="tx1"/>
              </a:solidFill>
              <a:effectLst/>
              <a:latin typeface="Arial" panose="020B0604020202020204" pitchFamily="34" charset="0"/>
            </a:endParaRPr>
          </a:p>
        </p:txBody>
      </p:sp>
      <p:sp>
        <p:nvSpPr>
          <p:cNvPr id="12" name="Oval 9">
            <a:extLst>
              <a:ext uri="{FF2B5EF4-FFF2-40B4-BE49-F238E27FC236}">
                <a16:creationId xmlns:a16="http://schemas.microsoft.com/office/drawing/2014/main" id="{35B18A1F-7E5B-4B40-8EF6-E3E396EDBFA7}"/>
              </a:ext>
            </a:extLst>
          </p:cNvPr>
          <p:cNvSpPr>
            <a:spLocks noChangeArrowheads="1"/>
          </p:cNvSpPr>
          <p:nvPr/>
        </p:nvSpPr>
        <p:spPr bwMode="auto">
          <a:xfrm>
            <a:off x="5372588" y="1562524"/>
            <a:ext cx="1439863" cy="1439862"/>
          </a:xfrm>
          <a:prstGeom prst="ellipse">
            <a:avLst/>
          </a:prstGeom>
          <a:noFill/>
          <a:ln w="9525">
            <a:solidFill>
              <a:srgbClr val="FF0000"/>
            </a:solidFill>
            <a:round/>
            <a:headEnd/>
            <a:tailEnd/>
          </a:ln>
          <a:effectLst>
            <a:glow rad="228600">
              <a:srgbClr val="C00000">
                <a:alpha val="40000"/>
              </a:srgbClr>
            </a:glo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BAŞLAMADAN ÖNCE </a:t>
            </a:r>
            <a:r>
              <a:rPr kumimoji="0" lang="tr-TR" altLang="tr-TR" sz="9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KODU </a:t>
            </a:r>
            <a:r>
              <a:rPr kumimoji="0" lang="tr-TR" altLang="tr-TR" sz="1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YEDEKLEYİN</a:t>
            </a: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B323AEFF-3FCE-43A0-B290-742B6EBF6910}"/>
              </a:ext>
            </a:extLst>
          </p:cNvPr>
          <p:cNvSpPr>
            <a:spLocks noChangeArrowheads="1"/>
          </p:cNvSpPr>
          <p:nvPr/>
        </p:nvSpPr>
        <p:spPr bwMode="auto">
          <a:xfrm>
            <a:off x="3156438" y="-3692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424522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30217" y="391445"/>
            <a:ext cx="8911687" cy="1280890"/>
          </a:xfrm>
        </p:spPr>
        <p:txBody>
          <a:bodyPr>
            <a:normAutofit/>
          </a:bodyPr>
          <a:lstStyle/>
          <a:p>
            <a:r>
              <a:rPr lang="tr-TR" dirty="0"/>
              <a:t>Güvenli şekilde </a:t>
            </a:r>
            <a:r>
              <a:rPr lang="tr-TR" dirty="0" err="1"/>
              <a:t>refactoring</a:t>
            </a:r>
            <a:r>
              <a:rPr lang="tr-TR" dirty="0"/>
              <a:t> nasıl yapılır?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25146" y="1610789"/>
            <a:ext cx="10366846" cy="5045285"/>
          </a:xfrm>
        </p:spPr>
        <p:txBody>
          <a:bodyPr>
            <a:normAutofit/>
          </a:bodyPr>
          <a:lstStyle/>
          <a:p>
            <a:r>
              <a:rPr lang="tr-TR" b="1" dirty="0"/>
              <a:t>Başlamadan önce kodu yedekleyin: </a:t>
            </a:r>
            <a:r>
              <a:rPr lang="tr-TR" dirty="0" err="1"/>
              <a:t>Refactor</a:t>
            </a:r>
            <a:r>
              <a:rPr lang="tr-TR" dirty="0"/>
              <a:t> işine başlamadan önce kodunuzu yedeklemeniz sağlıklı olacaktır. Eğer zaten TFS gibi bir sistem kullanıyorsanız herhangi bir yedekleme yapmanıza gerek yok.</a:t>
            </a:r>
          </a:p>
          <a:p>
            <a:r>
              <a:rPr lang="tr-TR" b="1" dirty="0" err="1"/>
              <a:t>Unit</a:t>
            </a:r>
            <a:r>
              <a:rPr lang="tr-TR" b="1" dirty="0"/>
              <a:t> Test yazın: </a:t>
            </a:r>
            <a:r>
              <a:rPr lang="tr-TR" dirty="0" err="1"/>
              <a:t>Refactor</a:t>
            </a:r>
            <a:r>
              <a:rPr lang="tr-TR" dirty="0"/>
              <a:t> işleminin en önemli adımlarından biri olan </a:t>
            </a:r>
            <a:r>
              <a:rPr lang="tr-TR" dirty="0" err="1"/>
              <a:t>unit</a:t>
            </a:r>
            <a:r>
              <a:rPr lang="tr-TR" dirty="0"/>
              <a:t> test yazmayı sakın unutmayın. </a:t>
            </a:r>
            <a:r>
              <a:rPr lang="tr-TR" dirty="0" err="1"/>
              <a:t>Refactor</a:t>
            </a:r>
            <a:r>
              <a:rPr lang="tr-TR" dirty="0"/>
              <a:t> etmeden önce </a:t>
            </a:r>
            <a:r>
              <a:rPr lang="tr-TR" dirty="0" err="1"/>
              <a:t>unit</a:t>
            </a:r>
            <a:r>
              <a:rPr lang="tr-TR" dirty="0"/>
              <a:t> test yazın ve test sonuçlarının </a:t>
            </a:r>
            <a:r>
              <a:rPr lang="tr-TR" dirty="0" err="1"/>
              <a:t>refactor</a:t>
            </a:r>
            <a:r>
              <a:rPr lang="tr-TR" dirty="0"/>
              <a:t> işleminden sonra değişmediğini kontrol edin.</a:t>
            </a:r>
          </a:p>
          <a:p>
            <a:r>
              <a:rPr lang="tr-TR" b="1" dirty="0"/>
              <a:t>Küçük değişiklikler yapın: </a:t>
            </a:r>
            <a:r>
              <a:rPr lang="tr-TR" dirty="0"/>
              <a:t>Komple bir sınıfı </a:t>
            </a:r>
            <a:r>
              <a:rPr lang="tr-TR" dirty="0" err="1"/>
              <a:t>refactor</a:t>
            </a:r>
            <a:r>
              <a:rPr lang="tr-TR" dirty="0"/>
              <a:t> edip test etmekten sakının. Daha ziyade ufak tefek değişiklikler yaparak kodun çalışma mantığını değiştirmediğinizden emin olun.</a:t>
            </a:r>
          </a:p>
          <a:p>
            <a:r>
              <a:rPr lang="tr-TR" b="1" dirty="0"/>
              <a:t>Yapacağınız değişikliklerin listesini çıkarın: </a:t>
            </a:r>
            <a:r>
              <a:rPr lang="tr-TR" dirty="0" err="1"/>
              <a:t>Refactor</a:t>
            </a:r>
            <a:r>
              <a:rPr lang="tr-TR" dirty="0"/>
              <a:t> yapmaya başlamadan önce neleri </a:t>
            </a:r>
            <a:r>
              <a:rPr lang="tr-TR" dirty="0" err="1"/>
              <a:t>refactor</a:t>
            </a:r>
            <a:r>
              <a:rPr lang="tr-TR" dirty="0"/>
              <a:t> edeceğinizin listesini çıkarın.</a:t>
            </a:r>
          </a:p>
          <a:p>
            <a:r>
              <a:rPr lang="tr-TR" b="1" dirty="0"/>
              <a:t>Daldan dala atlamayın: </a:t>
            </a:r>
            <a:r>
              <a:rPr lang="tr-TR" dirty="0"/>
              <a:t>Bir sınıf üzerinde </a:t>
            </a:r>
            <a:r>
              <a:rPr lang="tr-TR" dirty="0" err="1"/>
              <a:t>refactor</a:t>
            </a:r>
            <a:r>
              <a:rPr lang="tr-TR" dirty="0"/>
              <a:t> yaparken başka bir sınıftaki metoda yönlendiğinizde ve o metodun da </a:t>
            </a:r>
            <a:r>
              <a:rPr lang="tr-TR" dirty="0" err="1"/>
              <a:t>refactor</a:t>
            </a:r>
            <a:r>
              <a:rPr lang="tr-TR" dirty="0"/>
              <a:t> edilmesi gerektiğini gördüğünüzde hemen </a:t>
            </a:r>
            <a:r>
              <a:rPr lang="tr-TR" dirty="0" err="1"/>
              <a:t>refactor</a:t>
            </a:r>
            <a:r>
              <a:rPr lang="tr-TR" dirty="0"/>
              <a:t> etmeye çalışmayın. Bir yere not alın, önce asıl işinizi bitirin.</a:t>
            </a:r>
          </a:p>
          <a:p>
            <a:pPr marL="0" indent="0">
              <a:buNone/>
            </a:pPr>
            <a:endParaRPr lang="tr-TR" dirty="0"/>
          </a:p>
        </p:txBody>
      </p:sp>
    </p:spTree>
    <p:extLst>
      <p:ext uri="{BB962C8B-B14F-4D97-AF65-F5344CB8AC3E}">
        <p14:creationId xmlns:p14="http://schemas.microsoft.com/office/powerpoint/2010/main" val="79260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683171" y="329899"/>
            <a:ext cx="8911687" cy="1280890"/>
          </a:xfrm>
        </p:spPr>
        <p:txBody>
          <a:bodyPr>
            <a:normAutofit/>
          </a:bodyPr>
          <a:lstStyle/>
          <a:p>
            <a:r>
              <a:rPr lang="tr-TR" dirty="0" err="1"/>
              <a:t>Refactoring</a:t>
            </a:r>
            <a:r>
              <a:rPr lang="tr-TR" dirty="0"/>
              <a:t> Örneği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Resim 4">
            <a:extLst>
              <a:ext uri="{FF2B5EF4-FFF2-40B4-BE49-F238E27FC236}">
                <a16:creationId xmlns:a16="http://schemas.microsoft.com/office/drawing/2014/main" id="{AFFFD8D7-79AB-4767-AC48-201CDCE23297}"/>
              </a:ext>
            </a:extLst>
          </p:cNvPr>
          <p:cNvPicPr>
            <a:picLocks noChangeAspect="1"/>
          </p:cNvPicPr>
          <p:nvPr/>
        </p:nvPicPr>
        <p:blipFill>
          <a:blip r:embed="rId2"/>
          <a:stretch>
            <a:fillRect/>
          </a:stretch>
        </p:blipFill>
        <p:spPr>
          <a:xfrm>
            <a:off x="2243137" y="1789265"/>
            <a:ext cx="8102310" cy="4466291"/>
          </a:xfrm>
          <a:prstGeom prst="rect">
            <a:avLst/>
          </a:prstGeom>
        </p:spPr>
      </p:pic>
      <p:sp>
        <p:nvSpPr>
          <p:cNvPr id="10" name="İçerik Yer Tutucusu 2">
            <a:extLst>
              <a:ext uri="{FF2B5EF4-FFF2-40B4-BE49-F238E27FC236}">
                <a16:creationId xmlns:a16="http://schemas.microsoft.com/office/drawing/2014/main" id="{30365B06-7A6D-40E6-ACFA-14A57A9612FC}"/>
              </a:ext>
            </a:extLst>
          </p:cNvPr>
          <p:cNvSpPr txBox="1">
            <a:spLocks/>
          </p:cNvSpPr>
          <p:nvPr/>
        </p:nvSpPr>
        <p:spPr>
          <a:xfrm>
            <a:off x="2118678" y="1152907"/>
            <a:ext cx="5950928" cy="13511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b="1" dirty="0" err="1"/>
              <a:t>Refactoring</a:t>
            </a:r>
            <a:r>
              <a:rPr lang="tr-TR" b="1" dirty="0"/>
              <a:t> Edilmeden Önceki Kod</a:t>
            </a:r>
          </a:p>
        </p:txBody>
      </p:sp>
    </p:spTree>
    <p:extLst>
      <p:ext uri="{BB962C8B-B14F-4D97-AF65-F5344CB8AC3E}">
        <p14:creationId xmlns:p14="http://schemas.microsoft.com/office/powerpoint/2010/main" val="1489228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542494" y="147337"/>
            <a:ext cx="8911687" cy="1280890"/>
          </a:xfrm>
        </p:spPr>
        <p:txBody>
          <a:bodyPr>
            <a:normAutofit/>
          </a:bodyPr>
          <a:lstStyle/>
          <a:p>
            <a:r>
              <a:rPr lang="tr-TR" dirty="0" err="1"/>
              <a:t>Refactoring</a:t>
            </a:r>
            <a:r>
              <a:rPr lang="tr-TR" dirty="0"/>
              <a:t> Örneği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İçerik Yer Tutucusu 2">
            <a:extLst>
              <a:ext uri="{FF2B5EF4-FFF2-40B4-BE49-F238E27FC236}">
                <a16:creationId xmlns:a16="http://schemas.microsoft.com/office/drawing/2014/main" id="{B3D26BE4-AC61-4DCE-B0E5-2CB84966CFDF}"/>
              </a:ext>
            </a:extLst>
          </p:cNvPr>
          <p:cNvSpPr>
            <a:spLocks noGrp="1"/>
          </p:cNvSpPr>
          <p:nvPr>
            <p:ph idx="1"/>
          </p:nvPr>
        </p:nvSpPr>
        <p:spPr>
          <a:xfrm>
            <a:off x="7193572" y="1237004"/>
            <a:ext cx="4045969" cy="5464516"/>
          </a:xfrm>
        </p:spPr>
        <p:txBody>
          <a:bodyPr>
            <a:normAutofit/>
          </a:bodyPr>
          <a:lstStyle/>
          <a:p>
            <a:r>
              <a:rPr lang="tr-TR" b="1" dirty="0"/>
              <a:t>Problem</a:t>
            </a:r>
          </a:p>
          <a:p>
            <a:pPr marL="0" indent="0">
              <a:buNone/>
            </a:pPr>
            <a:r>
              <a:rPr lang="tr-TR" dirty="0"/>
              <a:t>Gruplanabilecek kod bloklarının olması.</a:t>
            </a:r>
            <a:endParaRPr lang="tr-TR" b="1" dirty="0"/>
          </a:p>
          <a:p>
            <a:r>
              <a:rPr lang="tr-TR" b="1" dirty="0"/>
              <a:t>Çözüm</a:t>
            </a:r>
          </a:p>
          <a:p>
            <a:pPr marL="0" indent="0">
              <a:buNone/>
            </a:pPr>
            <a:r>
              <a:rPr lang="tr-TR" dirty="0"/>
              <a:t>Bu kodu ayrı bir yeni metoda taşıyın ve eski kodun yerine bu metodu çağırın. Bu yeni metoda, ne yaptığını(nasıl yaptığını değil) anlatan güzel bir isim verilir.</a:t>
            </a:r>
          </a:p>
          <a:p>
            <a:pPr marL="0" indent="0">
              <a:buNone/>
            </a:pPr>
            <a:endParaRPr lang="tr-TR" b="1" dirty="0"/>
          </a:p>
        </p:txBody>
      </p:sp>
      <p:pic>
        <p:nvPicPr>
          <p:cNvPr id="9" name="Resim 8">
            <a:extLst>
              <a:ext uri="{FF2B5EF4-FFF2-40B4-BE49-F238E27FC236}">
                <a16:creationId xmlns:a16="http://schemas.microsoft.com/office/drawing/2014/main" id="{A03F320C-AF71-44D0-93E7-9112FC8D89E9}"/>
              </a:ext>
            </a:extLst>
          </p:cNvPr>
          <p:cNvPicPr>
            <a:picLocks noChangeAspect="1"/>
          </p:cNvPicPr>
          <p:nvPr/>
        </p:nvPicPr>
        <p:blipFill>
          <a:blip r:embed="rId2"/>
          <a:stretch>
            <a:fillRect/>
          </a:stretch>
        </p:blipFill>
        <p:spPr>
          <a:xfrm>
            <a:off x="2469172" y="2103793"/>
            <a:ext cx="2886075" cy="1095375"/>
          </a:xfrm>
          <a:prstGeom prst="rect">
            <a:avLst/>
          </a:prstGeom>
        </p:spPr>
      </p:pic>
      <p:sp>
        <p:nvSpPr>
          <p:cNvPr id="10" name="İçerik Yer Tutucusu 2">
            <a:extLst>
              <a:ext uri="{FF2B5EF4-FFF2-40B4-BE49-F238E27FC236}">
                <a16:creationId xmlns:a16="http://schemas.microsoft.com/office/drawing/2014/main" id="{EC21D062-B417-4A84-B3E9-908162B36E25}"/>
              </a:ext>
            </a:extLst>
          </p:cNvPr>
          <p:cNvSpPr txBox="1">
            <a:spLocks/>
          </p:cNvSpPr>
          <p:nvPr/>
        </p:nvSpPr>
        <p:spPr>
          <a:xfrm>
            <a:off x="1499090" y="1428226"/>
            <a:ext cx="5950928" cy="13511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b="1" dirty="0" err="1"/>
              <a:t>Refactoring</a:t>
            </a:r>
            <a:r>
              <a:rPr lang="tr-TR" b="1" dirty="0"/>
              <a:t> Edilmeden Önceki Kod Çıktısı</a:t>
            </a:r>
          </a:p>
        </p:txBody>
      </p:sp>
    </p:spTree>
    <p:extLst>
      <p:ext uri="{BB962C8B-B14F-4D97-AF65-F5344CB8AC3E}">
        <p14:creationId xmlns:p14="http://schemas.microsoft.com/office/powerpoint/2010/main" val="2098716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542494" y="147337"/>
            <a:ext cx="8911687" cy="1280890"/>
          </a:xfrm>
        </p:spPr>
        <p:txBody>
          <a:bodyPr>
            <a:normAutofit/>
          </a:bodyPr>
          <a:lstStyle/>
          <a:p>
            <a:r>
              <a:rPr lang="tr-TR" dirty="0" err="1"/>
              <a:t>Refactoring</a:t>
            </a:r>
            <a:r>
              <a:rPr lang="tr-TR" dirty="0"/>
              <a:t> Örneği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İçerik Yer Tutucusu 2">
            <a:extLst>
              <a:ext uri="{FF2B5EF4-FFF2-40B4-BE49-F238E27FC236}">
                <a16:creationId xmlns:a16="http://schemas.microsoft.com/office/drawing/2014/main" id="{4EEADFAB-BDBD-44BF-8C05-1358DE8F578C}"/>
              </a:ext>
            </a:extLst>
          </p:cNvPr>
          <p:cNvSpPr txBox="1">
            <a:spLocks/>
          </p:cNvSpPr>
          <p:nvPr/>
        </p:nvSpPr>
        <p:spPr>
          <a:xfrm>
            <a:off x="1746740" y="962733"/>
            <a:ext cx="5950928" cy="13511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b="1" dirty="0" err="1"/>
              <a:t>Refactoring</a:t>
            </a:r>
            <a:r>
              <a:rPr lang="tr-TR" b="1" dirty="0"/>
              <a:t> Edildikten sonra ki Kod</a:t>
            </a:r>
          </a:p>
        </p:txBody>
      </p:sp>
      <p:pic>
        <p:nvPicPr>
          <p:cNvPr id="5" name="Resim 4">
            <a:extLst>
              <a:ext uri="{FF2B5EF4-FFF2-40B4-BE49-F238E27FC236}">
                <a16:creationId xmlns:a16="http://schemas.microsoft.com/office/drawing/2014/main" id="{BCAA37BD-6E7B-48F1-90C7-70C5FD1409C8}"/>
              </a:ext>
            </a:extLst>
          </p:cNvPr>
          <p:cNvPicPr>
            <a:picLocks noChangeAspect="1"/>
          </p:cNvPicPr>
          <p:nvPr/>
        </p:nvPicPr>
        <p:blipFill>
          <a:blip r:embed="rId2"/>
          <a:stretch>
            <a:fillRect/>
          </a:stretch>
        </p:blipFill>
        <p:spPr>
          <a:xfrm>
            <a:off x="1985962" y="1428227"/>
            <a:ext cx="8220075" cy="5324475"/>
          </a:xfrm>
          <a:prstGeom prst="rect">
            <a:avLst/>
          </a:prstGeom>
        </p:spPr>
      </p:pic>
    </p:spTree>
    <p:extLst>
      <p:ext uri="{BB962C8B-B14F-4D97-AF65-F5344CB8AC3E}">
        <p14:creationId xmlns:p14="http://schemas.microsoft.com/office/powerpoint/2010/main" val="3113211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542494" y="147337"/>
            <a:ext cx="8911687" cy="1280890"/>
          </a:xfrm>
        </p:spPr>
        <p:txBody>
          <a:bodyPr>
            <a:normAutofit/>
          </a:bodyPr>
          <a:lstStyle/>
          <a:p>
            <a:r>
              <a:rPr lang="tr-TR" dirty="0" err="1"/>
              <a:t>Refactoring</a:t>
            </a:r>
            <a:r>
              <a:rPr lang="tr-TR" dirty="0"/>
              <a:t> Örneği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9" name="Resim 8">
            <a:extLst>
              <a:ext uri="{FF2B5EF4-FFF2-40B4-BE49-F238E27FC236}">
                <a16:creationId xmlns:a16="http://schemas.microsoft.com/office/drawing/2014/main" id="{A03F320C-AF71-44D0-93E7-9112FC8D89E9}"/>
              </a:ext>
            </a:extLst>
          </p:cNvPr>
          <p:cNvPicPr>
            <a:picLocks noChangeAspect="1"/>
          </p:cNvPicPr>
          <p:nvPr/>
        </p:nvPicPr>
        <p:blipFill>
          <a:blip r:embed="rId2"/>
          <a:stretch>
            <a:fillRect/>
          </a:stretch>
        </p:blipFill>
        <p:spPr>
          <a:xfrm>
            <a:off x="4459897" y="2227618"/>
            <a:ext cx="2886075" cy="1095375"/>
          </a:xfrm>
          <a:prstGeom prst="rect">
            <a:avLst/>
          </a:prstGeom>
        </p:spPr>
      </p:pic>
      <p:sp>
        <p:nvSpPr>
          <p:cNvPr id="10" name="İçerik Yer Tutucusu 2">
            <a:extLst>
              <a:ext uri="{FF2B5EF4-FFF2-40B4-BE49-F238E27FC236}">
                <a16:creationId xmlns:a16="http://schemas.microsoft.com/office/drawing/2014/main" id="{EC21D062-B417-4A84-B3E9-908162B36E25}"/>
              </a:ext>
            </a:extLst>
          </p:cNvPr>
          <p:cNvSpPr txBox="1">
            <a:spLocks/>
          </p:cNvSpPr>
          <p:nvPr/>
        </p:nvSpPr>
        <p:spPr>
          <a:xfrm>
            <a:off x="3461240" y="1552052"/>
            <a:ext cx="5950928" cy="13511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b="1" dirty="0" err="1"/>
              <a:t>Refactoring</a:t>
            </a:r>
            <a:r>
              <a:rPr lang="tr-TR" b="1" dirty="0"/>
              <a:t> Edildikten Sonra ki Kod Çıktısı</a:t>
            </a:r>
          </a:p>
        </p:txBody>
      </p:sp>
    </p:spTree>
    <p:extLst>
      <p:ext uri="{BB962C8B-B14F-4D97-AF65-F5344CB8AC3E}">
        <p14:creationId xmlns:p14="http://schemas.microsoft.com/office/powerpoint/2010/main" val="84575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a:bodyPr>
          <a:lstStyle/>
          <a:p>
            <a:r>
              <a:rPr lang="tr-TR" dirty="0" err="1"/>
              <a:t>Refactoring</a:t>
            </a:r>
            <a:r>
              <a:rPr lang="tr-TR" dirty="0"/>
              <a:t> nedir?</a:t>
            </a:r>
          </a:p>
          <a:p>
            <a:r>
              <a:rPr lang="tr-TR" dirty="0" err="1"/>
              <a:t>Refactoring</a:t>
            </a:r>
            <a:r>
              <a:rPr lang="tr-TR" dirty="0"/>
              <a:t> neden gereklidir?</a:t>
            </a:r>
          </a:p>
          <a:p>
            <a:r>
              <a:rPr lang="tr-TR" dirty="0" err="1"/>
              <a:t>Refactoring</a:t>
            </a:r>
            <a:r>
              <a:rPr lang="tr-TR" dirty="0"/>
              <a:t> ne zaman yapılmalı?</a:t>
            </a:r>
          </a:p>
          <a:p>
            <a:r>
              <a:rPr lang="tr-TR" dirty="0"/>
              <a:t>Belirli </a:t>
            </a:r>
            <a:r>
              <a:rPr lang="tr-TR" dirty="0" err="1"/>
              <a:t>Refactoring’ler</a:t>
            </a:r>
            <a:endParaRPr lang="tr-TR" dirty="0"/>
          </a:p>
          <a:p>
            <a:r>
              <a:rPr lang="tr-TR" dirty="0"/>
              <a:t>Güvenli şekilde </a:t>
            </a:r>
            <a:r>
              <a:rPr lang="tr-TR" dirty="0" err="1"/>
              <a:t>refactoring</a:t>
            </a:r>
            <a:r>
              <a:rPr lang="tr-TR" dirty="0"/>
              <a:t> nasıl yapılır?</a:t>
            </a:r>
          </a:p>
          <a:p>
            <a:r>
              <a:rPr lang="tr-TR" dirty="0" err="1"/>
              <a:t>Refactoring</a:t>
            </a:r>
            <a:r>
              <a:rPr lang="tr-TR" dirty="0"/>
              <a:t> Örneği</a:t>
            </a:r>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090" y="2133600"/>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542494" y="147337"/>
            <a:ext cx="8911687" cy="1280890"/>
          </a:xfrm>
        </p:spPr>
        <p:txBody>
          <a:bodyPr>
            <a:normAutofit/>
          </a:bodyPr>
          <a:lstStyle/>
          <a:p>
            <a:r>
              <a:rPr lang="tr-TR" dirty="0" err="1"/>
              <a:t>Refactoring</a:t>
            </a:r>
            <a:r>
              <a:rPr lang="tr-TR" dirty="0"/>
              <a:t> Örneği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6" name="İçerik Yer Tutucusu 2">
            <a:extLst>
              <a:ext uri="{FF2B5EF4-FFF2-40B4-BE49-F238E27FC236}">
                <a16:creationId xmlns:a16="http://schemas.microsoft.com/office/drawing/2014/main" id="{90B50256-D30E-4367-99AC-2A7904E82631}"/>
              </a:ext>
            </a:extLst>
          </p:cNvPr>
          <p:cNvSpPr>
            <a:spLocks noGrp="1"/>
          </p:cNvSpPr>
          <p:nvPr>
            <p:ph idx="1"/>
          </p:nvPr>
        </p:nvSpPr>
        <p:spPr>
          <a:xfrm>
            <a:off x="1585943" y="1622379"/>
            <a:ext cx="10156622" cy="5618583"/>
          </a:xfrm>
        </p:spPr>
        <p:txBody>
          <a:bodyPr>
            <a:normAutofit/>
          </a:bodyPr>
          <a:lstStyle/>
          <a:p>
            <a:r>
              <a:rPr lang="tr-TR" b="1" dirty="0"/>
              <a:t>Bu </a:t>
            </a:r>
            <a:r>
              <a:rPr lang="tr-TR" b="1" dirty="0" err="1"/>
              <a:t>Refactoringi</a:t>
            </a:r>
            <a:r>
              <a:rPr lang="tr-TR" b="1" dirty="0"/>
              <a:t> yapma nedenlerimizi ve faydalarımıza bakacak olursak;</a:t>
            </a:r>
          </a:p>
          <a:p>
            <a:r>
              <a:rPr lang="tr-TR" b="1" dirty="0"/>
              <a:t>Neden?</a:t>
            </a:r>
          </a:p>
          <a:p>
            <a:pPr>
              <a:buFont typeface="Arial" panose="020B0604020202020204" pitchFamily="34" charset="0"/>
              <a:buChar char="•"/>
            </a:pPr>
            <a:r>
              <a:rPr lang="tr-TR" dirty="0"/>
              <a:t>Bir </a:t>
            </a:r>
            <a:r>
              <a:rPr lang="tr-TR" dirty="0" err="1"/>
              <a:t>metodda</a:t>
            </a:r>
            <a:r>
              <a:rPr lang="tr-TR" dirty="0"/>
              <a:t> ne kadar çok satır bulunursa, metodun ne yaptığını bulmak o kadar zor olur.</a:t>
            </a:r>
          </a:p>
          <a:p>
            <a:pPr>
              <a:buFont typeface="Arial" panose="020B0604020202020204" pitchFamily="34" charset="0"/>
              <a:buChar char="•"/>
            </a:pPr>
            <a:r>
              <a:rPr lang="tr-TR" dirty="0"/>
              <a:t>Gruplanan kodlar, ihtiyaç halinde başka yerden de çağrılabilir.</a:t>
            </a:r>
          </a:p>
          <a:p>
            <a:pPr>
              <a:buFont typeface="Arial" panose="020B0604020202020204" pitchFamily="34" charset="0"/>
              <a:buChar char="•"/>
            </a:pPr>
            <a:r>
              <a:rPr lang="tr-TR" dirty="0"/>
              <a:t>Sonraki başka bir </a:t>
            </a:r>
            <a:r>
              <a:rPr lang="tr-TR" dirty="0" err="1"/>
              <a:t>refactoring</a:t>
            </a:r>
            <a:r>
              <a:rPr lang="tr-TR" dirty="0"/>
              <a:t> tekniği için de bir adım olabilir.</a:t>
            </a:r>
          </a:p>
          <a:p>
            <a:pPr>
              <a:buFont typeface="Arial" panose="020B0604020202020204" pitchFamily="34" charset="0"/>
              <a:buChar char="•"/>
            </a:pPr>
            <a:r>
              <a:rPr lang="tr-TR" dirty="0"/>
              <a:t>Mümkün olduğunca uzun ve </a:t>
            </a:r>
            <a:r>
              <a:rPr lang="tr-TR" dirty="0" err="1"/>
              <a:t>comment</a:t>
            </a:r>
            <a:r>
              <a:rPr lang="tr-TR" dirty="0"/>
              <a:t>(yorum) satırına ihtiyaç duyan kod parçalarından kaçınmak gerekir. Bunun yerine kısa ve güzel isimlendirilmiş </a:t>
            </a:r>
            <a:r>
              <a:rPr lang="tr-TR" dirty="0" err="1"/>
              <a:t>metodlar</a:t>
            </a:r>
            <a:r>
              <a:rPr lang="tr-TR" dirty="0"/>
              <a:t> kullanılmalı. Çünkü genelde küçük </a:t>
            </a:r>
            <a:r>
              <a:rPr lang="tr-TR" dirty="0" err="1"/>
              <a:t>metodları</a:t>
            </a:r>
            <a:r>
              <a:rPr lang="tr-TR" dirty="0"/>
              <a:t>(kodu) okumak </a:t>
            </a:r>
            <a:r>
              <a:rPr lang="tr-TR" dirty="0" err="1"/>
              <a:t>commenti</a:t>
            </a:r>
            <a:r>
              <a:rPr lang="tr-TR" dirty="0"/>
              <a:t> okumaktan daha kolaydır.</a:t>
            </a:r>
          </a:p>
        </p:txBody>
      </p:sp>
    </p:spTree>
    <p:extLst>
      <p:ext uri="{BB962C8B-B14F-4D97-AF65-F5344CB8AC3E}">
        <p14:creationId xmlns:p14="http://schemas.microsoft.com/office/powerpoint/2010/main" val="2559825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542494" y="147337"/>
            <a:ext cx="8911687" cy="1280890"/>
          </a:xfrm>
        </p:spPr>
        <p:txBody>
          <a:bodyPr>
            <a:normAutofit/>
          </a:bodyPr>
          <a:lstStyle/>
          <a:p>
            <a:r>
              <a:rPr lang="tr-TR" dirty="0" err="1"/>
              <a:t>Refactoring</a:t>
            </a:r>
            <a:r>
              <a:rPr lang="tr-TR" dirty="0"/>
              <a:t> Örneği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İçerik Yer Tutucusu 2">
            <a:extLst>
              <a:ext uri="{FF2B5EF4-FFF2-40B4-BE49-F238E27FC236}">
                <a16:creationId xmlns:a16="http://schemas.microsoft.com/office/drawing/2014/main" id="{90B50256-D30E-4367-99AC-2A7904E82631}"/>
              </a:ext>
            </a:extLst>
          </p:cNvPr>
          <p:cNvSpPr>
            <a:spLocks noGrp="1"/>
          </p:cNvSpPr>
          <p:nvPr>
            <p:ph idx="1"/>
          </p:nvPr>
        </p:nvSpPr>
        <p:spPr>
          <a:xfrm>
            <a:off x="1602419" y="2042508"/>
            <a:ext cx="10156622" cy="5618583"/>
          </a:xfrm>
        </p:spPr>
        <p:txBody>
          <a:bodyPr>
            <a:normAutofit/>
          </a:bodyPr>
          <a:lstStyle/>
          <a:p>
            <a:r>
              <a:rPr lang="tr-TR" b="1" dirty="0"/>
              <a:t>Faydaları</a:t>
            </a:r>
          </a:p>
          <a:p>
            <a:pPr>
              <a:buFont typeface="Arial" panose="020B0604020202020204" pitchFamily="34" charset="0"/>
              <a:buChar char="•"/>
            </a:pPr>
            <a:r>
              <a:rPr lang="tr-TR" dirty="0"/>
              <a:t>Daha okunabilir kod. Metot ismi içindeki, gruplanmış kod satırlarının ne yaptığına dair fikir verir.</a:t>
            </a:r>
          </a:p>
          <a:p>
            <a:pPr>
              <a:buFont typeface="Arial" panose="020B0604020202020204" pitchFamily="34" charset="0"/>
              <a:buChar char="•"/>
            </a:pPr>
            <a:r>
              <a:rPr lang="tr-TR" dirty="0"/>
              <a:t>Daha az kod tekrarı. Kodun yeniden kullanılabilirliği artar. Tüm satırları tekrar yazmaktansa, metot çağrısı yapılır.</a:t>
            </a:r>
          </a:p>
          <a:p>
            <a:pPr>
              <a:buFont typeface="Arial" panose="020B0604020202020204" pitchFamily="34" charset="0"/>
              <a:buChar char="•"/>
            </a:pPr>
            <a:r>
              <a:rPr lang="tr-TR" dirty="0"/>
              <a:t>Bağımsız kod bölümlerini birbirinden izole eder, bu da daha az hata demektir. Çünkü kod bloğunun bakımı tamamen kendi sınırları içinde yapılır.</a:t>
            </a:r>
          </a:p>
        </p:txBody>
      </p:sp>
    </p:spTree>
    <p:extLst>
      <p:ext uri="{BB962C8B-B14F-4D97-AF65-F5344CB8AC3E}">
        <p14:creationId xmlns:p14="http://schemas.microsoft.com/office/powerpoint/2010/main" val="83585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774358" y="1501503"/>
            <a:ext cx="11161326" cy="3348283"/>
          </a:xfrm>
        </p:spPr>
        <p:txBody>
          <a:bodyPr>
            <a:normAutofit/>
          </a:bodyPr>
          <a:lstStyle/>
          <a:p>
            <a:pPr algn="just"/>
            <a:r>
              <a:rPr lang="tr-TR" dirty="0" err="1"/>
              <a:t>Refactoringin</a:t>
            </a:r>
            <a:r>
              <a:rPr lang="tr-TR" dirty="0"/>
              <a:t> önemini kısaca şöyle açıklaya biliriz ;</a:t>
            </a:r>
          </a:p>
          <a:p>
            <a:pPr marL="0" indent="0" algn="just">
              <a:buNone/>
            </a:pPr>
            <a:r>
              <a:rPr lang="tr-TR" dirty="0"/>
              <a:t>	Yazdığımız kodun tek kullanıcısı bilgisayar değil. Aradan belli bir süre geçtikten sonra o kodu değiştirme ihtiyacı ortaya çıktığında bizim gibi (hatta belki de biz kendimiz) bir yazılımcı daha bu kodu okumak zorunda kalacak. Ve aslında kodun asıl önemli olan kullanıcısı bu kişi. Bilgisayar zaten yazdığınız kodu anlayacaktır. 2-3 kere daha fazla döngü(</a:t>
            </a:r>
            <a:r>
              <a:rPr lang="tr-TR" dirty="0" err="1"/>
              <a:t>loop</a:t>
            </a:r>
            <a:r>
              <a:rPr lang="tr-TR" dirty="0"/>
              <a:t>) yaptı da yazılımınızın çalışması 0.000000001 </a:t>
            </a:r>
            <a:r>
              <a:rPr lang="tr-TR" dirty="0" err="1"/>
              <a:t>ms</a:t>
            </a:r>
            <a:r>
              <a:rPr lang="tr-TR" dirty="0"/>
              <a:t> daha uzun sürdü diye üzülmeyin. Esas sorun aylar sonra kodunuzu okuyup anlayıp ta değiştirmek isteyen yazılımcının bu iş için harcayacağı 1-2 haftadır. Eğer temiz bir kod yazmış olsaydınız belki 1-2 saatte kodu anlayıp değiştirebilecekti.</a:t>
            </a:r>
          </a:p>
          <a:p>
            <a:pPr algn="just"/>
            <a:r>
              <a:rPr lang="tr-TR" dirty="0"/>
              <a:t>Bu sunumda </a:t>
            </a:r>
            <a:r>
              <a:rPr lang="tr-TR" dirty="0" err="1"/>
              <a:t>refactoring</a:t>
            </a:r>
            <a:r>
              <a:rPr lang="tr-TR" dirty="0"/>
              <a:t> nedir nasıl yapılır, yapılırsa neler olur ve bazı belirli </a:t>
            </a:r>
            <a:r>
              <a:rPr lang="tr-TR" dirty="0" err="1"/>
              <a:t>refactoring</a:t>
            </a:r>
            <a:r>
              <a:rPr lang="tr-TR" dirty="0"/>
              <a:t> çeşitlerini anlatmaya çalıştım bir tane örnek vererek te bunun nasıl olduğunu göstermeye çalıştım.</a:t>
            </a:r>
            <a:endParaRPr lang="en-US" dirty="0"/>
          </a:p>
        </p:txBody>
      </p:sp>
      <p:pic>
        <p:nvPicPr>
          <p:cNvPr id="5" name="Resim 4">
            <a:extLst>
              <a:ext uri="{FF2B5EF4-FFF2-40B4-BE49-F238E27FC236}">
                <a16:creationId xmlns:a16="http://schemas.microsoft.com/office/drawing/2014/main" id="{EF0DF6E0-6054-4D9E-B0E8-F6F87968C270}"/>
              </a:ext>
            </a:extLst>
          </p:cNvPr>
          <p:cNvPicPr>
            <a:picLocks noChangeAspect="1"/>
          </p:cNvPicPr>
          <p:nvPr/>
        </p:nvPicPr>
        <p:blipFill>
          <a:blip r:embed="rId2"/>
          <a:stretch>
            <a:fillRect/>
          </a:stretch>
        </p:blipFill>
        <p:spPr>
          <a:xfrm>
            <a:off x="8855676" y="4849787"/>
            <a:ext cx="2999622" cy="1585866"/>
          </a:xfrm>
          <a:prstGeom prst="rect">
            <a:avLst/>
          </a:prstGeom>
        </p:spPr>
      </p:pic>
    </p:spTree>
    <p:extLst>
      <p:ext uri="{BB962C8B-B14F-4D97-AF65-F5344CB8AC3E}">
        <p14:creationId xmlns:p14="http://schemas.microsoft.com/office/powerpoint/2010/main" val="2697588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r>
              <a:rPr lang="en-US" dirty="0">
                <a:hlinkClick r:id="rId2"/>
              </a:rPr>
              <a:t>https://medium.com/bili%C5%9Fim-hareketi/refactoring-1-refactoring-nedir-c790b3d4b256</a:t>
            </a:r>
            <a:endParaRPr lang="tr-TR" dirty="0"/>
          </a:p>
          <a:p>
            <a:r>
              <a:rPr lang="en-US" dirty="0">
                <a:hlinkClick r:id="rId3"/>
              </a:rPr>
              <a:t>https://medium.com/bili%C5%9Fim-hareketi/refactoring-nedir-d49d12a0f333</a:t>
            </a:r>
            <a:endParaRPr lang="tr-TR" dirty="0"/>
          </a:p>
          <a:p>
            <a:r>
              <a:rPr lang="en-US" dirty="0">
                <a:hlinkClick r:id="rId4"/>
              </a:rPr>
              <a:t>https://www.slideshare.net/nedirtv/clean-code-refactoring</a:t>
            </a:r>
            <a:endParaRPr lang="tr-TR" dirty="0"/>
          </a:p>
          <a:p>
            <a:r>
              <a:rPr lang="en-US" dirty="0">
                <a:hlinkClick r:id="rId5"/>
              </a:rPr>
              <a:t>https://medium.com/@ibrahim.kurce/refactoring-2nd-edition-yaz%C4%B1-1-13883f6467dc</a:t>
            </a:r>
            <a:endParaRPr lang="tr-TR" dirty="0"/>
          </a:p>
          <a:p>
            <a:r>
              <a:rPr lang="en-US" dirty="0">
                <a:hlinkClick r:id="rId6"/>
              </a:rPr>
              <a:t>https://www.kemalkefeli.com.tr/refactoring-nedir.html</a:t>
            </a:r>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8"/>
            <a:extLst>
              <a:ext uri="{FF2B5EF4-FFF2-40B4-BE49-F238E27FC236}">
                <a16:creationId xmlns:a16="http://schemas.microsoft.com/office/drawing/2014/main" id="{E615FC51-021C-4530-9CCB-7B39F7838C2C}"/>
              </a:ext>
            </a:extLst>
          </p:cNvPr>
          <p:cNvPicPr>
            <a:picLocks noChangeAspect="1"/>
          </p:cNvPicPr>
          <p:nvPr/>
        </p:nvPicPr>
        <p:blipFill>
          <a:blip r:embed="rId9"/>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10"/>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Can Çilek 1611404048</a:t>
            </a:r>
            <a:br>
              <a:rPr lang="tr-TR" b="1" dirty="0">
                <a:solidFill>
                  <a:schemeClr val="tx1"/>
                </a:solidFill>
              </a:rPr>
            </a:br>
            <a:r>
              <a:rPr lang="tr-TR" dirty="0">
                <a:solidFill>
                  <a:schemeClr val="tx1"/>
                </a:solidFill>
              </a:rPr>
              <a:t>E-posta                       : can.cilek98@gmail.com</a:t>
            </a:r>
          </a:p>
          <a:p>
            <a:pPr algn="just"/>
            <a:r>
              <a:rPr lang="tr-TR" dirty="0">
                <a:solidFill>
                  <a:schemeClr val="tx1"/>
                </a:solidFill>
              </a:rPr>
              <a:t>Tarih                            : 20/05/2021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a:extLst>
              <a:ext uri="{FF2B5EF4-FFF2-40B4-BE49-F238E27FC236}">
                <a16:creationId xmlns:a16="http://schemas.microsoft.com/office/drawing/2014/main" id="{1FB18176-8C29-4F50-9ACE-8E8E2FE1D844}"/>
              </a:ext>
            </a:extLst>
          </p:cNvPr>
          <p:cNvPicPr>
            <a:picLocks noChangeAspect="1" noChangeArrowheads="1"/>
          </p:cNvPicPr>
          <p:nvPr/>
        </p:nvPicPr>
        <p:blipFill>
          <a:blip r:embed="rId6"/>
          <a:srcRect/>
          <a:stretch/>
        </p:blipFill>
        <p:spPr bwMode="auto">
          <a:xfrm>
            <a:off x="9289425" y="242609"/>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9375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err="1"/>
              <a:t>Refactoring</a:t>
            </a:r>
            <a:r>
              <a:rPr lang="tr-TR" dirty="0"/>
              <a:t> n</a:t>
            </a:r>
            <a:r>
              <a:rPr lang="en-US" dirty="0" err="1"/>
              <a:t>edir</a:t>
            </a:r>
            <a:r>
              <a:rPr lang="en-US" dirty="0"/>
              <a:t>?</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pPr algn="just"/>
            <a:r>
              <a:rPr lang="tr-TR" dirty="0" err="1"/>
              <a:t>Refactoring</a:t>
            </a:r>
            <a:r>
              <a:rPr lang="tr-TR" dirty="0"/>
              <a:t> birkaç bölüme ayrılmakla beraber bizim inceleyeceğimiz kısım olan kod </a:t>
            </a:r>
            <a:r>
              <a:rPr lang="tr-TR" dirty="0" err="1"/>
              <a:t>refactoring</a:t>
            </a:r>
            <a:r>
              <a:rPr lang="tr-TR" dirty="0"/>
              <a:t>: programın veya kod bloğunun çalışmasını değiştirmeyecek şekilde gözden geçirilip ilgili kısımlarda düzenleme yapılması demektir. Bu ilgili kısım bazen sadece bir metot iken bazen de programın büyük bir bölümünü içerebilir. Kısacası </a:t>
            </a:r>
            <a:r>
              <a:rPr lang="tr-TR" dirty="0" err="1"/>
              <a:t>refactoring</a:t>
            </a:r>
            <a:r>
              <a:rPr lang="tr-TR" dirty="0"/>
              <a:t>, düzenleme demektir.</a:t>
            </a:r>
          </a:p>
          <a:p>
            <a:pPr algn="just"/>
            <a:r>
              <a:rPr lang="tr-TR" dirty="0" err="1"/>
              <a:t>Refactoring</a:t>
            </a:r>
            <a:r>
              <a:rPr lang="tr-TR" dirty="0"/>
              <a:t>, </a:t>
            </a:r>
            <a:r>
              <a:rPr lang="tr-TR" dirty="0" err="1"/>
              <a:t>Türkçe’ye</a:t>
            </a:r>
            <a:r>
              <a:rPr lang="tr-TR" dirty="0"/>
              <a:t> genelde “kod düzenleme” diye </a:t>
            </a:r>
            <a:r>
              <a:rPr lang="tr-TR" dirty="0" err="1"/>
              <a:t>çeviriliyor</a:t>
            </a:r>
            <a:r>
              <a:rPr lang="tr-TR" dirty="0"/>
              <a:t>.</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Resim 5">
            <a:extLst>
              <a:ext uri="{FF2B5EF4-FFF2-40B4-BE49-F238E27FC236}">
                <a16:creationId xmlns:a16="http://schemas.microsoft.com/office/drawing/2014/main" id="{62111CEE-6CBB-49E9-BEEE-779A9EB16814}"/>
              </a:ext>
            </a:extLst>
          </p:cNvPr>
          <p:cNvPicPr>
            <a:picLocks noChangeAspect="1"/>
          </p:cNvPicPr>
          <p:nvPr/>
        </p:nvPicPr>
        <p:blipFill>
          <a:blip r:embed="rId2"/>
          <a:stretch>
            <a:fillRect/>
          </a:stretch>
        </p:blipFill>
        <p:spPr>
          <a:xfrm>
            <a:off x="8402595" y="568505"/>
            <a:ext cx="2995949" cy="2217002"/>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Refactoring</a:t>
            </a:r>
            <a:r>
              <a:rPr lang="tr-TR" dirty="0"/>
              <a:t> neden gereklidir ?</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err="1"/>
              <a:t>Refactoring</a:t>
            </a:r>
            <a:r>
              <a:rPr lang="tr-TR" dirty="0"/>
              <a:t>, bir çok durumda gerekli olabilir. Örnekler vermek gerekirse; eğer büyük bir projede çalışıyorsanız ve projenin bitiş tarihi yakınsa bazen, “kod çalışsın da nasıl çalışırsa çalışsın” denilen zamanlar olabilir. Bu şekilde yazılmış kodların daha sonra mutlaka </a:t>
            </a:r>
            <a:r>
              <a:rPr lang="tr-TR" dirty="0" err="1"/>
              <a:t>refactor</a:t>
            </a:r>
            <a:r>
              <a:rPr lang="tr-TR" dirty="0"/>
              <a:t> edilmesi gerekir. Başka bir örnekte ise, program ilk seferde gayet düzgün yazılmıştır; ancak yapılan ufak tefek değişiklikler, bakımlar, </a:t>
            </a:r>
            <a:r>
              <a:rPr lang="tr-TR" dirty="0" err="1"/>
              <a:t>bug</a:t>
            </a:r>
            <a:r>
              <a:rPr lang="tr-TR" dirty="0"/>
              <a:t> </a:t>
            </a:r>
            <a:r>
              <a:rPr lang="tr-TR" dirty="0" err="1"/>
              <a:t>fix’ler</a:t>
            </a:r>
            <a:r>
              <a:rPr lang="tr-TR" dirty="0"/>
              <a:t> zamanla kodu çok değiştirmiştir. Bu durumda da </a:t>
            </a:r>
            <a:r>
              <a:rPr lang="tr-TR" dirty="0" err="1"/>
              <a:t>refactor</a:t>
            </a:r>
            <a:r>
              <a:rPr lang="tr-TR" dirty="0"/>
              <a:t> yapmak gereklidir.</a:t>
            </a:r>
          </a:p>
          <a:p>
            <a:pPr algn="just"/>
            <a:r>
              <a:rPr lang="tr-TR" dirty="0" err="1"/>
              <a:t>Refactoring’in</a:t>
            </a:r>
            <a:r>
              <a:rPr lang="tr-TR" dirty="0"/>
              <a:t> temel amacı aslında kodun okunabilirliğini arttırmak ve karmaşıklığını azaltmaktır. Bunun sebebi de ileride yapılacak ekstra geliştirmelerin veya bakımların daha kolay bir şekilde halledilebilmesidir.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304601" y="329899"/>
            <a:ext cx="8911687" cy="1280890"/>
          </a:xfrm>
        </p:spPr>
        <p:txBody>
          <a:bodyPr>
            <a:normAutofit/>
          </a:bodyPr>
          <a:lstStyle/>
          <a:p>
            <a:r>
              <a:rPr lang="tr-TR" dirty="0" err="1"/>
              <a:t>Refactoring</a:t>
            </a:r>
            <a:r>
              <a:rPr lang="tr-TR" dirty="0"/>
              <a:t> ne zaman yapılmalı?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707433" y="1906748"/>
            <a:ext cx="11104605" cy="5502876"/>
          </a:xfrm>
        </p:spPr>
        <p:txBody>
          <a:bodyPr>
            <a:normAutofit/>
          </a:bodyPr>
          <a:lstStyle/>
          <a:p>
            <a:pPr algn="just"/>
            <a:r>
              <a:rPr lang="tr-TR" b="1" dirty="0"/>
              <a:t>Zaman olarak </a:t>
            </a:r>
            <a:r>
              <a:rPr lang="tr-TR" b="1" dirty="0" err="1"/>
              <a:t>refactoring</a:t>
            </a:r>
            <a:r>
              <a:rPr lang="tr-TR" b="1" dirty="0"/>
              <a:t> her an yapılabilir; </a:t>
            </a:r>
            <a:r>
              <a:rPr lang="tr-TR" dirty="0"/>
              <a:t>ancak bazen </a:t>
            </a:r>
            <a:r>
              <a:rPr lang="tr-TR" dirty="0" err="1"/>
              <a:t>refactor</a:t>
            </a:r>
            <a:r>
              <a:rPr lang="tr-TR" dirty="0"/>
              <a:t> yapmak için belirtiler görmeye başlarsınız. Bu belirtiler sıklaştığı zaman, gerekirse yeni geliştirmelere ara verip </a:t>
            </a:r>
            <a:r>
              <a:rPr lang="tr-TR" dirty="0" err="1"/>
              <a:t>refactor</a:t>
            </a:r>
            <a:r>
              <a:rPr lang="tr-TR" dirty="0"/>
              <a:t> yapmak gereklidir. Peki nedir bu belirtiler?</a:t>
            </a:r>
          </a:p>
          <a:p>
            <a:pPr algn="just"/>
            <a:r>
              <a:rPr lang="tr-TR" dirty="0"/>
              <a:t> </a:t>
            </a:r>
            <a:r>
              <a:rPr lang="tr-TR" b="1" dirty="0" err="1"/>
              <a:t>Çoklanmış</a:t>
            </a:r>
            <a:r>
              <a:rPr lang="tr-TR" b="1" dirty="0"/>
              <a:t> kod: </a:t>
            </a:r>
            <a:r>
              <a:rPr lang="tr-TR" dirty="0"/>
              <a:t>Programınızda aynı işi yapan veya %99 oranında aynı işi yapıp çok ufak farklılık olan kodları </a:t>
            </a:r>
            <a:r>
              <a:rPr lang="tr-TR" dirty="0" err="1"/>
              <a:t>refactor</a:t>
            </a:r>
            <a:r>
              <a:rPr lang="tr-TR" dirty="0"/>
              <a:t> etmeniz gerekir. Mümkün olduğunca </a:t>
            </a:r>
            <a:r>
              <a:rPr lang="tr-TR" dirty="0" err="1"/>
              <a:t>çoklanmış</a:t>
            </a:r>
            <a:r>
              <a:rPr lang="tr-TR" dirty="0"/>
              <a:t> kod yazılmamalıdır.</a:t>
            </a:r>
          </a:p>
          <a:p>
            <a:pPr algn="just"/>
            <a:r>
              <a:rPr lang="tr-TR" b="1" dirty="0"/>
              <a:t>Uzun metotlar: </a:t>
            </a:r>
            <a:r>
              <a:rPr lang="tr-TR" dirty="0"/>
              <a:t>Çok uzun metotların hem okunması hem de bakımı zor olur. Dolayısıyla metotlar mümkün olduğunca kısa yazılmalıdır. ortalama bir metot 20 – 25 satırı geçmemelidir. Düşük seviyeli bir dil kullanıyorsanız elbette ki satır sayısı biraz daha artabilir. </a:t>
            </a:r>
            <a:r>
              <a:rPr lang="tr-TR" dirty="0" err="1"/>
              <a:t>Refactoring</a:t>
            </a:r>
            <a:r>
              <a:rPr lang="tr-TR" dirty="0"/>
              <a:t> yaparken gözünüze uzun görünen ve parçalanabilir metotları mutlaka parçalayın.</a:t>
            </a:r>
          </a:p>
          <a:p>
            <a:pPr algn="just"/>
            <a:r>
              <a:rPr lang="tr-TR" b="1" dirty="0"/>
              <a:t>Sınırları belli olmayan sınıflar: </a:t>
            </a:r>
            <a:r>
              <a:rPr lang="tr-TR" dirty="0"/>
              <a:t>Oluşturmuş olduğunuz bir sınıf, kendinden beklenen başka işleri de yapıyorsa orda bir sıkıntı var demektir. Bu durumda ilgili alakasız işler için ayrı bir sınıf oluşturmalı veya daha alakalı bir sınıfa taşımalıdır.</a:t>
            </a:r>
          </a:p>
          <a:p>
            <a:pPr algn="just"/>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7643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304601" y="329899"/>
            <a:ext cx="8911687" cy="1280890"/>
          </a:xfrm>
        </p:spPr>
        <p:txBody>
          <a:bodyPr>
            <a:normAutofit/>
          </a:bodyPr>
          <a:lstStyle/>
          <a:p>
            <a:r>
              <a:rPr lang="tr-TR" dirty="0" err="1"/>
              <a:t>Refactoring</a:t>
            </a:r>
            <a:r>
              <a:rPr lang="tr-TR" dirty="0"/>
              <a:t> ne zaman yapılmalı?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921695" y="1355124"/>
            <a:ext cx="11104605" cy="5502876"/>
          </a:xfrm>
        </p:spPr>
        <p:txBody>
          <a:bodyPr>
            <a:noAutofit/>
          </a:bodyPr>
          <a:lstStyle/>
          <a:p>
            <a:pPr algn="just"/>
            <a:r>
              <a:rPr lang="tr-TR" sz="1500" b="1" dirty="0"/>
              <a:t>Çok uzun veya iç içe döngüler: </a:t>
            </a:r>
            <a:r>
              <a:rPr lang="tr-TR" sz="1500" dirty="0"/>
              <a:t>Her programda </a:t>
            </a:r>
            <a:r>
              <a:rPr lang="tr-TR" sz="1500" dirty="0" err="1"/>
              <a:t>for</a:t>
            </a:r>
            <a:r>
              <a:rPr lang="tr-TR" sz="1500" dirty="0"/>
              <a:t>, </a:t>
            </a:r>
            <a:r>
              <a:rPr lang="tr-TR" sz="1500" dirty="0" err="1"/>
              <a:t>foreach</a:t>
            </a:r>
            <a:r>
              <a:rPr lang="tr-TR" sz="1500" dirty="0"/>
              <a:t> veya </a:t>
            </a:r>
            <a:r>
              <a:rPr lang="tr-TR" sz="1500" dirty="0" err="1"/>
              <a:t>while</a:t>
            </a:r>
            <a:r>
              <a:rPr lang="tr-TR" sz="1500" dirty="0"/>
              <a:t> döngüsü mevcuttur. Bu döngülerin iç kısmındaki kod bloğunu mümkün olduğunca kısa tutmak gerekir. Örneğin değişken tanımlarını döngünün dışında yapabilirsiniz. Uzun kod bloklarının haricinde iç içe yazılan döngüler de </a:t>
            </a:r>
            <a:r>
              <a:rPr lang="tr-TR" sz="1500" dirty="0" err="1"/>
              <a:t>refactor</a:t>
            </a:r>
            <a:r>
              <a:rPr lang="tr-TR" sz="1500" dirty="0"/>
              <a:t> alanına girmektedir. İç içe 3 – 4 tane döngü yazdığınızda kodun okunabilirliği çok çok azalmış olur ve özellikle </a:t>
            </a:r>
            <a:r>
              <a:rPr lang="tr-TR" sz="1500" dirty="0" err="1"/>
              <a:t>debug</a:t>
            </a:r>
            <a:r>
              <a:rPr lang="tr-TR" sz="1500" dirty="0"/>
              <a:t> yaparken takip etmek çok zorlaşır. Bakım maliyetinden bahsetmiyorum bile.</a:t>
            </a:r>
          </a:p>
          <a:p>
            <a:pPr algn="just"/>
            <a:r>
              <a:rPr lang="tr-TR" sz="1500" b="1" dirty="0"/>
              <a:t>Aşırı parametre alan metotlar: </a:t>
            </a:r>
            <a:r>
              <a:rPr lang="tr-TR" sz="1500" dirty="0"/>
              <a:t>Metotlara geçilen parametre sayısı yerine göre iyi bir </a:t>
            </a:r>
            <a:r>
              <a:rPr lang="tr-TR" sz="1500" dirty="0" err="1"/>
              <a:t>refactoring</a:t>
            </a:r>
            <a:r>
              <a:rPr lang="tr-TR" sz="1500" dirty="0"/>
              <a:t> alanı olabilir. Eğer metodunuz çok fazla parametre alıyorsa muhtemelen birden fazla iş yapıyor demektir. Bu durumda metodu bölmek, dolayısıyla da parametrelerini azaltmak gerekir.</a:t>
            </a:r>
          </a:p>
          <a:p>
            <a:pPr algn="just"/>
            <a:r>
              <a:rPr lang="tr-TR" sz="1500" b="1" dirty="0"/>
              <a:t>Birden çok sınıfta paralel değişiklikler: </a:t>
            </a:r>
            <a:r>
              <a:rPr lang="tr-TR" sz="1500" dirty="0"/>
              <a:t>Bir sınıfta kullandığınız bir şeyi benzer bir şekilde başka bir sınıfta da kullanıyorsanız, herhangi bir değişiklikte iki sınıfı da değiştirmeniz gerekecektir. Hatta aynı şeyi 3 – 4 sınıfta kullanıyorsanız epey bir değişiklik yapmanız gerekecek. Dolayısıyla bu ortak noktaları ayrı bir sınıfa taşımakta fayda var. Basit bir örnek verelim, telefon numarası uzunluğunu 10 olarak belirlediniz ve bunu A sınıfının içerisine </a:t>
            </a:r>
            <a:r>
              <a:rPr lang="tr-TR" sz="1500" dirty="0" err="1"/>
              <a:t>constant</a:t>
            </a:r>
            <a:r>
              <a:rPr lang="tr-TR" sz="1500" dirty="0"/>
              <a:t> olacak şekilde tanımladınız. Aynı şekilde B ve C sınıflarına da tanımladınız. Yarın bir gün yurt dışı telefon numaraları için de destek geldiğinde 10 olan sabiti 15 olarak değiştirmeniz gerekecek ve dolayısıyla 3 sınıfta da bu değişikliği yapacaksınız. Eğer bu değişken tek bir yerde olsaydı kolayca değiştirilebilir olacaktı.</a:t>
            </a:r>
            <a:endParaRPr lang="en-US" sz="150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17479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576131" y="147337"/>
            <a:ext cx="10450169" cy="1280890"/>
          </a:xfrm>
        </p:spPr>
        <p:txBody>
          <a:bodyPr>
            <a:normAutofit/>
          </a:bodyPr>
          <a:lstStyle/>
          <a:p>
            <a:r>
              <a:rPr lang="tr-TR" dirty="0" err="1"/>
              <a:t>Refactoring</a:t>
            </a:r>
            <a:r>
              <a:rPr lang="tr-TR" dirty="0"/>
              <a:t> ne zaman yapılmalı? (devam)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921695" y="2470962"/>
            <a:ext cx="11104605" cy="5502876"/>
          </a:xfrm>
        </p:spPr>
        <p:txBody>
          <a:bodyPr>
            <a:normAutofit/>
          </a:bodyPr>
          <a:lstStyle/>
          <a:p>
            <a:pPr algn="just"/>
            <a:r>
              <a:rPr lang="tr-TR" sz="1500" b="1" dirty="0"/>
              <a:t>Ait olduğu sınıftan çok başka bir sınıftan özellik kullanan metotlar: </a:t>
            </a:r>
            <a:r>
              <a:rPr lang="tr-TR" sz="1500" dirty="0"/>
              <a:t>Öyle bir metot düşünün ki, içinde bulunduğu sınıfın elemanlarından çok başka bir sınıfın elemanlarını kullanıyor. Sizce bu normal bir durum mudur? Böyle bir durumda metodu diğer sınıfın içine taşıyarak mevcut sınıf içerisinden çağırabilirsiniz.</a:t>
            </a:r>
          </a:p>
          <a:p>
            <a:pPr algn="just"/>
            <a:r>
              <a:rPr lang="tr-TR" sz="1500" b="1" dirty="0"/>
              <a:t>Basit veri tiplerinin aşırı yüklenmesi: </a:t>
            </a:r>
            <a:r>
              <a:rPr lang="tr-TR" sz="1500" dirty="0"/>
              <a:t>Eğer programınızda basit veri tiplerini çokça kullanıyorsanız dikkatli olmalısınız. Örneğin tutar için </a:t>
            </a:r>
            <a:r>
              <a:rPr lang="tr-TR" sz="1500" dirty="0" err="1"/>
              <a:t>integer</a:t>
            </a:r>
            <a:r>
              <a:rPr lang="tr-TR" sz="1500" dirty="0"/>
              <a:t> veri tipi kullanmak yerine </a:t>
            </a:r>
            <a:r>
              <a:rPr lang="tr-TR" sz="1500" dirty="0" err="1"/>
              <a:t>Amount</a:t>
            </a:r>
            <a:r>
              <a:rPr lang="tr-TR" sz="1500" dirty="0"/>
              <a:t> şeklinde bir sınıf oluşturabilirsiniz. Böylece yanlış atamaların önüne geçebilirsiniz.</a:t>
            </a:r>
          </a:p>
          <a:p>
            <a:pPr algn="just"/>
            <a:r>
              <a:rPr lang="tr-TR" sz="1500" b="1" dirty="0"/>
              <a:t>İşe yaramayan sınıflar: </a:t>
            </a:r>
            <a:r>
              <a:rPr lang="tr-TR" sz="1500" dirty="0"/>
              <a:t>Kodunuzu </a:t>
            </a:r>
            <a:r>
              <a:rPr lang="tr-TR" sz="1500" dirty="0" err="1"/>
              <a:t>refactor</a:t>
            </a:r>
            <a:r>
              <a:rPr lang="tr-TR" sz="1500" dirty="0"/>
              <a:t> ettiğinizde bazen bazı sınıflarda çok az şey kalabilir. Bu durumda kendinize sormalı ve gerekliyse sınıf içerisinde kalan işleri diğer sınıflara dağıtarak ilgili sınıfı komple silebilirsiniz.</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21836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576131" y="147337"/>
            <a:ext cx="10450169" cy="1280890"/>
          </a:xfrm>
        </p:spPr>
        <p:txBody>
          <a:bodyPr>
            <a:normAutofit/>
          </a:bodyPr>
          <a:lstStyle/>
          <a:p>
            <a:r>
              <a:rPr lang="tr-TR" dirty="0" err="1"/>
              <a:t>Refactoring</a:t>
            </a:r>
            <a:r>
              <a:rPr lang="tr-TR" dirty="0"/>
              <a:t> ne zaman yapılmalı? (devam)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773414" y="2421534"/>
            <a:ext cx="11104605" cy="5502876"/>
          </a:xfrm>
        </p:spPr>
        <p:txBody>
          <a:bodyPr>
            <a:normAutofit/>
          </a:bodyPr>
          <a:lstStyle/>
          <a:p>
            <a:pPr algn="just"/>
            <a:r>
              <a:rPr lang="tr-TR" sz="1500" b="1" dirty="0"/>
              <a:t>İsmi anlamsız olan metotlar: </a:t>
            </a:r>
            <a:r>
              <a:rPr lang="tr-TR" sz="1500" dirty="0"/>
              <a:t>Bir metodun ismi size anlamsız geliyorsa veya ismi ile yaptığı iş birbirinden farklıysa metodun ismini değiştirmeniz gerekir. </a:t>
            </a:r>
          </a:p>
          <a:p>
            <a:pPr algn="just"/>
            <a:r>
              <a:rPr lang="tr-TR" sz="1500" b="1" dirty="0"/>
              <a:t>İleride lazım olabilecek kodlar: </a:t>
            </a:r>
            <a:r>
              <a:rPr lang="tr-TR" sz="1500" dirty="0"/>
              <a:t>Bunu birçok programcının yaptığını düşünüyorum. Bir kod bloğu yazıyorsunuz, daha sonra akış değişiyor ve farklı bir kod yazmanız gerekiyor. Bu durumda eskisini silmeyip “ileride lazım olur” dediğiniz an hata yapıyorsunuz demektir. Çoğu durumda o kod bir daha kullanılmayacak ve sadece orda duruyor olacaktır. Benzer şekilde ilgili kodu yoruma alıp bırakmak da pek mantıklı değildir. Birçok büyük proje TFS gibi dosya yönetimini kolaylaştıran uygulamalar kullanır. Dolayısıyla, eğer lazım olur dediğiniz kod ilerde gerçekten lazım olursa, sadece dosyanın geçmişine bakıp ilgili kod bloğunu edinebilirsiniz.</a:t>
            </a:r>
            <a:endParaRPr lang="en-US" sz="150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03076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329899"/>
            <a:ext cx="8911687" cy="1280890"/>
          </a:xfrm>
        </p:spPr>
        <p:txBody>
          <a:bodyPr>
            <a:normAutofit/>
          </a:bodyPr>
          <a:lstStyle/>
          <a:p>
            <a:r>
              <a:rPr lang="tr-TR" dirty="0"/>
              <a:t>Belirli </a:t>
            </a:r>
            <a:r>
              <a:rPr lang="tr-TR" dirty="0" err="1"/>
              <a:t>Refactoring’ler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11579" y="1152907"/>
            <a:ext cx="10752262" cy="5441092"/>
          </a:xfrm>
        </p:spPr>
        <p:txBody>
          <a:bodyPr>
            <a:normAutofit/>
          </a:bodyPr>
          <a:lstStyle/>
          <a:p>
            <a:pPr algn="just"/>
            <a:r>
              <a:rPr lang="tr-TR" dirty="0"/>
              <a:t>Aşağıda, çeşitli seviyelerde </a:t>
            </a:r>
            <a:r>
              <a:rPr lang="tr-TR" dirty="0" err="1"/>
              <a:t>refactoring</a:t>
            </a:r>
            <a:r>
              <a:rPr lang="tr-TR" dirty="0"/>
              <a:t> tipleri mevcut.</a:t>
            </a:r>
          </a:p>
          <a:p>
            <a:pPr marL="0" indent="0" algn="just">
              <a:buNone/>
            </a:pPr>
            <a:endParaRPr lang="en-US" dirty="0"/>
          </a:p>
        </p:txBody>
      </p:sp>
      <p:pic>
        <p:nvPicPr>
          <p:cNvPr id="7" name="Resim 6">
            <a:extLst>
              <a:ext uri="{FF2B5EF4-FFF2-40B4-BE49-F238E27FC236}">
                <a16:creationId xmlns:a16="http://schemas.microsoft.com/office/drawing/2014/main" id="{9A7F27D1-D565-4FD9-B383-870A7500F59A}"/>
              </a:ext>
            </a:extLst>
          </p:cNvPr>
          <p:cNvPicPr/>
          <p:nvPr/>
        </p:nvPicPr>
        <p:blipFill>
          <a:blip r:embed="rId2">
            <a:extLst>
              <a:ext uri="{BEBA8EAE-BF5A-486C-A8C5-ECC9F3942E4B}">
                <a14:imgProps xmlns:a14="http://schemas.microsoft.com/office/drawing/2010/main">
                  <a14:imgLayer r:embed="rId3">
                    <a14:imgEffect>
                      <a14:backgroundRemoval t="1747" b="97380" l="815" r="98505"/>
                    </a14:imgEffect>
                  </a14:imgLayer>
                </a14:imgProps>
              </a:ext>
              <a:ext uri="{28A0092B-C50C-407E-A947-70E740481C1C}">
                <a14:useLocalDpi xmlns:a14="http://schemas.microsoft.com/office/drawing/2010/main" val="0"/>
              </a:ext>
            </a:extLst>
          </a:blip>
          <a:stretch>
            <a:fillRect/>
          </a:stretch>
        </p:blipFill>
        <p:spPr>
          <a:xfrm>
            <a:off x="3039793" y="2120518"/>
            <a:ext cx="6359183" cy="4157190"/>
          </a:xfrm>
          <a:prstGeom prst="rect">
            <a:avLst/>
          </a:prstGeom>
        </p:spPr>
      </p:pic>
    </p:spTree>
    <p:extLst>
      <p:ext uri="{BB962C8B-B14F-4D97-AF65-F5344CB8AC3E}">
        <p14:creationId xmlns:p14="http://schemas.microsoft.com/office/powerpoint/2010/main" val="129174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398</TotalTime>
  <Words>2037</Words>
  <Application>Microsoft Office PowerPoint</Application>
  <PresentationFormat>Geniş ekran</PresentationFormat>
  <Paragraphs>145</Paragraphs>
  <Slides>24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24</vt:i4>
      </vt:variant>
    </vt:vector>
  </HeadingPairs>
  <TitlesOfParts>
    <vt:vector size="29" baseType="lpstr">
      <vt:lpstr>Arial</vt:lpstr>
      <vt:lpstr>Calibri</vt:lpstr>
      <vt:lpstr>Century Gothic</vt:lpstr>
      <vt:lpstr>Wingdings 3</vt:lpstr>
      <vt:lpstr>Duman</vt:lpstr>
      <vt:lpstr>Refactoring Nedir Nasıl Yapılır</vt:lpstr>
      <vt:lpstr>İçindekiler</vt:lpstr>
      <vt:lpstr>Refactoring nedir? </vt:lpstr>
      <vt:lpstr>Refactoring neden gereklidir ?</vt:lpstr>
      <vt:lpstr>Refactoring ne zaman yapılmalı?</vt:lpstr>
      <vt:lpstr>Refactoring ne zaman yapılmalı?</vt:lpstr>
      <vt:lpstr>Refactoring ne zaman yapılmalı? (devam)</vt:lpstr>
      <vt:lpstr>Refactoring ne zaman yapılmalı? (devam)</vt:lpstr>
      <vt:lpstr>Belirli Refactoring’ler</vt:lpstr>
      <vt:lpstr>Belirli Refactoring’ler</vt:lpstr>
      <vt:lpstr>Belirli Refactoring’ler (devam)</vt:lpstr>
      <vt:lpstr>Belirli Refactoring’ler (devam)</vt:lpstr>
      <vt:lpstr>Belirli Refactoring’ler (devam)</vt:lpstr>
      <vt:lpstr>Güvenli şekilde refactoring nasıl yapılır?</vt:lpstr>
      <vt:lpstr>Güvenli şekilde refactoring nasıl yapılır?</vt:lpstr>
      <vt:lpstr>Refactoring Örneği</vt:lpstr>
      <vt:lpstr>Refactoring Örneği</vt:lpstr>
      <vt:lpstr>Refactoring Örneği</vt:lpstr>
      <vt:lpstr>Refactoring Örneği</vt:lpstr>
      <vt:lpstr>Refactoring Örneği</vt:lpstr>
      <vt:lpstr>Refactoring Örneği</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can cilek</cp:lastModifiedBy>
  <cp:revision>50</cp:revision>
  <dcterms:created xsi:type="dcterms:W3CDTF">2020-04-15T07:57:29Z</dcterms:created>
  <dcterms:modified xsi:type="dcterms:W3CDTF">2021-05-19T19:30:17Z</dcterms:modified>
</cp:coreProperties>
</file>