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72" r:id="rId5"/>
    <p:sldId id="273" r:id="rId6"/>
    <p:sldId id="274" r:id="rId7"/>
    <p:sldId id="261" r:id="rId8"/>
    <p:sldId id="271" r:id="rId9"/>
    <p:sldId id="275" r:id="rId10"/>
    <p:sldId id="262" r:id="rId11"/>
    <p:sldId id="263" r:id="rId12"/>
    <p:sldId id="276" r:id="rId13"/>
    <p:sldId id="282" r:id="rId14"/>
    <p:sldId id="265" r:id="rId15"/>
    <p:sldId id="266" r:id="rId16"/>
    <p:sldId id="268" r:id="rId17"/>
    <p:sldId id="278" r:id="rId18"/>
    <p:sldId id="279" r:id="rId19"/>
    <p:sldId id="280" r:id="rId20"/>
    <p:sldId id="281" r:id="rId21"/>
    <p:sldId id="270" r:id="rId22"/>
    <p:sldId id="277"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116" d="100"/>
          <a:sy n="116" d="100"/>
        </p:scale>
        <p:origin x="30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6/8/2021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itnext.io/generic-repository-pattern-using-dapper-bd48d9cd7ead" TargetMode="External"/><Relationship Id="rId7" Type="http://schemas.openxmlformats.org/officeDocument/2006/relationships/hyperlink" Target="https://www.youtube.com/channel/UCIdYgV-XFjv9q0IHtzUTtQw" TargetMode="External"/><Relationship Id="rId2" Type="http://schemas.openxmlformats.org/officeDocument/2006/relationships/hyperlink" Target="https://www.bayramucuncu.com/repository-pattern-nedir/"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dapper-tutorial.net/dapper" TargetMode="External"/><Relationship Id="rId4" Type="http://schemas.openxmlformats.org/officeDocument/2006/relationships/hyperlink" Target="https://www.borakasmer.com/dapper-nedir/" TargetMode="External"/><Relationship Id="rId9" Type="http://schemas.openxmlformats.org/officeDocument/2006/relationships/hyperlink" Target="http://youtube.com/bmdersleri"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1496974" y="2817867"/>
            <a:ext cx="9764202" cy="888718"/>
          </a:xfrm>
        </p:spPr>
        <p:txBody>
          <a:bodyPr>
            <a:normAutofit fontScale="90000"/>
          </a:bodyPr>
          <a:lstStyle/>
          <a:p>
            <a:pPr algn="ctr"/>
            <a:r>
              <a:rPr lang="tr-TR"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Repository</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(Depo) Deseni</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Alican Dursun 1811404058</a:t>
            </a:r>
          </a:p>
          <a:p>
            <a:r>
              <a:rPr lang="tr-TR" dirty="0">
                <a:solidFill>
                  <a:schemeClr val="tx1"/>
                </a:solidFill>
              </a:rPr>
              <a:t>Tarih                            : </a:t>
            </a:r>
            <a:r>
              <a:rPr lang="tr-TR" dirty="0" smtClean="0">
                <a:solidFill>
                  <a:schemeClr val="tx1"/>
                </a:solidFill>
              </a:rPr>
              <a:t>06/06/2021</a:t>
            </a:r>
            <a:endParaRPr lang="tr-TR" dirty="0">
              <a:solidFill>
                <a:schemeClr val="tx1"/>
              </a:solidFill>
            </a:endParaRP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xmlns=""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xmlns=""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xmlns=""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xmlns=""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xmlns=""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err="1"/>
              <a:t>Dapper</a:t>
            </a:r>
            <a:r>
              <a:rPr lang="tr-TR" dirty="0"/>
              <a:t> ORM</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60" y="1405651"/>
            <a:ext cx="10086552" cy="3512338"/>
          </a:xfrm>
        </p:spPr>
        <p:txBody>
          <a:bodyPr>
            <a:normAutofit/>
          </a:bodyPr>
          <a:lstStyle/>
          <a:p>
            <a:r>
              <a:rPr lang="tr-TR" dirty="0"/>
              <a:t>Genelde ORM araçları biraz hantal çalışır. Özellikle yoğun trafik alan </a:t>
            </a:r>
            <a:r>
              <a:rPr lang="tr-TR" dirty="0" err="1"/>
              <a:t>portallarda</a:t>
            </a:r>
            <a:r>
              <a:rPr lang="tr-TR" dirty="0"/>
              <a:t> pek de tercih edilmez. Ancak bu gibi durumlarda bir “</a:t>
            </a:r>
            <a:r>
              <a:rPr lang="tr-TR" b="1" dirty="0"/>
              <a:t>Micro ORM</a:t>
            </a:r>
            <a:r>
              <a:rPr lang="tr-TR" dirty="0"/>
              <a:t>” bir çok soruna çözüm olabilir. Örneğin “</a:t>
            </a:r>
            <a:r>
              <a:rPr lang="tr-TR" b="1" dirty="0" err="1"/>
              <a:t>Dapper</a:t>
            </a:r>
            <a:r>
              <a:rPr lang="tr-TR" dirty="0"/>
              <a:t>“ sadece tek bir </a:t>
            </a:r>
            <a:r>
              <a:rPr lang="tr-TR" dirty="0" err="1"/>
              <a:t>dll</a:t>
            </a:r>
            <a:r>
              <a:rPr lang="tr-TR" dirty="0"/>
              <a:t> </a:t>
            </a:r>
            <a:r>
              <a:rPr lang="tr-TR" dirty="0" err="1"/>
              <a:t>dir</a:t>
            </a:r>
            <a:r>
              <a:rPr lang="tr-TR" dirty="0"/>
              <a:t>. Çok hızlıdır. </a:t>
            </a:r>
            <a:r>
              <a:rPr lang="tr-TR" dirty="0" err="1"/>
              <a:t>LightWeight</a:t>
            </a:r>
            <a:r>
              <a:rPr lang="tr-TR" dirty="0"/>
              <a:t> </a:t>
            </a:r>
            <a:r>
              <a:rPr lang="tr-TR" dirty="0" err="1"/>
              <a:t>dir</a:t>
            </a:r>
            <a:r>
              <a:rPr lang="tr-TR" dirty="0"/>
              <a:t>. Yani, ne haritalama (</a:t>
            </a:r>
            <a:r>
              <a:rPr lang="tr-TR" dirty="0" err="1"/>
              <a:t>mapping</a:t>
            </a:r>
            <a:r>
              <a:rPr lang="tr-TR" dirty="0"/>
              <a:t>) yapmak için bir ara yüzü vardır ne de herhangi bir ayarlama dosyasına ihtiyaç duymaktadır. Kısaca basit ve çok hızlıdır. Ayrıca bize aynı </a:t>
            </a:r>
            <a:r>
              <a:rPr lang="tr-TR" dirty="0" err="1"/>
              <a:t>entity</a:t>
            </a:r>
            <a:r>
              <a:rPr lang="tr-TR" dirty="0"/>
              <a:t> </a:t>
            </a:r>
            <a:r>
              <a:rPr lang="tr-TR" dirty="0" err="1"/>
              <a:t>framework’de</a:t>
            </a:r>
            <a:r>
              <a:rPr lang="tr-TR" dirty="0"/>
              <a:t> </a:t>
            </a:r>
            <a:r>
              <a:rPr lang="tr-TR" dirty="0" smtClean="0"/>
              <a:t>olduğu </a:t>
            </a:r>
            <a:r>
              <a:rPr lang="tr-TR" dirty="0"/>
              <a:t>gibi kolayca sorgu yazma olanağı sağlamaktadır. Bana en güven veren durumlardan biri de “</a:t>
            </a:r>
            <a:r>
              <a:rPr lang="tr-TR" b="1" dirty="0" err="1"/>
              <a:t>Stack</a:t>
            </a:r>
            <a:r>
              <a:rPr lang="tr-TR" b="1" dirty="0"/>
              <a:t> </a:t>
            </a:r>
            <a:r>
              <a:rPr lang="tr-TR" b="1" dirty="0" err="1"/>
              <a:t>Overflow</a:t>
            </a:r>
            <a:r>
              <a:rPr lang="tr-TR" dirty="0"/>
              <a:t>” geliştiricileri tarafından yazılmış olan bir ORM </a:t>
            </a:r>
            <a:r>
              <a:rPr lang="tr-TR" dirty="0" err="1"/>
              <a:t>Tool’u</a:t>
            </a:r>
            <a:r>
              <a:rPr lang="tr-TR" dirty="0"/>
              <a:t> olmasıdır.</a:t>
            </a:r>
          </a:p>
          <a:p>
            <a:r>
              <a:rPr lang="tr-TR" dirty="0" err="1"/>
              <a:t>Dapper</a:t>
            </a:r>
            <a:r>
              <a:rPr lang="tr-TR" dirty="0"/>
              <a:t>, performans ve kullanım kolaylığı sağlaması düşünülerek geliştirilmiş bir ORM </a:t>
            </a:r>
            <a:r>
              <a:rPr lang="tr-TR" dirty="0" err="1"/>
              <a:t>dir</a:t>
            </a:r>
            <a:r>
              <a:rPr lang="tr-TR" dirty="0"/>
              <a:t>. </a:t>
            </a:r>
            <a:r>
              <a:rPr lang="tr-TR" dirty="0" err="1"/>
              <a:t>Transaction</a:t>
            </a:r>
            <a:r>
              <a:rPr lang="tr-TR" dirty="0"/>
              <a:t>, </a:t>
            </a:r>
            <a:r>
              <a:rPr lang="tr-TR" dirty="0" err="1"/>
              <a:t>stored</a:t>
            </a:r>
            <a:r>
              <a:rPr lang="tr-TR" dirty="0"/>
              <a:t> </a:t>
            </a:r>
            <a:r>
              <a:rPr lang="tr-TR" dirty="0" err="1"/>
              <a:t>procedure</a:t>
            </a:r>
            <a:r>
              <a:rPr lang="tr-TR" dirty="0"/>
              <a:t> yada </a:t>
            </a:r>
            <a:r>
              <a:rPr lang="tr-TR" dirty="0" err="1"/>
              <a:t>bulk</a:t>
            </a:r>
            <a:r>
              <a:rPr lang="tr-TR" dirty="0"/>
              <a:t> insert kullanarak </a:t>
            </a:r>
            <a:r>
              <a:rPr lang="tr-TR" dirty="0" err="1"/>
              <a:t>static</a:t>
            </a:r>
            <a:r>
              <a:rPr lang="tr-TR" dirty="0"/>
              <a:t> ve </a:t>
            </a:r>
            <a:r>
              <a:rPr lang="tr-TR" dirty="0" err="1"/>
              <a:t>dynamic</a:t>
            </a:r>
            <a:r>
              <a:rPr lang="tr-TR" dirty="0"/>
              <a:t> </a:t>
            </a:r>
            <a:r>
              <a:rPr lang="tr-TR" dirty="0" err="1"/>
              <a:t>object</a:t>
            </a:r>
            <a:r>
              <a:rPr lang="tr-TR" dirty="0"/>
              <a:t> </a:t>
            </a:r>
            <a:r>
              <a:rPr lang="tr-TR" dirty="0" err="1"/>
              <a:t>binding</a:t>
            </a:r>
            <a:r>
              <a:rPr lang="tr-TR" dirty="0"/>
              <a:t> yapabilmemizi sağlar.</a:t>
            </a:r>
          </a:p>
        </p:txBody>
      </p:sp>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err="1"/>
              <a:t>Dapper</a:t>
            </a:r>
            <a:r>
              <a:rPr lang="tr-TR" dirty="0"/>
              <a:t> Query Fonksiyonu</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59" y="1405650"/>
            <a:ext cx="10403238" cy="5364265"/>
          </a:xfrm>
        </p:spPr>
        <p:txBody>
          <a:bodyPr>
            <a:normAutofit/>
          </a:bodyPr>
          <a:lstStyle/>
          <a:p>
            <a:pPr algn="just"/>
            <a:r>
              <a:rPr lang="tr-TR" b="1" dirty="0"/>
              <a:t>Query Fonksiyonu </a:t>
            </a:r>
            <a:r>
              <a:rPr lang="tr-TR" dirty="0"/>
              <a:t>: Elimizde bir </a:t>
            </a:r>
            <a:r>
              <a:rPr lang="tr-TR" dirty="0" err="1"/>
              <a:t>Sql</a:t>
            </a:r>
            <a:r>
              <a:rPr lang="tr-TR" dirty="0"/>
              <a:t> tablosunun modeli olduğunda, bu modeli liste şeklinde örnek olarak kullanıcıların listesini veya liste olmayan şekilde yani tek bir kullanıcının verisini çekmek için veya filtrelemek için kullanılır.</a:t>
            </a:r>
          </a:p>
          <a:p>
            <a:pPr algn="just"/>
            <a:endParaRPr lang="tr-TR" dirty="0"/>
          </a:p>
        </p:txBody>
      </p:sp>
      <p:pic>
        <p:nvPicPr>
          <p:cNvPr id="7" name="Resim 6"/>
          <p:cNvPicPr>
            <a:picLocks noChangeAspect="1"/>
          </p:cNvPicPr>
          <p:nvPr/>
        </p:nvPicPr>
        <p:blipFill rotWithShape="1">
          <a:blip r:embed="rId2">
            <a:extLst>
              <a:ext uri="{28A0092B-C50C-407E-A947-70E740481C1C}">
                <a14:useLocalDpi xmlns:a14="http://schemas.microsoft.com/office/drawing/2010/main" val="0"/>
              </a:ext>
            </a:extLst>
          </a:blip>
          <a:srcRect b="46672"/>
          <a:stretch/>
        </p:blipFill>
        <p:spPr>
          <a:xfrm>
            <a:off x="1699992" y="2573871"/>
            <a:ext cx="9297192" cy="1632593"/>
          </a:xfrm>
          <a:prstGeom prst="rect">
            <a:avLst/>
          </a:prstGeom>
        </p:spPr>
      </p:pic>
      <p:pic>
        <p:nvPicPr>
          <p:cNvPr id="9" name="Resim 8"/>
          <p:cNvPicPr>
            <a:picLocks noChangeAspect="1"/>
          </p:cNvPicPr>
          <p:nvPr/>
        </p:nvPicPr>
        <p:blipFill rotWithShape="1">
          <a:blip r:embed="rId3">
            <a:extLst>
              <a:ext uri="{28A0092B-C50C-407E-A947-70E740481C1C}">
                <a14:useLocalDpi xmlns:a14="http://schemas.microsoft.com/office/drawing/2010/main" val="0"/>
              </a:ext>
            </a:extLst>
          </a:blip>
          <a:srcRect b="57295"/>
          <a:stretch/>
        </p:blipFill>
        <p:spPr>
          <a:xfrm>
            <a:off x="1699992" y="4353728"/>
            <a:ext cx="8852078" cy="1268551"/>
          </a:xfrm>
          <a:prstGeom prst="rect">
            <a:avLst/>
          </a:prstGeom>
        </p:spPr>
      </p:pic>
    </p:spTree>
    <p:extLst>
      <p:ext uri="{BB962C8B-B14F-4D97-AF65-F5344CB8AC3E}">
        <p14:creationId xmlns:p14="http://schemas.microsoft.com/office/powerpoint/2010/main" val="530251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err="1"/>
              <a:t>Dapper</a:t>
            </a:r>
            <a:r>
              <a:rPr lang="tr-TR" dirty="0"/>
              <a:t> </a:t>
            </a:r>
            <a:r>
              <a:rPr lang="tr-TR" dirty="0" err="1"/>
              <a:t>Execute</a:t>
            </a:r>
            <a:r>
              <a:rPr lang="tr-TR" dirty="0"/>
              <a:t> ve </a:t>
            </a:r>
            <a:r>
              <a:rPr lang="tr-TR" dirty="0" err="1"/>
              <a:t>Insert</a:t>
            </a:r>
            <a:r>
              <a:rPr lang="tr-TR" dirty="0"/>
              <a:t> Fonksiyonu</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59" y="1405650"/>
            <a:ext cx="10403238" cy="5364265"/>
          </a:xfrm>
        </p:spPr>
        <p:txBody>
          <a:bodyPr>
            <a:normAutofit/>
          </a:bodyPr>
          <a:lstStyle/>
          <a:p>
            <a:pPr algn="just"/>
            <a:r>
              <a:rPr lang="tr-TR" b="1" dirty="0" err="1"/>
              <a:t>Execute</a:t>
            </a:r>
            <a:r>
              <a:rPr lang="tr-TR" b="1" dirty="0"/>
              <a:t> Fonksiyonu</a:t>
            </a:r>
            <a:r>
              <a:rPr lang="tr-TR" dirty="0"/>
              <a:t>: </a:t>
            </a:r>
            <a:r>
              <a:rPr lang="tr-TR" dirty="0" err="1"/>
              <a:t>Dapper’ın</a:t>
            </a:r>
            <a:r>
              <a:rPr lang="tr-TR" dirty="0"/>
              <a:t> bu fonksiyonu sayesinde sorgularımızı direkt gönderebildiğimiz gibi </a:t>
            </a:r>
            <a:r>
              <a:rPr lang="tr-TR" dirty="0" err="1" smtClean="0"/>
              <a:t>Ado.Net’te</a:t>
            </a:r>
            <a:r>
              <a:rPr lang="tr-TR" smtClean="0"/>
              <a:t> yapılan, </a:t>
            </a:r>
            <a:r>
              <a:rPr lang="tr-TR" dirty="0" smtClean="0"/>
              <a:t>parametreleri </a:t>
            </a:r>
            <a:r>
              <a:rPr lang="tr-TR" dirty="0"/>
              <a:t>tek </a:t>
            </a:r>
            <a:r>
              <a:rPr lang="tr-TR"/>
              <a:t>tek </a:t>
            </a:r>
            <a:r>
              <a:rPr lang="tr-TR" smtClean="0"/>
              <a:t>eklemeye de </a:t>
            </a:r>
            <a:r>
              <a:rPr lang="tr-TR" dirty="0"/>
              <a:t>gerek kalmıyor. Fonksiyonumuzun ikinci parametresi olan </a:t>
            </a:r>
            <a:r>
              <a:rPr lang="tr-TR" dirty="0" err="1"/>
              <a:t>object</a:t>
            </a:r>
            <a:r>
              <a:rPr lang="tr-TR" dirty="0"/>
              <a:t> ile her veriyi hatta birden fazla veriyi, ister isimsiz tipte istersek Data Modelimiz ile içeriye parametre geçebiliriz. </a:t>
            </a:r>
            <a:r>
              <a:rPr lang="tr-TR" dirty="0" err="1"/>
              <a:t>Sql’deki</a:t>
            </a:r>
            <a:r>
              <a:rPr lang="tr-TR" dirty="0"/>
              <a:t> veri ekleme (</a:t>
            </a:r>
            <a:r>
              <a:rPr lang="tr-TR" dirty="0" err="1"/>
              <a:t>Insert</a:t>
            </a:r>
            <a:r>
              <a:rPr lang="tr-TR" dirty="0"/>
              <a:t>) ve güncelleme (Update) işlemleri için yaygın şekilde kullanılmaktadır.</a:t>
            </a:r>
          </a:p>
          <a:p>
            <a:pPr algn="just"/>
            <a:r>
              <a:rPr lang="tr-TR" b="1" dirty="0" err="1"/>
              <a:t>Insert</a:t>
            </a:r>
            <a:r>
              <a:rPr lang="tr-TR" b="1" dirty="0"/>
              <a:t> Fonksiyonu: </a:t>
            </a:r>
            <a:r>
              <a:rPr lang="tr-TR" dirty="0"/>
              <a:t>Bu fonksiyon ile </a:t>
            </a:r>
            <a:r>
              <a:rPr lang="tr-TR" dirty="0" err="1"/>
              <a:t>execute</a:t>
            </a:r>
            <a:r>
              <a:rPr lang="tr-TR" dirty="0"/>
              <a:t> fonksiyonundaki kod kalabalığına maruz kalmadan veri ekleme işlemi yapılmaktadır.</a:t>
            </a:r>
            <a:endParaRPr lang="en-US" dirty="0"/>
          </a:p>
          <a:p>
            <a:pPr algn="just"/>
            <a:endParaRPr lang="tr-TR" dirty="0"/>
          </a:p>
        </p:txBody>
      </p:sp>
      <p:pic>
        <p:nvPicPr>
          <p:cNvPr id="10" name="Resim 9">
            <a:extLst>
              <a:ext uri="{FF2B5EF4-FFF2-40B4-BE49-F238E27FC236}">
                <a16:creationId xmlns:a16="http://schemas.microsoft.com/office/drawing/2014/main" xmlns="" id="{63991714-493D-49D2-A2E5-CE18AF78DFC8}"/>
              </a:ext>
            </a:extLst>
          </p:cNvPr>
          <p:cNvPicPr>
            <a:picLocks noChangeAspect="1"/>
          </p:cNvPicPr>
          <p:nvPr/>
        </p:nvPicPr>
        <p:blipFill>
          <a:blip r:embed="rId2"/>
          <a:stretch>
            <a:fillRect/>
          </a:stretch>
        </p:blipFill>
        <p:spPr>
          <a:xfrm>
            <a:off x="2019506" y="5306724"/>
            <a:ext cx="6051598" cy="1022470"/>
          </a:xfrm>
          <a:prstGeom prst="rect">
            <a:avLst/>
          </a:prstGeom>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970" y="3618219"/>
            <a:ext cx="6844078" cy="1541376"/>
          </a:xfrm>
          <a:prstGeom prst="rect">
            <a:avLst/>
          </a:prstGeom>
        </p:spPr>
      </p:pic>
    </p:spTree>
    <p:extLst>
      <p:ext uri="{BB962C8B-B14F-4D97-AF65-F5344CB8AC3E}">
        <p14:creationId xmlns:p14="http://schemas.microsoft.com/office/powerpoint/2010/main" val="4273534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err="1"/>
              <a:t>Dapper</a:t>
            </a:r>
            <a:r>
              <a:rPr lang="tr-TR" dirty="0"/>
              <a:t> </a:t>
            </a:r>
            <a:r>
              <a:rPr lang="tr-TR" dirty="0" err="1"/>
              <a:t>Delete</a:t>
            </a:r>
            <a:r>
              <a:rPr lang="tr-TR"/>
              <a:t> </a:t>
            </a:r>
            <a:r>
              <a:rPr lang="tr-TR" smtClean="0"/>
              <a:t>Fonksiyonu</a:t>
            </a: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59" y="1405650"/>
            <a:ext cx="10403238" cy="5364265"/>
          </a:xfrm>
        </p:spPr>
        <p:txBody>
          <a:bodyPr>
            <a:normAutofit/>
          </a:bodyPr>
          <a:lstStyle/>
          <a:p>
            <a:pPr algn="just"/>
            <a:r>
              <a:rPr lang="tr-TR" b="1" dirty="0" err="1"/>
              <a:t>Delete</a:t>
            </a:r>
            <a:r>
              <a:rPr lang="tr-TR" b="1" dirty="0"/>
              <a:t> Fonksiyonu</a:t>
            </a:r>
            <a:r>
              <a:rPr lang="tr-TR" dirty="0"/>
              <a:t>: </a:t>
            </a:r>
            <a:r>
              <a:rPr lang="tr-TR" dirty="0" err="1"/>
              <a:t>Dapper’ın</a:t>
            </a:r>
            <a:r>
              <a:rPr lang="tr-TR" dirty="0"/>
              <a:t> bu fonksiyonu ile veri </a:t>
            </a:r>
            <a:r>
              <a:rPr lang="tr-TR"/>
              <a:t>silme işlemi </a:t>
            </a:r>
            <a:r>
              <a:rPr lang="tr-TR" dirty="0"/>
              <a:t>yapılmaktadır.</a:t>
            </a:r>
          </a:p>
          <a:p>
            <a:pPr algn="just"/>
            <a:r>
              <a:rPr lang="tr-TR" b="1" dirty="0" err="1"/>
              <a:t>Predicate</a:t>
            </a:r>
            <a:r>
              <a:rPr lang="tr-TR" b="1" dirty="0"/>
              <a:t>: </a:t>
            </a:r>
            <a:r>
              <a:rPr lang="tr-TR" dirty="0"/>
              <a:t>Bu özellik ile veri tabanı için dinamik filtreleme oluşturulmaktadır.</a:t>
            </a:r>
          </a:p>
          <a:p>
            <a:pPr algn="just"/>
            <a:endParaRPr lang="tr-TR" dirty="0"/>
          </a:p>
        </p:txBody>
      </p:sp>
      <p:pic>
        <p:nvPicPr>
          <p:cNvPr id="5" name="Resim 4">
            <a:extLst>
              <a:ext uri="{FF2B5EF4-FFF2-40B4-BE49-F238E27FC236}">
                <a16:creationId xmlns:a16="http://schemas.microsoft.com/office/drawing/2014/main" xmlns="" id="{8A651844-83E4-42C9-B72A-513CF8AE3A5A}"/>
              </a:ext>
            </a:extLst>
          </p:cNvPr>
          <p:cNvPicPr>
            <a:picLocks noChangeAspect="1"/>
          </p:cNvPicPr>
          <p:nvPr/>
        </p:nvPicPr>
        <p:blipFill>
          <a:blip r:embed="rId2"/>
          <a:stretch>
            <a:fillRect/>
          </a:stretch>
        </p:blipFill>
        <p:spPr>
          <a:xfrm>
            <a:off x="1208245" y="2853945"/>
            <a:ext cx="10439459" cy="1150110"/>
          </a:xfrm>
          <a:prstGeom prst="rect">
            <a:avLst/>
          </a:prstGeom>
        </p:spPr>
      </p:pic>
    </p:spTree>
    <p:extLst>
      <p:ext uri="{BB962C8B-B14F-4D97-AF65-F5344CB8AC3E}">
        <p14:creationId xmlns:p14="http://schemas.microsoft.com/office/powerpoint/2010/main" val="3887379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Uygulama Örneği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Resim 4">
            <a:extLst>
              <a:ext uri="{FF2B5EF4-FFF2-40B4-BE49-F238E27FC236}">
                <a16:creationId xmlns:a16="http://schemas.microsoft.com/office/drawing/2014/main" xmlns="" id="{7BAB8CEB-0ABD-469E-84CC-D161D2F1B521}"/>
              </a:ext>
            </a:extLst>
          </p:cNvPr>
          <p:cNvPicPr>
            <a:picLocks noChangeAspect="1"/>
          </p:cNvPicPr>
          <p:nvPr/>
        </p:nvPicPr>
        <p:blipFill rotWithShape="1">
          <a:blip r:embed="rId2"/>
          <a:srcRect b="5955"/>
          <a:stretch/>
        </p:blipFill>
        <p:spPr>
          <a:xfrm>
            <a:off x="1311579" y="1264555"/>
            <a:ext cx="10193033" cy="5392115"/>
          </a:xfrm>
          <a:prstGeom prst="rect">
            <a:avLst/>
          </a:prstGeom>
        </p:spPr>
      </p:pic>
    </p:spTree>
    <p:extLst>
      <p:ext uri="{BB962C8B-B14F-4D97-AF65-F5344CB8AC3E}">
        <p14:creationId xmlns:p14="http://schemas.microsoft.com/office/powerpoint/2010/main" val="3150035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Uygulama Örneği (devam)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Resim 4">
            <a:extLst>
              <a:ext uri="{FF2B5EF4-FFF2-40B4-BE49-F238E27FC236}">
                <a16:creationId xmlns:a16="http://schemas.microsoft.com/office/drawing/2014/main" xmlns="" id="{4C37B559-5303-4BB9-924C-0EA8CB82943D}"/>
              </a:ext>
            </a:extLst>
          </p:cNvPr>
          <p:cNvPicPr>
            <a:picLocks noChangeAspect="1"/>
          </p:cNvPicPr>
          <p:nvPr/>
        </p:nvPicPr>
        <p:blipFill rotWithShape="1">
          <a:blip r:embed="rId2"/>
          <a:srcRect b="5806"/>
          <a:stretch/>
        </p:blipFill>
        <p:spPr>
          <a:xfrm>
            <a:off x="1310857" y="1264555"/>
            <a:ext cx="10193755" cy="5401056"/>
          </a:xfrm>
          <a:prstGeom prst="rect">
            <a:avLst/>
          </a:prstGeom>
        </p:spPr>
      </p:pic>
    </p:spTree>
    <p:extLst>
      <p:ext uri="{BB962C8B-B14F-4D97-AF65-F5344CB8AC3E}">
        <p14:creationId xmlns:p14="http://schemas.microsoft.com/office/powerpoint/2010/main" val="527634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Uygulama Örneği (devam)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Resim 4">
            <a:extLst>
              <a:ext uri="{FF2B5EF4-FFF2-40B4-BE49-F238E27FC236}">
                <a16:creationId xmlns:a16="http://schemas.microsoft.com/office/drawing/2014/main" xmlns="" id="{F23EBE7E-3230-45CB-90B3-0953E4082B58}"/>
              </a:ext>
            </a:extLst>
          </p:cNvPr>
          <p:cNvPicPr>
            <a:picLocks noChangeAspect="1"/>
          </p:cNvPicPr>
          <p:nvPr/>
        </p:nvPicPr>
        <p:blipFill rotWithShape="1">
          <a:blip r:embed="rId2"/>
          <a:srcRect b="6119"/>
          <a:stretch/>
        </p:blipFill>
        <p:spPr>
          <a:xfrm>
            <a:off x="1311579" y="1264555"/>
            <a:ext cx="10193033" cy="5382759"/>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Uygulama Örneği (devam)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8" name="Resim 7">
            <a:extLst>
              <a:ext uri="{FF2B5EF4-FFF2-40B4-BE49-F238E27FC236}">
                <a16:creationId xmlns:a16="http://schemas.microsoft.com/office/drawing/2014/main" xmlns="" id="{7854D57A-974B-4367-BF87-FBB597385E07}"/>
              </a:ext>
            </a:extLst>
          </p:cNvPr>
          <p:cNvPicPr>
            <a:picLocks noChangeAspect="1"/>
          </p:cNvPicPr>
          <p:nvPr/>
        </p:nvPicPr>
        <p:blipFill rotWithShape="1">
          <a:blip r:embed="rId2"/>
          <a:srcRect b="6236"/>
          <a:stretch/>
        </p:blipFill>
        <p:spPr>
          <a:xfrm>
            <a:off x="1311579" y="1264555"/>
            <a:ext cx="10193033" cy="5376037"/>
          </a:xfrm>
          <a:prstGeom prst="rect">
            <a:avLst/>
          </a:prstGeom>
        </p:spPr>
      </p:pic>
    </p:spTree>
    <p:extLst>
      <p:ext uri="{BB962C8B-B14F-4D97-AF65-F5344CB8AC3E}">
        <p14:creationId xmlns:p14="http://schemas.microsoft.com/office/powerpoint/2010/main" val="2313445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Uygulama Örneği (devam)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Resim 4">
            <a:extLst>
              <a:ext uri="{FF2B5EF4-FFF2-40B4-BE49-F238E27FC236}">
                <a16:creationId xmlns:a16="http://schemas.microsoft.com/office/drawing/2014/main" xmlns="" id="{6C269CE6-DDD8-46A2-BF2D-62E37F0EC28D}"/>
              </a:ext>
            </a:extLst>
          </p:cNvPr>
          <p:cNvPicPr>
            <a:picLocks noChangeAspect="1"/>
          </p:cNvPicPr>
          <p:nvPr/>
        </p:nvPicPr>
        <p:blipFill rotWithShape="1">
          <a:blip r:embed="rId2"/>
          <a:srcRect b="6438"/>
          <a:stretch/>
        </p:blipFill>
        <p:spPr>
          <a:xfrm>
            <a:off x="1311579" y="1264555"/>
            <a:ext cx="10193033" cy="5364456"/>
          </a:xfrm>
          <a:prstGeom prst="rect">
            <a:avLst/>
          </a:prstGeom>
        </p:spPr>
      </p:pic>
    </p:spTree>
    <p:extLst>
      <p:ext uri="{BB962C8B-B14F-4D97-AF65-F5344CB8AC3E}">
        <p14:creationId xmlns:p14="http://schemas.microsoft.com/office/powerpoint/2010/main" val="284841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Uygulama Örneği (devam)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6" name="Resim 5">
            <a:extLst>
              <a:ext uri="{FF2B5EF4-FFF2-40B4-BE49-F238E27FC236}">
                <a16:creationId xmlns:a16="http://schemas.microsoft.com/office/drawing/2014/main" xmlns="" id="{19970782-25D8-44EE-8390-7C374BD97875}"/>
              </a:ext>
            </a:extLst>
          </p:cNvPr>
          <p:cNvPicPr>
            <a:picLocks noChangeAspect="1"/>
          </p:cNvPicPr>
          <p:nvPr/>
        </p:nvPicPr>
        <p:blipFill rotWithShape="1">
          <a:blip r:embed="rId2"/>
          <a:srcRect b="6244"/>
          <a:stretch/>
        </p:blipFill>
        <p:spPr>
          <a:xfrm>
            <a:off x="1311579" y="1263206"/>
            <a:ext cx="10193033" cy="5375611"/>
          </a:xfrm>
          <a:prstGeom prst="rect">
            <a:avLst/>
          </a:prstGeom>
        </p:spPr>
      </p:pic>
    </p:spTree>
    <p:extLst>
      <p:ext uri="{BB962C8B-B14F-4D97-AF65-F5344CB8AC3E}">
        <p14:creationId xmlns:p14="http://schemas.microsoft.com/office/powerpoint/2010/main" val="326714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p:txBody>
          <a:bodyPr>
            <a:normAutofit fontScale="85000" lnSpcReduction="20000"/>
          </a:bodyPr>
          <a:lstStyle/>
          <a:p>
            <a:r>
              <a:rPr lang="tr-TR" dirty="0"/>
              <a:t>Giriş</a:t>
            </a:r>
          </a:p>
          <a:p>
            <a:r>
              <a:rPr lang="tr-TR" dirty="0" err="1"/>
              <a:t>Repository</a:t>
            </a:r>
            <a:r>
              <a:rPr lang="tr-TR" dirty="0"/>
              <a:t> Deseni nedir?</a:t>
            </a:r>
          </a:p>
          <a:p>
            <a:r>
              <a:rPr lang="tr-TR" dirty="0" smtClean="0"/>
              <a:t>Genel </a:t>
            </a:r>
            <a:r>
              <a:rPr lang="tr-TR" dirty="0"/>
              <a:t>(</a:t>
            </a:r>
            <a:r>
              <a:rPr lang="tr-TR" dirty="0" err="1"/>
              <a:t>Generic</a:t>
            </a:r>
            <a:r>
              <a:rPr lang="tr-TR" dirty="0"/>
              <a:t>) </a:t>
            </a:r>
            <a:r>
              <a:rPr lang="tr-TR" dirty="0" err="1"/>
              <a:t>Repository</a:t>
            </a:r>
            <a:r>
              <a:rPr lang="tr-TR" dirty="0"/>
              <a:t> </a:t>
            </a:r>
            <a:r>
              <a:rPr lang="tr-TR" dirty="0" smtClean="0"/>
              <a:t>Deseni</a:t>
            </a:r>
          </a:p>
          <a:p>
            <a:r>
              <a:rPr lang="tr-TR" dirty="0" err="1" smtClean="0"/>
              <a:t>Repository</a:t>
            </a:r>
            <a:r>
              <a:rPr lang="tr-TR" dirty="0" smtClean="0"/>
              <a:t> Deseni faydaları</a:t>
            </a:r>
            <a:endParaRPr lang="tr-TR" dirty="0"/>
          </a:p>
          <a:p>
            <a:r>
              <a:rPr lang="tr-TR" dirty="0"/>
              <a:t>ORM nedir?</a:t>
            </a:r>
          </a:p>
          <a:p>
            <a:r>
              <a:rPr lang="tr-TR" dirty="0" err="1"/>
              <a:t>Dapper</a:t>
            </a:r>
            <a:r>
              <a:rPr lang="tr-TR" dirty="0"/>
              <a:t> ORM</a:t>
            </a:r>
          </a:p>
          <a:p>
            <a:r>
              <a:rPr lang="tr-TR" dirty="0" err="1"/>
              <a:t>Dapper</a:t>
            </a:r>
            <a:r>
              <a:rPr lang="tr-TR" dirty="0"/>
              <a:t> </a:t>
            </a:r>
            <a:r>
              <a:rPr lang="tr-TR" dirty="0" err="1"/>
              <a:t>query</a:t>
            </a:r>
            <a:r>
              <a:rPr lang="tr-TR" dirty="0"/>
              <a:t> fonksiyonu</a:t>
            </a:r>
          </a:p>
          <a:p>
            <a:r>
              <a:rPr lang="tr-TR" dirty="0" err="1"/>
              <a:t>Dapper</a:t>
            </a:r>
            <a:r>
              <a:rPr lang="tr-TR" dirty="0"/>
              <a:t> </a:t>
            </a:r>
            <a:r>
              <a:rPr lang="tr-TR" dirty="0" err="1"/>
              <a:t>execute</a:t>
            </a:r>
            <a:r>
              <a:rPr lang="tr-TR" dirty="0"/>
              <a:t> ve insert fonksiyonu</a:t>
            </a:r>
          </a:p>
          <a:p>
            <a:r>
              <a:rPr lang="tr-TR" dirty="0" err="1"/>
              <a:t>Dapper</a:t>
            </a:r>
            <a:r>
              <a:rPr lang="tr-TR" dirty="0"/>
              <a:t> </a:t>
            </a:r>
            <a:r>
              <a:rPr lang="tr-TR" dirty="0" err="1"/>
              <a:t>delete</a:t>
            </a:r>
            <a:r>
              <a:rPr lang="tr-TR"/>
              <a:t> </a:t>
            </a:r>
            <a:r>
              <a:rPr lang="tr-TR" smtClean="0"/>
              <a:t>fonksiyonu</a:t>
            </a:r>
            <a:endParaRPr lang="tr-TR" dirty="0" smtClean="0"/>
          </a:p>
          <a:p>
            <a:r>
              <a:rPr lang="tr-TR" dirty="0" smtClean="0"/>
              <a:t>Uygulama Örneği</a:t>
            </a:r>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xmlns=""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xmlns=""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xmlns=""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xmlns=""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Uygulama Örneği (devam)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Resim 4">
            <a:extLst>
              <a:ext uri="{FF2B5EF4-FFF2-40B4-BE49-F238E27FC236}">
                <a16:creationId xmlns:a16="http://schemas.microsoft.com/office/drawing/2014/main" xmlns="" id="{A34CC7F3-94E0-4BCE-B753-B5610753C0E4}"/>
              </a:ext>
            </a:extLst>
          </p:cNvPr>
          <p:cNvPicPr>
            <a:picLocks noChangeAspect="1"/>
          </p:cNvPicPr>
          <p:nvPr/>
        </p:nvPicPr>
        <p:blipFill rotWithShape="1">
          <a:blip r:embed="rId2"/>
          <a:srcRect b="6161"/>
          <a:stretch/>
        </p:blipFill>
        <p:spPr>
          <a:xfrm>
            <a:off x="1311579" y="1264555"/>
            <a:ext cx="10193032" cy="5380325"/>
          </a:xfrm>
          <a:prstGeom prst="rect">
            <a:avLst/>
          </a:prstGeom>
        </p:spPr>
      </p:pic>
    </p:spTree>
    <p:extLst>
      <p:ext uri="{BB962C8B-B14F-4D97-AF65-F5344CB8AC3E}">
        <p14:creationId xmlns:p14="http://schemas.microsoft.com/office/powerpoint/2010/main" val="152419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20190" y="1367149"/>
            <a:ext cx="10086553" cy="5364265"/>
          </a:xfrm>
        </p:spPr>
        <p:txBody>
          <a:bodyPr>
            <a:normAutofit/>
          </a:bodyPr>
          <a:lstStyle/>
          <a:p>
            <a:pPr algn="just"/>
            <a:r>
              <a:rPr lang="tr-TR" dirty="0"/>
              <a:t>Büyük projelerde iş katmanı ile veri tabanı arasında köprü görevi gören </a:t>
            </a:r>
            <a:r>
              <a:rPr lang="tr-TR" dirty="0" err="1"/>
              <a:t>Repository</a:t>
            </a:r>
            <a:r>
              <a:rPr lang="tr-TR" dirty="0"/>
              <a:t> </a:t>
            </a:r>
            <a:r>
              <a:rPr lang="tr-TR" dirty="0" err="1"/>
              <a:t>Deseni’nin</a:t>
            </a:r>
            <a:r>
              <a:rPr lang="tr-TR" dirty="0"/>
              <a:t> çalışma mantığı, kullanım şekli ve faydaları  anlatılmaya çalışıldı.</a:t>
            </a:r>
          </a:p>
          <a:p>
            <a:pPr algn="just"/>
            <a:r>
              <a:rPr lang="tr-TR" dirty="0" err="1"/>
              <a:t>Repository</a:t>
            </a:r>
            <a:r>
              <a:rPr lang="tr-TR" dirty="0"/>
              <a:t> </a:t>
            </a:r>
            <a:r>
              <a:rPr lang="tr-TR" dirty="0" err="1"/>
              <a:t>Deseni’nde</a:t>
            </a:r>
            <a:r>
              <a:rPr lang="tr-TR" dirty="0"/>
              <a:t> veri tabanı işlemleri yapılırken kullanılan </a:t>
            </a:r>
            <a:r>
              <a:rPr lang="tr-TR" dirty="0" err="1"/>
              <a:t>Dapper</a:t>
            </a:r>
            <a:r>
              <a:rPr lang="tr-TR" dirty="0"/>
              <a:t> ORM ve fonksiyonları anlatıldı.</a:t>
            </a:r>
          </a:p>
          <a:p>
            <a:pPr algn="just"/>
            <a:r>
              <a:rPr lang="tr-TR" dirty="0" err="1"/>
              <a:t>Örnekde</a:t>
            </a:r>
            <a:r>
              <a:rPr lang="tr-TR" dirty="0"/>
              <a:t> kullanılan </a:t>
            </a:r>
            <a:r>
              <a:rPr lang="tr-TR" dirty="0" err="1"/>
              <a:t>Dapper’ın</a:t>
            </a:r>
            <a:r>
              <a:rPr lang="tr-TR" dirty="0"/>
              <a:t> genişletilmiş versiyonu olan </a:t>
            </a:r>
            <a:r>
              <a:rPr lang="tr-TR" dirty="0" err="1"/>
              <a:t>Dapper</a:t>
            </a:r>
            <a:r>
              <a:rPr lang="tr-TR" dirty="0"/>
              <a:t> </a:t>
            </a:r>
            <a:r>
              <a:rPr lang="tr-TR" dirty="0" err="1"/>
              <a:t>Extension</a:t>
            </a:r>
            <a:r>
              <a:rPr lang="tr-TR" dirty="0"/>
              <a:t> ile veri tabanı tablolarına ekleme, güncelleme, silme, okuma (CRUD) işlemlerinin yapılabilmesi için </a:t>
            </a:r>
            <a:r>
              <a:rPr lang="tr-TR" dirty="0" err="1"/>
              <a:t>Repository</a:t>
            </a:r>
            <a:r>
              <a:rPr lang="tr-TR" dirty="0"/>
              <a:t> katmanına genelleyici </a:t>
            </a:r>
            <a:r>
              <a:rPr lang="tr-TR" dirty="0" err="1"/>
              <a:t>metodlar</a:t>
            </a:r>
            <a:r>
              <a:rPr lang="tr-TR" dirty="0"/>
              <a:t> yazılarak </a:t>
            </a:r>
            <a:r>
              <a:rPr lang="tr-TR" dirty="0" err="1"/>
              <a:t>Generic</a:t>
            </a:r>
            <a:r>
              <a:rPr lang="tr-TR" dirty="0"/>
              <a:t> </a:t>
            </a:r>
            <a:r>
              <a:rPr lang="tr-TR" dirty="0" err="1"/>
              <a:t>Repository</a:t>
            </a:r>
            <a:r>
              <a:rPr lang="tr-TR" dirty="0"/>
              <a:t> </a:t>
            </a:r>
            <a:r>
              <a:rPr lang="tr-TR" dirty="0" err="1"/>
              <a:t>Deseni’nin</a:t>
            </a:r>
            <a:r>
              <a:rPr lang="tr-TR" dirty="0"/>
              <a:t> nasıl kullanılacağı örneklerle gösterildi.</a:t>
            </a:r>
          </a:p>
          <a:p>
            <a:pPr marL="0" indent="0" algn="just">
              <a:buNone/>
            </a:pPr>
            <a:endParaRPr lang="en-US" dirty="0"/>
          </a:p>
        </p:txBody>
      </p:sp>
    </p:spTree>
    <p:extLst>
      <p:ext uri="{BB962C8B-B14F-4D97-AF65-F5344CB8AC3E}">
        <p14:creationId xmlns:p14="http://schemas.microsoft.com/office/powerpoint/2010/main" val="26975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p:txBody>
          <a:bodyPr/>
          <a:lstStyle/>
          <a:p>
            <a:r>
              <a:rPr lang="tr-TR" dirty="0" err="1"/>
              <a:t>Repository</a:t>
            </a:r>
            <a:r>
              <a:rPr lang="tr-TR" dirty="0"/>
              <a:t> Deseni Nedir</a:t>
            </a:r>
            <a:br>
              <a:rPr lang="tr-TR" dirty="0"/>
            </a:br>
            <a:r>
              <a:rPr lang="tr-TR" dirty="0"/>
              <a:t>(</a:t>
            </a:r>
            <a:r>
              <a:rPr lang="en-US" dirty="0">
                <a:hlinkClick r:id="rId2"/>
              </a:rPr>
              <a:t>https://www.bayramucuncu.com/repository-pattern-nedir/</a:t>
            </a:r>
            <a:r>
              <a:rPr lang="tr-TR" dirty="0"/>
              <a:t>)</a:t>
            </a:r>
          </a:p>
          <a:p>
            <a:r>
              <a:rPr lang="tr-TR" dirty="0" err="1"/>
              <a:t>Generic</a:t>
            </a:r>
            <a:r>
              <a:rPr lang="tr-TR" dirty="0"/>
              <a:t> </a:t>
            </a:r>
            <a:r>
              <a:rPr lang="tr-TR" dirty="0" err="1"/>
              <a:t>Repository</a:t>
            </a:r>
            <a:r>
              <a:rPr lang="tr-TR" dirty="0"/>
              <a:t> Deseni Çalışma Mantığı</a:t>
            </a:r>
            <a:br>
              <a:rPr lang="tr-TR" dirty="0"/>
            </a:br>
            <a:r>
              <a:rPr lang="tr-TR" dirty="0"/>
              <a:t>(</a:t>
            </a:r>
            <a:r>
              <a:rPr lang="en-US" dirty="0">
                <a:hlinkClick r:id="rId3"/>
              </a:rPr>
              <a:t>https://itnext.io/generic-repository-pattern-using-dapper-bd48d9cd7ead</a:t>
            </a:r>
            <a:r>
              <a:rPr lang="tr-TR" dirty="0"/>
              <a:t>)</a:t>
            </a:r>
          </a:p>
          <a:p>
            <a:r>
              <a:rPr lang="tr-TR" dirty="0" err="1"/>
              <a:t>Dapper</a:t>
            </a:r>
            <a:r>
              <a:rPr lang="tr-TR" dirty="0"/>
              <a:t> Nedir?</a:t>
            </a:r>
            <a:br>
              <a:rPr lang="tr-TR" dirty="0"/>
            </a:br>
            <a:r>
              <a:rPr lang="tr-TR" dirty="0"/>
              <a:t>(</a:t>
            </a:r>
            <a:r>
              <a:rPr lang="en-US" dirty="0">
                <a:hlinkClick r:id="rId4"/>
              </a:rPr>
              <a:t>https://www.borakasmer.com/dapper-nedir/</a:t>
            </a:r>
            <a:r>
              <a:rPr lang="tr-TR" dirty="0"/>
              <a:t>)</a:t>
            </a:r>
          </a:p>
          <a:p>
            <a:r>
              <a:rPr lang="tr-TR" dirty="0" err="1"/>
              <a:t>Dapper</a:t>
            </a:r>
            <a:r>
              <a:rPr lang="tr-TR" dirty="0"/>
              <a:t> Fonksiyonları</a:t>
            </a:r>
            <a:br>
              <a:rPr lang="tr-TR" dirty="0"/>
            </a:br>
            <a:r>
              <a:rPr lang="tr-TR" dirty="0"/>
              <a:t>(</a:t>
            </a:r>
            <a:r>
              <a:rPr lang="en-US" dirty="0">
                <a:hlinkClick r:id="rId5"/>
              </a:rPr>
              <a:t>https://dapper-tutorial.net/dapper</a:t>
            </a:r>
            <a:r>
              <a:rPr lang="tr-TR" dirty="0"/>
              <a:t>)</a:t>
            </a:r>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Picture 8" descr="Kurumsal Kimlik | Burdur Mehmet Akif Ersoy Üniversitesi">
            <a:extLst>
              <a:ext uri="{FF2B5EF4-FFF2-40B4-BE49-F238E27FC236}">
                <a16:creationId xmlns:a16="http://schemas.microsoft.com/office/drawing/2014/main" xmlns="" id="{B9692603-E4BF-4B67-BABB-587E14DDD6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7"/>
            <a:extLst>
              <a:ext uri="{FF2B5EF4-FFF2-40B4-BE49-F238E27FC236}">
                <a16:creationId xmlns:a16="http://schemas.microsoft.com/office/drawing/2014/main" xmlns="" id="{E615FC51-021C-4530-9CCB-7B39F7838C2C}"/>
              </a:ext>
            </a:extLst>
          </p:cNvPr>
          <p:cNvPicPr>
            <a:picLocks noChangeAspect="1"/>
          </p:cNvPicPr>
          <p:nvPr/>
        </p:nvPicPr>
        <p:blipFill>
          <a:blip r:embed="rId8"/>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xmlns=""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9"/>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91301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346176" y="4529540"/>
            <a:ext cx="5845824"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Alican Dursun 1811404058</a:t>
            </a:r>
            <a:br>
              <a:rPr lang="tr-TR" b="1" dirty="0">
                <a:solidFill>
                  <a:schemeClr val="tx1"/>
                </a:solidFill>
              </a:rPr>
            </a:br>
            <a:r>
              <a:rPr lang="tr-TR" dirty="0">
                <a:solidFill>
                  <a:schemeClr val="tx1"/>
                </a:solidFill>
              </a:rPr>
              <a:t>E-posta                       : alicangdursun@gmail.com</a:t>
            </a:r>
          </a:p>
          <a:p>
            <a:r>
              <a:rPr lang="tr-TR" dirty="0">
                <a:solidFill>
                  <a:schemeClr val="tx1"/>
                </a:solidFill>
              </a:rPr>
              <a:t>Tarih                            </a:t>
            </a:r>
            <a:r>
              <a:rPr lang="tr-TR">
                <a:solidFill>
                  <a:schemeClr val="tx1"/>
                </a:solidFill>
              </a:rPr>
              <a:t>: </a:t>
            </a:r>
            <a:r>
              <a:rPr lang="tr-TR" smtClean="0">
                <a:solidFill>
                  <a:schemeClr val="tx1"/>
                </a:solidFill>
              </a:rPr>
              <a:t>06/06/2021</a:t>
            </a:r>
            <a:endParaRPr lang="tr-TR" dirty="0">
              <a:solidFill>
                <a:schemeClr val="tx1"/>
              </a:solidFill>
            </a:endParaRP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xmlns=""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xmlns=""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xmlns=""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xmlns=""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Giriş</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608350" cy="4589387"/>
          </a:xfrm>
        </p:spPr>
        <p:txBody>
          <a:bodyPr>
            <a:normAutofit/>
          </a:bodyPr>
          <a:lstStyle/>
          <a:p>
            <a:pPr algn="just"/>
            <a:r>
              <a:rPr lang="tr-TR" dirty="0"/>
              <a:t>Büyük projelerde kod yazmak kontrol açısından gerçekten zordur. Düzenli ve planlı yapılmadığı zaman proje kontrolden çıkabilir. Bunun sonucunda da tekrarlanan kodlarla veya metotlar arasında bulabilirsiniz kendinizi. Bu nedenle düzgün bir yapı oluşturarak onun üzerinde ilerlemek bence en güzel çözümdür.</a:t>
            </a:r>
          </a:p>
          <a:p>
            <a:pPr algn="just"/>
            <a:r>
              <a:rPr lang="tr-TR" dirty="0"/>
              <a:t>Büyük projelerde bu gibi durumların önüne geçebilmek için alt yapı aşamasında uygun bir yapı kurulması için dikkat edilmesi gereken şey tasarım deseni kullanımıdır. Bu sunumda elimden geldiğince size </a:t>
            </a:r>
            <a:r>
              <a:rPr lang="tr-TR" dirty="0" err="1"/>
              <a:t>Reporsitory</a:t>
            </a:r>
            <a:r>
              <a:rPr lang="tr-TR" dirty="0"/>
              <a:t> Tasarım </a:t>
            </a:r>
            <a:r>
              <a:rPr lang="tr-TR" dirty="0" err="1"/>
              <a:t>Deseni'ni</a:t>
            </a:r>
            <a:r>
              <a:rPr lang="tr-TR" dirty="0"/>
              <a:t> anlatacağım.</a:t>
            </a:r>
            <a:endParaRPr lang="en-US" dirty="0"/>
          </a:p>
          <a:p>
            <a:pPr marL="0" indent="0" algn="just">
              <a:buNone/>
            </a:pPr>
            <a:r>
              <a:rPr lang="tr-TR" dirty="0"/>
              <a:t/>
            </a:r>
            <a:br>
              <a:rPr lang="tr-TR" dirty="0"/>
            </a:br>
            <a:r>
              <a:rPr lang="tr-TR" dirty="0"/>
              <a:t/>
            </a:r>
            <a:br>
              <a:rPr lang="tr-TR" dirty="0"/>
            </a:b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err="1"/>
              <a:t>Repository</a:t>
            </a:r>
            <a:r>
              <a:rPr lang="tr-TR" dirty="0"/>
              <a:t> Deseni N</a:t>
            </a:r>
            <a:r>
              <a:rPr lang="en-US" dirty="0" err="1"/>
              <a:t>edir</a:t>
            </a:r>
            <a:r>
              <a:rPr lang="en-US" dirty="0"/>
              <a:t>?</a:t>
            </a:r>
            <a:br>
              <a:rPr lang="en-US" dirty="0"/>
            </a:b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608350" cy="4589387"/>
          </a:xfrm>
        </p:spPr>
        <p:txBody>
          <a:bodyPr>
            <a:normAutofit/>
          </a:bodyPr>
          <a:lstStyle/>
          <a:p>
            <a:r>
              <a:rPr lang="tr-TR" dirty="0" err="1"/>
              <a:t>Repository</a:t>
            </a:r>
            <a:r>
              <a:rPr lang="tr-TR" dirty="0"/>
              <a:t> temel olarak veri tabanı sorgulama işlemlerinin bir merkezden yapılmasını sağlayarak iş katmanına taşınmasını önler ve bu şekilde sorgu ve kod tekrarına engel olmuş olur. Yani asıl amaç veri işlem ve sorgulamaların tekrarlardan kaçınılarak merkezi bir yapıya çekilmesidir. Bu sayede veri tabanı işlemlerimizi tekrar ve tekrar iş katmanı içinde yazmak durumunda kalmamış oluruz.</a:t>
            </a:r>
          </a:p>
          <a:p>
            <a:r>
              <a:rPr lang="tr-TR" dirty="0" err="1"/>
              <a:t>Repository</a:t>
            </a:r>
            <a:r>
              <a:rPr lang="tr-TR" dirty="0"/>
              <a:t> Tasarım Kalıbının, ilk ve en önemli amacı budur, bunun yanında yukarıdaki tanıma ek olarak </a:t>
            </a:r>
            <a:r>
              <a:rPr lang="tr-TR" dirty="0" err="1"/>
              <a:t>Repository</a:t>
            </a:r>
            <a:r>
              <a:rPr lang="tr-TR" dirty="0"/>
              <a:t> Tasarım Kalıbı, programınızda asıl işi yapan bölümler ile veriye erişen bölümlerin birbirinden soyutlanması mantığını da getirmiştir.</a:t>
            </a:r>
          </a:p>
          <a:p>
            <a:r>
              <a:rPr lang="tr-TR" dirty="0"/>
              <a:t>Yani veri katmanı ve bu katmanı kullanan iş katmanı arasında bir arabirim olarak yer alır ve bu iki katman arasında soyutlama görevi de üstlenir.</a:t>
            </a:r>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39688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err="1"/>
              <a:t>Repository</a:t>
            </a:r>
            <a:r>
              <a:rPr lang="tr-TR" dirty="0"/>
              <a:t> Deseni </a:t>
            </a:r>
            <a:r>
              <a:rPr lang="en-US" dirty="0" err="1"/>
              <a:t>nedir</a:t>
            </a:r>
            <a:r>
              <a:rPr lang="en-US" dirty="0"/>
              <a:t>?</a:t>
            </a:r>
            <a:r>
              <a:rPr lang="tr-TR" dirty="0"/>
              <a:t> (devam)</a:t>
            </a:r>
            <a:r>
              <a:rPr lang="en-US" dirty="0"/>
              <a:t/>
            </a:r>
            <a:br>
              <a:rPr lang="en-US" dirty="0"/>
            </a:b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608350" cy="4589387"/>
          </a:xfrm>
        </p:spPr>
        <p:txBody>
          <a:bodyPr>
            <a:normAutofit/>
          </a:bodyPr>
          <a:lstStyle/>
          <a:p>
            <a:pPr algn="just"/>
            <a:r>
              <a:rPr lang="tr-TR" dirty="0" err="1"/>
              <a:t>Repository</a:t>
            </a:r>
            <a:r>
              <a:rPr lang="tr-TR" dirty="0"/>
              <a:t> Tasarım Kalıbı, veri tabanı sorumluluğunu üstlenen sınıfı tasarlarken bir standart üzerine oturtmayı hedefleyen ve </a:t>
            </a:r>
            <a:r>
              <a:rPr lang="tr-TR" dirty="0" err="1"/>
              <a:t>Entity</a:t>
            </a:r>
            <a:r>
              <a:rPr lang="tr-TR" dirty="0"/>
              <a:t> Framework gibi ORM (Object </a:t>
            </a:r>
            <a:r>
              <a:rPr lang="tr-TR" dirty="0" err="1"/>
              <a:t>Relational</a:t>
            </a:r>
            <a:r>
              <a:rPr lang="tr-TR" dirty="0"/>
              <a:t> </a:t>
            </a:r>
            <a:r>
              <a:rPr lang="tr-TR" dirty="0" err="1"/>
              <a:t>Mapping</a:t>
            </a:r>
            <a:r>
              <a:rPr lang="tr-TR" dirty="0"/>
              <a:t>) araçlarıyla kombine edilerek </a:t>
            </a:r>
            <a:r>
              <a:rPr lang="tr-TR" dirty="0" err="1"/>
              <a:t>sorgusal</a:t>
            </a:r>
            <a:r>
              <a:rPr lang="tr-TR" dirty="0"/>
              <a:t> anlamda az sayıda </a:t>
            </a:r>
            <a:r>
              <a:rPr lang="tr-TR" dirty="0" err="1"/>
              <a:t>operatif</a:t>
            </a:r>
            <a:r>
              <a:rPr lang="tr-TR" dirty="0"/>
              <a:t> metotla yüksek seviyede veri erişim imkanı sağlayan bir strateji üzerine kurulu tasarım desenidir.</a:t>
            </a:r>
          </a:p>
          <a:p>
            <a:pPr algn="just"/>
            <a:r>
              <a:rPr lang="tr-TR" dirty="0"/>
              <a:t>Veri tabanına veri ekleme, güncelleme ve okuma gibi CRUD (</a:t>
            </a:r>
            <a:r>
              <a:rPr lang="tr-TR" dirty="0" err="1"/>
              <a:t>Create</a:t>
            </a:r>
            <a:r>
              <a:rPr lang="tr-TR" dirty="0"/>
              <a:t>, Read, Update, </a:t>
            </a:r>
            <a:r>
              <a:rPr lang="tr-TR" dirty="0" err="1"/>
              <a:t>Delete</a:t>
            </a:r>
            <a:r>
              <a:rPr lang="tr-TR" dirty="0"/>
              <a:t>) işlemlerimiz için oluşturmuş olduğumuz kodların tekrar kullanılabilirliğini sağlamaktadır.</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43507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err="1"/>
              <a:t>Repository</a:t>
            </a:r>
            <a:r>
              <a:rPr lang="tr-TR" dirty="0"/>
              <a:t> Deseni </a:t>
            </a:r>
            <a:r>
              <a:rPr lang="en-US" dirty="0" err="1"/>
              <a:t>nedir</a:t>
            </a:r>
            <a:r>
              <a:rPr lang="en-US" dirty="0"/>
              <a:t>?</a:t>
            </a:r>
            <a:r>
              <a:rPr lang="tr-TR" dirty="0"/>
              <a:t>(devam)</a:t>
            </a:r>
            <a:r>
              <a:rPr lang="en-US" dirty="0"/>
              <a:t/>
            </a:r>
            <a:br>
              <a:rPr lang="en-US" dirty="0"/>
            </a:b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608350" cy="4589387"/>
          </a:xfrm>
        </p:spPr>
        <p:txBody>
          <a:bodyPr>
            <a:normAutofit/>
          </a:bodyPr>
          <a:lstStyle/>
          <a:p>
            <a:r>
              <a:rPr lang="tr-TR" dirty="0" err="1"/>
              <a:t>Repository</a:t>
            </a:r>
            <a:r>
              <a:rPr lang="tr-TR" dirty="0"/>
              <a:t>, tanım gereği objeler içeren bir koleksiyon yapısındadır. Bu objeler hafızada tutulur ve objelere erişmek için koleksiyon nesnesinde kullandığımız bazı ortak </a:t>
            </a:r>
            <a:r>
              <a:rPr lang="tr-TR" dirty="0" err="1"/>
              <a:t>metodları</a:t>
            </a:r>
            <a:r>
              <a:rPr lang="tr-TR" dirty="0"/>
              <a:t> kullanırız. Bu </a:t>
            </a:r>
            <a:r>
              <a:rPr lang="tr-TR" dirty="0" err="1"/>
              <a:t>metodlar</a:t>
            </a:r>
            <a:r>
              <a:rPr lang="tr-TR" dirty="0"/>
              <a:t> ekleme, silme, güncelleme, tekli çağırma, liste çağırma, filtreleme olarak örneklendirilebilir. </a:t>
            </a:r>
          </a:p>
          <a:p>
            <a:r>
              <a:rPr lang="tr-TR" dirty="0"/>
              <a:t>Temel olarak </a:t>
            </a:r>
            <a:r>
              <a:rPr lang="tr-TR" dirty="0" err="1"/>
              <a:t>Repository</a:t>
            </a:r>
            <a:r>
              <a:rPr lang="tr-TR" dirty="0"/>
              <a:t> katmanı ile elde ettiğimiz obje koleksiyonu üzerinde işlemlerimizi gerçekleştirir.</a:t>
            </a:r>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792218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Genel (</a:t>
            </a:r>
            <a:r>
              <a:rPr lang="tr-TR" dirty="0" err="1"/>
              <a:t>Generic</a:t>
            </a:r>
            <a:r>
              <a:rPr lang="tr-TR" dirty="0"/>
              <a:t>)</a:t>
            </a:r>
            <a:r>
              <a:rPr lang="tr-TR" dirty="0" err="1"/>
              <a:t>Repository</a:t>
            </a:r>
            <a:r>
              <a:rPr lang="tr-TR"/>
              <a:t> Deseni</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408642" cy="4589387"/>
          </a:xfrm>
        </p:spPr>
        <p:txBody>
          <a:bodyPr>
            <a:normAutofit/>
          </a:bodyPr>
          <a:lstStyle/>
          <a:p>
            <a:pPr fontAlgn="base"/>
            <a:r>
              <a:rPr lang="tr-TR" dirty="0"/>
              <a:t>Yazılım uygulamaları genellikle yoğun bir şekilde veri tabanı işlemleri gerçekleştiren ekosisteme sahip yapılar olduğundan dolayı, ilgili uygulamanın her bir noktasında gerekli veri tabanı işlemlerini tekrar tekrar yazmak yerine bu işlemleri tekrar kullanılabilirlik prensibi çerçevesinde daha pratik bir şekilde tek seferde yapmamızı sağlayan bir yapılanma geliştirmemiz gerekecektir. İşte bu yapılanma </a:t>
            </a:r>
            <a:r>
              <a:rPr lang="tr-TR" dirty="0" err="1"/>
              <a:t>Repository</a:t>
            </a:r>
            <a:r>
              <a:rPr lang="tr-TR" dirty="0"/>
              <a:t> sınıfı olacaktır.</a:t>
            </a:r>
          </a:p>
          <a:p>
            <a:pPr fontAlgn="base"/>
            <a:r>
              <a:rPr lang="tr-TR" dirty="0" err="1"/>
              <a:t>Repository</a:t>
            </a:r>
            <a:r>
              <a:rPr lang="tr-TR" dirty="0"/>
              <a:t> sınıfı, içerisinde genelleyici (</a:t>
            </a:r>
            <a:r>
              <a:rPr lang="tr-TR" dirty="0" err="1"/>
              <a:t>generic</a:t>
            </a:r>
            <a:r>
              <a:rPr lang="tr-TR" dirty="0"/>
              <a:t>) yapılanmalarla geliştirilen temel </a:t>
            </a:r>
            <a:r>
              <a:rPr lang="tr-TR" dirty="0" err="1"/>
              <a:t>operasyonel</a:t>
            </a:r>
            <a:r>
              <a:rPr lang="tr-TR" dirty="0"/>
              <a:t> veri tabanı metotlarını barındıran bir sınıftır. Aşağıdaki diyagramdan da görüldüğü üzere sorgu oluşturma ve genellikle ORM araçlarıyla kombine edilerek veri eşleştirme sorumluluğunu üstlenmektedir. Bu yeteneklerini ana iş sorumluluğunu yüklenen sınıflara kalıtım yoluyla aktarmaktadır.</a:t>
            </a: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238" y="4738204"/>
            <a:ext cx="5142265" cy="1987989"/>
          </a:xfrm>
          <a:prstGeom prst="rect">
            <a:avLst/>
          </a:prstGeom>
        </p:spPr>
      </p:pic>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err="1"/>
              <a:t>Repository</a:t>
            </a:r>
            <a:r>
              <a:rPr lang="tr-TR" dirty="0"/>
              <a:t> </a:t>
            </a:r>
            <a:r>
              <a:rPr lang="tr-TR" dirty="0" err="1"/>
              <a:t>Deseni’nin</a:t>
            </a:r>
            <a:r>
              <a:rPr lang="tr-TR" dirty="0"/>
              <a:t> Faydaları</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222819" cy="2918316"/>
          </a:xfrm>
        </p:spPr>
        <p:txBody>
          <a:bodyPr>
            <a:normAutofit/>
          </a:bodyPr>
          <a:lstStyle/>
          <a:p>
            <a:pPr algn="just"/>
            <a:r>
              <a:rPr lang="tr-TR" dirty="0"/>
              <a:t>Bakım </a:t>
            </a:r>
            <a:r>
              <a:rPr lang="tr-TR" dirty="0" err="1"/>
              <a:t>kolaylılığı</a:t>
            </a:r>
            <a:r>
              <a:rPr lang="tr-TR" dirty="0"/>
              <a:t> (</a:t>
            </a:r>
            <a:r>
              <a:rPr lang="tr-TR" dirty="0" err="1"/>
              <a:t>Maintainability</a:t>
            </a:r>
            <a:r>
              <a:rPr lang="tr-TR" dirty="0"/>
              <a:t>) arttırır.</a:t>
            </a:r>
          </a:p>
          <a:p>
            <a:pPr algn="just"/>
            <a:r>
              <a:rPr lang="tr-TR" dirty="0"/>
              <a:t>Birim testi (</a:t>
            </a:r>
            <a:r>
              <a:rPr lang="tr-TR" dirty="0" err="1"/>
              <a:t>Unit</a:t>
            </a:r>
            <a:r>
              <a:rPr lang="tr-TR" dirty="0"/>
              <a:t>-test) yapabilmemizi kolaylaştırır.</a:t>
            </a:r>
          </a:p>
          <a:p>
            <a:pPr algn="just"/>
            <a:r>
              <a:rPr lang="tr-TR" dirty="0"/>
              <a:t>Esnek bir mimari uygulamamızı sağlar.</a:t>
            </a:r>
          </a:p>
          <a:p>
            <a:pPr algn="just"/>
            <a:r>
              <a:rPr lang="tr-TR" dirty="0"/>
              <a:t>Yeni gelecek modüller veya istenilen değişiklikleri kolayca entegre edebilmeyi sağlar.</a:t>
            </a:r>
          </a:p>
          <a:p>
            <a:pPr algn="just"/>
            <a:r>
              <a:rPr lang="tr-TR" dirty="0"/>
              <a:t>Tekrar etmeyen veri tabanı kodları elde ederiz.</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ORM Nedir?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408642" cy="2466973"/>
          </a:xfrm>
        </p:spPr>
        <p:txBody>
          <a:bodyPr>
            <a:normAutofit lnSpcReduction="10000"/>
          </a:bodyPr>
          <a:lstStyle/>
          <a:p>
            <a:pPr algn="just"/>
            <a:r>
              <a:rPr lang="tr-TR" dirty="0"/>
              <a:t>ORM </a:t>
            </a:r>
            <a:r>
              <a:rPr lang="tr-TR" dirty="0" smtClean="0"/>
              <a:t>veya</a:t>
            </a:r>
            <a:r>
              <a:rPr lang="tr-TR" dirty="0"/>
              <a:t> nesne ilişkisel eşleme (Object </a:t>
            </a:r>
            <a:r>
              <a:rPr lang="tr-TR" dirty="0" err="1"/>
              <a:t>Relational</a:t>
            </a:r>
            <a:r>
              <a:rPr lang="tr-TR" dirty="0"/>
              <a:t> </a:t>
            </a:r>
            <a:r>
              <a:rPr lang="tr-TR" dirty="0" err="1"/>
              <a:t>Mapping</a:t>
            </a:r>
            <a:r>
              <a:rPr lang="tr-TR" dirty="0"/>
              <a:t> )denilen kavram aslında bizim kod bloklarımız ile veri tabanımız arasında oluşan bir köprüdür. Bu tanım </a:t>
            </a:r>
            <a:r>
              <a:rPr lang="tr-TR" dirty="0" err="1"/>
              <a:t>ORM’nin</a:t>
            </a:r>
            <a:r>
              <a:rPr lang="tr-TR" dirty="0"/>
              <a:t> en basite indirgenmiş hali.</a:t>
            </a:r>
          </a:p>
          <a:p>
            <a:pPr algn="just"/>
            <a:r>
              <a:rPr lang="tr-TR" dirty="0"/>
              <a:t>Veri tabanı derken, ilişkisel veri tabanından bahsediyorum. İlişkisel veri tabanımız, bizim katmanlara ayırdığımız programımız arasında (OOP) veri alışverişini sağlar. ORM veri tabanımızda ki tablolarımızı sınıflara (</a:t>
            </a:r>
            <a:r>
              <a:rPr lang="tr-TR" dirty="0" err="1"/>
              <a:t>class</a:t>
            </a:r>
            <a:r>
              <a:rPr lang="tr-TR" dirty="0"/>
              <a:t>) çevirir. Bu sınıf yapısı ile bizim programlama işlemindeki veri tabanı  bölümlerinde daha az zaman harcamamıza olanak sağlamakta. ORM ile işlemlerin daha kısalması ve daha düzenli bir şekilde devam etmesini sağlamaktadır.</a:t>
            </a: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417107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2163</TotalTime>
  <Words>963</Words>
  <Application>Microsoft Office PowerPoint</Application>
  <PresentationFormat>Geniş ekran</PresentationFormat>
  <Paragraphs>105</Paragraphs>
  <Slides>23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Arial</vt:lpstr>
      <vt:lpstr>Calibri</vt:lpstr>
      <vt:lpstr>Century Gothic</vt:lpstr>
      <vt:lpstr>Wingdings 3</vt:lpstr>
      <vt:lpstr>Duman</vt:lpstr>
      <vt:lpstr>Repository (Depo) Deseni</vt:lpstr>
      <vt:lpstr>İçindekiler</vt:lpstr>
      <vt:lpstr>Giriş</vt:lpstr>
      <vt:lpstr>Repository Deseni Nedir? </vt:lpstr>
      <vt:lpstr>Repository Deseni nedir? (devam) </vt:lpstr>
      <vt:lpstr>Repository Deseni nedir?(devam) </vt:lpstr>
      <vt:lpstr>Genel (Generic)Repository Deseni</vt:lpstr>
      <vt:lpstr>Repository Deseni’nin Faydaları</vt:lpstr>
      <vt:lpstr>ORM Nedir?</vt:lpstr>
      <vt:lpstr>Dapper ORM</vt:lpstr>
      <vt:lpstr>Dapper Query Fonksiyonu</vt:lpstr>
      <vt:lpstr>Dapper Execute ve Insert Fonksiyonu</vt:lpstr>
      <vt:lpstr>Dapper Delete Fonksiyonu</vt:lpstr>
      <vt:lpstr>Uygulama Örneği  </vt:lpstr>
      <vt:lpstr>Uygulama Örneği (devam) </vt:lpstr>
      <vt:lpstr>Uygulama Örneği (devam) </vt:lpstr>
      <vt:lpstr>Uygulama Örneği (devam) </vt:lpstr>
      <vt:lpstr>Uygulama Örneği (devam) </vt:lpstr>
      <vt:lpstr>Uygulama Örneği (devam) </vt:lpstr>
      <vt:lpstr>Uygulama Örneği (devam) </vt:lpstr>
      <vt:lpstr>Sonuç</vt:lpstr>
      <vt:lpstr>Kaynaklar</vt:lpstr>
      <vt:lpstr>İlginiz için 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Microsoft hesabı</cp:lastModifiedBy>
  <cp:revision>314</cp:revision>
  <dcterms:created xsi:type="dcterms:W3CDTF">2020-04-15T07:57:29Z</dcterms:created>
  <dcterms:modified xsi:type="dcterms:W3CDTF">2021-06-08T06:29:41Z</dcterms:modified>
</cp:coreProperties>
</file>