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92" r:id="rId4"/>
    <p:sldId id="258" r:id="rId5"/>
    <p:sldId id="291" r:id="rId6"/>
    <p:sldId id="290" r:id="rId7"/>
    <p:sldId id="289" r:id="rId8"/>
    <p:sldId id="288" r:id="rId9"/>
    <p:sldId id="287" r:id="rId10"/>
    <p:sldId id="286" r:id="rId11"/>
    <p:sldId id="282" r:id="rId12"/>
    <p:sldId id="271" r:id="rId13"/>
    <p:sldId id="279" r:id="rId14"/>
    <p:sldId id="280" r:id="rId15"/>
    <p:sldId id="274" r:id="rId16"/>
    <p:sldId id="259"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5226" autoAdjust="0"/>
  </p:normalViewPr>
  <p:slideViewPr>
    <p:cSldViewPr snapToGrid="0">
      <p:cViewPr varScale="1">
        <p:scale>
          <a:sx n="86" d="100"/>
          <a:sy n="86" d="100"/>
        </p:scale>
        <p:origin x="4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6/6/2021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metinalniacik.medium.com/strategy-design-pattern-strateji-tasar%C4%B1m-%C3%B6r%C3%BCnt%C3%BCs%C3%BC-d7a43290969c" TargetMode="External"/><Relationship Id="rId7" Type="http://schemas.openxmlformats.org/officeDocument/2006/relationships/hyperlink" Target="https://www.youtube.com/channel/UCIdYgV-XFjv9q0IHtzUTtQw" TargetMode="External"/><Relationship Id="rId2" Type="http://schemas.openxmlformats.org/officeDocument/2006/relationships/hyperlink" Target="https://yasinmemic.medium.com/strategy-design-pattern-nedir-6bd03d935ad9"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mshowto.org/strategy-tasarim-deseni-nedir.html" TargetMode="External"/><Relationship Id="rId4" Type="http://schemas.openxmlformats.org/officeDocument/2006/relationships/hyperlink" Target="https://www.buraksenyurt.com/post/Tasarc4b1m-Desenleri-Strategy" TargetMode="External"/><Relationship Id="rId9" Type="http://schemas.openxmlformats.org/officeDocument/2006/relationships/hyperlink" Target="http://youtube.com/bmdersleri"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311579" y="2483253"/>
            <a:ext cx="9764202" cy="888718"/>
          </a:xfrm>
        </p:spPr>
        <p:txBody>
          <a:bodyPr>
            <a:normAutofit fontScale="90000"/>
          </a:bodyPr>
          <a:lstStyle/>
          <a:p>
            <a:pPr algn="ctr"/>
            <a:r>
              <a:rPr lang="tr-TR"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Strategy</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Yunus Eroğlu 1811404060</a:t>
            </a:r>
          </a:p>
          <a:p>
            <a:r>
              <a:rPr lang="tr-TR" dirty="0">
                <a:solidFill>
                  <a:schemeClr val="tx1"/>
                </a:solidFill>
              </a:rPr>
              <a:t>Tarih                            : 06/06/2021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11" name="Resim 10" descr="tablo içeren bir resim&#10;&#10;Açıklama otomatik olarak oluşturuldu">
            <a:extLst>
              <a:ext uri="{FF2B5EF4-FFF2-40B4-BE49-F238E27FC236}">
                <a16:creationId xmlns:a16="http://schemas.microsoft.com/office/drawing/2014/main" id="{F39E2420-259A-457E-B8DB-6E6800CD5C46}"/>
              </a:ext>
            </a:extLst>
          </p:cNvPr>
          <p:cNvPicPr>
            <a:picLocks noChangeAspect="1"/>
          </p:cNvPicPr>
          <p:nvPr/>
        </p:nvPicPr>
        <p:blipFill>
          <a:blip r:embed="rId2"/>
          <a:stretch>
            <a:fillRect/>
          </a:stretch>
        </p:blipFill>
        <p:spPr>
          <a:xfrm>
            <a:off x="3659813" y="344497"/>
            <a:ext cx="6319930" cy="6307543"/>
          </a:xfrm>
          <a:prstGeom prst="rect">
            <a:avLst/>
          </a:prstGeom>
        </p:spPr>
      </p:pic>
    </p:spTree>
    <p:extLst>
      <p:ext uri="{BB962C8B-B14F-4D97-AF65-F5344CB8AC3E}">
        <p14:creationId xmlns:p14="http://schemas.microsoft.com/office/powerpoint/2010/main" val="64584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8" name="Resim 7">
            <a:extLst>
              <a:ext uri="{FF2B5EF4-FFF2-40B4-BE49-F238E27FC236}">
                <a16:creationId xmlns:a16="http://schemas.microsoft.com/office/drawing/2014/main" id="{4A32317D-4689-4E0A-9489-2A5325E08F04}"/>
              </a:ext>
            </a:extLst>
          </p:cNvPr>
          <p:cNvPicPr>
            <a:picLocks noChangeAspect="1"/>
          </p:cNvPicPr>
          <p:nvPr/>
        </p:nvPicPr>
        <p:blipFill>
          <a:blip r:embed="rId2"/>
          <a:stretch>
            <a:fillRect/>
          </a:stretch>
        </p:blipFill>
        <p:spPr>
          <a:xfrm>
            <a:off x="3409826" y="315994"/>
            <a:ext cx="6363438" cy="6226011"/>
          </a:xfrm>
          <a:prstGeom prst="rect">
            <a:avLst/>
          </a:prstGeom>
        </p:spPr>
      </p:pic>
    </p:spTree>
    <p:extLst>
      <p:ext uri="{BB962C8B-B14F-4D97-AF65-F5344CB8AC3E}">
        <p14:creationId xmlns:p14="http://schemas.microsoft.com/office/powerpoint/2010/main" val="206621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Rectangle 2">
            <a:extLst>
              <a:ext uri="{FF2B5EF4-FFF2-40B4-BE49-F238E27FC236}">
                <a16:creationId xmlns:a16="http://schemas.microsoft.com/office/drawing/2014/main" id="{788F2812-52E8-43B3-8D08-29CA8AA8CFF8}"/>
              </a:ext>
            </a:extLst>
          </p:cNvPr>
          <p:cNvSpPr>
            <a:spLocks noGrp="1" noChangeArrowheads="1"/>
          </p:cNvSpPr>
          <p:nvPr>
            <p:ph idx="1"/>
          </p:nvPr>
        </p:nvSpPr>
        <p:spPr bwMode="auto">
          <a:xfrm>
            <a:off x="2193731" y="449228"/>
            <a:ext cx="82219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tr-TR" sz="1600" b="1" dirty="0">
                <a:latin typeface="Arial" panose="020B0604020202020204" pitchFamily="34" charset="0"/>
              </a:rPr>
              <a:t>PHP KOD ÖRNEKLERİ</a:t>
            </a:r>
            <a:endParaRPr kumimoji="0" lang="tr-TR" altLang="tr-TR" sz="1600" b="1" i="0" u="none" strike="noStrike" cap="none" normalizeH="0" baseline="0" dirty="0">
              <a:ln>
                <a:noFill/>
              </a:ln>
              <a:solidFill>
                <a:schemeClr val="tx1"/>
              </a:solidFill>
              <a:effectLst/>
              <a:latin typeface="Arial" panose="020B0604020202020204" pitchFamily="34" charset="0"/>
            </a:endParaRPr>
          </a:p>
        </p:txBody>
      </p:sp>
      <p:pic>
        <p:nvPicPr>
          <p:cNvPr id="3" name="Resim 2" descr="tablo içeren bir resim&#10;&#10;Açıklama otomatik olarak oluşturuldu">
            <a:extLst>
              <a:ext uri="{FF2B5EF4-FFF2-40B4-BE49-F238E27FC236}">
                <a16:creationId xmlns:a16="http://schemas.microsoft.com/office/drawing/2014/main" id="{F468AE56-E368-48B5-B3DF-64FAFB0F9F65}"/>
              </a:ext>
            </a:extLst>
          </p:cNvPr>
          <p:cNvPicPr>
            <a:picLocks noChangeAspect="1"/>
          </p:cNvPicPr>
          <p:nvPr/>
        </p:nvPicPr>
        <p:blipFill>
          <a:blip r:embed="rId2"/>
          <a:stretch>
            <a:fillRect/>
          </a:stretch>
        </p:blipFill>
        <p:spPr>
          <a:xfrm>
            <a:off x="4710856" y="190500"/>
            <a:ext cx="6586998" cy="6667500"/>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Resim 4" descr="tablo içeren bir resim&#10;&#10;Açıklama otomatik olarak oluşturuldu">
            <a:extLst>
              <a:ext uri="{FF2B5EF4-FFF2-40B4-BE49-F238E27FC236}">
                <a16:creationId xmlns:a16="http://schemas.microsoft.com/office/drawing/2014/main" id="{2287654F-4726-46D9-8F80-449B3A373AF0}"/>
              </a:ext>
            </a:extLst>
          </p:cNvPr>
          <p:cNvPicPr>
            <a:picLocks noChangeAspect="1"/>
          </p:cNvPicPr>
          <p:nvPr/>
        </p:nvPicPr>
        <p:blipFill>
          <a:blip r:embed="rId2"/>
          <a:stretch>
            <a:fillRect/>
          </a:stretch>
        </p:blipFill>
        <p:spPr>
          <a:xfrm>
            <a:off x="3240835" y="167640"/>
            <a:ext cx="6856894" cy="6522720"/>
          </a:xfrm>
          <a:prstGeom prst="rect">
            <a:avLst/>
          </a:prstGeom>
        </p:spPr>
      </p:pic>
    </p:spTree>
    <p:extLst>
      <p:ext uri="{BB962C8B-B14F-4D97-AF65-F5344CB8AC3E}">
        <p14:creationId xmlns:p14="http://schemas.microsoft.com/office/powerpoint/2010/main" val="90839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Resim 5" descr="metin içeren bir resim&#10;&#10;Açıklama otomatik olarak oluşturuldu">
            <a:extLst>
              <a:ext uri="{FF2B5EF4-FFF2-40B4-BE49-F238E27FC236}">
                <a16:creationId xmlns:a16="http://schemas.microsoft.com/office/drawing/2014/main" id="{2F1BB1D6-6EF3-447E-9B03-64B7925B67E8}"/>
              </a:ext>
            </a:extLst>
          </p:cNvPr>
          <p:cNvPicPr>
            <a:picLocks noChangeAspect="1"/>
          </p:cNvPicPr>
          <p:nvPr/>
        </p:nvPicPr>
        <p:blipFill>
          <a:blip r:embed="rId2"/>
          <a:stretch>
            <a:fillRect/>
          </a:stretch>
        </p:blipFill>
        <p:spPr>
          <a:xfrm>
            <a:off x="3231617" y="690245"/>
            <a:ext cx="5728765" cy="5473958"/>
          </a:xfrm>
          <a:prstGeom prst="rect">
            <a:avLst/>
          </a:prstGeom>
        </p:spPr>
      </p:pic>
    </p:spTree>
    <p:extLst>
      <p:ext uri="{BB962C8B-B14F-4D97-AF65-F5344CB8AC3E}">
        <p14:creationId xmlns:p14="http://schemas.microsoft.com/office/powerpoint/2010/main" val="3206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50"/>
            <a:ext cx="9192811" cy="2468004"/>
          </a:xfrm>
        </p:spPr>
        <p:txBody>
          <a:bodyPr>
            <a:normAutofit/>
          </a:bodyPr>
          <a:lstStyle/>
          <a:p>
            <a:pPr algn="just"/>
            <a:r>
              <a:rPr lang="tr-TR" dirty="0"/>
              <a:t>Yazılımlarımızda, bir işlemi gerçekleştirmek için birden fazla yöntem(algoritma) mevcut olabilir. Duruma göre bir yöntem seçip, uygulamak için </a:t>
            </a:r>
            <a:r>
              <a:rPr lang="tr-TR" dirty="0" err="1"/>
              <a:t>strategy</a:t>
            </a:r>
            <a:r>
              <a:rPr lang="tr-TR" dirty="0"/>
              <a:t> tasarım şablonu kullanılır. Her yöntem(algoritma) bir sınıf için </a:t>
            </a:r>
            <a:r>
              <a:rPr lang="tr-TR" dirty="0" err="1"/>
              <a:t>implemente</a:t>
            </a:r>
            <a:r>
              <a:rPr lang="tr-TR" dirty="0"/>
              <a:t> edilir. Yani meseleyi toplarsak, çalışma zamanında bir sınıfın davranışı veya algoritması bir stratejiye göre değiştirilebilir.</a:t>
            </a:r>
            <a:endParaRPr lang="en-US" dirty="0"/>
          </a:p>
        </p:txBody>
      </p:sp>
    </p:spTree>
    <p:extLst>
      <p:ext uri="{BB962C8B-B14F-4D97-AF65-F5344CB8AC3E}">
        <p14:creationId xmlns:p14="http://schemas.microsoft.com/office/powerpoint/2010/main" val="628049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tr-TR" dirty="0">
                <a:hlinkClick r:id="rId2"/>
              </a:rPr>
              <a:t>https://yasinmemic.medium.com/strategy-design-pattern-nedir-6bd03d935ad9</a:t>
            </a:r>
            <a:endParaRPr lang="tr-TR" dirty="0"/>
          </a:p>
          <a:p>
            <a:r>
              <a:rPr lang="tr-TR" dirty="0">
                <a:hlinkClick r:id="rId3"/>
              </a:rPr>
              <a:t>https://metinalniacik.medium.com/strategy-design-pattern-strateji-tasar%C4%B1m-%C3%B6r%C3%BCnt%C3%BCs%C3%BC-d7a43290969c</a:t>
            </a:r>
            <a:endParaRPr lang="tr-TR" dirty="0"/>
          </a:p>
          <a:p>
            <a:r>
              <a:rPr lang="tr-TR" dirty="0">
                <a:hlinkClick r:id="rId4"/>
              </a:rPr>
              <a:t>https://www.buraksenyurt.com/post/Tasarc4b1m-Desenleri-Strategy</a:t>
            </a:r>
            <a:endParaRPr lang="tr-TR" dirty="0"/>
          </a:p>
          <a:p>
            <a:r>
              <a:rPr lang="tr-TR" dirty="0">
                <a:hlinkClick r:id="rId5"/>
              </a:rPr>
              <a:t>https://www.mshowto.org/strategy-tasarim-deseni-nedir.html</a:t>
            </a:r>
            <a:endParaRPr lang="tr-TR"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7"/>
            <a:extLst>
              <a:ext uri="{FF2B5EF4-FFF2-40B4-BE49-F238E27FC236}">
                <a16:creationId xmlns:a16="http://schemas.microsoft.com/office/drawing/2014/main" id="{E615FC51-021C-4530-9CCB-7B39F7838C2C}"/>
              </a:ext>
            </a:extLst>
          </p:cNvPr>
          <p:cNvPicPr>
            <a:picLocks noChangeAspect="1"/>
          </p:cNvPicPr>
          <p:nvPr/>
        </p:nvPicPr>
        <p:blipFill>
          <a:blip r:embed="rId8"/>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9"/>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96000" y="4529540"/>
            <a:ext cx="5749254"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Yunus Eroğlu 1811404060</a:t>
            </a:r>
            <a:br>
              <a:rPr lang="tr-TR" b="1" dirty="0">
                <a:solidFill>
                  <a:schemeClr val="tx1"/>
                </a:solidFill>
              </a:rPr>
            </a:br>
            <a:r>
              <a:rPr lang="tr-TR" dirty="0">
                <a:solidFill>
                  <a:schemeClr val="tx1"/>
                </a:solidFill>
              </a:rPr>
              <a:t>E-posta                       : yunus.eroglu5@gmail.com</a:t>
            </a:r>
          </a:p>
          <a:p>
            <a:r>
              <a:rPr lang="tr-TR" dirty="0">
                <a:solidFill>
                  <a:schemeClr val="tx1"/>
                </a:solidFill>
              </a:rPr>
              <a:t>Tarih                            </a:t>
            </a:r>
            <a:r>
              <a:rPr lang="tr-TR">
                <a:solidFill>
                  <a:schemeClr val="tx1"/>
                </a:solidFill>
              </a:rPr>
              <a:t>: 06/06/2021</a:t>
            </a:r>
            <a:endParaRPr lang="tr-TR" dirty="0">
              <a:solidFill>
                <a:schemeClr val="tx1"/>
              </a:solidFill>
            </a:endParaRP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059619" y="1518082"/>
            <a:ext cx="9444993" cy="4393140"/>
          </a:xfrm>
        </p:spPr>
        <p:txBody>
          <a:bodyPr>
            <a:normAutofit fontScale="92500" lnSpcReduction="10000"/>
          </a:bodyPr>
          <a:lstStyle/>
          <a:p>
            <a:r>
              <a:rPr lang="tr-TR" dirty="0" err="1"/>
              <a:t>Strategy</a:t>
            </a:r>
            <a:r>
              <a:rPr lang="tr-TR" dirty="0"/>
              <a:t> Design </a:t>
            </a:r>
            <a:r>
              <a:rPr lang="tr-TR" dirty="0" err="1"/>
              <a:t>Pattern</a:t>
            </a:r>
            <a:endParaRPr lang="tr-TR" dirty="0"/>
          </a:p>
          <a:p>
            <a:r>
              <a:rPr lang="tr-TR" dirty="0"/>
              <a:t>AMAÇ</a:t>
            </a:r>
          </a:p>
          <a:p>
            <a:r>
              <a:rPr lang="tr-TR" dirty="0"/>
              <a:t>SORUN</a:t>
            </a:r>
          </a:p>
          <a:p>
            <a:r>
              <a:rPr lang="tr-TR" dirty="0"/>
              <a:t>YAPI</a:t>
            </a:r>
          </a:p>
          <a:p>
            <a:r>
              <a:rPr lang="tr-TR" dirty="0"/>
              <a:t>Misal</a:t>
            </a:r>
          </a:p>
          <a:p>
            <a:r>
              <a:rPr lang="tr-TR" dirty="0"/>
              <a:t>Kontrol listesi</a:t>
            </a:r>
          </a:p>
          <a:p>
            <a:r>
              <a:rPr lang="tr-TR" dirty="0"/>
              <a:t>Genel kurallar</a:t>
            </a:r>
          </a:p>
          <a:p>
            <a:r>
              <a:rPr lang="tr-TR" dirty="0"/>
              <a:t>C++ KOD ÖRNEK</a:t>
            </a:r>
          </a:p>
          <a:p>
            <a:r>
              <a:rPr lang="tr-TR" dirty="0"/>
              <a:t>PHP </a:t>
            </a:r>
            <a:r>
              <a:rPr lang="tr-TR"/>
              <a:t>KOD ÖRNEKLERİ</a:t>
            </a:r>
            <a:endParaRPr lang="tr-TR" dirty="0"/>
          </a:p>
          <a:p>
            <a:r>
              <a:rPr lang="tr-TR" dirty="0"/>
              <a:t>Örnek</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240" y="1373044"/>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04148" y="329899"/>
            <a:ext cx="8911687" cy="1280890"/>
          </a:xfrm>
        </p:spPr>
        <p:txBody>
          <a:bodyPr/>
          <a:lstStyle/>
          <a:p>
            <a:r>
              <a:rPr lang="tr-TR" dirty="0" err="1"/>
              <a:t>Strategy</a:t>
            </a:r>
            <a:r>
              <a:rPr lang="tr-TR" dirty="0"/>
              <a:t> Design </a:t>
            </a:r>
            <a:r>
              <a:rPr lang="tr-TR" dirty="0" err="1"/>
              <a:t>Pattern</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446181" y="1610789"/>
            <a:ext cx="4846563" cy="697410"/>
          </a:xfrm>
        </p:spPr>
        <p:txBody>
          <a:bodyPr>
            <a:normAutofit/>
          </a:bodyPr>
          <a:lstStyle/>
          <a:p>
            <a:pPr marL="0" indent="0" algn="l">
              <a:buNone/>
            </a:pPr>
            <a:r>
              <a:rPr lang="tr-TR" sz="2400" b="1" i="0" dirty="0">
                <a:solidFill>
                  <a:srgbClr val="444444"/>
                </a:solidFill>
                <a:effectLst/>
                <a:latin typeface="PT Sans"/>
              </a:rPr>
              <a:t>AMAÇ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7" name="İçerik Yer Tutucusu 2">
            <a:extLst>
              <a:ext uri="{FF2B5EF4-FFF2-40B4-BE49-F238E27FC236}">
                <a16:creationId xmlns:a16="http://schemas.microsoft.com/office/drawing/2014/main" id="{2C51D8B0-B9C4-4BE4-A3A4-1F96B7E898D3}"/>
              </a:ext>
            </a:extLst>
          </p:cNvPr>
          <p:cNvSpPr txBox="1">
            <a:spLocks/>
          </p:cNvSpPr>
          <p:nvPr/>
        </p:nvSpPr>
        <p:spPr>
          <a:xfrm>
            <a:off x="2446181" y="2437887"/>
            <a:ext cx="6672666" cy="24196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tr-TR" dirty="0">
                <a:solidFill>
                  <a:srgbClr val="444444"/>
                </a:solidFill>
                <a:latin typeface="PT Sans"/>
              </a:rPr>
              <a:t>Bir algoritma ailesi tanımlayın, her birini </a:t>
            </a:r>
            <a:r>
              <a:rPr lang="tr-TR" dirty="0" err="1">
                <a:solidFill>
                  <a:srgbClr val="444444"/>
                </a:solidFill>
                <a:latin typeface="PT Sans"/>
              </a:rPr>
              <a:t>kapsülleyin</a:t>
            </a:r>
            <a:r>
              <a:rPr lang="tr-TR" dirty="0">
                <a:solidFill>
                  <a:srgbClr val="444444"/>
                </a:solidFill>
                <a:latin typeface="PT Sans"/>
              </a:rPr>
              <a:t> ve birbirinin yerine kullanılabilir hale getirin. Strateji, algoritmanın onu kullanan istemcilerden bağımsız olarak değişmesine izin verir.</a:t>
            </a:r>
          </a:p>
          <a:p>
            <a:pPr>
              <a:buFont typeface="Arial" panose="020B0604020202020204" pitchFamily="34" charset="0"/>
              <a:buChar char="•"/>
            </a:pPr>
            <a:r>
              <a:rPr lang="tr-TR" dirty="0">
                <a:solidFill>
                  <a:srgbClr val="444444"/>
                </a:solidFill>
                <a:latin typeface="PT Sans"/>
              </a:rPr>
              <a:t>Soyutlamayı bir arabirimde yakalayın, uygulama ayrıntılarını türetilmiş sınıflara gömün.</a:t>
            </a:r>
          </a:p>
        </p:txBody>
      </p:sp>
    </p:spTree>
    <p:extLst>
      <p:ext uri="{BB962C8B-B14F-4D97-AF65-F5344CB8AC3E}">
        <p14:creationId xmlns:p14="http://schemas.microsoft.com/office/powerpoint/2010/main" val="402171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04148" y="329899"/>
            <a:ext cx="8911687" cy="1280890"/>
          </a:xfrm>
        </p:spPr>
        <p:txBody>
          <a:bodyPr>
            <a:normAutofit/>
          </a:bodyPr>
          <a:lstStyle/>
          <a:p>
            <a:r>
              <a:rPr lang="tr-TR" sz="2800" b="1" dirty="0">
                <a:solidFill>
                  <a:schemeClr val="tx1"/>
                </a:solidFill>
              </a:rPr>
              <a:t>SORUN</a:t>
            </a:r>
            <a:endParaRPr lang="en-US" sz="2800" b="1" dirty="0">
              <a:solidFill>
                <a:schemeClr val="tx1"/>
              </a:solidFill>
            </a:endParaRP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04148" y="1078124"/>
            <a:ext cx="9176169" cy="2907950"/>
          </a:xfrm>
        </p:spPr>
        <p:txBody>
          <a:bodyPr>
            <a:normAutofit/>
          </a:bodyPr>
          <a:lstStyle/>
          <a:p>
            <a:pPr algn="l"/>
            <a:r>
              <a:rPr lang="tr-TR" b="0" i="0" dirty="0">
                <a:solidFill>
                  <a:srgbClr val="444444"/>
                </a:solidFill>
                <a:effectLst/>
                <a:latin typeface="PT Sans"/>
              </a:rPr>
              <a:t>Nesne yönelimli tasarımın baskın stratejilerinden biri "açık-kapalı ilkesidir".</a:t>
            </a:r>
          </a:p>
          <a:p>
            <a:pPr algn="l"/>
            <a:r>
              <a:rPr lang="tr-TR" b="0" i="0" dirty="0">
                <a:solidFill>
                  <a:srgbClr val="444444"/>
                </a:solidFill>
                <a:effectLst/>
                <a:latin typeface="PT Sans"/>
              </a:rPr>
              <a:t>Şekil, bunun rutin olarak nasıl başarıldığını gösterir - </a:t>
            </a:r>
            <a:r>
              <a:rPr lang="tr-TR" b="0" i="0" dirty="0" err="1">
                <a:solidFill>
                  <a:srgbClr val="444444"/>
                </a:solidFill>
                <a:effectLst/>
                <a:latin typeface="PT Sans"/>
              </a:rPr>
              <a:t>arayüz</a:t>
            </a:r>
            <a:r>
              <a:rPr lang="tr-TR" b="0" i="0" dirty="0">
                <a:solidFill>
                  <a:srgbClr val="444444"/>
                </a:solidFill>
                <a:effectLst/>
                <a:latin typeface="PT Sans"/>
              </a:rPr>
              <a:t> ayrıntılarını bir temel sınıfta </a:t>
            </a:r>
            <a:r>
              <a:rPr lang="tr-TR" b="0" i="0" dirty="0" err="1">
                <a:solidFill>
                  <a:srgbClr val="444444"/>
                </a:solidFill>
                <a:effectLst/>
                <a:latin typeface="PT Sans"/>
              </a:rPr>
              <a:t>kapsülleyin</a:t>
            </a:r>
            <a:r>
              <a:rPr lang="tr-TR" b="0" i="0" dirty="0">
                <a:solidFill>
                  <a:srgbClr val="444444"/>
                </a:solidFill>
                <a:effectLst/>
                <a:latin typeface="PT Sans"/>
              </a:rPr>
              <a:t> ve uygulama ayrıntılarını türetilmiş sınıflara gömün. İstemciler daha sonra kendilerini bir arabirime bağlayabilir ve değişiklikle ilişkili kargaşayı deneyimlemek zorunda kalmazlar: türetilmiş sınıfların sayısı değiştiğinde etki olmaz ve türetilmiş bir sınıfın uygulanması değiştiğinde etki olmaz.</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Resim 6" descr="metin içeren bir resim&#10;&#10;Açıklama otomatik olarak oluşturuldu">
            <a:extLst>
              <a:ext uri="{FF2B5EF4-FFF2-40B4-BE49-F238E27FC236}">
                <a16:creationId xmlns:a16="http://schemas.microsoft.com/office/drawing/2014/main" id="{337C8EFB-AC03-44A8-8343-FFCD340F82F9}"/>
              </a:ext>
            </a:extLst>
          </p:cNvPr>
          <p:cNvPicPr>
            <a:picLocks noChangeAspect="1"/>
          </p:cNvPicPr>
          <p:nvPr/>
        </p:nvPicPr>
        <p:blipFill>
          <a:blip r:embed="rId2"/>
          <a:stretch>
            <a:fillRect/>
          </a:stretch>
        </p:blipFill>
        <p:spPr>
          <a:xfrm>
            <a:off x="4093250" y="3131925"/>
            <a:ext cx="5346833" cy="3288539"/>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409190" y="787782"/>
            <a:ext cx="8519221" cy="5154000"/>
          </a:xfrm>
        </p:spPr>
        <p:txBody>
          <a:bodyPr>
            <a:normAutofit/>
          </a:bodyPr>
          <a:lstStyle/>
          <a:p>
            <a:pPr algn="l"/>
            <a:r>
              <a:rPr lang="tr-TR" b="0" i="0" dirty="0">
                <a:solidFill>
                  <a:srgbClr val="444444"/>
                </a:solidFill>
                <a:effectLst/>
                <a:latin typeface="PT Sans"/>
              </a:rPr>
              <a:t>Yazılım topluluğunun yıllardır genel bir değeri, "uyumluluğu en üst düzeye çıkarın ve eşleşmeyi en aza indirin" olmuştur. Şekilde gösterilen nesne yönelimli tasarım yaklaşımı, tamamen </a:t>
            </a:r>
            <a:r>
              <a:rPr lang="tr-TR" b="0" i="0" dirty="0" err="1">
                <a:solidFill>
                  <a:srgbClr val="444444"/>
                </a:solidFill>
                <a:effectLst/>
                <a:latin typeface="PT Sans"/>
              </a:rPr>
              <a:t>kuplajın</a:t>
            </a:r>
            <a:r>
              <a:rPr lang="tr-TR" b="0" i="0" dirty="0">
                <a:solidFill>
                  <a:srgbClr val="444444"/>
                </a:solidFill>
                <a:effectLst/>
                <a:latin typeface="PT Sans"/>
              </a:rPr>
              <a:t> en aza indirilmesiyle ilgilidir. İstemci yalnızca bir soyutlamayla (yani yararlı bir kurguyla) eşlendiğinden ve bu soyutlamanın belirli bir kavrayışıyla değil, müşterinin "soyut eşleşme" pratiği yaptığı söylenebilir. daha genel olan "bağlantıyı en aza indir" ifadesinin nesne yönelimli bir çeşidi.</a:t>
            </a:r>
          </a:p>
          <a:p>
            <a:pPr algn="l"/>
            <a:r>
              <a:rPr lang="tr-TR" b="0" i="0" dirty="0">
                <a:solidFill>
                  <a:srgbClr val="444444"/>
                </a:solidFill>
                <a:effectLst/>
                <a:latin typeface="PT Sans"/>
              </a:rPr>
              <a:t>Bu "soyut birleştirme" ilkesinin daha popüler bir tanımlaması, "Bir uygulamaya değil, bir </a:t>
            </a:r>
            <a:r>
              <a:rPr lang="tr-TR" b="0" i="0" dirty="0" err="1">
                <a:solidFill>
                  <a:srgbClr val="444444"/>
                </a:solidFill>
                <a:effectLst/>
                <a:latin typeface="PT Sans"/>
              </a:rPr>
              <a:t>arayüze</a:t>
            </a:r>
            <a:r>
              <a:rPr lang="tr-TR" b="0" i="0" dirty="0">
                <a:solidFill>
                  <a:srgbClr val="444444"/>
                </a:solidFill>
                <a:effectLst/>
                <a:latin typeface="PT Sans"/>
              </a:rPr>
              <a:t> programla" </a:t>
            </a:r>
            <a:r>
              <a:rPr lang="tr-TR" b="0" i="0" dirty="0" err="1">
                <a:solidFill>
                  <a:srgbClr val="444444"/>
                </a:solidFill>
                <a:effectLst/>
                <a:latin typeface="PT Sans"/>
              </a:rPr>
              <a:t>dır</a:t>
            </a:r>
            <a:r>
              <a:rPr lang="tr-TR" b="0" i="0" dirty="0">
                <a:solidFill>
                  <a:srgbClr val="444444"/>
                </a:solidFill>
                <a:effectLst/>
                <a:latin typeface="PT Sans"/>
              </a:rPr>
              <a:t>.</a:t>
            </a:r>
          </a:p>
          <a:p>
            <a:pPr algn="l"/>
            <a:r>
              <a:rPr lang="tr-TR" b="0" i="0" dirty="0">
                <a:solidFill>
                  <a:srgbClr val="444444"/>
                </a:solidFill>
                <a:effectLst/>
                <a:latin typeface="PT Sans"/>
              </a:rPr>
              <a:t>İstemciler, bir arabirimin (veya soyut bir temel sınıfın) sağladığı "ek dolaylı düzeyi" tercih etmelidir. </a:t>
            </a:r>
            <a:r>
              <a:rPr lang="tr-TR" b="0" i="0" dirty="0" err="1">
                <a:solidFill>
                  <a:srgbClr val="444444"/>
                </a:solidFill>
                <a:effectLst/>
                <a:latin typeface="PT Sans"/>
              </a:rPr>
              <a:t>Arayüz</a:t>
            </a:r>
            <a:r>
              <a:rPr lang="tr-TR" b="0" i="0" dirty="0">
                <a:solidFill>
                  <a:srgbClr val="444444"/>
                </a:solidFill>
                <a:effectLst/>
                <a:latin typeface="PT Sans"/>
              </a:rPr>
              <a:t>, müşterinin uygulamak istediği soyutlamayı (yani "faydalı kurgu") yakalar ve bu </a:t>
            </a:r>
            <a:r>
              <a:rPr lang="tr-TR" b="0" i="0" dirty="0" err="1">
                <a:solidFill>
                  <a:srgbClr val="444444"/>
                </a:solidFill>
                <a:effectLst/>
                <a:latin typeface="PT Sans"/>
              </a:rPr>
              <a:t>arayüzün</a:t>
            </a:r>
            <a:r>
              <a:rPr lang="tr-TR" b="0" i="0" dirty="0">
                <a:solidFill>
                  <a:srgbClr val="444444"/>
                </a:solidFill>
                <a:effectLst/>
                <a:latin typeface="PT Sans"/>
              </a:rPr>
              <a:t> uygulamaları etkin bir şekilde gizlenir.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16448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04148" y="329899"/>
            <a:ext cx="8911687" cy="1280890"/>
          </a:xfrm>
        </p:spPr>
        <p:txBody>
          <a:bodyPr>
            <a:normAutofit/>
          </a:bodyPr>
          <a:lstStyle/>
          <a:p>
            <a:r>
              <a:rPr lang="tr-TR" sz="2800" b="1" dirty="0">
                <a:solidFill>
                  <a:schemeClr val="tx1"/>
                </a:solidFill>
              </a:rPr>
              <a:t>YAPI</a:t>
            </a:r>
            <a:endParaRPr lang="en-US" sz="2800" b="1" dirty="0">
              <a:solidFill>
                <a:schemeClr val="tx1"/>
              </a:solidFill>
            </a:endParaRP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04148" y="1069246"/>
            <a:ext cx="7871151" cy="1975795"/>
          </a:xfrm>
        </p:spPr>
        <p:txBody>
          <a:bodyPr>
            <a:normAutofit/>
          </a:bodyPr>
          <a:lstStyle/>
          <a:p>
            <a:pPr algn="just"/>
            <a:r>
              <a:rPr lang="tr-TR" b="0" i="0" dirty="0">
                <a:solidFill>
                  <a:srgbClr val="444444"/>
                </a:solidFill>
                <a:effectLst/>
                <a:latin typeface="PT Sans"/>
              </a:rPr>
              <a:t>Arabirim varlığı, soyut bir temel sınıfı veya istemcinin yöntem imzası beklentilerini temsil edebilir. İlk durumda, kalıtım hiyerarşisi dinamik </a:t>
            </a:r>
            <a:r>
              <a:rPr lang="tr-TR" b="0" i="0" dirty="0" err="1">
                <a:solidFill>
                  <a:srgbClr val="444444"/>
                </a:solidFill>
                <a:effectLst/>
                <a:latin typeface="PT Sans"/>
              </a:rPr>
              <a:t>polimorfizmi</a:t>
            </a:r>
            <a:r>
              <a:rPr lang="tr-TR" b="0" i="0" dirty="0">
                <a:solidFill>
                  <a:srgbClr val="444444"/>
                </a:solidFill>
                <a:effectLst/>
                <a:latin typeface="PT Sans"/>
              </a:rPr>
              <a:t> temsil eder. İkinci durumda, </a:t>
            </a:r>
            <a:r>
              <a:rPr lang="tr-TR" b="0" i="0" dirty="0" err="1">
                <a:solidFill>
                  <a:srgbClr val="444444"/>
                </a:solidFill>
                <a:effectLst/>
                <a:latin typeface="PT Sans"/>
              </a:rPr>
              <a:t>Arayüz</a:t>
            </a:r>
            <a:r>
              <a:rPr lang="tr-TR" b="0" i="0" dirty="0">
                <a:solidFill>
                  <a:srgbClr val="444444"/>
                </a:solidFill>
                <a:effectLst/>
                <a:latin typeface="PT Sans"/>
              </a:rPr>
              <a:t> varlığı istemcideki şablon kodunu temsil eder ve kalıtım hiyerarşisi statik </a:t>
            </a:r>
            <a:r>
              <a:rPr lang="tr-TR" b="0" i="0" dirty="0" err="1">
                <a:solidFill>
                  <a:srgbClr val="444444"/>
                </a:solidFill>
                <a:effectLst/>
                <a:latin typeface="PT Sans"/>
              </a:rPr>
              <a:t>polimorfizmi</a:t>
            </a:r>
            <a:r>
              <a:rPr lang="tr-TR" b="0" i="0" dirty="0">
                <a:solidFill>
                  <a:srgbClr val="444444"/>
                </a:solidFill>
                <a:effectLst/>
                <a:latin typeface="PT Sans"/>
              </a:rPr>
              <a:t> temsil eder.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Resim 6" descr="metin içeren bir resim&#10;&#10;Açıklama otomatik olarak oluşturuldu">
            <a:extLst>
              <a:ext uri="{FF2B5EF4-FFF2-40B4-BE49-F238E27FC236}">
                <a16:creationId xmlns:a16="http://schemas.microsoft.com/office/drawing/2014/main" id="{3E248E6C-CFC2-4E3C-BC5B-5A4C952B31BA}"/>
              </a:ext>
            </a:extLst>
          </p:cNvPr>
          <p:cNvPicPr>
            <a:picLocks noChangeAspect="1"/>
          </p:cNvPicPr>
          <p:nvPr/>
        </p:nvPicPr>
        <p:blipFill>
          <a:blip r:embed="rId2"/>
          <a:stretch>
            <a:fillRect/>
          </a:stretch>
        </p:blipFill>
        <p:spPr>
          <a:xfrm>
            <a:off x="4239448" y="2761140"/>
            <a:ext cx="4400550" cy="2933700"/>
          </a:xfrm>
          <a:prstGeom prst="rect">
            <a:avLst/>
          </a:prstGeom>
        </p:spPr>
      </p:pic>
    </p:spTree>
    <p:extLst>
      <p:ext uri="{BB962C8B-B14F-4D97-AF65-F5344CB8AC3E}">
        <p14:creationId xmlns:p14="http://schemas.microsoft.com/office/powerpoint/2010/main" val="42677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04148" y="329899"/>
            <a:ext cx="8911687" cy="1280890"/>
          </a:xfrm>
        </p:spPr>
        <p:txBody>
          <a:bodyPr>
            <a:normAutofit/>
          </a:bodyPr>
          <a:lstStyle/>
          <a:p>
            <a:pPr algn="l"/>
            <a:r>
              <a:rPr lang="tr-TR" sz="2800" b="1" i="0" dirty="0">
                <a:solidFill>
                  <a:schemeClr val="tx1"/>
                </a:solidFill>
                <a:effectLst/>
                <a:latin typeface="PT Sans"/>
              </a:rPr>
              <a:t>Misal</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04148" y="970344"/>
            <a:ext cx="8661264" cy="2961216"/>
          </a:xfrm>
        </p:spPr>
        <p:txBody>
          <a:bodyPr>
            <a:normAutofit/>
          </a:bodyPr>
          <a:lstStyle/>
          <a:p>
            <a:pPr algn="just"/>
            <a:r>
              <a:rPr lang="tr-TR" b="0" i="0" dirty="0">
                <a:solidFill>
                  <a:srgbClr val="444444"/>
                </a:solidFill>
                <a:effectLst/>
                <a:latin typeface="PT Sans"/>
              </a:rPr>
              <a:t>Strateji, birbirinin yerine kullanılabilen bir dizi algoritma tanımlar. Bir havaalanına ulaşım </a:t>
            </a:r>
            <a:r>
              <a:rPr lang="tr-TR" b="0" i="0" dirty="0" err="1">
                <a:solidFill>
                  <a:srgbClr val="444444"/>
                </a:solidFill>
                <a:effectLst/>
                <a:latin typeface="PT Sans"/>
              </a:rPr>
              <a:t>modları</a:t>
            </a:r>
            <a:r>
              <a:rPr lang="tr-TR" b="0" i="0" dirty="0">
                <a:solidFill>
                  <a:srgbClr val="444444"/>
                </a:solidFill>
                <a:effectLst/>
                <a:latin typeface="PT Sans"/>
              </a:rPr>
              <a:t> bir Strateji örneğidir. Kendi arabasını kullanmak, taksiye binmek, havaalanı servisi, şehir içi otobüs veya limuzin servisi gibi çeşitli seçenekler mevcuttur. Bazı havalimanları için, havalimanına ulaşım şekli olarak metro ve helikopterler de mevcuttur. Bu ulaşım </a:t>
            </a:r>
            <a:r>
              <a:rPr lang="tr-TR" b="0" i="0" dirty="0" err="1">
                <a:solidFill>
                  <a:srgbClr val="444444"/>
                </a:solidFill>
                <a:effectLst/>
                <a:latin typeface="PT Sans"/>
              </a:rPr>
              <a:t>modlarından</a:t>
            </a:r>
            <a:r>
              <a:rPr lang="tr-TR" b="0" i="0" dirty="0">
                <a:solidFill>
                  <a:srgbClr val="444444"/>
                </a:solidFill>
                <a:effectLst/>
                <a:latin typeface="PT Sans"/>
              </a:rPr>
              <a:t> herhangi biri yolcuyu havaalanına götürecektir ve bunlar birbirinin yerine kullanılabilir. Yolcu, maliyet, kolaylık ve zaman arasındaki dengelere dayalı olarak Stratejiyi seçmelidir.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7" name="Resim 6">
            <a:extLst>
              <a:ext uri="{FF2B5EF4-FFF2-40B4-BE49-F238E27FC236}">
                <a16:creationId xmlns:a16="http://schemas.microsoft.com/office/drawing/2014/main" id="{0D00D8F9-CFDD-427E-93B3-5E72EBCDE204}"/>
              </a:ext>
            </a:extLst>
          </p:cNvPr>
          <p:cNvPicPr>
            <a:picLocks noChangeAspect="1"/>
          </p:cNvPicPr>
          <p:nvPr/>
        </p:nvPicPr>
        <p:blipFill>
          <a:blip r:embed="rId2"/>
          <a:stretch>
            <a:fillRect/>
          </a:stretch>
        </p:blipFill>
        <p:spPr>
          <a:xfrm>
            <a:off x="4189151" y="3268925"/>
            <a:ext cx="4648200" cy="3143250"/>
          </a:xfrm>
          <a:prstGeom prst="rect">
            <a:avLst/>
          </a:prstGeom>
        </p:spPr>
      </p:pic>
    </p:spTree>
    <p:extLst>
      <p:ext uri="{BB962C8B-B14F-4D97-AF65-F5344CB8AC3E}">
        <p14:creationId xmlns:p14="http://schemas.microsoft.com/office/powerpoint/2010/main" val="171459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04148" y="329899"/>
            <a:ext cx="8911687" cy="1280890"/>
          </a:xfrm>
        </p:spPr>
        <p:txBody>
          <a:bodyPr>
            <a:normAutofit/>
          </a:bodyPr>
          <a:lstStyle/>
          <a:p>
            <a:pPr algn="l"/>
            <a:r>
              <a:rPr lang="tr-TR" sz="2400" b="1" i="0" dirty="0">
                <a:solidFill>
                  <a:srgbClr val="444444"/>
                </a:solidFill>
                <a:effectLst/>
                <a:latin typeface="PT Sans"/>
              </a:rPr>
              <a:t>Kontrol listesi</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75169" y="813225"/>
            <a:ext cx="6459602" cy="1718342"/>
          </a:xfrm>
        </p:spPr>
        <p:txBody>
          <a:bodyPr>
            <a:normAutofit fontScale="92500" lnSpcReduction="10000"/>
          </a:bodyPr>
          <a:lstStyle/>
          <a:p>
            <a:pPr algn="l">
              <a:buFont typeface="+mj-lt"/>
              <a:buAutoNum type="arabicPeriod"/>
            </a:pPr>
            <a:r>
              <a:rPr lang="tr-TR" b="0" i="0" dirty="0">
                <a:solidFill>
                  <a:srgbClr val="444444"/>
                </a:solidFill>
                <a:effectLst/>
                <a:latin typeface="PT Sans"/>
              </a:rPr>
              <a:t>Müşterinin bir "esnek nokta" aracılığıyla erişmeyi tercih edeceği bir algoritma (yani bir davranış) belirleyin.</a:t>
            </a:r>
          </a:p>
          <a:p>
            <a:pPr algn="l">
              <a:buFont typeface="+mj-lt"/>
              <a:buAutoNum type="arabicPeriod"/>
            </a:pPr>
            <a:r>
              <a:rPr lang="tr-TR" b="0" i="0" dirty="0">
                <a:solidFill>
                  <a:srgbClr val="444444"/>
                </a:solidFill>
                <a:effectLst/>
                <a:latin typeface="PT Sans"/>
              </a:rPr>
              <a:t>Bir </a:t>
            </a:r>
            <a:r>
              <a:rPr lang="tr-TR" b="0" i="0" dirty="0" err="1">
                <a:solidFill>
                  <a:srgbClr val="444444"/>
                </a:solidFill>
                <a:effectLst/>
                <a:latin typeface="PT Sans"/>
              </a:rPr>
              <a:t>arayüzde</a:t>
            </a:r>
            <a:r>
              <a:rPr lang="tr-TR" b="0" i="0" dirty="0">
                <a:solidFill>
                  <a:srgbClr val="444444"/>
                </a:solidFill>
                <a:effectLst/>
                <a:latin typeface="PT Sans"/>
              </a:rPr>
              <a:t> bu algoritmanın imzasını belirtin.</a:t>
            </a:r>
          </a:p>
          <a:p>
            <a:pPr algn="l">
              <a:buFont typeface="+mj-lt"/>
              <a:buAutoNum type="arabicPeriod"/>
            </a:pPr>
            <a:r>
              <a:rPr lang="tr-TR" b="0" i="0" dirty="0">
                <a:solidFill>
                  <a:srgbClr val="444444"/>
                </a:solidFill>
                <a:effectLst/>
                <a:latin typeface="PT Sans"/>
              </a:rPr>
              <a:t>Alternatif uygulama ayrıntılarını türetilmiş sınıflara gömün.</a:t>
            </a:r>
          </a:p>
          <a:p>
            <a:pPr algn="l">
              <a:buFont typeface="+mj-lt"/>
              <a:buAutoNum type="arabicPeriod"/>
            </a:pPr>
            <a:r>
              <a:rPr lang="tr-TR" b="0" i="0" dirty="0">
                <a:solidFill>
                  <a:srgbClr val="444444"/>
                </a:solidFill>
                <a:effectLst/>
                <a:latin typeface="PT Sans"/>
              </a:rPr>
              <a:t>Algoritmanın istemcileri kendilerini </a:t>
            </a:r>
            <a:r>
              <a:rPr lang="tr-TR" b="0" i="0" dirty="0" err="1">
                <a:solidFill>
                  <a:srgbClr val="444444"/>
                </a:solidFill>
                <a:effectLst/>
                <a:latin typeface="PT Sans"/>
              </a:rPr>
              <a:t>arayüze</a:t>
            </a:r>
            <a:r>
              <a:rPr lang="tr-TR" b="0" i="0" dirty="0">
                <a:solidFill>
                  <a:srgbClr val="444444"/>
                </a:solidFill>
                <a:effectLst/>
                <a:latin typeface="PT Sans"/>
              </a:rPr>
              <a:t> bağlar.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Başlık 1">
            <a:extLst>
              <a:ext uri="{FF2B5EF4-FFF2-40B4-BE49-F238E27FC236}">
                <a16:creationId xmlns:a16="http://schemas.microsoft.com/office/drawing/2014/main" id="{84DE8FC0-88E3-4468-8BFF-8E31F7548CE5}"/>
              </a:ext>
            </a:extLst>
          </p:cNvPr>
          <p:cNvSpPr txBox="1">
            <a:spLocks/>
          </p:cNvSpPr>
          <p:nvPr/>
        </p:nvSpPr>
        <p:spPr>
          <a:xfrm>
            <a:off x="2504148" y="246248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2400" b="1" i="0" dirty="0">
                <a:solidFill>
                  <a:srgbClr val="444444"/>
                </a:solidFill>
                <a:effectLst/>
                <a:latin typeface="PT Sans"/>
              </a:rPr>
              <a:t>Genel kurallar</a:t>
            </a:r>
          </a:p>
        </p:txBody>
      </p:sp>
      <p:sp>
        <p:nvSpPr>
          <p:cNvPr id="8" name="İçerik Yer Tutucusu 2">
            <a:extLst>
              <a:ext uri="{FF2B5EF4-FFF2-40B4-BE49-F238E27FC236}">
                <a16:creationId xmlns:a16="http://schemas.microsoft.com/office/drawing/2014/main" id="{9F73EB86-DB0A-4F9F-A0BC-FABECE93B06B}"/>
              </a:ext>
            </a:extLst>
          </p:cNvPr>
          <p:cNvSpPr txBox="1">
            <a:spLocks/>
          </p:cNvSpPr>
          <p:nvPr/>
        </p:nvSpPr>
        <p:spPr>
          <a:xfrm>
            <a:off x="2504148" y="3013193"/>
            <a:ext cx="7358298" cy="316374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buFont typeface="Arial" panose="020B0604020202020204" pitchFamily="34" charset="0"/>
              <a:buChar char="•"/>
            </a:pPr>
            <a:r>
              <a:rPr lang="tr-TR" b="0" i="0" dirty="0">
                <a:solidFill>
                  <a:srgbClr val="444444"/>
                </a:solidFill>
                <a:effectLst/>
                <a:latin typeface="PT Sans"/>
              </a:rPr>
              <a:t>Strateji, ayrıntı düzeyi dışında Şablon Yöntemi gibidir.</a:t>
            </a:r>
          </a:p>
          <a:p>
            <a:pPr algn="l">
              <a:buFont typeface="Arial" panose="020B0604020202020204" pitchFamily="34" charset="0"/>
              <a:buChar char="•"/>
            </a:pPr>
            <a:r>
              <a:rPr lang="tr-TR" b="0" i="0" dirty="0">
                <a:solidFill>
                  <a:srgbClr val="444444"/>
                </a:solidFill>
                <a:effectLst/>
                <a:latin typeface="PT Sans"/>
              </a:rPr>
              <a:t>Devlet, niyeti dışında Strateji gibidir.</a:t>
            </a:r>
          </a:p>
          <a:p>
            <a:pPr algn="l">
              <a:buFont typeface="Arial" panose="020B0604020202020204" pitchFamily="34" charset="0"/>
              <a:buChar char="•"/>
            </a:pPr>
            <a:r>
              <a:rPr lang="tr-TR" b="0" i="0" dirty="0">
                <a:solidFill>
                  <a:srgbClr val="444444"/>
                </a:solidFill>
                <a:effectLst/>
                <a:latin typeface="PT Sans"/>
              </a:rPr>
              <a:t>Strateji, bir nesnenin cesaretini değiştirmenize izin verir. Dekoratör, dış görünümü değiştirmenizi sağlar.</a:t>
            </a:r>
          </a:p>
          <a:p>
            <a:pPr algn="l">
              <a:buFont typeface="Arial" panose="020B0604020202020204" pitchFamily="34" charset="0"/>
              <a:buChar char="•"/>
            </a:pPr>
            <a:r>
              <a:rPr lang="tr-TR" b="0" i="0" dirty="0">
                <a:solidFill>
                  <a:srgbClr val="444444"/>
                </a:solidFill>
                <a:effectLst/>
                <a:latin typeface="PT Sans"/>
              </a:rPr>
              <a:t>Devlet, Strateji, Köprü (ve bir dereceye kadar Adaptör) benzer çözüm yapılarına sahiptir. Hepsi 'tutamak/gövde' deyiminin unsurlarını paylaşır. Amaçları farklıdır - yani farklı sorunları çözerler.</a:t>
            </a:r>
          </a:p>
          <a:p>
            <a:pPr algn="l">
              <a:buFont typeface="Arial" panose="020B0604020202020204" pitchFamily="34" charset="0"/>
              <a:buChar char="•"/>
            </a:pPr>
            <a:r>
              <a:rPr lang="tr-TR" b="0" i="0" dirty="0">
                <a:solidFill>
                  <a:srgbClr val="444444"/>
                </a:solidFill>
                <a:effectLst/>
                <a:latin typeface="PT Sans"/>
              </a:rPr>
              <a:t>Stratejinin 2 farklı uygulaması vardır, ilki Devlete benzer. Fark, bağlama sürelerindedir (Strateji, bir kez bağlama modelidir, oysa Devlet daha dinamiktir).</a:t>
            </a:r>
          </a:p>
          <a:p>
            <a:pPr algn="l">
              <a:buFont typeface="Arial" panose="020B0604020202020204" pitchFamily="34" charset="0"/>
              <a:buChar char="•"/>
            </a:pPr>
            <a:r>
              <a:rPr lang="tr-TR" b="0" i="0" dirty="0">
                <a:solidFill>
                  <a:srgbClr val="444444"/>
                </a:solidFill>
                <a:effectLst/>
                <a:latin typeface="PT Sans"/>
              </a:rPr>
              <a:t>Strateji nesneleri genellikle iyi </a:t>
            </a:r>
            <a:r>
              <a:rPr lang="tr-TR" b="0" i="0" dirty="0" err="1">
                <a:solidFill>
                  <a:srgbClr val="444444"/>
                </a:solidFill>
                <a:effectLst/>
                <a:latin typeface="PT Sans"/>
              </a:rPr>
              <a:t>Flyweight'ler</a:t>
            </a:r>
            <a:r>
              <a:rPr lang="tr-TR" b="0" i="0" dirty="0">
                <a:solidFill>
                  <a:srgbClr val="444444"/>
                </a:solidFill>
                <a:effectLst/>
                <a:latin typeface="PT Sans"/>
              </a:rPr>
              <a:t> yapar.</a:t>
            </a:r>
          </a:p>
        </p:txBody>
      </p:sp>
    </p:spTree>
    <p:extLst>
      <p:ext uri="{BB962C8B-B14F-4D97-AF65-F5344CB8AC3E}">
        <p14:creationId xmlns:p14="http://schemas.microsoft.com/office/powerpoint/2010/main" val="150978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11" name="Resim 10" descr="tablo içeren bir resim&#10;&#10;Açıklama otomatik olarak oluşturuldu">
            <a:extLst>
              <a:ext uri="{FF2B5EF4-FFF2-40B4-BE49-F238E27FC236}">
                <a16:creationId xmlns:a16="http://schemas.microsoft.com/office/drawing/2014/main" id="{670F2BF5-C015-45E7-BE6C-45D12CE9AB61}"/>
              </a:ext>
            </a:extLst>
          </p:cNvPr>
          <p:cNvPicPr>
            <a:picLocks noChangeAspect="1"/>
          </p:cNvPicPr>
          <p:nvPr/>
        </p:nvPicPr>
        <p:blipFill>
          <a:blip r:embed="rId2"/>
          <a:stretch>
            <a:fillRect/>
          </a:stretch>
        </p:blipFill>
        <p:spPr>
          <a:xfrm>
            <a:off x="4375355" y="123788"/>
            <a:ext cx="6941574" cy="6610423"/>
          </a:xfrm>
          <a:prstGeom prst="rect">
            <a:avLst/>
          </a:prstGeom>
        </p:spPr>
      </p:pic>
      <p:sp>
        <p:nvSpPr>
          <p:cNvPr id="12" name="Metin kutusu 11">
            <a:extLst>
              <a:ext uri="{FF2B5EF4-FFF2-40B4-BE49-F238E27FC236}">
                <a16:creationId xmlns:a16="http://schemas.microsoft.com/office/drawing/2014/main" id="{7AA39C1E-AC94-4AA4-AF9B-80BE9A68A892}"/>
              </a:ext>
            </a:extLst>
          </p:cNvPr>
          <p:cNvSpPr txBox="1"/>
          <p:nvPr/>
        </p:nvSpPr>
        <p:spPr>
          <a:xfrm>
            <a:off x="1956619" y="275303"/>
            <a:ext cx="2025445" cy="369332"/>
          </a:xfrm>
          <a:prstGeom prst="rect">
            <a:avLst/>
          </a:prstGeom>
          <a:noFill/>
        </p:spPr>
        <p:txBody>
          <a:bodyPr wrap="square" rtlCol="0">
            <a:spAutoFit/>
          </a:bodyPr>
          <a:lstStyle/>
          <a:p>
            <a:r>
              <a:rPr lang="tr-TR" b="1" dirty="0"/>
              <a:t>C++ KOD ÖRNEK</a:t>
            </a:r>
          </a:p>
        </p:txBody>
      </p:sp>
    </p:spTree>
    <p:extLst>
      <p:ext uri="{BB962C8B-B14F-4D97-AF65-F5344CB8AC3E}">
        <p14:creationId xmlns:p14="http://schemas.microsoft.com/office/powerpoint/2010/main" val="280865471"/>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338</TotalTime>
  <Words>772</Words>
  <Application>Microsoft Office PowerPoint</Application>
  <PresentationFormat>Geniş ekran</PresentationFormat>
  <Paragraphs>81</Paragraphs>
  <Slides>17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Arial</vt:lpstr>
      <vt:lpstr>Calibri</vt:lpstr>
      <vt:lpstr>Century Gothic</vt:lpstr>
      <vt:lpstr>PT Sans</vt:lpstr>
      <vt:lpstr>Wingdings 3</vt:lpstr>
      <vt:lpstr>Duman</vt:lpstr>
      <vt:lpstr>Strategy</vt:lpstr>
      <vt:lpstr>İçindekiler</vt:lpstr>
      <vt:lpstr>Strategy Design Pattern</vt:lpstr>
      <vt:lpstr>SORUN</vt:lpstr>
      <vt:lpstr>PowerPoint Sunusu</vt:lpstr>
      <vt:lpstr>YAPI</vt:lpstr>
      <vt:lpstr>Misal</vt:lpstr>
      <vt:lpstr>Kontrol listesi</vt:lpstr>
      <vt:lpstr>PowerPoint Sunusu</vt:lpstr>
      <vt:lpstr>PowerPoint Sunusu</vt:lpstr>
      <vt:lpstr>PowerPoint Sunusu</vt:lpstr>
      <vt:lpstr>PowerPoint Sunusu</vt:lpstr>
      <vt:lpstr>PowerPoint Sunusu</vt:lpstr>
      <vt:lpstr>PowerPoint Sunusu</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yunus eroğlu</cp:lastModifiedBy>
  <cp:revision>52</cp:revision>
  <dcterms:created xsi:type="dcterms:W3CDTF">2020-04-15T07:57:29Z</dcterms:created>
  <dcterms:modified xsi:type="dcterms:W3CDTF">2021-06-06T10:36:17Z</dcterms:modified>
</cp:coreProperties>
</file>