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61" r:id="rId5"/>
    <p:sldId id="272" r:id="rId6"/>
    <p:sldId id="271" r:id="rId7"/>
    <p:sldId id="262" r:id="rId8"/>
    <p:sldId id="264" r:id="rId9"/>
    <p:sldId id="263" r:id="rId10"/>
    <p:sldId id="273" r:id="rId11"/>
    <p:sldId id="274" r:id="rId12"/>
    <p:sldId id="275" r:id="rId13"/>
    <p:sldId id="276" r:id="rId14"/>
    <p:sldId id="277" r:id="rId15"/>
    <p:sldId id="278" r:id="rId16"/>
    <p:sldId id="279" r:id="rId17"/>
    <p:sldId id="280" r:id="rId18"/>
    <p:sldId id="270" r:id="rId19"/>
    <p:sldId id="259"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7" autoAdjust="0"/>
    <p:restoredTop sz="94660"/>
  </p:normalViewPr>
  <p:slideViewPr>
    <p:cSldViewPr snapToGrid="0">
      <p:cViewPr varScale="1">
        <p:scale>
          <a:sx n="73" d="100"/>
          <a:sy n="73"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6/8/2021</a:t>
            </a:fld>
            <a:endParaRPr lang="en-US" dirty="0"/>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dirty="0"/>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dirty="0"/>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6/8/2021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yazilim.cevapsitesi.com/Makaleler/2/cSharp-lambda-ifadeleri-lambda-expressions" TargetMode="External"/><Relationship Id="rId3" Type="http://schemas.openxmlformats.org/officeDocument/2006/relationships/hyperlink" Target="https://www.mobilhanem.com/java-8-lambda-ifadeleri/" TargetMode="External"/><Relationship Id="rId7" Type="http://schemas.openxmlformats.org/officeDocument/2006/relationships/hyperlink" Target="http://www.yazilimprojesi.com/index.php?q=lambda-ifadeleri-lambda-expressions-giris" TargetMode="External"/><Relationship Id="rId12" Type="http://schemas.openxmlformats.org/officeDocument/2006/relationships/hyperlink" Target="http://youtube.com/bmdersleri" TargetMode="External"/><Relationship Id="rId2" Type="http://schemas.openxmlformats.org/officeDocument/2006/relationships/hyperlink" Target="https://kodedu.com/2014/03/java-8-lambda-expression-nedir-nasil-kullanirim/" TargetMode="External"/><Relationship Id="rId1" Type="http://schemas.openxmlformats.org/officeDocument/2006/relationships/slideLayout" Target="../slideLayouts/slideLayout2.xml"/><Relationship Id="rId6" Type="http://schemas.openxmlformats.org/officeDocument/2006/relationships/hyperlink" Target="https://medium.com/kodluyoruz/java-8-ile-hayatimiza-giren-yenilikler-functional-interfaces-ve-lambda-expression-abac22fc72b4" TargetMode="External"/><Relationship Id="rId11" Type="http://schemas.openxmlformats.org/officeDocument/2006/relationships/image" Target="../media/image3.png"/><Relationship Id="rId5" Type="http://schemas.openxmlformats.org/officeDocument/2006/relationships/hyperlink" Target="https://blog.burakkutbay.com/java-8-lambda-expressions-nedir-lambda-ifadeleri-kullanim-ornekleri.html/" TargetMode="External"/><Relationship Id="rId10" Type="http://schemas.openxmlformats.org/officeDocument/2006/relationships/hyperlink" Target="https://www.youtube.com/channel/UCIdYgV-XFjv9q0IHtzUTtQw" TargetMode="External"/><Relationship Id="rId4" Type="http://schemas.openxmlformats.org/officeDocument/2006/relationships/hyperlink" Target="http://omereryilmaz.com/java-lambda-nedir/" TargetMode="External"/><Relationship Id="rId9"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496974" y="2817867"/>
            <a:ext cx="9764202" cy="888718"/>
          </a:xfrm>
        </p:spPr>
        <p:txBody>
          <a:bodyPr>
            <a:normAutofit fontScale="90000"/>
          </a:bodyPr>
          <a:lstStyle/>
          <a:p>
            <a:pPr algn="ctr"/>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Lambda Expression Nedir Nasıl Kullanılır?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421677" y="471210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Berkay Turan 1811404061</a:t>
            </a:r>
          </a:p>
          <a:p>
            <a:r>
              <a:rPr lang="tr-TR" dirty="0">
                <a:solidFill>
                  <a:schemeClr val="tx1"/>
                </a:solidFill>
              </a:rPr>
              <a:t>Tarih                            : 08/06/2021</a:t>
            </a:r>
          </a:p>
          <a:p>
            <a:r>
              <a:rPr lang="tr-TR" dirty="0">
                <a:solidFill>
                  <a:schemeClr val="tx1"/>
                </a:solidFill>
              </a:rPr>
              <a:t>Sürüm                         : v2</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C97840F-45F2-4B61-ACA8-042E075CB659}"/>
              </a:ext>
            </a:extLst>
          </p:cNvPr>
          <p:cNvPicPr>
            <a:picLocks noChangeAspect="1" noChangeArrowheads="1"/>
          </p:cNvPicPr>
          <p:nvPr/>
        </p:nvPicPr>
        <p:blipFill>
          <a:blip r:embed="rId3"/>
          <a:srcRect l="5357" r="5357"/>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İleri Programlama Dersi</a:t>
            </a:r>
            <a:endParaRPr lang="en-US" b="1" dirty="0">
              <a:ln/>
              <a:solidFill>
                <a:schemeClr val="accent3"/>
              </a:solidFill>
            </a:endParaRPr>
          </a:p>
        </p:txBody>
      </p:sp>
      <p:pic>
        <p:nvPicPr>
          <p:cNvPr id="5" name="Resim 4">
            <a:hlinkClick r:id="rId4"/>
            <a:extLst>
              <a:ext uri="{FF2B5EF4-FFF2-40B4-BE49-F238E27FC236}">
                <a16:creationId xmlns:a16="http://schemas.microsoft.com/office/drawing/2014/main"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4" name="Picture 2">
            <a:extLst>
              <a:ext uri="{FF2B5EF4-FFF2-40B4-BE49-F238E27FC236}">
                <a16:creationId xmlns:a16="http://schemas.microsoft.com/office/drawing/2014/main" id="{BDEB69C2-A183-4D95-A820-41C76765ED57}"/>
              </a:ext>
            </a:extLst>
          </p:cNvPr>
          <p:cNvPicPr>
            <a:picLocks noChangeAspect="1" noChangeArrowheads="1"/>
          </p:cNvPicPr>
          <p:nvPr/>
        </p:nvPicPr>
        <p:blipFill>
          <a:blip r:embed="rId7"/>
          <a:srcRect/>
          <a:stretch/>
        </p:blipFill>
        <p:spPr bwMode="auto">
          <a:xfrm>
            <a:off x="9106545" y="179000"/>
            <a:ext cx="2685873" cy="1826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10</a:t>
            </a:fld>
            <a:endParaRPr lang="en-US" sz="1900" dirty="0"/>
          </a:p>
        </p:txBody>
      </p:sp>
      <p:sp>
        <p:nvSpPr>
          <p:cNvPr id="9" name="İçerik Yer Tutucusu 2">
            <a:extLst>
              <a:ext uri="{FF2B5EF4-FFF2-40B4-BE49-F238E27FC236}">
                <a16:creationId xmlns:a16="http://schemas.microsoft.com/office/drawing/2014/main" id="{FE46AB2D-E7D8-4AE4-A0A9-0C85BE0FCF98}"/>
              </a:ext>
            </a:extLst>
          </p:cNvPr>
          <p:cNvSpPr>
            <a:spLocks noGrp="1"/>
          </p:cNvSpPr>
          <p:nvPr>
            <p:ph idx="1"/>
          </p:nvPr>
        </p:nvSpPr>
        <p:spPr>
          <a:xfrm>
            <a:off x="1099930" y="1745974"/>
            <a:ext cx="4724798" cy="5112026"/>
          </a:xfrm>
        </p:spPr>
        <p:txBody>
          <a:bodyPr>
            <a:normAutofit/>
          </a:bodyPr>
          <a:lstStyle/>
          <a:p>
            <a:r>
              <a:rPr lang="tr-TR" dirty="0">
                <a:solidFill>
                  <a:srgbClr val="000000"/>
                </a:solidFill>
              </a:rPr>
              <a:t>Bir önceki slayttaki kodda anonim sınıflar ile oluşturmuş olduğumuz bu işlem aslında hayatımıza Lambda Expression girdikten sonra ne kadar kolay hale geldiğini göreceksiniz.</a:t>
            </a:r>
          </a:p>
          <a:p>
            <a:r>
              <a:rPr lang="tr-TR" dirty="0">
                <a:solidFill>
                  <a:srgbClr val="000000"/>
                </a:solidFill>
              </a:rPr>
              <a:t>Sizin de gördüğünüz gibi Lambda Expression ile birlikte daha kısa kod yazarak aynı işlemi yapabildik.</a:t>
            </a:r>
          </a:p>
          <a:p>
            <a:r>
              <a:rPr lang="tr-TR" dirty="0">
                <a:solidFill>
                  <a:srgbClr val="000000"/>
                </a:solidFill>
              </a:rPr>
              <a:t>Böylece hem kod okunurluğu açısından hem de zaman açısından kazanç sağlamış olduk.</a:t>
            </a:r>
          </a:p>
          <a:p>
            <a:endParaRPr lang="tr-TR" dirty="0">
              <a:solidFill>
                <a:srgbClr val="000000"/>
              </a:solidFill>
            </a:endParaRPr>
          </a:p>
          <a:p>
            <a:endParaRPr lang="tr-TR" sz="1600" dirty="0">
              <a:solidFill>
                <a:srgbClr val="000000"/>
              </a:solidFill>
            </a:endParaRPr>
          </a:p>
        </p:txBody>
      </p:sp>
      <p:pic>
        <p:nvPicPr>
          <p:cNvPr id="5" name="Resim 4">
            <a:extLst>
              <a:ext uri="{FF2B5EF4-FFF2-40B4-BE49-F238E27FC236}">
                <a16:creationId xmlns:a16="http://schemas.microsoft.com/office/drawing/2014/main" id="{40501AA0-6180-4C72-884E-FC940B34C6F9}"/>
              </a:ext>
            </a:extLst>
          </p:cNvPr>
          <p:cNvPicPr>
            <a:picLocks noChangeAspect="1"/>
          </p:cNvPicPr>
          <p:nvPr/>
        </p:nvPicPr>
        <p:blipFill>
          <a:blip r:embed="rId2"/>
          <a:stretch>
            <a:fillRect/>
          </a:stretch>
        </p:blipFill>
        <p:spPr>
          <a:xfrm>
            <a:off x="5824728" y="1745974"/>
            <a:ext cx="6367272" cy="4487917"/>
          </a:xfrm>
          <a:prstGeom prst="rect">
            <a:avLst/>
          </a:prstGeom>
        </p:spPr>
      </p:pic>
      <p:sp>
        <p:nvSpPr>
          <p:cNvPr id="17" name="Başlık 1">
            <a:extLst>
              <a:ext uri="{FF2B5EF4-FFF2-40B4-BE49-F238E27FC236}">
                <a16:creationId xmlns:a16="http://schemas.microsoft.com/office/drawing/2014/main" id="{3A4371F0-D2FA-4B7D-9B9E-E53905BD2653}"/>
              </a:ext>
            </a:extLst>
          </p:cNvPr>
          <p:cNvSpPr>
            <a:spLocks noGrp="1"/>
          </p:cNvSpPr>
          <p:nvPr>
            <p:ph type="title"/>
          </p:nvPr>
        </p:nvSpPr>
        <p:spPr>
          <a:xfrm>
            <a:off x="2592925" y="624110"/>
            <a:ext cx="9067263" cy="1280890"/>
          </a:xfrm>
        </p:spPr>
        <p:txBody>
          <a:bodyPr>
            <a:normAutofit/>
          </a:bodyPr>
          <a:lstStyle/>
          <a:p>
            <a:r>
              <a:rPr lang="tr-TR" dirty="0"/>
              <a:t>Kullanım Kolaylığı Örnekleri – 2 (Devamı)</a:t>
            </a:r>
          </a:p>
        </p:txBody>
      </p:sp>
    </p:spTree>
    <p:extLst>
      <p:ext uri="{BB962C8B-B14F-4D97-AF65-F5344CB8AC3E}">
        <p14:creationId xmlns:p14="http://schemas.microsoft.com/office/powerpoint/2010/main" val="2013481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Lambda Expression Nerelerde Kullanılır?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pPr algn="just"/>
            <a:r>
              <a:rPr lang="tr-TR" dirty="0"/>
              <a:t>Bir interface yazdığımızda bunu kullanabilmek için ya bir sınıfa implement ediyorduk ya da interface’i anonim şekilde kullanıyorduk. Artık Lambda bize tek satırda nasıl bir implementasyon yapacağımızı ve sade bir şekilde kullanacağımızı gösteriyor.</a:t>
            </a:r>
          </a:p>
          <a:p>
            <a:pPr algn="just"/>
            <a:r>
              <a:rPr lang="tr-TR" dirty="0"/>
              <a:t>Lambda Expressionların sonucu bir değişkene atanabilir veya bir fonksiyona parametre olarak geçirilebilir.</a:t>
            </a:r>
          </a:p>
          <a:p>
            <a:pPr algn="just"/>
            <a:r>
              <a:rPr lang="tr-TR" dirty="0"/>
              <a:t>Lambda Expression’ın en fazla işe yaradığı yer LINQ sorgularıdır. LINQ sorgularında Where bloğunda kullanılırlar. Aslında bu da bizi Enumarable sınıfındaki Where metoduna götürüyor.</a:t>
            </a:r>
          </a:p>
          <a:p>
            <a:pPr algn="just"/>
            <a:r>
              <a:rPr lang="tr-TR" dirty="0"/>
              <a:t>Anlaşılır olması için basit bir örnek üzerinde devam edelim.</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138477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Örnek – 1 </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pPr algn="just"/>
            <a:r>
              <a:rPr lang="tr-TR" dirty="0"/>
              <a:t>İnt[] a = new int[]{5, 8, 13, 3, 14, 26};</a:t>
            </a:r>
          </a:p>
          <a:p>
            <a:pPr algn="just"/>
            <a:r>
              <a:rPr lang="tr-TR" dirty="0"/>
              <a:t>Altı tamsayı değer içeren bir dizi oluşturduk.</a:t>
            </a:r>
          </a:p>
          <a:p>
            <a:pPr algn="just"/>
            <a:r>
              <a:rPr lang="tr-TR" dirty="0"/>
              <a:t>Where metodunun parametre yapısına bakacak olursak;</a:t>
            </a:r>
          </a:p>
          <a:p>
            <a:pPr algn="just"/>
            <a:r>
              <a:rPr lang="tr-TR" dirty="0"/>
              <a:t>Func&lt;int,bool&gt; tipinde bir parametre istiyor. Aslında bu tip, bir Lambda Expression’a karşılık geliyor. </a:t>
            </a:r>
          </a:p>
          <a:p>
            <a:pPr algn="just"/>
            <a:endParaRPr lang="tr-TR" dirty="0"/>
          </a:p>
          <a:p>
            <a:pPr algn="just"/>
            <a:endParaRPr lang="tr-TR" dirty="0"/>
          </a:p>
          <a:p>
            <a:pPr algn="just"/>
            <a:endParaRPr lang="tr-TR" dirty="0"/>
          </a:p>
          <a:p>
            <a:pPr algn="just"/>
            <a:endParaRPr lang="tr-TR" dirty="0"/>
          </a:p>
          <a:p>
            <a:pPr algn="just"/>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6" name="Resim 5" descr="metin içeren bir resim&#10;&#10;Açıklama otomatik olarak oluşturuldu">
            <a:extLst>
              <a:ext uri="{FF2B5EF4-FFF2-40B4-BE49-F238E27FC236}">
                <a16:creationId xmlns:a16="http://schemas.microsoft.com/office/drawing/2014/main" id="{31BAD905-BB38-4F6B-AC2A-15837491C298}"/>
              </a:ext>
            </a:extLst>
          </p:cNvPr>
          <p:cNvPicPr>
            <a:picLocks noChangeAspect="1"/>
          </p:cNvPicPr>
          <p:nvPr/>
        </p:nvPicPr>
        <p:blipFill>
          <a:blip r:embed="rId2"/>
          <a:stretch>
            <a:fillRect/>
          </a:stretch>
        </p:blipFill>
        <p:spPr>
          <a:xfrm>
            <a:off x="1311579" y="3705007"/>
            <a:ext cx="8106742" cy="1291734"/>
          </a:xfrm>
          <a:prstGeom prst="rect">
            <a:avLst/>
          </a:prstGeom>
        </p:spPr>
      </p:pic>
    </p:spTree>
    <p:extLst>
      <p:ext uri="{BB962C8B-B14F-4D97-AF65-F5344CB8AC3E}">
        <p14:creationId xmlns:p14="http://schemas.microsoft.com/office/powerpoint/2010/main" val="1181913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Örnek – 1 (Devam) </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pPr algn="just"/>
            <a:r>
              <a:rPr lang="tr-TR" dirty="0"/>
              <a:t>Örneğimizi devam ettirelim. Where metodunun istediği parametreyi oluşturalım.</a:t>
            </a:r>
          </a:p>
          <a:p>
            <a:pPr algn="just"/>
            <a:r>
              <a:rPr lang="tr-TR" dirty="0"/>
              <a:t>IEnumerable  b = a.Where(x =&gt; x &gt;= 8)</a:t>
            </a:r>
          </a:p>
          <a:p>
            <a:pPr algn="just"/>
            <a:r>
              <a:rPr lang="tr-TR" dirty="0"/>
              <a:t>Bu şekilde şunu demiş olduk: a dizisinden öyle elemanları seçelim ki seçim için bir fonksiyon kullanalım; bu fonksiyona a dizisindeki her bir elemanı sırasıyla parametre olarak geçirelim; bu fonksiyon da bize parametre olarak geçirilen bu değerin 8’den büyük eşit olma durumunu geri döndürsün. Böylece Where metodu da true olarak dönen her bir değeri içeren yeni bir diziyi geri döndürür.</a:t>
            </a:r>
          </a:p>
          <a:p>
            <a:pPr algn="just"/>
            <a:r>
              <a:rPr lang="tr-TR" dirty="0"/>
              <a:t>Sonuç olarak b dizisinin elemanlarına bakacak olursak 8, 13, 14 ve 26’yı görmemiz gerekir.</a:t>
            </a:r>
          </a:p>
          <a:p>
            <a:pPr algn="just"/>
            <a:r>
              <a:rPr lang="tr-TR" dirty="0"/>
              <a:t>Madem ki Lambda ifadesini Func tipinde bir parametre bekleyen bir metotta kullanabildik; o zaman yukarıdaki örneği aşağıdaki şekilde de yazabilirdik.</a:t>
            </a:r>
          </a:p>
          <a:p>
            <a:pPr algn="just"/>
            <a:r>
              <a:rPr lang="tr-TR" dirty="0"/>
              <a:t>Func&lt;int, bool&gt; ozelFonksiyon = x =&gt; x&gt;= 8;</a:t>
            </a:r>
          </a:p>
          <a:p>
            <a:pPr marL="0" indent="0" algn="just">
              <a:buNone/>
            </a:pPr>
            <a:r>
              <a:rPr lang="tr-TR" dirty="0"/>
              <a:t>     IEnumerable b = a.Where(ozelFonksiyon);</a:t>
            </a:r>
          </a:p>
          <a:p>
            <a:pPr algn="just"/>
            <a:endParaRPr lang="tr-TR" dirty="0"/>
          </a:p>
          <a:p>
            <a:pPr algn="just"/>
            <a:endParaRPr lang="tr-TR" dirty="0"/>
          </a:p>
          <a:p>
            <a:pPr algn="just"/>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568635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Örnek – 2</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pPr algn="just"/>
            <a:r>
              <a:rPr lang="tr-TR" dirty="0"/>
              <a:t>Örnekte görüldüğü gibi LINQ sorgusu kullanılmıştır. Where seçme yöntemine bir Lambda Expression parametre olarak gönderilmiştir. Program, tumRakamlar dizisinden tek olan rakamları seçer ve ekrana yazdırır. </a:t>
            </a:r>
          </a:p>
          <a:p>
            <a:pPr algn="just"/>
            <a:r>
              <a:rPr lang="tr-TR" dirty="0"/>
              <a:t>Örnekte Lambda Expression x isimli bir parametre alır, x mod 2 işlemini çalıştırarak sonucun 1’e eşit olup olmadığını döndürür.</a:t>
            </a:r>
          </a:p>
          <a:p>
            <a:pPr algn="just"/>
            <a:endParaRPr lang="tr-TR" dirty="0"/>
          </a:p>
          <a:p>
            <a:pPr algn="just"/>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8" name="Resim 7" descr="metin içeren bir resim&#10;&#10;Açıklama otomatik olarak oluşturuldu">
            <a:extLst>
              <a:ext uri="{FF2B5EF4-FFF2-40B4-BE49-F238E27FC236}">
                <a16:creationId xmlns:a16="http://schemas.microsoft.com/office/drawing/2014/main" id="{865D2668-C87B-4DEC-96AF-9479BBA545A5}"/>
              </a:ext>
            </a:extLst>
          </p:cNvPr>
          <p:cNvPicPr>
            <a:picLocks noChangeAspect="1"/>
          </p:cNvPicPr>
          <p:nvPr/>
        </p:nvPicPr>
        <p:blipFill>
          <a:blip r:embed="rId2"/>
          <a:stretch>
            <a:fillRect/>
          </a:stretch>
        </p:blipFill>
        <p:spPr>
          <a:xfrm>
            <a:off x="2592924" y="3385981"/>
            <a:ext cx="7400161" cy="3472019"/>
          </a:xfrm>
          <a:prstGeom prst="rect">
            <a:avLst/>
          </a:prstGeom>
        </p:spPr>
      </p:pic>
    </p:spTree>
    <p:extLst>
      <p:ext uri="{BB962C8B-B14F-4D97-AF65-F5344CB8AC3E}">
        <p14:creationId xmlns:p14="http://schemas.microsoft.com/office/powerpoint/2010/main" val="4059893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Örnek – 3</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pPr algn="just"/>
            <a:r>
              <a:rPr lang="tr-TR" dirty="0"/>
              <a:t>Bir önceki örnekte tek rakamları yazdırmak için dizi oluşturmuştuk.</a:t>
            </a:r>
          </a:p>
          <a:p>
            <a:pPr algn="just"/>
            <a:r>
              <a:rPr lang="tr-TR" dirty="0"/>
              <a:t>Burada ise Range özelliğini kullanarak aralık belirleyerek çift </a:t>
            </a:r>
            <a:r>
              <a:rPr lang="tr-TR"/>
              <a:t>rakamları yazdırıyoruz.</a:t>
            </a:r>
            <a:endParaRPr lang="tr-TR" dirty="0"/>
          </a:p>
          <a:p>
            <a:pPr algn="just"/>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9" name="Resim 8" descr="metin içeren bir resim&#10;&#10;Açıklama otomatik olarak oluşturuldu">
            <a:extLst>
              <a:ext uri="{FF2B5EF4-FFF2-40B4-BE49-F238E27FC236}">
                <a16:creationId xmlns:a16="http://schemas.microsoft.com/office/drawing/2014/main" id="{6923BD43-6622-49AB-A753-CD74E89B415B}"/>
              </a:ext>
            </a:extLst>
          </p:cNvPr>
          <p:cNvPicPr>
            <a:picLocks noChangeAspect="1"/>
          </p:cNvPicPr>
          <p:nvPr/>
        </p:nvPicPr>
        <p:blipFill>
          <a:blip r:embed="rId2"/>
          <a:stretch>
            <a:fillRect/>
          </a:stretch>
        </p:blipFill>
        <p:spPr>
          <a:xfrm>
            <a:off x="2190019" y="3218496"/>
            <a:ext cx="8280943" cy="2712042"/>
          </a:xfrm>
          <a:prstGeom prst="rect">
            <a:avLst/>
          </a:prstGeom>
        </p:spPr>
      </p:pic>
    </p:spTree>
    <p:extLst>
      <p:ext uri="{BB962C8B-B14F-4D97-AF65-F5344CB8AC3E}">
        <p14:creationId xmlns:p14="http://schemas.microsoft.com/office/powerpoint/2010/main" val="1090777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Örnek – 4</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pPr algn="just"/>
            <a:r>
              <a:rPr lang="tr-TR" dirty="0"/>
              <a:t>LINQ dışında Lambda ifadeleri kendileri de isimsiz fonksiyonlar olduklarından fonksiyonları temsil etmede kullanılan delege (delegate) tanımlamalarında kullanılırlar.</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6" name="Resim 5" descr="metin içeren bir resim&#10;&#10;Açıklama otomatik olarak oluşturuldu">
            <a:extLst>
              <a:ext uri="{FF2B5EF4-FFF2-40B4-BE49-F238E27FC236}">
                <a16:creationId xmlns:a16="http://schemas.microsoft.com/office/drawing/2014/main" id="{EE8E11D5-ECFB-4BB9-9F85-0D844811726A}"/>
              </a:ext>
            </a:extLst>
          </p:cNvPr>
          <p:cNvPicPr>
            <a:picLocks noChangeAspect="1"/>
          </p:cNvPicPr>
          <p:nvPr/>
        </p:nvPicPr>
        <p:blipFill>
          <a:blip r:embed="rId2"/>
          <a:stretch>
            <a:fillRect/>
          </a:stretch>
        </p:blipFill>
        <p:spPr>
          <a:xfrm>
            <a:off x="2375089" y="2837101"/>
            <a:ext cx="7441821" cy="3396789"/>
          </a:xfrm>
          <a:prstGeom prst="rect">
            <a:avLst/>
          </a:prstGeom>
        </p:spPr>
      </p:pic>
    </p:spTree>
    <p:extLst>
      <p:ext uri="{BB962C8B-B14F-4D97-AF65-F5344CB8AC3E}">
        <p14:creationId xmlns:p14="http://schemas.microsoft.com/office/powerpoint/2010/main" val="3988963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Örnek – 4 (Devam)</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pPr algn="just"/>
            <a:r>
              <a:rPr lang="tr-TR" dirty="0"/>
              <a:t>Delagate yani temsilciler, fonksiyonların referansı (fonksiyona ulaşmak için başvurulacak kaynak) olarak kullanılırlar. Örnekte delegate ifadesi kullanılarak bir delege tipi tanımlanmıştır.</a:t>
            </a:r>
          </a:p>
          <a:p>
            <a:pPr algn="just"/>
            <a:r>
              <a:rPr lang="tr-TR" dirty="0"/>
              <a:t>Main yordamında ise bu tip delege türünden delege değişkenler tanımlanarak Lambda ifadesi yöntemi ile anonim fonksiyonlar delege değişkenlere atanmıştır.</a:t>
            </a:r>
          </a:p>
          <a:p>
            <a:pPr algn="just"/>
            <a:r>
              <a:rPr lang="tr-TR" dirty="0"/>
              <a:t>Bundan sonra bu delege değişkenler, kendilerine atanan anonim fonksiyonlara referans olmuştur.</a:t>
            </a:r>
          </a:p>
          <a:p>
            <a:pPr algn="just"/>
            <a:r>
              <a:rPr lang="tr-TR" dirty="0"/>
              <a:t>Sonraki satırlarda ise bu referanslar ve uygun parametreler kullanılarak delegelerin referansı olduğu fonksiyonlar çalıştırılmıştır.</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571648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20190" y="1367149"/>
            <a:ext cx="10086553" cy="5364265"/>
          </a:xfrm>
        </p:spPr>
        <p:txBody>
          <a:bodyPr>
            <a:normAutofit/>
          </a:bodyPr>
          <a:lstStyle/>
          <a:p>
            <a:pPr algn="just"/>
            <a:r>
              <a:rPr lang="tr-TR" dirty="0"/>
              <a:t>Lambda’lar öncelikle kod miktarını azaltmak, daha sade, açık ve az kod yazmamızı sağlarlar.</a:t>
            </a:r>
          </a:p>
          <a:p>
            <a:pPr algn="just"/>
            <a:r>
              <a:rPr lang="tr-TR" dirty="0"/>
              <a:t>Projemizdeki kod satırı miktarını Lambda sayesinde ciddi bir şekilde azaltabiliriz.</a:t>
            </a:r>
          </a:p>
          <a:p>
            <a:pPr algn="just"/>
            <a:r>
              <a:rPr lang="tr-TR" dirty="0"/>
              <a:t>Zahmetli bir şekilde delege metotlar tanımlamak ve bunları kullanmaktansa jenerik desteğiyle birlikte pratik ve güçlü sözdizimiyle Lambda Expression kullanmak çok daha kolay ve avantajlı.</a:t>
            </a:r>
          </a:p>
          <a:p>
            <a:pPr algn="just"/>
            <a:r>
              <a:rPr lang="tr-TR" dirty="0"/>
              <a:t>Lambda ifadeleri kullanarak parametre geçilebilen ve değer döndüren isimsiz yerel fonksiyonlar oluşturabiliriz.</a:t>
            </a:r>
            <a:endParaRPr lang="en-US" dirty="0"/>
          </a:p>
        </p:txBody>
      </p:sp>
    </p:spTree>
    <p:extLst>
      <p:ext uri="{BB962C8B-B14F-4D97-AF65-F5344CB8AC3E}">
        <p14:creationId xmlns:p14="http://schemas.microsoft.com/office/powerpoint/2010/main" val="2697588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311579" y="1692958"/>
            <a:ext cx="8915400" cy="3777622"/>
          </a:xfrm>
        </p:spPr>
        <p:txBody>
          <a:bodyPr>
            <a:normAutofit fontScale="92500"/>
          </a:bodyPr>
          <a:lstStyle/>
          <a:p>
            <a:r>
              <a:rPr lang="en-US" dirty="0">
                <a:hlinkClick r:id="rId2"/>
              </a:rPr>
              <a:t>https://kodedu.com/2014/03/java-8-lambda-expression-nedir-nasil-kullanirim/</a:t>
            </a:r>
            <a:endParaRPr lang="tr-TR" dirty="0"/>
          </a:p>
          <a:p>
            <a:r>
              <a:rPr lang="en-US" dirty="0">
                <a:hlinkClick r:id="rId3"/>
              </a:rPr>
              <a:t>https://www.mobilhanem.com/java-8-lambda-ifadeleri/</a:t>
            </a:r>
            <a:endParaRPr lang="tr-TR" dirty="0"/>
          </a:p>
          <a:p>
            <a:r>
              <a:rPr lang="en-US" dirty="0">
                <a:hlinkClick r:id="rId4"/>
              </a:rPr>
              <a:t>http://omereryilmaz.com/java-lambda-nedir/</a:t>
            </a:r>
            <a:endParaRPr lang="tr-TR" dirty="0"/>
          </a:p>
          <a:p>
            <a:r>
              <a:rPr lang="en-US" dirty="0">
                <a:hlinkClick r:id="rId5"/>
              </a:rPr>
              <a:t>https://blog.burakkutbay.com/java-8-lambda-expressions-nedir-lambda-ifadeleri-kullanim-ornekleri.html/</a:t>
            </a:r>
            <a:endParaRPr lang="tr-TR" dirty="0"/>
          </a:p>
          <a:p>
            <a:r>
              <a:rPr lang="en-US" dirty="0">
                <a:hlinkClick r:id="rId6"/>
              </a:rPr>
              <a:t>https://medium.com/kodluyoruz/java-8-ile-hayatimiza-giren-yenilikler-functional-interfaces-ve-lambda-expression-abac22fc72b4</a:t>
            </a:r>
            <a:endParaRPr lang="tr-TR" dirty="0"/>
          </a:p>
          <a:p>
            <a:r>
              <a:rPr lang="en-US" dirty="0">
                <a:hlinkClick r:id="rId7"/>
              </a:rPr>
              <a:t>http://www.yazilimprojesi.com/index.php?q=lambda-ifadeleri-lambda-expressions-giris</a:t>
            </a:r>
            <a:endParaRPr lang="tr-TR" dirty="0"/>
          </a:p>
          <a:p>
            <a:r>
              <a:rPr lang="en-US" dirty="0">
                <a:hlinkClick r:id="rId8"/>
              </a:rPr>
              <a:t>https://yazilim.cevapsitesi.com/Makaleler/2/cSharp-lambda-ifadeleri-lambda-expressions</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10"/>
            <a:extLst>
              <a:ext uri="{FF2B5EF4-FFF2-40B4-BE49-F238E27FC236}">
                <a16:creationId xmlns:a16="http://schemas.microsoft.com/office/drawing/2014/main" id="{E615FC51-021C-4530-9CCB-7B39F7838C2C}"/>
              </a:ext>
            </a:extLst>
          </p:cNvPr>
          <p:cNvPicPr>
            <a:picLocks noChangeAspect="1"/>
          </p:cNvPicPr>
          <p:nvPr/>
        </p:nvPicPr>
        <p:blipFill>
          <a:blip r:embed="rId11"/>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12"/>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normAutofit fontScale="70000" lnSpcReduction="20000"/>
          </a:bodyPr>
          <a:lstStyle/>
          <a:p>
            <a:r>
              <a:rPr lang="tr-TR" dirty="0"/>
              <a:t>Lambda Expression Nedir?</a:t>
            </a:r>
          </a:p>
          <a:p>
            <a:r>
              <a:rPr lang="tr-TR" dirty="0"/>
              <a:t>Lambda Expression Kullanımı</a:t>
            </a:r>
          </a:p>
          <a:p>
            <a:r>
              <a:rPr lang="tr-TR" dirty="0"/>
              <a:t>Kullanım Şekilleri – Fonksiyonel Kullanım</a:t>
            </a:r>
          </a:p>
          <a:p>
            <a:r>
              <a:rPr lang="tr-TR" dirty="0"/>
              <a:t>Kullanım Şekilleri – Parametre Alan Kullanım</a:t>
            </a:r>
          </a:p>
          <a:p>
            <a:r>
              <a:rPr lang="tr-TR" dirty="0"/>
              <a:t>Kullanım Şekilleri – Karşılaştırma İşlemi</a:t>
            </a:r>
          </a:p>
          <a:p>
            <a:r>
              <a:rPr lang="tr-TR" dirty="0"/>
              <a:t>Kullanım Kolaylığı Örnekleri</a:t>
            </a:r>
          </a:p>
          <a:p>
            <a:r>
              <a:rPr lang="tr-TR" dirty="0"/>
              <a:t>Lambda Expression Nerelerde Kullanılır?</a:t>
            </a:r>
          </a:p>
          <a:p>
            <a:r>
              <a:rPr lang="tr-TR" dirty="0"/>
              <a:t>Örnek – 1</a:t>
            </a:r>
          </a:p>
          <a:p>
            <a:r>
              <a:rPr lang="tr-TR" dirty="0"/>
              <a:t>Örnek – 2</a:t>
            </a:r>
          </a:p>
          <a:p>
            <a:r>
              <a:rPr lang="tr-TR" dirty="0"/>
              <a:t>Örnek – 3</a:t>
            </a:r>
          </a:p>
          <a:p>
            <a:r>
              <a:rPr lang="tr-TR" dirty="0"/>
              <a:t>Örnek – 4 </a:t>
            </a:r>
          </a:p>
          <a:p>
            <a:r>
              <a:rPr lang="tr-TR" dirty="0"/>
              <a:t>Sonuç</a:t>
            </a:r>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ontent Icon Png ,HD PNG . (+) Pictures - vhv.rs">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263" y="2133600"/>
            <a:ext cx="3983372"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255026" y="4529540"/>
            <a:ext cx="559022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a:solidFill>
                  <a:schemeClr val="tx1"/>
                </a:solidFill>
              </a:rPr>
              <a:t>Berkay Turan 1811404061</a:t>
            </a:r>
            <a:br>
              <a:rPr lang="tr-TR" b="1" dirty="0">
                <a:solidFill>
                  <a:schemeClr val="tx1"/>
                </a:solidFill>
              </a:rPr>
            </a:br>
            <a:r>
              <a:rPr lang="tr-TR" dirty="0">
                <a:solidFill>
                  <a:schemeClr val="tx1"/>
                </a:solidFill>
              </a:rPr>
              <a:t>E-posta                       : berkayturan07@gmail.com</a:t>
            </a:r>
          </a:p>
          <a:p>
            <a:r>
              <a:rPr lang="tr-TR" dirty="0">
                <a:solidFill>
                  <a:schemeClr val="tx1"/>
                </a:solidFill>
              </a:rPr>
              <a:t>Tarih                            : 08/06/2021</a:t>
            </a:r>
          </a:p>
          <a:p>
            <a:r>
              <a:rPr lang="tr-TR" dirty="0">
                <a:solidFill>
                  <a:schemeClr val="tx1"/>
                </a:solidFill>
              </a:rPr>
              <a:t>Sürüm                         : v2</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İleri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2">
            <a:extLst>
              <a:ext uri="{FF2B5EF4-FFF2-40B4-BE49-F238E27FC236}">
                <a16:creationId xmlns:a16="http://schemas.microsoft.com/office/drawing/2014/main" id="{1FB18176-8C29-4F50-9ACE-8E8E2FE1D844}"/>
              </a:ext>
            </a:extLst>
          </p:cNvPr>
          <p:cNvPicPr>
            <a:picLocks noChangeAspect="1" noChangeArrowheads="1"/>
          </p:cNvPicPr>
          <p:nvPr/>
        </p:nvPicPr>
        <p:blipFill>
          <a:blip r:embed="rId6"/>
          <a:srcRect/>
          <a:stretch/>
        </p:blipFill>
        <p:spPr bwMode="auto">
          <a:xfrm>
            <a:off x="9289425" y="242609"/>
            <a:ext cx="2685873" cy="1826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93757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Lambda Expression Nedir?</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6977675" cy="4589387"/>
          </a:xfrm>
        </p:spPr>
        <p:txBody>
          <a:bodyPr>
            <a:normAutofit/>
          </a:bodyPr>
          <a:lstStyle/>
          <a:p>
            <a:pPr algn="just"/>
            <a:r>
              <a:rPr lang="tr-TR" dirty="0"/>
              <a:t>Lambda Expression özelliği Java 8 (Project Lambda) ile Java ortamına ve hayatımıza katılmıştır.</a:t>
            </a:r>
          </a:p>
          <a:p>
            <a:pPr algn="just"/>
            <a:r>
              <a:rPr lang="tr-TR" dirty="0"/>
              <a:t>Lambda Expression kısaca kendi başlarına tanımlanabilen fonksiyonlardır. Neden kendi başına tanımlanabilen diyoruz çünkü bir sınıfa bağımlı olmalarına gerek kalmadan tanımlayabiliyoruz.</a:t>
            </a:r>
          </a:p>
          <a:p>
            <a:pPr algn="just"/>
            <a:r>
              <a:rPr lang="tr-TR" dirty="0"/>
              <a:t>Lambda Expression daha az kod yazmamızı sağlayan bir özelliktir.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3074" name="Picture 2" descr="Abstract Class in Java - Javatpoint">
            <a:extLst>
              <a:ext uri="{FF2B5EF4-FFF2-40B4-BE49-F238E27FC236}">
                <a16:creationId xmlns:a16="http://schemas.microsoft.com/office/drawing/2014/main" id="{68CBE0F4-3EA6-44F9-9B2B-B2BE0BC69A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740" b="8330"/>
          <a:stretch/>
        </p:blipFill>
        <p:spPr bwMode="auto">
          <a:xfrm>
            <a:off x="8073646" y="1659316"/>
            <a:ext cx="3687717" cy="2379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Lambda Expression Kullanımı</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pPr algn="just"/>
            <a:r>
              <a:rPr lang="tr-TR" dirty="0"/>
              <a:t>n -&gt; n * n </a:t>
            </a:r>
          </a:p>
          <a:p>
            <a:pPr algn="just"/>
            <a:r>
              <a:rPr lang="tr-TR" dirty="0"/>
              <a:t>Bir Lambda Expression oluştururken yukarıdaki örnekte olduğu gibi eğer varsa sol tarafta Lambda parametreleri, ortada Lambda operatörü (-&gt;) ve sonrasında ifadeyi veya kod bloğunu sağ tarafa yazıyoruz.</a:t>
            </a:r>
          </a:p>
          <a:p>
            <a:pPr algn="just"/>
            <a:r>
              <a:rPr lang="tr-TR" dirty="0"/>
              <a:t>n -&gt; n * n ifadesinin anlamı şudur;</a:t>
            </a:r>
          </a:p>
          <a:p>
            <a:pPr algn="just"/>
            <a:r>
              <a:rPr lang="tr-TR" dirty="0"/>
              <a:t>Bir parametre al ve bu parametreyi n kabul et, n’yi kendisiyle çarpıp sonucu döndür.</a:t>
            </a:r>
          </a:p>
          <a:p>
            <a:pPr algn="just"/>
            <a:r>
              <a:rPr lang="tr-TR" dirty="0"/>
              <a:t>İfadenin sağ tarafında süslü parantezler ve sonunda noktalı virgül kullanılarak çok satırlı bir Lambda Expression’da yazılabilir. Böyle yazılan Lambda Expressionlara Statement Lambdas (Komut Lambdaları) denir.</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8" name="Resim 7" descr="metin içeren bir resim&#10;&#10;Açıklama otomatik olarak oluşturuldu">
            <a:extLst>
              <a:ext uri="{FF2B5EF4-FFF2-40B4-BE49-F238E27FC236}">
                <a16:creationId xmlns:a16="http://schemas.microsoft.com/office/drawing/2014/main" id="{D0DD8D93-5573-462F-B116-67CD1BFA4AEB}"/>
              </a:ext>
            </a:extLst>
          </p:cNvPr>
          <p:cNvPicPr>
            <a:picLocks noChangeAspect="1"/>
          </p:cNvPicPr>
          <p:nvPr/>
        </p:nvPicPr>
        <p:blipFill>
          <a:blip r:embed="rId2"/>
          <a:stretch>
            <a:fillRect/>
          </a:stretch>
        </p:blipFill>
        <p:spPr>
          <a:xfrm>
            <a:off x="1311578" y="4953000"/>
            <a:ext cx="5583681" cy="1280889"/>
          </a:xfrm>
          <a:prstGeom prst="rect">
            <a:avLst/>
          </a:prstGeom>
        </p:spPr>
      </p:pic>
    </p:spTree>
    <p:extLst>
      <p:ext uri="{BB962C8B-B14F-4D97-AF65-F5344CB8AC3E}">
        <p14:creationId xmlns:p14="http://schemas.microsoft.com/office/powerpoint/2010/main" val="232548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Kullanım Şekilleri – Fonksiyonel Kullanım</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pPr algn="just"/>
            <a:r>
              <a:rPr lang="tr-TR" dirty="0"/>
              <a:t>Abstract metodumuzda interface’ler oluşturarak kullanılmasını sağlayan tanımlamadır.</a:t>
            </a:r>
          </a:p>
          <a:p>
            <a:pPr algn="just"/>
            <a:endParaRPr lang="tr-TR" dirty="0"/>
          </a:p>
          <a:p>
            <a:pPr algn="just"/>
            <a:endParaRPr lang="tr-TR" dirty="0"/>
          </a:p>
          <a:p>
            <a:pPr algn="just"/>
            <a:endParaRPr lang="tr-TR" dirty="0"/>
          </a:p>
          <a:p>
            <a:pPr algn="just"/>
            <a:endParaRPr lang="tr-TR" dirty="0"/>
          </a:p>
          <a:p>
            <a:pPr algn="just"/>
            <a:endParaRPr lang="tr-TR" dirty="0"/>
          </a:p>
          <a:p>
            <a:pPr algn="just"/>
            <a:endParaRPr lang="tr-TR" dirty="0"/>
          </a:p>
          <a:p>
            <a:pPr algn="just"/>
            <a:endParaRPr lang="tr-TR" dirty="0"/>
          </a:p>
          <a:p>
            <a:pPr algn="just"/>
            <a:r>
              <a:rPr lang="tr-TR" dirty="0"/>
              <a:t>Burada m değişkenine Lambda operatörü kullanılarak «Merhaba Dünya» değeri atanıyor.</a:t>
            </a:r>
          </a:p>
          <a:p>
            <a:pPr algn="just"/>
            <a:r>
              <a:rPr lang="tr-TR" dirty="0"/>
              <a:t>m değişkeni ekrana yazdırıldığında çıktımız: «Merhaba Dünya» olmaktadır.</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6" name="Resim 5" descr="metin içeren bir resim&#10;&#10;Açıklama otomatik olarak oluşturuldu">
            <a:extLst>
              <a:ext uri="{FF2B5EF4-FFF2-40B4-BE49-F238E27FC236}">
                <a16:creationId xmlns:a16="http://schemas.microsoft.com/office/drawing/2014/main" id="{9A7BE481-5749-4071-82A0-1E45583E7329}"/>
              </a:ext>
            </a:extLst>
          </p:cNvPr>
          <p:cNvPicPr>
            <a:picLocks noChangeAspect="1"/>
          </p:cNvPicPr>
          <p:nvPr/>
        </p:nvPicPr>
        <p:blipFill>
          <a:blip r:embed="rId2"/>
          <a:stretch>
            <a:fillRect/>
          </a:stretch>
        </p:blipFill>
        <p:spPr>
          <a:xfrm>
            <a:off x="1311579" y="2352610"/>
            <a:ext cx="5331334" cy="2505425"/>
          </a:xfrm>
          <a:prstGeom prst="rect">
            <a:avLst/>
          </a:prstGeom>
        </p:spPr>
      </p:pic>
    </p:spTree>
    <p:extLst>
      <p:ext uri="{BB962C8B-B14F-4D97-AF65-F5344CB8AC3E}">
        <p14:creationId xmlns:p14="http://schemas.microsoft.com/office/powerpoint/2010/main" val="1259586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Kullanım Şekilleri – Parametre Alan Kullanım</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961300"/>
          </a:xfrm>
        </p:spPr>
        <p:txBody>
          <a:bodyPr>
            <a:normAutofit/>
          </a:bodyPr>
          <a:lstStyle/>
          <a:p>
            <a:pPr algn="just"/>
            <a:r>
              <a:rPr lang="tr-TR" dirty="0"/>
              <a:t>Parametre alan kullanım şekline bakalım</a:t>
            </a:r>
          </a:p>
          <a:p>
            <a:pPr algn="just"/>
            <a:endParaRPr lang="tr-TR" dirty="0"/>
          </a:p>
          <a:p>
            <a:pPr algn="just"/>
            <a:endParaRPr lang="tr-TR" dirty="0"/>
          </a:p>
          <a:p>
            <a:pPr algn="just"/>
            <a:endParaRPr lang="tr-TR" dirty="0"/>
          </a:p>
          <a:p>
            <a:pPr algn="just"/>
            <a:endParaRPr lang="tr-TR" dirty="0"/>
          </a:p>
          <a:p>
            <a:pPr algn="just"/>
            <a:endParaRPr lang="tr-TR" dirty="0"/>
          </a:p>
          <a:p>
            <a:pPr algn="just"/>
            <a:endParaRPr lang="tr-TR" dirty="0"/>
          </a:p>
          <a:p>
            <a:pPr algn="just"/>
            <a:endParaRPr lang="tr-TR" dirty="0"/>
          </a:p>
          <a:p>
            <a:pPr algn="just"/>
            <a:endParaRPr lang="tr-TR" dirty="0"/>
          </a:p>
          <a:p>
            <a:pPr algn="just"/>
            <a:r>
              <a:rPr lang="tr-TR" dirty="0"/>
              <a:t>Kod bloğunda m1 değişkeninin parametresi mesaj olarak belirtilmiştir. Sonrasında Lambda operatörü ile değer atanmıştır. Burada çıktımız ise «Merhaba Burak» olacaktır.</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7" name="Resim 6" descr="metin içeren bir resim&#10;&#10;Açıklama otomatik olarak oluşturuldu">
            <a:extLst>
              <a:ext uri="{FF2B5EF4-FFF2-40B4-BE49-F238E27FC236}">
                <a16:creationId xmlns:a16="http://schemas.microsoft.com/office/drawing/2014/main" id="{AA69FE23-90A8-4F7F-A695-3DAFCFE8692A}"/>
              </a:ext>
            </a:extLst>
          </p:cNvPr>
          <p:cNvPicPr>
            <a:picLocks noChangeAspect="1"/>
          </p:cNvPicPr>
          <p:nvPr/>
        </p:nvPicPr>
        <p:blipFill>
          <a:blip r:embed="rId2"/>
          <a:stretch>
            <a:fillRect/>
          </a:stretch>
        </p:blipFill>
        <p:spPr>
          <a:xfrm>
            <a:off x="1311578" y="2310419"/>
            <a:ext cx="5566299" cy="2884433"/>
          </a:xfrm>
          <a:prstGeom prst="rect">
            <a:avLst/>
          </a:prstGeom>
        </p:spPr>
      </p:pic>
    </p:spTree>
    <p:extLst>
      <p:ext uri="{BB962C8B-B14F-4D97-AF65-F5344CB8AC3E}">
        <p14:creationId xmlns:p14="http://schemas.microsoft.com/office/powerpoint/2010/main" val="1676439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Kullanım Şekilleri – Karşılaştırma İşlemi</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11" name="İçerik Yer Tutucusu 2">
            <a:extLst>
              <a:ext uri="{FF2B5EF4-FFF2-40B4-BE49-F238E27FC236}">
                <a16:creationId xmlns:a16="http://schemas.microsoft.com/office/drawing/2014/main" id="{134C65DC-3B38-4DCD-8DB6-265454EBFFAA}"/>
              </a:ext>
            </a:extLst>
          </p:cNvPr>
          <p:cNvSpPr>
            <a:spLocks noGrp="1"/>
          </p:cNvSpPr>
          <p:nvPr>
            <p:ph idx="1"/>
          </p:nvPr>
        </p:nvSpPr>
        <p:spPr>
          <a:xfrm>
            <a:off x="1095970" y="1744300"/>
            <a:ext cx="10408642" cy="4589387"/>
          </a:xfrm>
        </p:spPr>
        <p:txBody>
          <a:bodyPr>
            <a:normAutofit/>
          </a:bodyPr>
          <a:lstStyle/>
          <a:p>
            <a:pPr algn="just"/>
            <a:r>
              <a:rPr lang="tr-TR" dirty="0"/>
              <a:t>Lambda Expression kullanılarak karşılaştırma işleminin nasıl yapıldığına bakalım.</a:t>
            </a:r>
          </a:p>
          <a:p>
            <a:pPr algn="just"/>
            <a:endParaRPr lang="tr-TR" dirty="0"/>
          </a:p>
          <a:p>
            <a:pPr algn="just"/>
            <a:endParaRPr lang="tr-TR" dirty="0"/>
          </a:p>
          <a:p>
            <a:pPr algn="just"/>
            <a:endParaRPr lang="tr-TR" dirty="0"/>
          </a:p>
          <a:p>
            <a:pPr algn="just"/>
            <a:r>
              <a:rPr lang="tr-TR" dirty="0"/>
              <a:t>Yukarıdaki kodda Elma sınıfından üretilen nesnelerin ağırlıkları Lambda Expression özelliği kullanılarak karşılaştırılmıştır.</a:t>
            </a:r>
          </a:p>
        </p:txBody>
      </p:sp>
      <p:pic>
        <p:nvPicPr>
          <p:cNvPr id="12" name="Resim 11">
            <a:extLst>
              <a:ext uri="{FF2B5EF4-FFF2-40B4-BE49-F238E27FC236}">
                <a16:creationId xmlns:a16="http://schemas.microsoft.com/office/drawing/2014/main" id="{C0B8B1F0-BF4A-47A9-8356-50C608C9E6F6}"/>
              </a:ext>
            </a:extLst>
          </p:cNvPr>
          <p:cNvPicPr>
            <a:picLocks noChangeAspect="1"/>
          </p:cNvPicPr>
          <p:nvPr/>
        </p:nvPicPr>
        <p:blipFill>
          <a:blip r:embed="rId2"/>
          <a:stretch>
            <a:fillRect/>
          </a:stretch>
        </p:blipFill>
        <p:spPr>
          <a:xfrm>
            <a:off x="1311579" y="2273096"/>
            <a:ext cx="8962712" cy="933929"/>
          </a:xfrm>
          <a:prstGeom prst="rect">
            <a:avLst/>
          </a:prstGeom>
        </p:spPr>
      </p:pic>
    </p:spTree>
    <p:extLst>
      <p:ext uri="{BB962C8B-B14F-4D97-AF65-F5344CB8AC3E}">
        <p14:creationId xmlns:p14="http://schemas.microsoft.com/office/powerpoint/2010/main" val="1291746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Kullanım Kolaylığı Örnekleri</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1"/>
            <a:ext cx="3975575" cy="4955392"/>
          </a:xfrm>
        </p:spPr>
        <p:txBody>
          <a:bodyPr>
            <a:normAutofit/>
          </a:bodyPr>
          <a:lstStyle/>
          <a:p>
            <a:pPr algn="just"/>
            <a:r>
              <a:rPr lang="tr-TR" dirty="0"/>
              <a:t>Lambda Expression ile daha az kod ve hızlı geliştirme sağlayabiliyoruz. Bu durumu örneklerde göreceğiz.</a:t>
            </a:r>
          </a:p>
          <a:p>
            <a:pPr algn="just"/>
            <a:r>
              <a:rPr lang="tr-TR" dirty="0"/>
              <a:t>Yandaki kodların her ikisinde de Elma sınıfından üretilen nesnenin ağırlıkları karşılaştırılmaktadır. Görüldüğü üzere Lambda Expression kullanılarak kod daha anlaşılır ve kısa bir hale gelmiştir.</a:t>
            </a:r>
            <a:endParaRPr lang="en-US" dirty="0"/>
          </a:p>
        </p:txBody>
      </p:sp>
      <p:pic>
        <p:nvPicPr>
          <p:cNvPr id="5" name="Resim 4" descr="metin içeren bir resim&#10;&#10;Açıklama otomatik olarak oluşturuldu">
            <a:extLst>
              <a:ext uri="{FF2B5EF4-FFF2-40B4-BE49-F238E27FC236}">
                <a16:creationId xmlns:a16="http://schemas.microsoft.com/office/drawing/2014/main" id="{D10DF9A2-87D6-4331-B899-1DCF7746286B}"/>
              </a:ext>
            </a:extLst>
          </p:cNvPr>
          <p:cNvPicPr>
            <a:picLocks noChangeAspect="1"/>
          </p:cNvPicPr>
          <p:nvPr/>
        </p:nvPicPr>
        <p:blipFill>
          <a:blip r:embed="rId2"/>
          <a:stretch>
            <a:fillRect/>
          </a:stretch>
        </p:blipFill>
        <p:spPr>
          <a:xfrm>
            <a:off x="5632174" y="1405651"/>
            <a:ext cx="5995171" cy="4544575"/>
          </a:xfrm>
          <a:prstGeom prst="rect">
            <a:avLst/>
          </a:prstGeom>
        </p:spPr>
      </p:pic>
    </p:spTree>
    <p:extLst>
      <p:ext uri="{BB962C8B-B14F-4D97-AF65-F5344CB8AC3E}">
        <p14:creationId xmlns:p14="http://schemas.microsoft.com/office/powerpoint/2010/main" val="4014743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Kullanım Kolaylığı Örnekleri – 2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9" name="İçerik Yer Tutucusu 2">
            <a:extLst>
              <a:ext uri="{FF2B5EF4-FFF2-40B4-BE49-F238E27FC236}">
                <a16:creationId xmlns:a16="http://schemas.microsoft.com/office/drawing/2014/main" id="{FE46AB2D-E7D8-4AE4-A0A9-0C85BE0FCF98}"/>
              </a:ext>
            </a:extLst>
          </p:cNvPr>
          <p:cNvSpPr>
            <a:spLocks noGrp="1"/>
          </p:cNvSpPr>
          <p:nvPr>
            <p:ph idx="1"/>
          </p:nvPr>
        </p:nvSpPr>
        <p:spPr>
          <a:xfrm>
            <a:off x="1095970" y="1744300"/>
            <a:ext cx="10408642" cy="4589387"/>
          </a:xfrm>
        </p:spPr>
        <p:txBody>
          <a:bodyPr>
            <a:normAutofit/>
          </a:bodyPr>
          <a:lstStyle/>
          <a:p>
            <a:pPr algn="just"/>
            <a:r>
              <a:rPr lang="tr-TR" dirty="0"/>
              <a:t>Önce bu örneği Lambda Expression hayatımıza girmeden önce kullanmış olduğumuz anonim sınıflarla yapalım. Böylelikle aralarındaki farkı daha iyi anlayabiliriz.</a:t>
            </a:r>
          </a:p>
          <a:p>
            <a:pPr algn="just"/>
            <a:endParaRPr lang="tr-TR" dirty="0"/>
          </a:p>
        </p:txBody>
      </p:sp>
      <p:pic>
        <p:nvPicPr>
          <p:cNvPr id="7" name="Resim 6" descr="metin içeren bir resim&#10;&#10;Açıklama otomatik olarak oluşturuldu">
            <a:extLst>
              <a:ext uri="{FF2B5EF4-FFF2-40B4-BE49-F238E27FC236}">
                <a16:creationId xmlns:a16="http://schemas.microsoft.com/office/drawing/2014/main" id="{10180A5E-5D82-4EFE-BA9A-B101E6011AF1}"/>
              </a:ext>
            </a:extLst>
          </p:cNvPr>
          <p:cNvPicPr>
            <a:picLocks noChangeAspect="1"/>
          </p:cNvPicPr>
          <p:nvPr/>
        </p:nvPicPr>
        <p:blipFill>
          <a:blip r:embed="rId2"/>
          <a:stretch>
            <a:fillRect/>
          </a:stretch>
        </p:blipFill>
        <p:spPr>
          <a:xfrm>
            <a:off x="1311579" y="2675106"/>
            <a:ext cx="9784451" cy="3809875"/>
          </a:xfrm>
          <a:prstGeom prst="rect">
            <a:avLst/>
          </a:prstGeom>
        </p:spPr>
      </p:pic>
    </p:spTree>
    <p:extLst>
      <p:ext uri="{BB962C8B-B14F-4D97-AF65-F5344CB8AC3E}">
        <p14:creationId xmlns:p14="http://schemas.microsoft.com/office/powerpoint/2010/main" val="530251165"/>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721</TotalTime>
  <Words>1164</Words>
  <Application>Microsoft Office PowerPoint</Application>
  <PresentationFormat>Geniş ekran</PresentationFormat>
  <Paragraphs>145</Paragraphs>
  <Slides>20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20</vt:i4>
      </vt:variant>
    </vt:vector>
  </HeadingPairs>
  <TitlesOfParts>
    <vt:vector size="25" baseType="lpstr">
      <vt:lpstr>Arial</vt:lpstr>
      <vt:lpstr>Calibri</vt:lpstr>
      <vt:lpstr>Century Gothic</vt:lpstr>
      <vt:lpstr>Wingdings 3</vt:lpstr>
      <vt:lpstr>Duman</vt:lpstr>
      <vt:lpstr>Lambda Expression Nedir Nasıl Kullanılır?</vt:lpstr>
      <vt:lpstr>İçindekiler</vt:lpstr>
      <vt:lpstr>Lambda Expression Nedir? </vt:lpstr>
      <vt:lpstr>Lambda Expression Kullanımı</vt:lpstr>
      <vt:lpstr>Kullanım Şekilleri – Fonksiyonel Kullanım</vt:lpstr>
      <vt:lpstr>Kullanım Şekilleri – Parametre Alan Kullanım</vt:lpstr>
      <vt:lpstr>Kullanım Şekilleri – Karşılaştırma İşlemi</vt:lpstr>
      <vt:lpstr>Kullanım Kolaylığı Örnekleri</vt:lpstr>
      <vt:lpstr>Kullanım Kolaylığı Örnekleri – 2 </vt:lpstr>
      <vt:lpstr>Kullanım Kolaylığı Örnekleri – 2 (Devamı)</vt:lpstr>
      <vt:lpstr>Lambda Expression Nerelerde Kullanılır?</vt:lpstr>
      <vt:lpstr>Örnek – 1 </vt:lpstr>
      <vt:lpstr>Örnek – 1 (Devam) </vt:lpstr>
      <vt:lpstr>Örnek – 2</vt:lpstr>
      <vt:lpstr>Örnek – 3</vt:lpstr>
      <vt:lpstr>Örnek – 4</vt:lpstr>
      <vt:lpstr>Örnek – 4 (Devam)</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Lamda Expression nedir nasıl kullanılır?</dc:title>
  <dc:creator>İsmail KIRBAŞ</dc:creator>
  <cp:lastModifiedBy>Berkay Turan</cp:lastModifiedBy>
  <cp:revision>63</cp:revision>
  <dcterms:created xsi:type="dcterms:W3CDTF">2020-04-15T07:57:29Z</dcterms:created>
  <dcterms:modified xsi:type="dcterms:W3CDTF">2021-06-08T10:55:41Z</dcterms:modified>
</cp:coreProperties>
</file>