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95" r:id="rId5"/>
    <p:sldId id="296" r:id="rId6"/>
    <p:sldId id="297" r:id="rId7"/>
    <p:sldId id="263" r:id="rId8"/>
    <p:sldId id="271" r:id="rId9"/>
    <p:sldId id="272" r:id="rId10"/>
    <p:sldId id="273" r:id="rId11"/>
    <p:sldId id="274" r:id="rId12"/>
    <p:sldId id="275" r:id="rId13"/>
    <p:sldId id="276" r:id="rId14"/>
    <p:sldId id="277" r:id="rId15"/>
    <p:sldId id="278" r:id="rId16"/>
    <p:sldId id="279" r:id="rId17"/>
    <p:sldId id="280" r:id="rId18"/>
    <p:sldId id="281" r:id="rId19"/>
    <p:sldId id="262" r:id="rId20"/>
    <p:sldId id="282" r:id="rId21"/>
    <p:sldId id="283" r:id="rId22"/>
    <p:sldId id="284" r:id="rId23"/>
    <p:sldId id="285" r:id="rId24"/>
    <p:sldId id="286" r:id="rId25"/>
    <p:sldId id="287" r:id="rId26"/>
    <p:sldId id="288" r:id="rId27"/>
    <p:sldId id="289" r:id="rId28"/>
    <p:sldId id="264" r:id="rId29"/>
    <p:sldId id="290" r:id="rId30"/>
    <p:sldId id="291" r:id="rId31"/>
    <p:sldId id="292" r:id="rId32"/>
    <p:sldId id="293" r:id="rId33"/>
    <p:sldId id="294" r:id="rId34"/>
    <p:sldId id="298" r:id="rId35"/>
    <p:sldId id="299" r:id="rId36"/>
    <p:sldId id="300" r:id="rId37"/>
    <p:sldId id="259" r:id="rId38"/>
    <p:sldId id="26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www.buraksenyurt.com/post/Windows-Servislerine-Giris-bsenyurt-com-dan" TargetMode="External"/><Relationship Id="rId7" Type="http://schemas.openxmlformats.org/officeDocument/2006/relationships/image" Target="../media/image1.jpeg"/><Relationship Id="rId2" Type="http://schemas.openxmlformats.org/officeDocument/2006/relationships/hyperlink" Target="https://docs.microsoft.com/en-us/dotnet/framework/windows-services/how-to-install-and-uninstall-services" TargetMode="External"/><Relationship Id="rId1" Type="http://schemas.openxmlformats.org/officeDocument/2006/relationships/slideLayout" Target="../slideLayouts/slideLayout2.xml"/><Relationship Id="rId6" Type="http://schemas.openxmlformats.org/officeDocument/2006/relationships/hyperlink" Target="https://www.mshowto.org/windows-servis-nedir-bolum-1.html#close" TargetMode="External"/><Relationship Id="rId5" Type="http://schemas.openxmlformats.org/officeDocument/2006/relationships/hyperlink" Target="https://www.youtube.com/watch?v=H6ewM6mbDxA&amp;t=123s" TargetMode="External"/><Relationship Id="rId10" Type="http://schemas.openxmlformats.org/officeDocument/2006/relationships/hyperlink" Target="http://youtube.com/bmdersleri" TargetMode="External"/><Relationship Id="rId4" Type="http://schemas.openxmlformats.org/officeDocument/2006/relationships/hyperlink" Target="https://bidb.itu.edu.tr/seyir-defteri/blog/2013/09/06/windows-servisleri-(windows-services))" TargetMode="External"/><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Windows Servislerinin Kullanımı</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Nazlı GENÇEL 1711404034</a:t>
            </a:r>
            <a:endParaRPr lang="tr-TR" b="1" dirty="0">
              <a:solidFill>
                <a:schemeClr val="tx1"/>
              </a:solidFill>
            </a:endParaRPr>
          </a:p>
          <a:p>
            <a:r>
              <a:rPr lang="tr-TR" dirty="0">
                <a:solidFill>
                  <a:schemeClr val="tx1"/>
                </a:solidFill>
              </a:rPr>
              <a:t>Tarih                            : </a:t>
            </a:r>
            <a:r>
              <a:rPr lang="tr-TR" dirty="0" smtClean="0">
                <a:solidFill>
                  <a:schemeClr val="tx1"/>
                </a:solidFill>
              </a:rPr>
              <a:t>01/06/2021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a:t>
            </a:r>
            <a:r>
              <a:rPr lang="tr-TR" dirty="0" smtClean="0"/>
              <a:t>servislerinin </a:t>
            </a:r>
            <a:r>
              <a:rPr lang="tr-TR" dirty="0"/>
              <a:t>m</a:t>
            </a:r>
            <a:r>
              <a:rPr lang="tr-TR" dirty="0" smtClean="0"/>
              <a:t>imari </a:t>
            </a:r>
            <a:r>
              <a:rPr lang="tr-TR" dirty="0"/>
              <a:t>y</a:t>
            </a:r>
            <a:r>
              <a:rPr lang="tr-TR" dirty="0" smtClean="0"/>
              <a:t>apısı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851146"/>
          </a:xfrm>
        </p:spPr>
        <p:txBody>
          <a:bodyPr>
            <a:normAutofit/>
          </a:bodyPr>
          <a:lstStyle/>
          <a:p>
            <a:pPr algn="just"/>
            <a:r>
              <a:rPr lang="tr-TR" dirty="0" smtClean="0"/>
              <a:t>Windows servis uygulaması yazılırken bunun içerisine birden fazla servis koyulabilir. Bu servis uygulaması ve başka servis uygulamalarının davranışlarını servis kontrol uygulamaları ile birlikte sistemdeki servisleri, SCM aracılığı ile yönetilebilir.</a:t>
            </a:r>
          </a:p>
          <a:p>
            <a:pPr algn="just"/>
            <a:r>
              <a:rPr lang="tr-TR" dirty="0" smtClean="0"/>
              <a:t>.Net Framework, Windows servislerini oluşturabilmek için gerekli sınıfları içeren </a:t>
            </a:r>
            <a:r>
              <a:rPr lang="tr-TR" dirty="0" smtClean="0">
                <a:latin typeface="Courier New" panose="02070309020205020404" pitchFamily="49" charset="0"/>
                <a:cs typeface="Courier New" panose="02070309020205020404" pitchFamily="49" charset="0"/>
              </a:rPr>
              <a:t>System.ServiceProcess</a:t>
            </a:r>
            <a:r>
              <a:rPr lang="tr-TR" dirty="0" smtClean="0"/>
              <a:t> isim alanına (namespace) sahiptir. Bu isim alanındaki sınıfları kullanarak, bir servisi oluşturabilir, sisteme yüklenebilir, yürütebilir ve kontrol edilebilir.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339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76993" y="624110"/>
            <a:ext cx="9427619" cy="1280890"/>
          </a:xfrm>
        </p:spPr>
        <p:txBody>
          <a:bodyPr>
            <a:normAutofit/>
          </a:bodyPr>
          <a:lstStyle/>
          <a:p>
            <a:r>
              <a:rPr lang="tr-TR" dirty="0" smtClean="0"/>
              <a:t>System.ServiceProcess </a:t>
            </a:r>
            <a:r>
              <a:rPr lang="tr-TR" dirty="0"/>
              <a:t>i</a:t>
            </a:r>
            <a:r>
              <a:rPr lang="tr-TR" dirty="0" smtClean="0"/>
              <a:t>sim </a:t>
            </a:r>
            <a:r>
              <a:rPr lang="tr-TR" dirty="0"/>
              <a:t>a</a:t>
            </a:r>
            <a:r>
              <a:rPr lang="tr-TR" dirty="0" smtClean="0"/>
              <a:t>lanı ile </a:t>
            </a:r>
            <a:r>
              <a:rPr lang="tr-TR" dirty="0"/>
              <a:t>y</a:t>
            </a:r>
            <a:r>
              <a:rPr lang="tr-TR" dirty="0" smtClean="0"/>
              <a:t>apılabilenler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86" y="2355631"/>
            <a:ext cx="7577005" cy="3457340"/>
          </a:xfrm>
          <a:prstGeom prst="rect">
            <a:avLst/>
          </a:prstGeom>
        </p:spPr>
      </p:pic>
    </p:spTree>
    <p:extLst>
      <p:ext uri="{BB962C8B-B14F-4D97-AF65-F5344CB8AC3E}">
        <p14:creationId xmlns:p14="http://schemas.microsoft.com/office/powerpoint/2010/main" val="822170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76995" y="624110"/>
            <a:ext cx="9427618" cy="1280890"/>
          </a:xfrm>
        </p:spPr>
        <p:txBody>
          <a:bodyPr>
            <a:normAutofit/>
          </a:bodyPr>
          <a:lstStyle/>
          <a:p>
            <a:r>
              <a:rPr lang="tr-TR" dirty="0"/>
              <a:t>System.ServiceProcess </a:t>
            </a:r>
            <a:r>
              <a:rPr lang="tr-TR" dirty="0" smtClean="0"/>
              <a:t>isim </a:t>
            </a:r>
            <a:r>
              <a:rPr lang="tr-TR" dirty="0"/>
              <a:t>a</a:t>
            </a:r>
            <a:r>
              <a:rPr lang="tr-TR" dirty="0" smtClean="0"/>
              <a:t>lanı </a:t>
            </a:r>
            <a:r>
              <a:rPr lang="tr-TR" dirty="0"/>
              <a:t>ile </a:t>
            </a:r>
            <a:r>
              <a:rPr lang="tr-TR" dirty="0" smtClean="0"/>
              <a:t>yapılabilenler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2022764"/>
            <a:ext cx="10408642" cy="4157736"/>
          </a:xfrm>
        </p:spPr>
        <p:txBody>
          <a:bodyPr>
            <a:normAutofit/>
          </a:bodyPr>
          <a:lstStyle/>
          <a:p>
            <a:pPr algn="just"/>
            <a:r>
              <a:rPr lang="tr-TR" dirty="0" smtClean="0"/>
              <a:t>Buradaki sınıflar yardımı ile bir Windows servisi oluşturmak istenildiğinde izlenmesi gereken yol vardır. Öncelikle servis oluşturulması gerekir (</a:t>
            </a:r>
            <a:r>
              <a:rPr lang="tr-TR" dirty="0" smtClean="0">
                <a:latin typeface="Courier New" panose="02070309020205020404" pitchFamily="49" charset="0"/>
                <a:cs typeface="Courier New" panose="02070309020205020404" pitchFamily="49" charset="0"/>
              </a:rPr>
              <a:t>Create</a:t>
            </a:r>
            <a:r>
              <a:rPr lang="tr-TR" dirty="0" smtClean="0"/>
              <a:t>). Bunun için ServiceBase sınıfı kullanılır. ServiceBase sınıfında yer alan metodlar yardımıyla bir Windows servisi oluşturulabilir. Oluşturulan bu servis daha sonra, kullanılabilmesi için sisteme install edilmesi ve register olması gerekir. Bu noktada devreye </a:t>
            </a:r>
            <a:r>
              <a:rPr lang="tr-TR" dirty="0" smtClean="0">
                <a:latin typeface="Courier New" panose="02070309020205020404" pitchFamily="49" charset="0"/>
                <a:cs typeface="Courier New" panose="02070309020205020404" pitchFamily="49" charset="0"/>
              </a:rPr>
              <a:t>ServiceInstaller </a:t>
            </a:r>
            <a:r>
              <a:rPr lang="tr-TR" dirty="0" smtClean="0"/>
              <a:t>ve </a:t>
            </a:r>
            <a:r>
              <a:rPr lang="tr-TR" dirty="0" smtClean="0">
                <a:latin typeface="Courier New" panose="02070309020205020404" pitchFamily="49" charset="0"/>
                <a:cs typeface="Courier New" panose="02070309020205020404" pitchFamily="49" charset="0"/>
              </a:rPr>
              <a:t>ServiceProcessInstaller</a:t>
            </a:r>
            <a:r>
              <a:rPr lang="tr-TR" dirty="0" smtClean="0"/>
              <a:t> sınıfları girer. Bir Windows servis uygulamasını install etmeden önce, bu servis için bir iş parçacığı (</a:t>
            </a:r>
            <a:r>
              <a:rPr lang="tr-TR" dirty="0" smtClean="0">
                <a:latin typeface="Courier New" panose="02070309020205020404" pitchFamily="49" charset="0"/>
                <a:cs typeface="Courier New" panose="02070309020205020404" pitchFamily="49" charset="0"/>
              </a:rPr>
              <a:t>process</a:t>
            </a:r>
            <a:r>
              <a:rPr lang="tr-TR" dirty="0" smtClean="0"/>
              <a:t>) oluşturulmalı ve yüklenmelidir. İşte bu nokta da ise </a:t>
            </a:r>
            <a:r>
              <a:rPr lang="tr-TR" dirty="0" smtClean="0">
                <a:latin typeface="Courier New" panose="02070309020205020404" pitchFamily="49" charset="0"/>
                <a:cs typeface="Courier New" panose="02070309020205020404" pitchFamily="49" charset="0"/>
              </a:rPr>
              <a:t>ServiceProcessInstaller</a:t>
            </a:r>
            <a:r>
              <a:rPr lang="tr-TR" dirty="0" smtClean="0"/>
              <a:t> girer. </a:t>
            </a:r>
            <a:r>
              <a:rPr lang="tr-TR" dirty="0" smtClean="0">
                <a:latin typeface="Courier New" panose="02070309020205020404" pitchFamily="49" charset="0"/>
                <a:cs typeface="Courier New" panose="02070309020205020404" pitchFamily="49" charset="0"/>
              </a:rPr>
              <a:t>ServiceInstaller</a:t>
            </a:r>
            <a:r>
              <a:rPr lang="tr-TR" dirty="0" smtClean="0"/>
              <a:t> ve </a:t>
            </a:r>
            <a:r>
              <a:rPr lang="tr-TR" dirty="0" smtClean="0">
                <a:latin typeface="Courier New" panose="02070309020205020404" pitchFamily="49" charset="0"/>
                <a:cs typeface="Courier New" panose="02070309020205020404" pitchFamily="49" charset="0"/>
              </a:rPr>
              <a:t>ServiceProcessInstaller</a:t>
            </a:r>
            <a:r>
              <a:rPr lang="tr-TR" dirty="0" smtClean="0"/>
              <a:t> sınıfları aslında bir servisin sisteme yüklenebilmesi için gerekli metodları otomatik olarak sağlarlar. Ancak bu sınıfların uygulandığı bir Windows servis uygulamasının tam olarak sisteme yüklenmesi ve </a:t>
            </a:r>
            <a:r>
              <a:rPr lang="tr-TR" dirty="0" smtClean="0">
                <a:latin typeface="Courier New" panose="02070309020205020404" pitchFamily="49" charset="0"/>
                <a:cs typeface="Courier New" panose="02070309020205020404" pitchFamily="49" charset="0"/>
              </a:rPr>
              <a:t>Services</a:t>
            </a:r>
            <a:r>
              <a:rPr lang="tr-TR" dirty="0" smtClean="0"/>
              <a:t> kısmında görülebilmesi için, </a:t>
            </a:r>
            <a:r>
              <a:rPr lang="tr-TR" dirty="0" smtClean="0">
                <a:latin typeface="Courier New" panose="02070309020205020404" pitchFamily="49" charset="0"/>
                <a:cs typeface="Courier New" panose="02070309020205020404" pitchFamily="49" charset="0"/>
              </a:rPr>
              <a:t>InstallUtil</a:t>
            </a:r>
            <a:r>
              <a:rPr lang="tr-TR" dirty="0" smtClean="0"/>
              <a:t> isimli .Net aracı kullanılır ve oluşturulan Windows servis uygulaması sisteme yüklenir.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6715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System.ServiceProcess </a:t>
            </a:r>
            <a:r>
              <a:rPr lang="tr-TR" dirty="0" smtClean="0"/>
              <a:t>isim </a:t>
            </a:r>
            <a:r>
              <a:rPr lang="tr-TR" dirty="0"/>
              <a:t>a</a:t>
            </a:r>
            <a:r>
              <a:rPr lang="tr-TR" dirty="0" smtClean="0"/>
              <a:t>lanı </a:t>
            </a:r>
            <a:r>
              <a:rPr lang="tr-TR" dirty="0"/>
              <a:t>ile </a:t>
            </a:r>
            <a:r>
              <a:rPr lang="tr-TR" dirty="0" smtClean="0"/>
              <a:t>yapılabilenler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905000"/>
            <a:ext cx="10408642" cy="4033045"/>
          </a:xfrm>
        </p:spPr>
        <p:txBody>
          <a:bodyPr>
            <a:normAutofit/>
          </a:bodyPr>
          <a:lstStyle/>
          <a:p>
            <a:pPr marL="0" indent="0">
              <a:buNone/>
            </a:pPr>
            <a:r>
              <a:rPr lang="tr-TR" dirty="0" smtClean="0"/>
              <a:t>Sisteme yüklenmiş olan servislerin kontrol edilebilmesi amacıyla, </a:t>
            </a:r>
            <a:r>
              <a:rPr lang="tr-TR" dirty="0" smtClean="0">
                <a:latin typeface="Courier New" panose="02070309020205020404" pitchFamily="49" charset="0"/>
                <a:cs typeface="Courier New" panose="02070309020205020404" pitchFamily="49" charset="0"/>
              </a:rPr>
              <a:t>ServiceController</a:t>
            </a:r>
            <a:r>
              <a:rPr lang="tr-TR" dirty="0" smtClean="0"/>
              <a:t> sınıfındaki metodlar kullanılabilir. Bir servisin </a:t>
            </a:r>
            <a:r>
              <a:rPr lang="tr-TR" dirty="0" smtClean="0">
                <a:latin typeface="Courier New" panose="02070309020205020404" pitchFamily="49" charset="0"/>
                <a:cs typeface="Courier New" panose="02070309020205020404" pitchFamily="49" charset="0"/>
              </a:rPr>
              <a:t>Start</a:t>
            </a:r>
            <a:r>
              <a:rPr lang="tr-TR" dirty="0" smtClean="0"/>
              <a:t>, </a:t>
            </a:r>
            <a:r>
              <a:rPr lang="tr-TR" dirty="0" smtClean="0">
                <a:latin typeface="Courier New" panose="02070309020205020404" pitchFamily="49" charset="0"/>
                <a:cs typeface="Courier New" panose="02070309020205020404" pitchFamily="49" charset="0"/>
              </a:rPr>
              <a:t>Stop</a:t>
            </a:r>
            <a:r>
              <a:rPr lang="tr-TR" dirty="0" smtClean="0"/>
              <a:t>, </a:t>
            </a:r>
            <a:r>
              <a:rPr lang="tr-TR" dirty="0" smtClean="0">
                <a:latin typeface="Courier New" panose="02070309020205020404" pitchFamily="49" charset="0"/>
                <a:cs typeface="Courier New" panose="02070309020205020404" pitchFamily="49" charset="0"/>
              </a:rPr>
              <a:t>Continue</a:t>
            </a:r>
            <a:r>
              <a:rPr lang="tr-TR" dirty="0" smtClean="0"/>
              <a:t> gibi davranışları kontrol edilebilir. Bu amaçla SCM aracı kullanılabileceği gibi </a:t>
            </a:r>
            <a:r>
              <a:rPr lang="tr-TR" dirty="0" smtClean="0">
                <a:latin typeface="Courier New" panose="02070309020205020404" pitchFamily="49" charset="0"/>
                <a:cs typeface="Courier New" panose="02070309020205020404" pitchFamily="49" charset="0"/>
              </a:rPr>
              <a:t>ServiceController</a:t>
            </a:r>
            <a:r>
              <a:rPr lang="tr-TR" dirty="0" smtClean="0"/>
              <a:t> sınıfındaki metodlarıda kullanabilir ve böylece herhangi bir uygulamadan bir servis başlatılabilir, durdurulabilir vb. işlemler yapılabilir.</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06848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85555" y="624110"/>
            <a:ext cx="9519058" cy="1280890"/>
          </a:xfrm>
        </p:spPr>
        <p:txBody>
          <a:bodyPr>
            <a:normAutofit/>
          </a:bodyPr>
          <a:lstStyle/>
          <a:p>
            <a:r>
              <a:rPr lang="tr-TR" dirty="0"/>
              <a:t>System.Diagnotics </a:t>
            </a:r>
            <a:r>
              <a:rPr lang="tr-TR" dirty="0" smtClean="0"/>
              <a:t>isim </a:t>
            </a:r>
            <a:r>
              <a:rPr lang="tr-TR" dirty="0"/>
              <a:t>a</a:t>
            </a:r>
            <a:r>
              <a:rPr lang="tr-TR" dirty="0" smtClean="0"/>
              <a:t>lanı ve sınıfları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3014736"/>
          </a:xfrm>
        </p:spPr>
        <p:txBody>
          <a:bodyPr>
            <a:normAutofit/>
          </a:bodyPr>
          <a:lstStyle/>
          <a:p>
            <a:pPr algn="just"/>
            <a:r>
              <a:rPr lang="tr-TR" dirty="0" smtClean="0"/>
              <a:t>Bir Windows servisinin oluşturulması, sisteme yüklenmesi, yürütülmesi ve kontrol edilmesi karmaşık görünse de .Net burada gereksinimi duyulan çoğu işlemleri otomatik olarak yapmaktadır. </a:t>
            </a:r>
          </a:p>
          <a:p>
            <a:pPr algn="just"/>
            <a:r>
              <a:rPr lang="tr-TR" dirty="0" smtClean="0"/>
              <a:t>Windows servislerinin oluşturulmasında kullanılan System.ServiceProcess isim alanının yanında, servislerin durumunun izlenebilmesi, çeşitli performans kriterlerinin servis için kontrol edilebilmesi, sisteme ait logların servis içerisinde kullanılabilmesi gibi işlemleri gerçekleştirebilmeyi sağlayan sınıfları içeren isim alanıdır.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9750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System.Diagnotics </a:t>
            </a:r>
            <a:r>
              <a:rPr lang="tr-TR" dirty="0"/>
              <a:t>i</a:t>
            </a:r>
            <a:r>
              <a:rPr lang="tr-TR" dirty="0" smtClean="0"/>
              <a:t>sim </a:t>
            </a:r>
            <a:r>
              <a:rPr lang="tr-TR" dirty="0"/>
              <a:t>a</a:t>
            </a:r>
            <a:r>
              <a:rPr lang="tr-TR" dirty="0" smtClean="0"/>
              <a:t>lanı ve </a:t>
            </a:r>
            <a:r>
              <a:rPr lang="tr-TR" dirty="0"/>
              <a:t>s</a:t>
            </a:r>
            <a:r>
              <a:rPr lang="tr-TR" dirty="0" smtClean="0"/>
              <a:t>ınıfları</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3020" t="5583" r="5068" b="5259"/>
          <a:stretch/>
        </p:blipFill>
        <p:spPr>
          <a:xfrm>
            <a:off x="4362994" y="1985553"/>
            <a:ext cx="3553097" cy="3801293"/>
          </a:xfrm>
          <a:prstGeom prst="rect">
            <a:avLst/>
          </a:prstGeom>
        </p:spPr>
      </p:pic>
    </p:spTree>
    <p:extLst>
      <p:ext uri="{BB962C8B-B14F-4D97-AF65-F5344CB8AC3E}">
        <p14:creationId xmlns:p14="http://schemas.microsoft.com/office/powerpoint/2010/main" val="178888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a:t>
            </a:r>
            <a:r>
              <a:rPr lang="tr-TR" dirty="0" smtClean="0"/>
              <a:t>Servis </a:t>
            </a:r>
            <a:r>
              <a:rPr lang="tr-TR" dirty="0"/>
              <a:t>U</a:t>
            </a:r>
            <a:r>
              <a:rPr lang="tr-TR" dirty="0" smtClean="0"/>
              <a:t>ygulaması ile .Net </a:t>
            </a:r>
            <a:r>
              <a:rPr lang="tr-TR" dirty="0"/>
              <a:t>u</a:t>
            </a:r>
            <a:r>
              <a:rPr lang="tr-TR" dirty="0" smtClean="0"/>
              <a:t>ygulaması </a:t>
            </a:r>
            <a:r>
              <a:rPr lang="tr-TR" dirty="0"/>
              <a:t>a</a:t>
            </a:r>
            <a:r>
              <a:rPr lang="tr-TR" dirty="0" smtClean="0"/>
              <a:t>rasındaki </a:t>
            </a:r>
            <a:r>
              <a:rPr lang="tr-TR" dirty="0"/>
              <a:t>f</a:t>
            </a:r>
            <a:r>
              <a:rPr lang="tr-TR" dirty="0" smtClean="0"/>
              <a:t>arklılıklar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69" y="2159937"/>
            <a:ext cx="10001521" cy="3513499"/>
          </a:xfrm>
        </p:spPr>
        <p:txBody>
          <a:bodyPr>
            <a:normAutofit/>
          </a:bodyPr>
          <a:lstStyle/>
          <a:p>
            <a:pPr algn="just"/>
            <a:r>
              <a:rPr lang="tr-TR" dirty="0" smtClean="0"/>
              <a:t>Windows servis uygulamasının kullanılabilmesi için sisteme </a:t>
            </a:r>
            <a:r>
              <a:rPr lang="tr-TR" dirty="0" smtClean="0">
                <a:latin typeface="Courier New" panose="02070309020205020404" pitchFamily="49" charset="0"/>
                <a:cs typeface="Courier New" panose="02070309020205020404" pitchFamily="49" charset="0"/>
              </a:rPr>
              <a:t>install </a:t>
            </a:r>
            <a:r>
              <a:rPr lang="tr-TR" dirty="0" smtClean="0"/>
              <a:t>edilmesi ve </a:t>
            </a:r>
            <a:r>
              <a:rPr lang="tr-TR" dirty="0" smtClean="0">
                <a:latin typeface="Courier New" panose="02070309020205020404" pitchFamily="49" charset="0"/>
                <a:cs typeface="Courier New" panose="02070309020205020404" pitchFamily="49" charset="0"/>
              </a:rPr>
              <a:t>register</a:t>
            </a:r>
            <a:r>
              <a:rPr lang="tr-TR" dirty="0" smtClean="0"/>
              <a:t> olması gereklidir.</a:t>
            </a:r>
          </a:p>
          <a:p>
            <a:pPr algn="just"/>
            <a:r>
              <a:rPr lang="tr-TR" dirty="0" smtClean="0"/>
              <a:t>Windows servis uygulaması arka planda çalışırken, bu servisin çalışması ile ilgili oluşabilecek hatalar.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34649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92932" y="581275"/>
            <a:ext cx="10411498" cy="1280890"/>
          </a:xfrm>
        </p:spPr>
        <p:txBody>
          <a:bodyPr>
            <a:normAutofit/>
          </a:bodyPr>
          <a:lstStyle/>
          <a:p>
            <a:r>
              <a:rPr lang="tr-TR" dirty="0" smtClean="0"/>
              <a:t>Örnek Windows Servis Uygulaması Oluşturma</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486118"/>
            <a:ext cx="10408642" cy="1443037"/>
          </a:xfrm>
        </p:spPr>
        <p:txBody>
          <a:bodyPr>
            <a:normAutofit/>
          </a:bodyPr>
          <a:lstStyle/>
          <a:p>
            <a:pPr algn="just"/>
            <a:r>
              <a:rPr lang="tr-TR" dirty="0" smtClean="0"/>
              <a:t>Öncelikle Visual Studio’da bir Windows Servis Uygulaması oluşturulur. C# programlama dili ile bir servis oluşturulacağı için </a:t>
            </a:r>
            <a:r>
              <a:rPr lang="tr-TR" dirty="0" smtClean="0">
                <a:latin typeface="Courier New" panose="02070309020205020404" pitchFamily="49" charset="0"/>
                <a:cs typeface="Courier New" panose="02070309020205020404" pitchFamily="49" charset="0"/>
              </a:rPr>
              <a:t>Windows Service (.Net Framework</a:t>
            </a:r>
            <a:r>
              <a:rPr lang="tr-TR" dirty="0" smtClean="0"/>
              <a:t>) olan tercih edildi.</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238211"/>
            <a:ext cx="6760398" cy="4345469"/>
          </a:xfrm>
          <a:prstGeom prst="rect">
            <a:avLst/>
          </a:prstGeom>
        </p:spPr>
      </p:pic>
    </p:spTree>
    <p:extLst>
      <p:ext uri="{BB962C8B-B14F-4D97-AF65-F5344CB8AC3E}">
        <p14:creationId xmlns:p14="http://schemas.microsoft.com/office/powerpoint/2010/main" val="4060440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32857" y="624110"/>
            <a:ext cx="10175966" cy="1280890"/>
          </a:xfrm>
        </p:spPr>
        <p:txBody>
          <a:bodyPr>
            <a:normAutofit/>
          </a:bodyPr>
          <a:lstStyle/>
          <a:p>
            <a:r>
              <a:rPr lang="tr-TR" dirty="0"/>
              <a:t>Örnek Windows </a:t>
            </a:r>
            <a:r>
              <a:rPr lang="tr-TR" dirty="0" smtClean="0"/>
              <a:t>servis </a:t>
            </a:r>
            <a:r>
              <a:rPr lang="tr-TR" dirty="0"/>
              <a:t>u</a:t>
            </a:r>
            <a:r>
              <a:rPr lang="tr-TR" dirty="0" smtClean="0"/>
              <a:t>ygulaması </a:t>
            </a:r>
            <a:r>
              <a:rPr lang="tr-TR" dirty="0"/>
              <a:t>o</a:t>
            </a:r>
            <a:r>
              <a:rPr lang="tr-TR" dirty="0" smtClean="0"/>
              <a:t>luşturma</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22096" y="1532357"/>
            <a:ext cx="10408642" cy="1443037"/>
          </a:xfrm>
        </p:spPr>
        <p:txBody>
          <a:bodyPr>
            <a:normAutofit/>
          </a:bodyPr>
          <a:lstStyle/>
          <a:p>
            <a:pPr algn="just"/>
            <a:r>
              <a:rPr lang="tr-TR" dirty="0" smtClean="0"/>
              <a:t>Proje adı veya konumu isteğe göre değiştirilebilir.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284450"/>
            <a:ext cx="6851521" cy="4455984"/>
          </a:xfrm>
          <a:prstGeom prst="rect">
            <a:avLst/>
          </a:prstGeom>
        </p:spPr>
      </p:pic>
    </p:spTree>
    <p:extLst>
      <p:ext uri="{BB962C8B-B14F-4D97-AF65-F5344CB8AC3E}">
        <p14:creationId xmlns:p14="http://schemas.microsoft.com/office/powerpoint/2010/main" val="326324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72047" y="624110"/>
            <a:ext cx="10189028" cy="1280890"/>
          </a:xfrm>
        </p:spPr>
        <p:txBody>
          <a:bodyPr>
            <a:normAutofit/>
          </a:bodyPr>
          <a:lstStyle/>
          <a:p>
            <a:r>
              <a:rPr lang="tr-TR" dirty="0"/>
              <a:t>Örnek </a:t>
            </a:r>
            <a:r>
              <a:rPr lang="tr-TR" dirty="0" smtClean="0"/>
              <a:t>Windows servis </a:t>
            </a:r>
            <a:r>
              <a:rPr lang="tr-TR" dirty="0"/>
              <a:t>u</a:t>
            </a:r>
            <a:r>
              <a:rPr lang="tr-TR" dirty="0" smtClean="0"/>
              <a:t>ygulaması </a:t>
            </a:r>
            <a:r>
              <a:rPr lang="tr-TR" dirty="0"/>
              <a:t>o</a:t>
            </a:r>
            <a:r>
              <a:rPr lang="tr-TR" dirty="0" smtClean="0"/>
              <a:t>luşturma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1415926"/>
          </a:xfrm>
        </p:spPr>
        <p:txBody>
          <a:bodyPr>
            <a:normAutofit/>
          </a:bodyPr>
          <a:lstStyle/>
          <a:p>
            <a:pPr algn="just"/>
            <a:r>
              <a:rPr lang="tr-TR" dirty="0" smtClean="0"/>
              <a:t>İşlemler gerçekleştiğinde kullanıcı arayüzü olmayan bir proje oluşmuştur.</a:t>
            </a:r>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989" y="2014415"/>
            <a:ext cx="8436772" cy="4308007"/>
          </a:xfrm>
          <a:prstGeom prst="rect">
            <a:avLst/>
          </a:prstGeom>
        </p:spPr>
      </p:pic>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03565" y="1436914"/>
            <a:ext cx="8921932" cy="5350590"/>
          </a:xfrm>
        </p:spPr>
        <p:txBody>
          <a:bodyPr>
            <a:normAutofit fontScale="92500" lnSpcReduction="20000"/>
          </a:bodyPr>
          <a:lstStyle/>
          <a:p>
            <a:r>
              <a:rPr lang="tr-TR" dirty="0"/>
              <a:t>Windows servisleri N</a:t>
            </a:r>
            <a:r>
              <a:rPr lang="en-US" dirty="0" smtClean="0"/>
              <a:t>edir</a:t>
            </a:r>
            <a:r>
              <a:rPr lang="tr-TR" dirty="0" smtClean="0"/>
              <a:t>?</a:t>
            </a:r>
          </a:p>
          <a:p>
            <a:r>
              <a:rPr lang="tr-TR" dirty="0"/>
              <a:t>Windows Servisleri Nerelerde Kullanılır? </a:t>
            </a:r>
            <a:endParaRPr lang="tr-TR" dirty="0" smtClean="0"/>
          </a:p>
          <a:p>
            <a:r>
              <a:rPr lang="tr-TR" dirty="0"/>
              <a:t>Windows Servislerinin Mimari Yapısı </a:t>
            </a:r>
            <a:endParaRPr lang="tr-TR" dirty="0" smtClean="0"/>
          </a:p>
          <a:p>
            <a:r>
              <a:rPr lang="tr-TR" dirty="0"/>
              <a:t>System.ServiceProcess İsim Alanı ile </a:t>
            </a:r>
            <a:r>
              <a:rPr lang="tr-TR" dirty="0" smtClean="0"/>
              <a:t>Yapılabilenler</a:t>
            </a:r>
          </a:p>
          <a:p>
            <a:r>
              <a:rPr lang="tr-TR" dirty="0"/>
              <a:t>System.Diagnotics İsim </a:t>
            </a:r>
            <a:r>
              <a:rPr lang="tr-TR" dirty="0" smtClean="0"/>
              <a:t>Alanı ve Sınıfları</a:t>
            </a:r>
          </a:p>
          <a:p>
            <a:r>
              <a:rPr lang="tr-TR" dirty="0" smtClean="0"/>
              <a:t>Windows </a:t>
            </a:r>
            <a:r>
              <a:rPr lang="tr-TR" dirty="0"/>
              <a:t>Servis Uygulaması ile .Net Uygulaması Arasındaki </a:t>
            </a:r>
            <a:r>
              <a:rPr lang="tr-TR" dirty="0" smtClean="0"/>
              <a:t>Farklılıklar</a:t>
            </a:r>
          </a:p>
          <a:p>
            <a:r>
              <a:rPr lang="tr-TR" dirty="0"/>
              <a:t>Örnek Windows Servis Uygulaması </a:t>
            </a:r>
            <a:r>
              <a:rPr lang="tr-TR" dirty="0" smtClean="0"/>
              <a:t>Oluşturma</a:t>
            </a:r>
          </a:p>
          <a:p>
            <a:r>
              <a:rPr lang="tr-TR" dirty="0"/>
              <a:t>Metodlar Ne Zaman ve Nasıl Çalışır</a:t>
            </a:r>
            <a:r>
              <a:rPr lang="tr-TR" dirty="0" smtClean="0"/>
              <a:t>?</a:t>
            </a:r>
          </a:p>
          <a:p>
            <a:r>
              <a:rPr lang="tr-TR" dirty="0"/>
              <a:t>Oluşturulan Servisin Main Metodu Kodları </a:t>
            </a:r>
            <a:endParaRPr lang="tr-TR" dirty="0" smtClean="0"/>
          </a:p>
          <a:p>
            <a:r>
              <a:rPr lang="tr-TR" dirty="0"/>
              <a:t>Servis ile Uygulama Log’ları Nasıl Tutulur</a:t>
            </a:r>
            <a:r>
              <a:rPr lang="tr-TR" dirty="0" smtClean="0"/>
              <a:t>?</a:t>
            </a:r>
          </a:p>
          <a:p>
            <a:r>
              <a:rPr lang="tr-TR" dirty="0"/>
              <a:t>Servis ile Olay </a:t>
            </a:r>
            <a:r>
              <a:rPr lang="tr-TR" dirty="0" smtClean="0"/>
              <a:t>Log’ları Yazma</a:t>
            </a:r>
          </a:p>
          <a:p>
            <a:r>
              <a:rPr lang="tr-TR" dirty="0"/>
              <a:t>Servisin Sisteme </a:t>
            </a:r>
            <a:r>
              <a:rPr lang="tr-TR" dirty="0" smtClean="0"/>
              <a:t>Yüklenmesi</a:t>
            </a:r>
          </a:p>
          <a:p>
            <a:r>
              <a:rPr lang="tr-TR" dirty="0" smtClean="0"/>
              <a:t>Windows Servis Uygulama Örneği</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50423" y="624110"/>
            <a:ext cx="10123714" cy="1280890"/>
          </a:xfrm>
        </p:spPr>
        <p:txBody>
          <a:bodyPr>
            <a:normAutofit/>
          </a:bodyPr>
          <a:lstStyle/>
          <a:p>
            <a:r>
              <a:rPr lang="tr-TR" dirty="0"/>
              <a:t>Örnek Windows </a:t>
            </a:r>
            <a:r>
              <a:rPr lang="tr-TR" dirty="0" smtClean="0"/>
              <a:t>servis </a:t>
            </a:r>
            <a:r>
              <a:rPr lang="tr-TR" dirty="0"/>
              <a:t>u</a:t>
            </a:r>
            <a:r>
              <a:rPr lang="tr-TR" dirty="0" smtClean="0"/>
              <a:t>ygulaması </a:t>
            </a:r>
            <a:r>
              <a:rPr lang="tr-TR" dirty="0"/>
              <a:t>o</a:t>
            </a:r>
            <a:r>
              <a:rPr lang="tr-TR" dirty="0" smtClean="0"/>
              <a:t>luşturma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1415926"/>
          </a:xfrm>
        </p:spPr>
        <p:txBody>
          <a:bodyPr>
            <a:normAutofit/>
          </a:bodyPr>
          <a:lstStyle/>
          <a:p>
            <a:pPr algn="just"/>
            <a:r>
              <a:rPr lang="tr-TR" dirty="0" smtClean="0"/>
              <a:t>Servis uygulamalarını geliştirmek için yazılacak kodlara geçmek için </a:t>
            </a:r>
            <a:r>
              <a:rPr lang="tr-TR" dirty="0" smtClean="0">
                <a:latin typeface="Courier New" panose="02070309020205020404" pitchFamily="49" charset="0"/>
                <a:cs typeface="Courier New" panose="02070309020205020404" pitchFamily="49" charset="0"/>
              </a:rPr>
              <a:t>switch to code view </a:t>
            </a:r>
            <a:r>
              <a:rPr lang="tr-TR" dirty="0" smtClean="0"/>
              <a:t>linkine tıklanması gerekir. Visual studio .Net tarafından otomatik olarak oluşturulmuş kodlar vardır. </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210" y="3052301"/>
            <a:ext cx="8983329" cy="1648055"/>
          </a:xfrm>
          <a:prstGeom prst="rect">
            <a:avLst/>
          </a:prstGeom>
        </p:spPr>
      </p:pic>
      <p:sp>
        <p:nvSpPr>
          <p:cNvPr id="6" name="Yukarı Ok 5"/>
          <p:cNvSpPr/>
          <p:nvPr/>
        </p:nvSpPr>
        <p:spPr>
          <a:xfrm>
            <a:off x="6526650" y="3931921"/>
            <a:ext cx="148470" cy="2481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31053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19795" y="624110"/>
            <a:ext cx="10123714" cy="1280890"/>
          </a:xfrm>
        </p:spPr>
        <p:txBody>
          <a:bodyPr>
            <a:normAutofit/>
          </a:bodyPr>
          <a:lstStyle/>
          <a:p>
            <a:r>
              <a:rPr lang="tr-TR" dirty="0"/>
              <a:t>Örnek Windows </a:t>
            </a:r>
            <a:r>
              <a:rPr lang="tr-TR" dirty="0" smtClean="0"/>
              <a:t>servis </a:t>
            </a:r>
            <a:r>
              <a:rPr lang="tr-TR" dirty="0"/>
              <a:t>u</a:t>
            </a:r>
            <a:r>
              <a:rPr lang="tr-TR" dirty="0" smtClean="0"/>
              <a:t>ygulaması </a:t>
            </a:r>
            <a:r>
              <a:rPr lang="tr-TR" dirty="0"/>
              <a:t>o</a:t>
            </a:r>
            <a:r>
              <a:rPr lang="tr-TR" dirty="0" smtClean="0"/>
              <a:t>luşturma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1415926"/>
          </a:xfrm>
        </p:spPr>
        <p:txBody>
          <a:bodyPr>
            <a:normAutofit/>
          </a:bodyPr>
          <a:lstStyle/>
          <a:p>
            <a:pPr algn="just"/>
            <a:r>
              <a:rPr lang="tr-TR" dirty="0" smtClean="0"/>
              <a:t>Burada dikkat çeken ilk nokta, </a:t>
            </a:r>
            <a:r>
              <a:rPr lang="tr-TR" dirty="0" smtClean="0">
                <a:latin typeface="Courier New" panose="02070309020205020404" pitchFamily="49" charset="0"/>
                <a:cs typeface="Courier New" panose="02070309020205020404" pitchFamily="49" charset="0"/>
              </a:rPr>
              <a:t>Service1</a:t>
            </a:r>
            <a:r>
              <a:rPr lang="tr-TR" dirty="0" smtClean="0"/>
              <a:t> isimli sınıfın </a:t>
            </a:r>
            <a:r>
              <a:rPr lang="tr-TR" dirty="0" smtClean="0">
                <a:latin typeface="Courier New" panose="02070309020205020404" pitchFamily="49" charset="0"/>
                <a:cs typeface="Courier New" panose="02070309020205020404" pitchFamily="49" charset="0"/>
              </a:rPr>
              <a:t>ServiceBase</a:t>
            </a:r>
            <a:r>
              <a:rPr lang="tr-TR" dirty="0" smtClean="0"/>
              <a:t> sınıfından türetilmiş olmasıdır.</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45" y="2212987"/>
            <a:ext cx="7504664" cy="4361230"/>
          </a:xfrm>
          <a:prstGeom prst="rect">
            <a:avLst/>
          </a:prstGeom>
        </p:spPr>
      </p:pic>
    </p:spTree>
    <p:extLst>
      <p:ext uri="{BB962C8B-B14F-4D97-AF65-F5344CB8AC3E}">
        <p14:creationId xmlns:p14="http://schemas.microsoft.com/office/powerpoint/2010/main" val="320570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80606" y="624110"/>
            <a:ext cx="10280467" cy="1280890"/>
          </a:xfrm>
        </p:spPr>
        <p:txBody>
          <a:bodyPr>
            <a:normAutofit/>
          </a:bodyPr>
          <a:lstStyle/>
          <a:p>
            <a:r>
              <a:rPr lang="tr-TR" dirty="0"/>
              <a:t>Örnek Windows </a:t>
            </a:r>
            <a:r>
              <a:rPr lang="tr-TR" dirty="0" smtClean="0"/>
              <a:t>servis </a:t>
            </a:r>
            <a:r>
              <a:rPr lang="tr-TR" dirty="0"/>
              <a:t>u</a:t>
            </a:r>
            <a:r>
              <a:rPr lang="tr-TR" dirty="0" smtClean="0"/>
              <a:t>ygulaması </a:t>
            </a:r>
            <a:r>
              <a:rPr lang="tr-TR" dirty="0"/>
              <a:t>o</a:t>
            </a:r>
            <a:r>
              <a:rPr lang="tr-TR" dirty="0" smtClean="0"/>
              <a:t>luşturma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3729057"/>
          </a:xfrm>
        </p:spPr>
        <p:txBody>
          <a:bodyPr>
            <a:normAutofit/>
          </a:bodyPr>
          <a:lstStyle/>
          <a:p>
            <a:pPr algn="just"/>
            <a:r>
              <a:rPr lang="tr-TR" dirty="0" smtClean="0">
                <a:latin typeface="Courier New" panose="02070309020205020404" pitchFamily="49" charset="0"/>
                <a:cs typeface="Courier New" panose="02070309020205020404" pitchFamily="49" charset="0"/>
              </a:rPr>
              <a:t>ServiceBase</a:t>
            </a:r>
            <a:r>
              <a:rPr lang="tr-TR" dirty="0" smtClean="0"/>
              <a:t> sınıfı </a:t>
            </a:r>
            <a:r>
              <a:rPr lang="tr-TR" dirty="0" smtClean="0">
                <a:latin typeface="Courier New" panose="02070309020205020404" pitchFamily="49" charset="0"/>
                <a:cs typeface="Courier New" panose="02070309020205020404" pitchFamily="49" charset="0"/>
              </a:rPr>
              <a:t>OnStart, OnStop, OnPause, OnContinue </a:t>
            </a:r>
            <a:r>
              <a:rPr lang="tr-TR" dirty="0" smtClean="0"/>
              <a:t>gibi bir takım metodlar içeren bir sınıftır. Bir Windows servisi oluşturulduğunda servis sınıfı </a:t>
            </a:r>
            <a:r>
              <a:rPr lang="tr-TR" dirty="0" smtClean="0">
                <a:latin typeface="Courier New" panose="02070309020205020404" pitchFamily="49" charset="0"/>
                <a:cs typeface="Courier New" panose="02070309020205020404" pitchFamily="49" charset="0"/>
              </a:rPr>
              <a:t>ServiceBase </a:t>
            </a:r>
            <a:r>
              <a:rPr lang="tr-TR" dirty="0" smtClean="0"/>
              <a:t>sınıfından türetilir çünkü içerisinde bulunan bu metodlar, servis sınıfı içerisinde </a:t>
            </a:r>
            <a:r>
              <a:rPr lang="tr-TR" dirty="0" smtClean="0">
                <a:latin typeface="Courier New" panose="02070309020205020404" pitchFamily="49" charset="0"/>
                <a:cs typeface="Courier New" panose="02070309020205020404" pitchFamily="49" charset="0"/>
              </a:rPr>
              <a:t>override</a:t>
            </a:r>
            <a:r>
              <a:rPr lang="tr-TR" dirty="0" smtClean="0"/>
              <a:t> edilir.</a:t>
            </a:r>
          </a:p>
          <a:p>
            <a:pPr algn="just"/>
            <a:r>
              <a:rPr lang="tr-TR" dirty="0" smtClean="0"/>
              <a:t>Bir servis SCM tarafından ya da Windows içinden başlatıldığında, servisin başlatıldığına dair start mesajı gelir. Bu mesajın gelmesi servisin </a:t>
            </a:r>
            <a:r>
              <a:rPr lang="tr-TR" dirty="0" smtClean="0">
                <a:latin typeface="Courier New" panose="02070309020205020404" pitchFamily="49" charset="0"/>
                <a:cs typeface="Courier New" panose="02070309020205020404" pitchFamily="49" charset="0"/>
              </a:rPr>
              <a:t>OnStart</a:t>
            </a:r>
            <a:r>
              <a:rPr lang="tr-TR" dirty="0" smtClean="0"/>
              <a:t> metodundaki kodların devreye girmesidir. Aynı durumlar </a:t>
            </a:r>
            <a:r>
              <a:rPr lang="tr-TR" dirty="0" smtClean="0">
                <a:latin typeface="Courier New" panose="02070309020205020404" pitchFamily="49" charset="0"/>
                <a:cs typeface="Courier New" panose="02070309020205020404" pitchFamily="49" charset="0"/>
              </a:rPr>
              <a:t>OnStop</a:t>
            </a:r>
            <a:r>
              <a:rPr lang="tr-TR" dirty="0" smtClean="0"/>
              <a:t> metodu içinde geçerlidir. Yani </a:t>
            </a:r>
            <a:r>
              <a:rPr lang="tr-TR" dirty="0" smtClean="0">
                <a:latin typeface="Courier New" panose="02070309020205020404" pitchFamily="49" charset="0"/>
                <a:cs typeface="Courier New" panose="02070309020205020404" pitchFamily="49" charset="0"/>
              </a:rPr>
              <a:t>Visual Studio .Net, </a:t>
            </a:r>
            <a:r>
              <a:rPr lang="tr-TR" dirty="0" smtClean="0"/>
              <a:t>bir servis uygulaması oluşturulduğunda varsayılan servisi, </a:t>
            </a:r>
            <a:r>
              <a:rPr lang="tr-TR" dirty="0" smtClean="0">
                <a:latin typeface="Courier New" panose="02070309020205020404" pitchFamily="49" charset="0"/>
                <a:cs typeface="Courier New" panose="02070309020205020404" pitchFamily="49" charset="0"/>
              </a:rPr>
              <a:t>ServiceBase</a:t>
            </a:r>
            <a:r>
              <a:rPr lang="tr-TR" dirty="0" smtClean="0"/>
              <a:t> sınıfından türetir ve otomatilk olarak </a:t>
            </a:r>
            <a:r>
              <a:rPr lang="tr-TR" dirty="0" smtClean="0">
                <a:latin typeface="Courier New" panose="02070309020205020404" pitchFamily="49" charset="0"/>
                <a:cs typeface="Courier New" panose="02070309020205020404" pitchFamily="49" charset="0"/>
              </a:rPr>
              <a:t>OnStart</a:t>
            </a:r>
            <a:r>
              <a:rPr lang="tr-TR" dirty="0" smtClean="0"/>
              <a:t> ve </a:t>
            </a:r>
            <a:r>
              <a:rPr lang="tr-TR" dirty="0" smtClean="0">
                <a:latin typeface="Courier New" panose="02070309020205020404" pitchFamily="49" charset="0"/>
                <a:cs typeface="Courier New" panose="02070309020205020404" pitchFamily="49" charset="0"/>
              </a:rPr>
              <a:t>OnStop</a:t>
            </a:r>
            <a:r>
              <a:rPr lang="tr-TR" dirty="0" smtClean="0"/>
              <a:t> metodlarını ekler.</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4225226"/>
            <a:ext cx="7223136" cy="2277174"/>
          </a:xfrm>
          <a:prstGeom prst="rect">
            <a:avLst/>
          </a:prstGeom>
        </p:spPr>
      </p:pic>
    </p:spTree>
    <p:extLst>
      <p:ext uri="{BB962C8B-B14F-4D97-AF65-F5344CB8AC3E}">
        <p14:creationId xmlns:p14="http://schemas.microsoft.com/office/powerpoint/2010/main" val="120072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Metodlar ne zaman ve nasıl </a:t>
            </a:r>
            <a:r>
              <a:rPr lang="tr-TR" dirty="0"/>
              <a:t>ç</a:t>
            </a:r>
            <a:r>
              <a:rPr lang="tr-TR" dirty="0" smtClean="0"/>
              <a:t>alışır?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99258" y="1640112"/>
            <a:ext cx="5686125" cy="3189795"/>
          </a:xfrm>
        </p:spPr>
        <p:txBody>
          <a:bodyPr>
            <a:normAutofit/>
          </a:bodyPr>
          <a:lstStyle/>
          <a:p>
            <a:pPr algn="just"/>
            <a:r>
              <a:rPr lang="tr-TR" dirty="0" smtClean="0"/>
              <a:t>Bir Windows servisinin, normal Windows uygulamalarında olduğu gibi desteklediği olaylar vardır. Windows servisleri 4 olayı destekler. Bunlar </a:t>
            </a:r>
            <a:r>
              <a:rPr lang="tr-TR" dirty="0" smtClean="0">
                <a:latin typeface="Courier New" panose="02070309020205020404" pitchFamily="49" charset="0"/>
                <a:cs typeface="Courier New" panose="02070309020205020404" pitchFamily="49" charset="0"/>
              </a:rPr>
              <a:t>Start, Stop, Pause </a:t>
            </a:r>
            <a:r>
              <a:rPr lang="tr-TR" dirty="0" smtClean="0"/>
              <a:t>ve </a:t>
            </a:r>
            <a:r>
              <a:rPr lang="tr-TR" dirty="0" smtClean="0">
                <a:latin typeface="Courier New" panose="02070309020205020404" pitchFamily="49" charset="0"/>
                <a:cs typeface="Courier New" panose="02070309020205020404" pitchFamily="49" charset="0"/>
              </a:rPr>
              <a:t>Continue</a:t>
            </a:r>
            <a:r>
              <a:rPr lang="tr-TR" dirty="0" smtClean="0"/>
              <a:t> olaylarıdır. Bir servis SCM, tarafından başlatıldığında </a:t>
            </a:r>
            <a:r>
              <a:rPr lang="tr-TR" dirty="0" smtClean="0">
                <a:latin typeface="Courier New" panose="02070309020205020404" pitchFamily="49" charset="0"/>
                <a:cs typeface="Courier New" panose="02070309020205020404" pitchFamily="49" charset="0"/>
              </a:rPr>
              <a:t>Start</a:t>
            </a:r>
            <a:r>
              <a:rPr lang="tr-TR" dirty="0" smtClean="0"/>
              <a:t> olayı  meydana gelir. Daha sonra SCM, servis uygulamasına </a:t>
            </a:r>
            <a:r>
              <a:rPr lang="tr-TR" dirty="0" smtClean="0">
                <a:latin typeface="Courier New" panose="02070309020205020404" pitchFamily="49" charset="0"/>
                <a:cs typeface="Courier New" panose="02070309020205020404" pitchFamily="49" charset="0"/>
              </a:rPr>
              <a:t>Start</a:t>
            </a:r>
            <a:r>
              <a:rPr lang="tr-TR" dirty="0" smtClean="0"/>
              <a:t> komutunu gönderir. Servis uygulaması içindeki ilgili servis bu </a:t>
            </a:r>
            <a:r>
              <a:rPr lang="tr-TR" dirty="0" smtClean="0">
                <a:latin typeface="Courier New" panose="02070309020205020404" pitchFamily="49" charset="0"/>
                <a:cs typeface="Courier New" panose="02070309020205020404" pitchFamily="49" charset="0"/>
              </a:rPr>
              <a:t>Start</a:t>
            </a:r>
            <a:r>
              <a:rPr lang="tr-TR" dirty="0" smtClean="0"/>
              <a:t> komutunu alır ve karşılığında, </a:t>
            </a:r>
            <a:r>
              <a:rPr lang="tr-TR" dirty="0" smtClean="0">
                <a:latin typeface="Courier New" panose="02070309020205020404" pitchFamily="49" charset="0"/>
                <a:cs typeface="Courier New" panose="02070309020205020404" pitchFamily="49" charset="0"/>
              </a:rPr>
              <a:t>OnStart</a:t>
            </a:r>
            <a:r>
              <a:rPr lang="tr-TR" dirty="0" smtClean="0"/>
              <a:t> metodundaki kodları çalıştırır.</a:t>
            </a:r>
            <a:endParaRPr lang="en-US"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3856" t="3399" r="4912" b="3246"/>
          <a:stretch/>
        </p:blipFill>
        <p:spPr>
          <a:xfrm>
            <a:off x="7726056" y="1640112"/>
            <a:ext cx="3048000" cy="4384432"/>
          </a:xfrm>
          <a:prstGeom prst="rect">
            <a:avLst/>
          </a:prstGeom>
        </p:spPr>
      </p:pic>
    </p:spTree>
    <p:extLst>
      <p:ext uri="{BB962C8B-B14F-4D97-AF65-F5344CB8AC3E}">
        <p14:creationId xmlns:p14="http://schemas.microsoft.com/office/powerpoint/2010/main" val="2488709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Metodlar </a:t>
            </a:r>
            <a:r>
              <a:rPr lang="tr-TR" dirty="0" smtClean="0"/>
              <a:t>ne </a:t>
            </a:r>
            <a:r>
              <a:rPr lang="tr-TR" dirty="0"/>
              <a:t>z</a:t>
            </a:r>
            <a:r>
              <a:rPr lang="tr-TR" dirty="0" smtClean="0"/>
              <a:t>aman </a:t>
            </a:r>
            <a:r>
              <a:rPr lang="tr-TR" dirty="0"/>
              <a:t>ve </a:t>
            </a:r>
            <a:r>
              <a:rPr lang="tr-TR" dirty="0" smtClean="0"/>
              <a:t>nasıl </a:t>
            </a:r>
            <a:r>
              <a:rPr lang="tr-TR" dirty="0"/>
              <a:t>ç</a:t>
            </a:r>
            <a:r>
              <a:rPr lang="tr-TR" dirty="0" smtClean="0"/>
              <a:t>alışır</a:t>
            </a:r>
            <a:r>
              <a:rPr lang="tr-TR" dirty="0"/>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4455887"/>
          </a:xfrm>
        </p:spPr>
        <p:txBody>
          <a:bodyPr>
            <a:normAutofit/>
          </a:bodyPr>
          <a:lstStyle/>
          <a:p>
            <a:pPr algn="just"/>
            <a:r>
              <a:rPr lang="tr-TR" dirty="0" smtClean="0"/>
              <a:t>Bir servis durdurulduğunda ise </a:t>
            </a:r>
            <a:r>
              <a:rPr lang="tr-TR" dirty="0" smtClean="0">
                <a:latin typeface="Courier New" panose="02070309020205020404" pitchFamily="49" charset="0"/>
                <a:cs typeface="Courier New" panose="02070309020205020404" pitchFamily="49" charset="0"/>
              </a:rPr>
              <a:t>Stop</a:t>
            </a:r>
            <a:r>
              <a:rPr lang="tr-TR" dirty="0" smtClean="0"/>
              <a:t> olayı meydana gelir. Burada SCM </a:t>
            </a:r>
            <a:r>
              <a:rPr lang="tr-TR" dirty="0" smtClean="0">
                <a:latin typeface="Courier New" panose="02070309020205020404" pitchFamily="49" charset="0"/>
                <a:cs typeface="Courier New" panose="02070309020205020404" pitchFamily="49" charset="0"/>
              </a:rPr>
              <a:t>Start</a:t>
            </a:r>
            <a:r>
              <a:rPr lang="tr-TR" dirty="0" smtClean="0"/>
              <a:t> olayından farklı bir şekilde hareket eder. SCM önce oluşan olayın sonucunda ilgili servis uygulaması içindeki servisin, </a:t>
            </a:r>
            <a:r>
              <a:rPr lang="tr-TR" dirty="0" smtClean="0">
                <a:latin typeface="Courier New" panose="02070309020205020404" pitchFamily="49" charset="0"/>
                <a:cs typeface="Courier New" panose="02070309020205020404" pitchFamily="49" charset="0"/>
              </a:rPr>
              <a:t>CanStop</a:t>
            </a:r>
            <a:r>
              <a:rPr lang="tr-TR" dirty="0" smtClean="0"/>
              <a:t> özelliğine bakar. Bu özellik </a:t>
            </a:r>
            <a:r>
              <a:rPr lang="tr-TR" dirty="0" smtClean="0">
                <a:latin typeface="Courier New" panose="02070309020205020404" pitchFamily="49" charset="0"/>
                <a:cs typeface="Courier New" panose="02070309020205020404" pitchFamily="49" charset="0"/>
              </a:rPr>
              <a:t>true</a:t>
            </a:r>
            <a:r>
              <a:rPr lang="tr-TR" dirty="0" smtClean="0"/>
              <a:t> veya </a:t>
            </a:r>
            <a:r>
              <a:rPr lang="tr-TR" dirty="0" smtClean="0">
                <a:latin typeface="Courier New" panose="02070309020205020404" pitchFamily="49" charset="0"/>
                <a:cs typeface="Courier New" panose="02070309020205020404" pitchFamily="49" charset="0"/>
              </a:rPr>
              <a:t>false</a:t>
            </a:r>
            <a:r>
              <a:rPr lang="tr-TR" dirty="0" smtClean="0"/>
              <a:t> değer alabilen bir özelliktir ve bir Stop olayı meydana geldiğinde, servise ait OnStop metodunun çalıştırılıp çalıştırılmayacağını belirtir. SCM bu nedenle </a:t>
            </a:r>
            <a:r>
              <a:rPr lang="tr-TR" dirty="0" smtClean="0">
                <a:latin typeface="Courier New" panose="02070309020205020404" pitchFamily="49" charset="0"/>
                <a:cs typeface="Courier New" panose="02070309020205020404" pitchFamily="49" charset="0"/>
              </a:rPr>
              <a:t>Stop</a:t>
            </a:r>
            <a:r>
              <a:rPr lang="tr-TR" dirty="0" smtClean="0"/>
              <a:t> olayı meydana geldiğinde ilk olarak bu özelliği kontrol eder. Eğer özellik değeri </a:t>
            </a:r>
            <a:r>
              <a:rPr lang="tr-TR" dirty="0" smtClean="0">
                <a:latin typeface="Courier New" panose="02070309020205020404" pitchFamily="49" charset="0"/>
                <a:cs typeface="Courier New" panose="02070309020205020404" pitchFamily="49" charset="0"/>
              </a:rPr>
              <a:t>true</a:t>
            </a:r>
            <a:r>
              <a:rPr lang="tr-TR" dirty="0" smtClean="0"/>
              <a:t> ise, servise </a:t>
            </a:r>
            <a:r>
              <a:rPr lang="tr-TR" dirty="0" smtClean="0">
                <a:latin typeface="Courier New" panose="02070309020205020404" pitchFamily="49" charset="0"/>
                <a:cs typeface="Courier New" panose="02070309020205020404" pitchFamily="49" charset="0"/>
              </a:rPr>
              <a:t>Stop</a:t>
            </a:r>
            <a:r>
              <a:rPr lang="tr-TR" dirty="0" smtClean="0"/>
              <a:t> komutunu gönderir ve </a:t>
            </a:r>
            <a:r>
              <a:rPr lang="tr-TR" dirty="0" smtClean="0">
                <a:latin typeface="Courier New" panose="02070309020205020404" pitchFamily="49" charset="0"/>
                <a:cs typeface="Courier New" panose="02070309020205020404" pitchFamily="49" charset="0"/>
              </a:rPr>
              <a:t>OnStop</a:t>
            </a:r>
            <a:r>
              <a:rPr lang="tr-TR" dirty="0" smtClean="0"/>
              <a:t> metodundaki kodlar çalışır.</a:t>
            </a:r>
          </a:p>
          <a:p>
            <a:pPr algn="just"/>
            <a:r>
              <a:rPr lang="tr-TR" dirty="0" smtClean="0">
                <a:latin typeface="Courier New" panose="02070309020205020404" pitchFamily="49" charset="0"/>
                <a:cs typeface="Courier New" panose="02070309020205020404" pitchFamily="49" charset="0"/>
              </a:rPr>
              <a:t>Stop</a:t>
            </a:r>
            <a:r>
              <a:rPr lang="tr-TR" dirty="0" smtClean="0"/>
              <a:t> olayında gerçekleşen özellik kontrol işlemi, </a:t>
            </a:r>
            <a:r>
              <a:rPr lang="tr-TR" dirty="0" smtClean="0">
                <a:latin typeface="Courier New" panose="02070309020205020404" pitchFamily="49" charset="0"/>
                <a:cs typeface="Courier New" panose="02070309020205020404" pitchFamily="49" charset="0"/>
              </a:rPr>
              <a:t>Pause</a:t>
            </a:r>
            <a:r>
              <a:rPr lang="tr-TR" dirty="0" smtClean="0"/>
              <a:t> ve </a:t>
            </a:r>
            <a:r>
              <a:rPr lang="tr-TR" dirty="0" smtClean="0">
                <a:latin typeface="Courier New" panose="02070309020205020404" pitchFamily="49" charset="0"/>
                <a:cs typeface="Courier New" panose="02070309020205020404" pitchFamily="49" charset="0"/>
              </a:rPr>
              <a:t>Continue</a:t>
            </a:r>
            <a:r>
              <a:rPr lang="tr-TR" dirty="0" smtClean="0"/>
              <a:t> olayları içinde geçerlidir. SCM, servisin </a:t>
            </a:r>
            <a:r>
              <a:rPr lang="tr-TR" dirty="0" smtClean="0">
                <a:latin typeface="Courier New" panose="02070309020205020404" pitchFamily="49" charset="0"/>
                <a:cs typeface="Courier New" panose="02070309020205020404" pitchFamily="49" charset="0"/>
              </a:rPr>
              <a:t>CanPauseAndContinue</a:t>
            </a:r>
            <a:r>
              <a:rPr lang="tr-TR" dirty="0" smtClean="0"/>
              <a:t> özelliğinin </a:t>
            </a:r>
            <a:r>
              <a:rPr lang="tr-TR" dirty="0" smtClean="0">
                <a:latin typeface="Courier New" panose="02070309020205020404" pitchFamily="49" charset="0"/>
                <a:cs typeface="Courier New" panose="02070309020205020404" pitchFamily="49" charset="0"/>
              </a:rPr>
              <a:t>boolean </a:t>
            </a:r>
            <a:r>
              <a:rPr lang="tr-TR" dirty="0" smtClean="0"/>
              <a:t>değerine bakar. Bu değer true ise, servise </a:t>
            </a:r>
            <a:r>
              <a:rPr lang="tr-TR" dirty="0" smtClean="0">
                <a:latin typeface="Courier New" panose="02070309020205020404" pitchFamily="49" charset="0"/>
                <a:cs typeface="Courier New" panose="02070309020205020404" pitchFamily="49" charset="0"/>
              </a:rPr>
              <a:t>Pause</a:t>
            </a:r>
            <a:r>
              <a:rPr lang="tr-TR" dirty="0" smtClean="0"/>
              <a:t> komutunu veya </a:t>
            </a:r>
            <a:r>
              <a:rPr lang="tr-TR" dirty="0" smtClean="0">
                <a:latin typeface="Courier New" panose="02070309020205020404" pitchFamily="49" charset="0"/>
                <a:cs typeface="Courier New" panose="02070309020205020404" pitchFamily="49" charset="0"/>
              </a:rPr>
              <a:t>Continue</a:t>
            </a:r>
            <a:r>
              <a:rPr lang="tr-TR" dirty="0" smtClean="0"/>
              <a:t> komutunu gönderir. </a:t>
            </a:r>
            <a:r>
              <a:rPr lang="tr-TR" dirty="0" smtClean="0">
                <a:latin typeface="Courier New" panose="02070309020205020404" pitchFamily="49" charset="0"/>
                <a:cs typeface="Courier New" panose="02070309020205020404" pitchFamily="49" charset="0"/>
              </a:rPr>
              <a:t>OnPause</a:t>
            </a:r>
            <a:r>
              <a:rPr lang="tr-TR" dirty="0" smtClean="0"/>
              <a:t> ve </a:t>
            </a:r>
            <a:r>
              <a:rPr lang="tr-TR" dirty="0" smtClean="0">
                <a:latin typeface="Courier New" panose="02070309020205020404" pitchFamily="49" charset="0"/>
                <a:cs typeface="Courier New" panose="02070309020205020404" pitchFamily="49" charset="0"/>
              </a:rPr>
              <a:t>OnContinue</a:t>
            </a:r>
            <a:r>
              <a:rPr lang="tr-TR" dirty="0" smtClean="0"/>
              <a:t> metodlarındaki kodlar çalışır. </a:t>
            </a:r>
            <a:r>
              <a:rPr lang="tr-TR" dirty="0" smtClean="0">
                <a:latin typeface="Courier New" panose="02070309020205020404" pitchFamily="49" charset="0"/>
                <a:cs typeface="Courier New" panose="02070309020205020404" pitchFamily="49" charset="0"/>
              </a:rPr>
              <a:t>Pause</a:t>
            </a:r>
            <a:r>
              <a:rPr lang="tr-TR" dirty="0" smtClean="0"/>
              <a:t> olayı bir servis duraklatıldığında oluşur. </a:t>
            </a:r>
            <a:r>
              <a:rPr lang="tr-TR" dirty="0" smtClean="0">
                <a:latin typeface="Courier New" panose="02070309020205020404" pitchFamily="49" charset="0"/>
                <a:cs typeface="Courier New" panose="02070309020205020404" pitchFamily="49" charset="0"/>
              </a:rPr>
              <a:t>Continue</a:t>
            </a:r>
            <a:r>
              <a:rPr lang="tr-TR" dirty="0" smtClean="0"/>
              <a:t> olayı ise, pause konumunda olan bir servis tekrar çalışmasına devam etmeye başladığında oluşur.</a:t>
            </a:r>
          </a:p>
        </p:txBody>
      </p:sp>
    </p:spTree>
    <p:extLst>
      <p:ext uri="{BB962C8B-B14F-4D97-AF65-F5344CB8AC3E}">
        <p14:creationId xmlns:p14="http://schemas.microsoft.com/office/powerpoint/2010/main" val="1498795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67989" y="624110"/>
            <a:ext cx="9636623" cy="1280890"/>
          </a:xfrm>
        </p:spPr>
        <p:txBody>
          <a:bodyPr>
            <a:normAutofit/>
          </a:bodyPr>
          <a:lstStyle/>
          <a:p>
            <a:r>
              <a:rPr lang="tr-TR" dirty="0" smtClean="0"/>
              <a:t>Oluşturulan servisin </a:t>
            </a:r>
            <a:r>
              <a:rPr lang="tr-TR" dirty="0"/>
              <a:t>m</a:t>
            </a:r>
            <a:r>
              <a:rPr lang="tr-TR" dirty="0" smtClean="0"/>
              <a:t>ain </a:t>
            </a:r>
            <a:r>
              <a:rPr lang="tr-TR" dirty="0"/>
              <a:t>m</a:t>
            </a:r>
            <a:r>
              <a:rPr lang="tr-TR" dirty="0" smtClean="0"/>
              <a:t>etodu </a:t>
            </a:r>
            <a:r>
              <a:rPr lang="tr-TR" dirty="0"/>
              <a:t>k</a:t>
            </a:r>
            <a:r>
              <a:rPr lang="tr-TR" dirty="0" smtClean="0"/>
              <a:t>odları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1415926"/>
          </a:xfrm>
        </p:spPr>
        <p:txBody>
          <a:bodyPr>
            <a:normAutofit/>
          </a:bodyPr>
          <a:lstStyle/>
          <a:p>
            <a:pPr algn="just"/>
            <a:r>
              <a:rPr lang="tr-TR" dirty="0" smtClean="0">
                <a:latin typeface="Courier New" panose="02070309020205020404" pitchFamily="49" charset="0"/>
                <a:cs typeface="Courier New" panose="02070309020205020404" pitchFamily="49" charset="0"/>
              </a:rPr>
              <a:t>Service1</a:t>
            </a:r>
            <a:r>
              <a:rPr lang="tr-TR" dirty="0" smtClean="0"/>
              <a:t> isimli sınıfın main metodu kodlarıdır. </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182" y="2071083"/>
            <a:ext cx="7827227" cy="4457307"/>
          </a:xfrm>
          <a:prstGeom prst="rect">
            <a:avLst/>
          </a:prstGeom>
        </p:spPr>
      </p:pic>
    </p:spTree>
    <p:extLst>
      <p:ext uri="{BB962C8B-B14F-4D97-AF65-F5344CB8AC3E}">
        <p14:creationId xmlns:p14="http://schemas.microsoft.com/office/powerpoint/2010/main" val="2620799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15737" y="624110"/>
            <a:ext cx="9688875" cy="1280890"/>
          </a:xfrm>
        </p:spPr>
        <p:txBody>
          <a:bodyPr>
            <a:normAutofit/>
          </a:bodyPr>
          <a:lstStyle/>
          <a:p>
            <a:r>
              <a:rPr lang="tr-TR" dirty="0"/>
              <a:t>Oluşturulan </a:t>
            </a:r>
            <a:r>
              <a:rPr lang="tr-TR" dirty="0" smtClean="0"/>
              <a:t>servisin </a:t>
            </a:r>
            <a:r>
              <a:rPr lang="tr-TR" dirty="0"/>
              <a:t>m</a:t>
            </a:r>
            <a:r>
              <a:rPr lang="tr-TR" dirty="0" smtClean="0"/>
              <a:t>ain </a:t>
            </a:r>
            <a:r>
              <a:rPr lang="tr-TR" dirty="0"/>
              <a:t>m</a:t>
            </a:r>
            <a:r>
              <a:rPr lang="tr-TR" dirty="0" smtClean="0"/>
              <a:t>etodu </a:t>
            </a:r>
            <a:r>
              <a:rPr lang="tr-TR" dirty="0"/>
              <a:t>k</a:t>
            </a:r>
            <a:r>
              <a:rPr lang="tr-TR" dirty="0" smtClean="0"/>
              <a:t>odları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3072564"/>
          </a:xfrm>
        </p:spPr>
        <p:txBody>
          <a:bodyPr>
            <a:normAutofit/>
          </a:bodyPr>
          <a:lstStyle/>
          <a:p>
            <a:pPr algn="just"/>
            <a:r>
              <a:rPr lang="tr-TR" dirty="0">
                <a:latin typeface="Courier New" panose="02070309020205020404" pitchFamily="49" charset="0"/>
                <a:cs typeface="Courier New" panose="02070309020205020404" pitchFamily="49" charset="0"/>
              </a:rPr>
              <a:t>S</a:t>
            </a:r>
            <a:r>
              <a:rPr lang="tr-TR" dirty="0" smtClean="0">
                <a:latin typeface="Courier New" panose="02070309020205020404" pitchFamily="49" charset="0"/>
                <a:cs typeface="Courier New" panose="02070309020205020404" pitchFamily="49" charset="0"/>
              </a:rPr>
              <a:t>erviceBase</a:t>
            </a:r>
            <a:r>
              <a:rPr lang="tr-TR" dirty="0" smtClean="0"/>
              <a:t> sınıfı tipinden bir nesne dizisi tanımlanmış ve varsayılan olarak bu nesne dizisinin ilk elemanı </a:t>
            </a:r>
            <a:r>
              <a:rPr lang="tr-TR" dirty="0" smtClean="0">
                <a:latin typeface="Courier New" panose="02070309020205020404" pitchFamily="49" charset="0"/>
                <a:cs typeface="Courier New" panose="02070309020205020404" pitchFamily="49" charset="0"/>
              </a:rPr>
              <a:t>Service1</a:t>
            </a:r>
            <a:r>
              <a:rPr lang="tr-TR" dirty="0" smtClean="0"/>
              <a:t> ile oluşturulmuştur. Bu bir servis uygulamasının birden fazla Windows servisini içerebileceğini gösterir. </a:t>
            </a:r>
          </a:p>
          <a:p>
            <a:pPr algn="just"/>
            <a:r>
              <a:rPr lang="tr-TR" dirty="0" smtClean="0">
                <a:latin typeface="Courier New" panose="02070309020205020404" pitchFamily="49" charset="0"/>
                <a:cs typeface="Courier New" panose="02070309020205020404" pitchFamily="49" charset="0"/>
              </a:rPr>
              <a:t>ServiceBase</a:t>
            </a:r>
            <a:r>
              <a:rPr lang="tr-TR" dirty="0" smtClean="0"/>
              <a:t> sınıfının </a:t>
            </a:r>
            <a:r>
              <a:rPr lang="tr-TR" dirty="0" smtClean="0">
                <a:latin typeface="Courier New" panose="02070309020205020404" pitchFamily="49" charset="0"/>
                <a:cs typeface="Courier New" panose="02070309020205020404" pitchFamily="49" charset="0"/>
              </a:rPr>
              <a:t>Run</a:t>
            </a:r>
            <a:r>
              <a:rPr lang="tr-TR" dirty="0" smtClean="0"/>
              <a:t> metodu, parametre olarak aldığı servisleri, SCM tarafından başlatılmış iseler, belleğe yüklemekle görevli bir metoddur. Servislerin belleğe Run metodu ile yüklenebilmesi için </a:t>
            </a:r>
            <a:r>
              <a:rPr lang="tr-TR" dirty="0" smtClean="0">
                <a:latin typeface="Courier New" panose="02070309020205020404" pitchFamily="49" charset="0"/>
                <a:cs typeface="Courier New" panose="02070309020205020404" pitchFamily="49" charset="0"/>
              </a:rPr>
              <a:t>Start</a:t>
            </a:r>
            <a:r>
              <a:rPr lang="tr-TR" dirty="0" smtClean="0"/>
              <a:t> komutu ile başlatılması gerekir. </a:t>
            </a:r>
            <a:r>
              <a:rPr lang="tr-TR" dirty="0" smtClean="0">
                <a:latin typeface="Courier New" panose="02070309020205020404" pitchFamily="49" charset="0"/>
                <a:cs typeface="Courier New" panose="02070309020205020404" pitchFamily="49" charset="0"/>
              </a:rPr>
              <a:t>ServiceBase.Run</a:t>
            </a:r>
            <a:r>
              <a:rPr lang="tr-TR" dirty="0" smtClean="0"/>
              <a:t> metodu normal Windows uygulamalarındaki </a:t>
            </a:r>
            <a:r>
              <a:rPr lang="tr-TR" dirty="0" smtClean="0">
                <a:latin typeface="Courier New" panose="02070309020205020404" pitchFamily="49" charset="0"/>
                <a:cs typeface="Courier New" panose="02070309020205020404" pitchFamily="49" charset="0"/>
              </a:rPr>
              <a:t>Application.Run</a:t>
            </a:r>
            <a:r>
              <a:rPr lang="tr-TR" dirty="0" smtClean="0"/>
              <a:t> metodu ile aynı işlevselliğe sahiptir.</a:t>
            </a:r>
            <a:endParaRPr lang="en-US"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t="12388"/>
          <a:stretch/>
        </p:blipFill>
        <p:spPr>
          <a:xfrm>
            <a:off x="2131403" y="4198315"/>
            <a:ext cx="8659865" cy="2122882"/>
          </a:xfrm>
          <a:prstGeom prst="rect">
            <a:avLst/>
          </a:prstGeom>
        </p:spPr>
      </p:pic>
    </p:spTree>
    <p:extLst>
      <p:ext uri="{BB962C8B-B14F-4D97-AF65-F5344CB8AC3E}">
        <p14:creationId xmlns:p14="http://schemas.microsoft.com/office/powerpoint/2010/main" val="4110506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39815" y="624110"/>
            <a:ext cx="9464797" cy="1280890"/>
          </a:xfrm>
        </p:spPr>
        <p:txBody>
          <a:bodyPr>
            <a:normAutofit/>
          </a:bodyPr>
          <a:lstStyle/>
          <a:p>
            <a:r>
              <a:rPr lang="tr-TR" dirty="0" smtClean="0"/>
              <a:t>Servis ile uygulama </a:t>
            </a:r>
            <a:r>
              <a:rPr lang="tr-TR" dirty="0"/>
              <a:t>l</a:t>
            </a:r>
            <a:r>
              <a:rPr lang="tr-TR" dirty="0" smtClean="0"/>
              <a:t>og’ları </a:t>
            </a:r>
            <a:r>
              <a:rPr lang="tr-TR" dirty="0"/>
              <a:t>n</a:t>
            </a:r>
            <a:r>
              <a:rPr lang="tr-TR" dirty="0" smtClean="0"/>
              <a:t>asıl </a:t>
            </a:r>
            <a:r>
              <a:rPr lang="tr-TR" dirty="0"/>
              <a:t>t</a:t>
            </a:r>
            <a:r>
              <a:rPr lang="tr-TR" dirty="0" smtClean="0"/>
              <a:t>utulur?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616665"/>
            <a:ext cx="10086552" cy="4268319"/>
          </a:xfrm>
        </p:spPr>
        <p:txBody>
          <a:bodyPr>
            <a:normAutofit/>
          </a:bodyPr>
          <a:lstStyle/>
          <a:p>
            <a:pPr algn="just"/>
            <a:r>
              <a:rPr lang="tr-TR" dirty="0" smtClean="0"/>
              <a:t>Buraya kadar yapılan işleler sadece servisin bir iskelet kısmıydı. Ama servis herhangi bir işlem yapmamakta. Bir servis ile sistemdeki aygıt sürücülerine ait olay log’larını, düşük bellek kullanımı sonucu yazılım veya donanım ekipmanlarında ortaya çıkabilecek hata (</a:t>
            </a:r>
            <a:r>
              <a:rPr lang="tr-TR" dirty="0" smtClean="0">
                <a:latin typeface="Courier New" panose="02070309020205020404" pitchFamily="49" charset="0"/>
                <a:cs typeface="Courier New" panose="02070309020205020404" pitchFamily="49" charset="0"/>
              </a:rPr>
              <a:t>error</a:t>
            </a:r>
            <a:r>
              <a:rPr lang="tr-TR" dirty="0" smtClean="0"/>
              <a:t>), istisna (</a:t>
            </a:r>
            <a:r>
              <a:rPr lang="tr-TR" dirty="0" smtClean="0">
                <a:latin typeface="Courier New" panose="02070309020205020404" pitchFamily="49" charset="0"/>
                <a:cs typeface="Courier New" panose="02070309020205020404" pitchFamily="49" charset="0"/>
              </a:rPr>
              <a:t>exception</a:t>
            </a:r>
            <a:r>
              <a:rPr lang="tr-TR" dirty="0" smtClean="0"/>
              <a:t>), uyarı (</a:t>
            </a:r>
            <a:r>
              <a:rPr lang="tr-TR" dirty="0" smtClean="0">
                <a:latin typeface="Courier New" panose="02070309020205020404" pitchFamily="49" charset="0"/>
                <a:cs typeface="Courier New" panose="02070309020205020404" pitchFamily="49" charset="0"/>
              </a:rPr>
              <a:t>warning</a:t>
            </a:r>
            <a:r>
              <a:rPr lang="tr-TR" dirty="0" smtClean="0"/>
              <a:t>) gibi bilgilere ait bilgilere ait log’lar izlenebilir. Peki bu loglar nasıl tutulur? </a:t>
            </a:r>
          </a:p>
          <a:p>
            <a:pPr marL="0" indent="0" algn="just">
              <a:buNone/>
            </a:pPr>
            <a:r>
              <a:rPr lang="tr-TR" dirty="0" smtClean="0"/>
              <a:t>Üç tip log vardır:</a:t>
            </a:r>
          </a:p>
          <a:p>
            <a:pPr algn="just">
              <a:buFont typeface="Arial" panose="020B0604020202020204" pitchFamily="34" charset="0"/>
              <a:buChar char="•"/>
            </a:pPr>
            <a:r>
              <a:rPr lang="tr-TR" b="1" dirty="0" smtClean="0"/>
              <a:t>System Log: </a:t>
            </a:r>
            <a:r>
              <a:rPr lang="tr-TR" dirty="0" smtClean="0"/>
              <a:t>Aygıt sürücüleri gibi araçlarda meydana gelen olay loglarını tutar.</a:t>
            </a:r>
          </a:p>
          <a:p>
            <a:pPr algn="just">
              <a:buFont typeface="Arial" panose="020B0604020202020204" pitchFamily="34" charset="0"/>
              <a:buChar char="•"/>
            </a:pPr>
            <a:r>
              <a:rPr lang="tr-TR" b="1" dirty="0" smtClean="0"/>
              <a:t>Application Log: </a:t>
            </a:r>
            <a:r>
              <a:rPr lang="tr-TR" dirty="0" smtClean="0"/>
              <a:t>Sistemde yüklü olan uygulamalarda meydana gelen olaylara ait logları tutar.</a:t>
            </a:r>
            <a:endParaRPr lang="tr-TR" b="1" dirty="0" smtClean="0"/>
          </a:p>
          <a:p>
            <a:pPr algn="just">
              <a:buFont typeface="Arial" panose="020B0604020202020204" pitchFamily="34" charset="0"/>
              <a:buChar char="•"/>
            </a:pPr>
            <a:r>
              <a:rPr lang="tr-TR" b="1" dirty="0" smtClean="0"/>
              <a:t>Security Log: </a:t>
            </a:r>
            <a:r>
              <a:rPr lang="tr-TR" dirty="0" smtClean="0"/>
              <a:t>Güvenlik ile ilgili konularda meydana gelen olaylara ait logları tutar.</a:t>
            </a:r>
            <a:endParaRPr lang="en-US" dirty="0"/>
          </a:p>
        </p:txBody>
      </p:sp>
    </p:spTree>
    <p:extLst>
      <p:ext uri="{BB962C8B-B14F-4D97-AF65-F5344CB8AC3E}">
        <p14:creationId xmlns:p14="http://schemas.microsoft.com/office/powerpoint/2010/main" val="1926742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Servis ile o</a:t>
            </a:r>
            <a:r>
              <a:rPr lang="tr-TR" dirty="0" smtClean="0"/>
              <a:t>lay </a:t>
            </a:r>
            <a:r>
              <a:rPr lang="tr-TR" dirty="0"/>
              <a:t>l</a:t>
            </a:r>
            <a:r>
              <a:rPr lang="tr-TR" dirty="0" smtClean="0"/>
              <a:t>ogları </a:t>
            </a:r>
            <a:r>
              <a:rPr lang="tr-TR" dirty="0"/>
              <a:t>y</a:t>
            </a:r>
            <a:r>
              <a:rPr lang="tr-TR" dirty="0" smtClean="0"/>
              <a:t>azma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621547"/>
            <a:ext cx="10086552" cy="4122761"/>
          </a:xfrm>
        </p:spPr>
        <p:txBody>
          <a:bodyPr>
            <a:normAutofit/>
          </a:bodyPr>
          <a:lstStyle/>
          <a:p>
            <a:pPr algn="just"/>
            <a:r>
              <a:rPr lang="tr-TR" dirty="0" smtClean="0"/>
              <a:t>Logları yazabilmek için EventLog nesnelerine ihtiyaç vardır. EventLog nesneleri </a:t>
            </a:r>
            <a:r>
              <a:rPr lang="tr-TR" dirty="0" smtClean="0">
                <a:latin typeface="Courier New" panose="02070309020205020404" pitchFamily="49" charset="0"/>
                <a:cs typeface="Courier New" panose="02070309020205020404" pitchFamily="49" charset="0"/>
              </a:rPr>
              <a:t>System.Diagnostics</a:t>
            </a:r>
            <a:r>
              <a:rPr lang="tr-TR" dirty="0" smtClean="0"/>
              <a:t> isim alanında yer alan </a:t>
            </a:r>
            <a:r>
              <a:rPr lang="tr-TR" dirty="0" smtClean="0">
                <a:latin typeface="Courier New" panose="02070309020205020404" pitchFamily="49" charset="0"/>
                <a:cs typeface="Courier New" panose="02070309020205020404" pitchFamily="49" charset="0"/>
              </a:rPr>
              <a:t>EventLog</a:t>
            </a:r>
            <a:r>
              <a:rPr lang="tr-TR" dirty="0" smtClean="0"/>
              <a:t> sınıfı ile temsil edilir. </a:t>
            </a:r>
            <a:r>
              <a:rPr lang="tr-TR" dirty="0" smtClean="0">
                <a:latin typeface="Courier New" panose="02070309020205020404" pitchFamily="49" charset="0"/>
                <a:cs typeface="Courier New" panose="02070309020205020404" pitchFamily="49" charset="0"/>
              </a:rPr>
              <a:t>EventLog</a:t>
            </a:r>
            <a:r>
              <a:rPr lang="tr-TR" dirty="0" smtClean="0"/>
              <a:t> nesne örneği oluşturuldu.</a:t>
            </a:r>
          </a:p>
          <a:p>
            <a:pPr algn="just"/>
            <a:endParaRPr lang="tr-TR" dirty="0"/>
          </a:p>
          <a:p>
            <a:pPr algn="just"/>
            <a:endParaRPr lang="tr-TR" dirty="0" smtClean="0"/>
          </a:p>
          <a:p>
            <a:pPr algn="just"/>
            <a:endParaRPr lang="tr-TR" dirty="0"/>
          </a:p>
          <a:p>
            <a:pPr algn="just"/>
            <a:endParaRPr lang="tr-TR" dirty="0" smtClean="0"/>
          </a:p>
          <a:p>
            <a:pPr algn="just"/>
            <a:r>
              <a:rPr lang="tr-TR" dirty="0" smtClean="0"/>
              <a:t>Bir </a:t>
            </a:r>
            <a:r>
              <a:rPr lang="tr-TR" dirty="0" smtClean="0">
                <a:latin typeface="Courier New" panose="02070309020205020404" pitchFamily="49" charset="0"/>
                <a:cs typeface="Courier New" panose="02070309020205020404" pitchFamily="49" charset="0"/>
              </a:rPr>
              <a:t>EventLog</a:t>
            </a:r>
            <a:r>
              <a:rPr lang="tr-TR" dirty="0" smtClean="0"/>
              <a:t> nesnesi oluşturduktan sonra, bu nesne üzerinden </a:t>
            </a:r>
            <a:r>
              <a:rPr lang="tr-TR" dirty="0" smtClean="0">
                <a:latin typeface="Courier New" panose="02070309020205020404" pitchFamily="49" charset="0"/>
                <a:cs typeface="Courier New" panose="02070309020205020404" pitchFamily="49" charset="0"/>
              </a:rPr>
              <a:t>CreateEventSource</a:t>
            </a:r>
            <a:r>
              <a:rPr lang="tr-TR" dirty="0" smtClean="0"/>
              <a:t> metodu kullanılarak servis için event log oluşturulabilir. Oluşturulan log bilgilerinin otomatik olarak yazılması için kodları </a:t>
            </a:r>
            <a:r>
              <a:rPr lang="tr-TR" dirty="0" smtClean="0">
                <a:latin typeface="Courier New" panose="02070309020205020404" pitchFamily="49" charset="0"/>
                <a:cs typeface="Courier New" panose="02070309020205020404" pitchFamily="49" charset="0"/>
              </a:rPr>
              <a:t>OnStart</a:t>
            </a:r>
            <a:r>
              <a:rPr lang="tr-TR" dirty="0" smtClean="0"/>
              <a:t> metodu içerisine yazılmalıdır.</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08" y="2875991"/>
            <a:ext cx="8350853" cy="806936"/>
          </a:xfrm>
          <a:prstGeom prst="rect">
            <a:avLst/>
          </a:prstGeom>
        </p:spPr>
      </p:pic>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Servis ile o</a:t>
            </a:r>
            <a:r>
              <a:rPr lang="tr-TR" dirty="0" smtClean="0"/>
              <a:t>lay </a:t>
            </a:r>
            <a:r>
              <a:rPr lang="tr-TR" dirty="0"/>
              <a:t>l</a:t>
            </a:r>
            <a:r>
              <a:rPr lang="tr-TR" dirty="0" smtClean="0"/>
              <a:t>ogları </a:t>
            </a:r>
            <a:r>
              <a:rPr lang="tr-TR" dirty="0"/>
              <a:t>y</a:t>
            </a:r>
            <a:r>
              <a:rPr lang="tr-TR" dirty="0" smtClean="0"/>
              <a:t>azma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291" y="1533851"/>
            <a:ext cx="7726732" cy="4915340"/>
          </a:xfrm>
          <a:prstGeom prst="rect">
            <a:avLst/>
          </a:prstGeom>
        </p:spPr>
      </p:pic>
    </p:spTree>
    <p:extLst>
      <p:ext uri="{BB962C8B-B14F-4D97-AF65-F5344CB8AC3E}">
        <p14:creationId xmlns:p14="http://schemas.microsoft.com/office/powerpoint/2010/main" val="253179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Windows servisleri </a:t>
            </a:r>
            <a:r>
              <a:rPr lang="tr-TR" dirty="0"/>
              <a:t>n</a:t>
            </a:r>
            <a:r>
              <a:rPr lang="en-US" dirty="0" smtClean="0"/>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33303" y="1556731"/>
            <a:ext cx="9156728" cy="4589387"/>
          </a:xfrm>
        </p:spPr>
        <p:txBody>
          <a:bodyPr>
            <a:normAutofit/>
          </a:bodyPr>
          <a:lstStyle/>
          <a:p>
            <a:pPr algn="just"/>
            <a:r>
              <a:rPr lang="tr-TR" dirty="0" smtClean="0"/>
              <a:t>Windows servisleri, işletim sisteminde arka planda çalışan, kullanıcı ile etkileşimde bulunduğu herhangi bir arayüze sahip olmayan, kaynakların izlenmesi, system olayların log olarak tutulması, network erişimlerinin izlenmesi, sistem performansına ait bilgilerin toplanması, sistem hatalarının (</a:t>
            </a:r>
            <a:r>
              <a:rPr lang="tr-TR" dirty="0" smtClean="0">
                <a:latin typeface="Courier New" panose="02070309020205020404" pitchFamily="49" charset="0"/>
                <a:cs typeface="Courier New" panose="02070309020205020404" pitchFamily="49" charset="0"/>
              </a:rPr>
              <a:t>system exceptions</a:t>
            </a:r>
            <a:r>
              <a:rPr lang="tr-TR" dirty="0" smtClean="0"/>
              <a:t>), başarısız program denemelerin vb. gibi geri plan işlemlerinin  takip edilmesinde kullanılan, sisteme kayıt edilmiş (</a:t>
            </a:r>
            <a:r>
              <a:rPr lang="tr-TR" dirty="0" smtClean="0">
                <a:latin typeface="Courier New" panose="02070309020205020404" pitchFamily="49" charset="0"/>
                <a:cs typeface="Courier New" panose="02070309020205020404" pitchFamily="49" charset="0"/>
              </a:rPr>
              <a:t>register</a:t>
            </a:r>
            <a:r>
              <a:rPr lang="tr-TR" dirty="0" smtClean="0"/>
              <a:t>), çalıştırılabilir nesnelerdir.</a:t>
            </a:r>
          </a:p>
          <a:p>
            <a:pPr algn="just"/>
            <a:r>
              <a:rPr lang="tr-TR" dirty="0" smtClean="0"/>
              <a:t>.Net sınıfları kullanılarak Windows servisleri yazılır.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Servis ile o</a:t>
            </a:r>
            <a:r>
              <a:rPr lang="tr-TR" dirty="0" smtClean="0"/>
              <a:t>lay </a:t>
            </a:r>
            <a:r>
              <a:rPr lang="tr-TR" dirty="0"/>
              <a:t>l</a:t>
            </a:r>
            <a:r>
              <a:rPr lang="tr-TR" dirty="0" smtClean="0"/>
              <a:t>ogları </a:t>
            </a:r>
            <a:r>
              <a:rPr lang="tr-TR" dirty="0"/>
              <a:t>y</a:t>
            </a:r>
            <a:r>
              <a:rPr lang="tr-TR" dirty="0" smtClean="0"/>
              <a:t>azma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621548"/>
            <a:ext cx="10086552" cy="1905424"/>
          </a:xfrm>
        </p:spPr>
        <p:txBody>
          <a:bodyPr>
            <a:normAutofit lnSpcReduction="10000"/>
          </a:bodyPr>
          <a:lstStyle/>
          <a:p>
            <a:pPr algn="just">
              <a:buFont typeface="+mj-lt"/>
              <a:buAutoNum type="arabicPeriod"/>
            </a:pPr>
            <a:r>
              <a:rPr lang="tr-TR" dirty="0" smtClean="0">
                <a:latin typeface="Courier New" panose="02070309020205020404" pitchFamily="49" charset="0"/>
                <a:cs typeface="Courier New" panose="02070309020205020404" pitchFamily="49" charset="0"/>
              </a:rPr>
              <a:t>EventLog</a:t>
            </a:r>
            <a:r>
              <a:rPr lang="tr-TR" dirty="0" smtClean="0"/>
              <a:t> nesnesi oluşturuldu.</a:t>
            </a:r>
          </a:p>
          <a:p>
            <a:pPr algn="just">
              <a:buFont typeface="+mj-lt"/>
              <a:buAutoNum type="arabicPeriod"/>
            </a:pPr>
            <a:r>
              <a:rPr lang="tr-TR" dirty="0" smtClean="0"/>
              <a:t>İlk parametre olan Deneme ile, Örnek Log ismi altında tutulacak Log bilgilerinin deneme ismi belirleniyor. Daha sonra bu deneme ismi </a:t>
            </a:r>
            <a:r>
              <a:rPr lang="tr-TR" dirty="0" smtClean="0">
                <a:latin typeface="Courier New" panose="02070309020205020404" pitchFamily="49" charset="0"/>
                <a:cs typeface="Courier New" panose="02070309020205020404" pitchFamily="49" charset="0"/>
              </a:rPr>
              <a:t>eventLog</a:t>
            </a:r>
            <a:r>
              <a:rPr lang="tr-TR" dirty="0" smtClean="0"/>
              <a:t> nesnesinin </a:t>
            </a:r>
            <a:r>
              <a:rPr lang="tr-TR" dirty="0" smtClean="0">
                <a:latin typeface="Courier New" panose="02070309020205020404" pitchFamily="49" charset="0"/>
                <a:cs typeface="Courier New" panose="02070309020205020404" pitchFamily="49" charset="0"/>
              </a:rPr>
              <a:t>Source</a:t>
            </a:r>
            <a:r>
              <a:rPr lang="tr-TR" dirty="0" smtClean="0"/>
              <a:t> özelliğine atanır.</a:t>
            </a:r>
          </a:p>
          <a:p>
            <a:pPr algn="just">
              <a:buFont typeface="+mj-lt"/>
              <a:buAutoNum type="arabicPeriod"/>
            </a:pPr>
            <a:r>
              <a:rPr lang="tr-TR" dirty="0" smtClean="0"/>
              <a:t>Log olarak ilk parametrede belirtilen mesaj yazılır. Log’un tipi ise ikinci parametrede yazan </a:t>
            </a:r>
            <a:r>
              <a:rPr lang="tr-TR" dirty="0" smtClean="0">
                <a:latin typeface="Courier New" panose="02070309020205020404" pitchFamily="49" charset="0"/>
                <a:cs typeface="Courier New" panose="02070309020205020404" pitchFamily="49" charset="0"/>
              </a:rPr>
              <a:t>Information</a:t>
            </a:r>
            <a:r>
              <a:rPr lang="tr-TR" dirty="0" smtClean="0"/>
              <a:t>’dır.</a:t>
            </a:r>
            <a:endParaRPr lang="tr-TR" dirty="0"/>
          </a:p>
          <a:p>
            <a:pPr algn="just"/>
            <a:endParaRPr lang="tr-TR" dirty="0" smtClean="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512" y="3526972"/>
            <a:ext cx="7839202" cy="2861309"/>
          </a:xfrm>
          <a:prstGeom prst="rect">
            <a:avLst/>
          </a:prstGeom>
        </p:spPr>
      </p:pic>
      <p:sp>
        <p:nvSpPr>
          <p:cNvPr id="9" name="Metin kutusu 8"/>
          <p:cNvSpPr txBox="1"/>
          <p:nvPr/>
        </p:nvSpPr>
        <p:spPr>
          <a:xfrm flipH="1">
            <a:off x="5381894" y="4247411"/>
            <a:ext cx="339637" cy="338554"/>
          </a:xfrm>
          <a:prstGeom prst="rect">
            <a:avLst/>
          </a:prstGeom>
          <a:noFill/>
        </p:spPr>
        <p:txBody>
          <a:bodyPr wrap="square" rtlCol="0">
            <a:spAutoFit/>
          </a:bodyPr>
          <a:lstStyle/>
          <a:p>
            <a:r>
              <a:rPr lang="tr-TR" sz="1600" b="1" dirty="0" smtClean="0">
                <a:solidFill>
                  <a:schemeClr val="bg1"/>
                </a:solidFill>
              </a:rPr>
              <a:t>1</a:t>
            </a:r>
            <a:endParaRPr lang="tr-TR" sz="1600" b="1" dirty="0"/>
          </a:p>
        </p:txBody>
      </p:sp>
      <p:sp>
        <p:nvSpPr>
          <p:cNvPr id="10" name="Metin kutusu 9"/>
          <p:cNvSpPr txBox="1"/>
          <p:nvPr/>
        </p:nvSpPr>
        <p:spPr>
          <a:xfrm flipH="1">
            <a:off x="9731828" y="4911634"/>
            <a:ext cx="261256" cy="338554"/>
          </a:xfrm>
          <a:prstGeom prst="rect">
            <a:avLst/>
          </a:prstGeom>
          <a:noFill/>
        </p:spPr>
        <p:txBody>
          <a:bodyPr wrap="square" rtlCol="0">
            <a:spAutoFit/>
          </a:bodyPr>
          <a:lstStyle/>
          <a:p>
            <a:r>
              <a:rPr lang="tr-TR" sz="1600" b="1" dirty="0" smtClean="0">
                <a:solidFill>
                  <a:schemeClr val="bg1"/>
                </a:solidFill>
              </a:rPr>
              <a:t>2</a:t>
            </a:r>
            <a:endParaRPr lang="tr-TR" sz="1600" b="1" dirty="0"/>
          </a:p>
        </p:txBody>
      </p:sp>
      <p:sp>
        <p:nvSpPr>
          <p:cNvPr id="11" name="Metin kutusu 10"/>
          <p:cNvSpPr txBox="1"/>
          <p:nvPr/>
        </p:nvSpPr>
        <p:spPr>
          <a:xfrm flipH="1">
            <a:off x="9686105" y="5480680"/>
            <a:ext cx="306979" cy="338554"/>
          </a:xfrm>
          <a:prstGeom prst="rect">
            <a:avLst/>
          </a:prstGeom>
          <a:noFill/>
        </p:spPr>
        <p:txBody>
          <a:bodyPr wrap="square" rtlCol="0">
            <a:spAutoFit/>
          </a:bodyPr>
          <a:lstStyle/>
          <a:p>
            <a:r>
              <a:rPr lang="tr-TR" sz="1600" b="1" dirty="0" smtClean="0">
                <a:solidFill>
                  <a:schemeClr val="bg1"/>
                </a:solidFill>
              </a:rPr>
              <a:t>3</a:t>
            </a:r>
            <a:endParaRPr lang="tr-TR" sz="1600" b="1" dirty="0"/>
          </a:p>
        </p:txBody>
      </p:sp>
    </p:spTree>
    <p:extLst>
      <p:ext uri="{BB962C8B-B14F-4D97-AF65-F5344CB8AC3E}">
        <p14:creationId xmlns:p14="http://schemas.microsoft.com/office/powerpoint/2010/main" val="258558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Servisin sisteme </a:t>
            </a:r>
            <a:r>
              <a:rPr lang="tr-TR" dirty="0"/>
              <a:t>y</a:t>
            </a:r>
            <a:r>
              <a:rPr lang="tr-TR" dirty="0" smtClean="0"/>
              <a:t>üklenmesi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621547"/>
            <a:ext cx="10086552" cy="4122761"/>
          </a:xfrm>
        </p:spPr>
        <p:txBody>
          <a:bodyPr>
            <a:normAutofit/>
          </a:bodyPr>
          <a:lstStyle/>
          <a:p>
            <a:pPr algn="just"/>
            <a:r>
              <a:rPr lang="tr-TR" dirty="0" smtClean="0"/>
              <a:t>Servis için bir görev eklenmiş oldu. </a:t>
            </a:r>
            <a:r>
              <a:rPr lang="tr-TR" dirty="0"/>
              <a:t>B</a:t>
            </a:r>
            <a:r>
              <a:rPr lang="tr-TR" dirty="0" smtClean="0"/>
              <a:t>undan sonra bu servisin sisteme yüklenmesi gerekir. Bunun için </a:t>
            </a:r>
            <a:r>
              <a:rPr lang="tr-TR" dirty="0" smtClean="0">
                <a:latin typeface="Courier New" panose="02070309020205020404" pitchFamily="49" charset="0"/>
                <a:cs typeface="Courier New" panose="02070309020205020404" pitchFamily="49" charset="0"/>
              </a:rPr>
              <a:t>ServiceProcess.ServiceInstaller</a:t>
            </a:r>
            <a:r>
              <a:rPr lang="tr-TR" dirty="0" smtClean="0"/>
              <a:t> ve </a:t>
            </a:r>
            <a:r>
              <a:rPr lang="tr-TR" dirty="0" smtClean="0">
                <a:latin typeface="Courier New" panose="02070309020205020404" pitchFamily="49" charset="0"/>
                <a:cs typeface="Courier New" panose="02070309020205020404" pitchFamily="49" charset="0"/>
              </a:rPr>
              <a:t>ServiceProcess.ServiceProceInstaller</a:t>
            </a:r>
            <a:r>
              <a:rPr lang="tr-TR" dirty="0" smtClean="0"/>
              <a:t> sınıfları kullanılır. </a:t>
            </a:r>
          </a:p>
          <a:p>
            <a:pPr marL="0" indent="0" algn="just">
              <a:buNone/>
            </a:pPr>
            <a:r>
              <a:rPr lang="tr-TR" dirty="0" smtClean="0"/>
              <a:t>Bu uygulama için bir tane </a:t>
            </a:r>
            <a:r>
              <a:rPr lang="tr-TR" dirty="0" smtClean="0">
                <a:latin typeface="Courier New" panose="02070309020205020404" pitchFamily="49" charset="0"/>
                <a:cs typeface="Courier New" panose="02070309020205020404" pitchFamily="49" charset="0"/>
              </a:rPr>
              <a:t>ServiceProcessInstaller</a:t>
            </a:r>
            <a:r>
              <a:rPr lang="tr-TR" dirty="0" smtClean="0"/>
              <a:t> sınıfı ve servis uygulaması içindeki her bir servis içinde ayrı birer </a:t>
            </a:r>
            <a:r>
              <a:rPr lang="tr-TR" dirty="0" smtClean="0">
                <a:latin typeface="Courier New" panose="02070309020205020404" pitchFamily="49" charset="0"/>
                <a:cs typeface="Courier New" panose="02070309020205020404" pitchFamily="49" charset="0"/>
              </a:rPr>
              <a:t>ServiceInstaller</a:t>
            </a:r>
            <a:r>
              <a:rPr lang="tr-TR" dirty="0" smtClean="0"/>
              <a:t> nesne örneğine ihtiyaç vardır. Bunu eklemek için ise tasarım penceresinde sağa tıklayıp </a:t>
            </a:r>
            <a:r>
              <a:rPr lang="tr-TR" dirty="0" smtClean="0">
                <a:latin typeface="Courier New" panose="02070309020205020404" pitchFamily="49" charset="0"/>
                <a:cs typeface="Courier New" panose="02070309020205020404" pitchFamily="49" charset="0"/>
              </a:rPr>
              <a:t>Add Installer </a:t>
            </a:r>
            <a:r>
              <a:rPr lang="tr-TR" dirty="0" smtClean="0"/>
              <a:t>seçeneği seçilir.</a:t>
            </a:r>
          </a:p>
          <a:p>
            <a:pPr marL="0" indent="0" algn="just">
              <a:buNone/>
            </a:pP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486" y="3819704"/>
            <a:ext cx="3966353" cy="2866440"/>
          </a:xfrm>
          <a:prstGeom prst="rect">
            <a:avLst/>
          </a:prstGeom>
        </p:spPr>
      </p:pic>
    </p:spTree>
    <p:extLst>
      <p:ext uri="{BB962C8B-B14F-4D97-AF65-F5344CB8AC3E}">
        <p14:creationId xmlns:p14="http://schemas.microsoft.com/office/powerpoint/2010/main" val="279866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Servisin </a:t>
            </a:r>
            <a:r>
              <a:rPr lang="tr-TR" dirty="0" smtClean="0"/>
              <a:t>sisteme </a:t>
            </a:r>
            <a:r>
              <a:rPr lang="tr-TR" dirty="0"/>
              <a:t>y</a:t>
            </a:r>
            <a:r>
              <a:rPr lang="tr-TR" dirty="0" smtClean="0"/>
              <a:t>üklenmesi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621547"/>
            <a:ext cx="10086552" cy="4122761"/>
          </a:xfrm>
        </p:spPr>
        <p:txBody>
          <a:bodyPr>
            <a:normAutofit/>
          </a:bodyPr>
          <a:lstStyle/>
          <a:p>
            <a:pPr algn="just"/>
            <a:r>
              <a:rPr lang="tr-TR" dirty="0" smtClean="0"/>
              <a:t>Böylece sınıf uygulamaya otomatik eklenmiştir. Bundan sonra uygulama derlenip sisteme </a:t>
            </a:r>
            <a:r>
              <a:rPr lang="tr-TR" dirty="0" smtClean="0">
                <a:latin typeface="Courier New" panose="02070309020205020404" pitchFamily="49" charset="0"/>
                <a:cs typeface="Courier New" panose="02070309020205020404" pitchFamily="49" charset="0"/>
              </a:rPr>
              <a:t>InstallUtil</a:t>
            </a:r>
            <a:r>
              <a:rPr lang="tr-TR" dirty="0" smtClean="0"/>
              <a:t> aracı ile yüklenebilir. Bu işlemi gerçekleştirirken servis uygulamasına eklenen </a:t>
            </a:r>
            <a:r>
              <a:rPr lang="tr-TR" dirty="0" smtClean="0">
                <a:latin typeface="Courier New" panose="02070309020205020404" pitchFamily="49" charset="0"/>
                <a:cs typeface="Courier New" panose="02070309020205020404" pitchFamily="49" charset="0"/>
              </a:rPr>
              <a:t>ServiceProcessInstaller</a:t>
            </a:r>
            <a:r>
              <a:rPr lang="tr-TR" dirty="0" smtClean="0"/>
              <a:t> ve </a:t>
            </a:r>
            <a:r>
              <a:rPr lang="tr-TR" dirty="0" smtClean="0">
                <a:latin typeface="Courier New" panose="02070309020205020404" pitchFamily="49" charset="0"/>
                <a:cs typeface="Courier New" panose="02070309020205020404" pitchFamily="49" charset="0"/>
              </a:rPr>
              <a:t>ServiceInstaller</a:t>
            </a:r>
            <a:r>
              <a:rPr lang="tr-TR" dirty="0" smtClean="0"/>
              <a:t> sınıfları kullanılır.</a:t>
            </a:r>
          </a:p>
          <a:p>
            <a:pPr algn="just"/>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444" y="3170225"/>
            <a:ext cx="7952556" cy="2878883"/>
          </a:xfrm>
          <a:prstGeom prst="rect">
            <a:avLst/>
          </a:prstGeom>
        </p:spPr>
      </p:pic>
    </p:spTree>
    <p:extLst>
      <p:ext uri="{BB962C8B-B14F-4D97-AF65-F5344CB8AC3E}">
        <p14:creationId xmlns:p14="http://schemas.microsoft.com/office/powerpoint/2010/main" val="3943442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Windows servis uygulama örneği-2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11680" y="1405651"/>
            <a:ext cx="9492932" cy="3780304"/>
          </a:xfrm>
        </p:spPr>
        <p:txBody>
          <a:bodyPr>
            <a:normAutofit/>
          </a:bodyPr>
          <a:lstStyle/>
          <a:p>
            <a:pPr algn="just"/>
            <a:r>
              <a:rPr lang="tr-TR" dirty="0" smtClean="0"/>
              <a:t>Burada Windows servis kullanarak her altmış saniyede bir mail gönderen bir sistem örneği oluşturulacak.</a:t>
            </a:r>
          </a:p>
          <a:p>
            <a:pPr algn="just"/>
            <a:r>
              <a:rPr lang="tr-TR" dirty="0" smtClean="0"/>
              <a:t>Öncelikle zamanlayıcı ile çalışacak bu sistem için </a:t>
            </a:r>
            <a:r>
              <a:rPr lang="tr-TR" dirty="0" smtClean="0">
                <a:latin typeface="Courier New" panose="02070309020205020404" pitchFamily="49" charset="0"/>
                <a:cs typeface="Courier New" panose="02070309020205020404" pitchFamily="49" charset="0"/>
              </a:rPr>
              <a:t>Timers</a:t>
            </a:r>
            <a:r>
              <a:rPr lang="tr-TR" dirty="0" smtClean="0"/>
              <a:t> sınıfı dahil edildi. Daha sonra Windows servis içerisinde bu sınıftan türetilmiş bir zamanlayıcı oluşturuldu.</a:t>
            </a:r>
          </a:p>
          <a:p>
            <a:pPr marL="0" indent="0" algn="just">
              <a:buNone/>
            </a:pPr>
            <a:endParaRPr lang="tr-TR" dirty="0" smtClean="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742" y="2866612"/>
            <a:ext cx="7125841" cy="3747132"/>
          </a:xfrm>
          <a:prstGeom prst="rect">
            <a:avLst/>
          </a:prstGeom>
        </p:spPr>
      </p:pic>
      <p:sp>
        <p:nvSpPr>
          <p:cNvPr id="5" name="Sol Ok 4"/>
          <p:cNvSpPr/>
          <p:nvPr/>
        </p:nvSpPr>
        <p:spPr>
          <a:xfrm>
            <a:off x="5071681" y="4648738"/>
            <a:ext cx="205714" cy="145331"/>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7" name="Sol Ok 6"/>
          <p:cNvSpPr/>
          <p:nvPr/>
        </p:nvSpPr>
        <p:spPr>
          <a:xfrm>
            <a:off x="5589841" y="5603476"/>
            <a:ext cx="205714" cy="145331"/>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2775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servis uygulama </a:t>
            </a:r>
            <a:r>
              <a:rPr lang="tr-TR" dirty="0" smtClean="0"/>
              <a:t>örneği-2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365" y="1594546"/>
            <a:ext cx="7092150" cy="4804360"/>
          </a:xfrm>
          <a:prstGeom prst="rect">
            <a:avLst/>
          </a:prstGeom>
        </p:spPr>
      </p:pic>
    </p:spTree>
    <p:extLst>
      <p:ext uri="{BB962C8B-B14F-4D97-AF65-F5344CB8AC3E}">
        <p14:creationId xmlns:p14="http://schemas.microsoft.com/office/powerpoint/2010/main" val="2863896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servis uygulama örneği-2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11680" y="1405651"/>
            <a:ext cx="9492932" cy="3780304"/>
          </a:xfrm>
        </p:spPr>
        <p:txBody>
          <a:bodyPr>
            <a:normAutofit/>
          </a:bodyPr>
          <a:lstStyle/>
          <a:p>
            <a:pPr algn="just"/>
            <a:r>
              <a:rPr lang="tr-TR" dirty="0" smtClean="0"/>
              <a:t>Windows servis başlatıldığında zamanlayıcı </a:t>
            </a:r>
            <a:r>
              <a:rPr lang="tr-TR" dirty="0" smtClean="0">
                <a:latin typeface="Courier New" panose="02070309020205020404" pitchFamily="49" charset="0"/>
                <a:cs typeface="Courier New" panose="02070309020205020404" pitchFamily="49" charset="0"/>
              </a:rPr>
              <a:t>null</a:t>
            </a:r>
            <a:r>
              <a:rPr lang="tr-TR" dirty="0" smtClean="0"/>
              <a:t> ise </a:t>
            </a:r>
            <a:r>
              <a:rPr lang="tr-TR" dirty="0" smtClean="0">
                <a:latin typeface="Courier New" panose="02070309020205020404" pitchFamily="49" charset="0"/>
                <a:cs typeface="Courier New" panose="02070309020205020404" pitchFamily="49" charset="0"/>
              </a:rPr>
              <a:t>timer = new Timer(); </a:t>
            </a:r>
            <a:r>
              <a:rPr lang="tr-TR" dirty="0" smtClean="0"/>
              <a:t>nesnesi oluşturulur.</a:t>
            </a:r>
          </a:p>
          <a:p>
            <a:pPr algn="just"/>
            <a:r>
              <a:rPr lang="tr-TR" dirty="0" smtClean="0"/>
              <a:t>Buradaki </a:t>
            </a:r>
            <a:r>
              <a:rPr lang="tr-TR" dirty="0" smtClean="0">
                <a:latin typeface="Courier New" panose="02070309020205020404" pitchFamily="49" charset="0"/>
                <a:cs typeface="Courier New" panose="02070309020205020404" pitchFamily="49" charset="0"/>
              </a:rPr>
              <a:t>Interval</a:t>
            </a:r>
            <a:r>
              <a:rPr lang="tr-TR" dirty="0" smtClean="0"/>
              <a:t>, milisaniye türünde ne kadar sürede çalışacağını gösterir.</a:t>
            </a:r>
          </a:p>
          <a:p>
            <a:pPr algn="just"/>
            <a:r>
              <a:rPr lang="tr-TR" dirty="0" smtClean="0">
                <a:latin typeface="Courier New" panose="02070309020205020404" pitchFamily="49" charset="0"/>
                <a:cs typeface="Courier New" panose="02070309020205020404" pitchFamily="49" charset="0"/>
              </a:rPr>
              <a:t>timer.Elapsed</a:t>
            </a:r>
            <a:r>
              <a:rPr lang="tr-TR" dirty="0" smtClean="0"/>
              <a:t> ise süre geçtikten sonra ne yapılacağını gösterir.</a:t>
            </a:r>
          </a:p>
          <a:p>
            <a:pPr algn="just"/>
            <a:r>
              <a:rPr lang="tr-TR" dirty="0" smtClean="0">
                <a:latin typeface="Courier New" panose="02070309020205020404" pitchFamily="49" charset="0"/>
                <a:cs typeface="Courier New" panose="02070309020205020404" pitchFamily="49" charset="0"/>
              </a:rPr>
              <a:t>Timer</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Elapsed</a:t>
            </a:r>
            <a:r>
              <a:rPr lang="tr-TR" dirty="0" smtClean="0"/>
              <a:t> adında bir metot oluşturuldu. Belirlenen süre dolduktan sonra mail gönderme işlemini yapmak için öncelikle zamanlayıcıyı durdurmak gerekir. Bu metodun içerisinde </a:t>
            </a:r>
            <a:r>
              <a:rPr lang="tr-TR" dirty="0" smtClean="0">
                <a:latin typeface="Courier New" panose="02070309020205020404" pitchFamily="49" charset="0"/>
                <a:cs typeface="Courier New" panose="02070309020205020404" pitchFamily="49" charset="0"/>
              </a:rPr>
              <a:t>timer.stop()</a:t>
            </a:r>
            <a:r>
              <a:rPr lang="tr-TR" dirty="0" smtClean="0"/>
              <a:t> ile zamanlayıcı durduruldu. Sonrasında bir mail gönderme metodu oluşturulur ve bu metod timer.Elapsed içerisinde çağırılır. Stop işleminden sonra bu mail gönderme metodu çalışır. Bu metod da çalıştıktan sonra zamanlayıcıyı tekrar başlatmak gerekir. </a:t>
            </a:r>
            <a:r>
              <a:rPr lang="tr-TR" dirty="0">
                <a:latin typeface="Courier New" panose="02070309020205020404" pitchFamily="49" charset="0"/>
                <a:cs typeface="Courier New" panose="02070309020205020404" pitchFamily="49" charset="0"/>
              </a:rPr>
              <a:t>t</a:t>
            </a:r>
            <a:r>
              <a:rPr lang="tr-TR" dirty="0" smtClean="0">
                <a:latin typeface="Courier New" panose="02070309020205020404" pitchFamily="49" charset="0"/>
                <a:cs typeface="Courier New" panose="02070309020205020404" pitchFamily="49" charset="0"/>
              </a:rPr>
              <a:t>imer.start() </a:t>
            </a:r>
            <a:r>
              <a:rPr lang="tr-TR" dirty="0" smtClean="0"/>
              <a:t>ile zamanlayıcı başlatıldı.</a:t>
            </a:r>
          </a:p>
          <a:p>
            <a:pPr algn="just"/>
            <a:endParaRPr lang="tr-TR" dirty="0" smtClean="0"/>
          </a:p>
        </p:txBody>
      </p:sp>
    </p:spTree>
    <p:extLst>
      <p:ext uri="{BB962C8B-B14F-4D97-AF65-F5344CB8AC3E}">
        <p14:creationId xmlns:p14="http://schemas.microsoft.com/office/powerpoint/2010/main" val="704628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Sonuç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11680" y="1405651"/>
            <a:ext cx="9492932" cy="3780304"/>
          </a:xfrm>
        </p:spPr>
        <p:txBody>
          <a:bodyPr>
            <a:normAutofit/>
          </a:bodyPr>
          <a:lstStyle/>
          <a:p>
            <a:pPr algn="just"/>
            <a:r>
              <a:rPr lang="tr-TR" dirty="0" smtClean="0"/>
              <a:t>Sonuç olarak Windows servisleri bilgisayarın açılması ile birlikte kendini otomatik olarak başlatan bir arayüzü olmayan, işletim sisteminin arka planında çalışan, kullanıcı ile sürekli etkileşim halinde olan nesnelerdir.</a:t>
            </a:r>
          </a:p>
          <a:p>
            <a:pPr algn="just"/>
            <a:r>
              <a:rPr lang="tr-TR" dirty="0" smtClean="0"/>
              <a:t>Kullanıcılar kendi ihtiyaçları doğrultusunda .Net Framework içerisinde tanımlanmış olan sınıfları kullanarak kendi servislerini oluşturabilir.</a:t>
            </a:r>
          </a:p>
        </p:txBody>
      </p:sp>
    </p:spTree>
    <p:extLst>
      <p:ext uri="{BB962C8B-B14F-4D97-AF65-F5344CB8AC3E}">
        <p14:creationId xmlns:p14="http://schemas.microsoft.com/office/powerpoint/2010/main" val="2369076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49978" y="1714704"/>
            <a:ext cx="9624406" cy="4661053"/>
          </a:xfrm>
        </p:spPr>
        <p:txBody>
          <a:bodyPr>
            <a:normAutofit/>
          </a:bodyPr>
          <a:lstStyle/>
          <a:p>
            <a:r>
              <a:rPr lang="tr-TR" dirty="0" smtClean="0"/>
              <a:t>Windows Hizmetleri</a:t>
            </a:r>
            <a:r>
              <a:rPr lang="tr-TR" dirty="0"/>
              <a:t/>
            </a:r>
            <a:br>
              <a:rPr lang="tr-TR" dirty="0"/>
            </a:br>
            <a:r>
              <a:rPr lang="tr-TR" dirty="0"/>
              <a:t>(</a:t>
            </a:r>
            <a:r>
              <a:rPr lang="tr-TR" dirty="0">
                <a:hlinkClick r:id="rId2"/>
              </a:rPr>
              <a:t>https://docs.microsoft.com/en-us/dotnet/framework/windows-services/how-to-install-and-uninstall-services</a:t>
            </a:r>
            <a:r>
              <a:rPr lang="tr-TR" dirty="0" smtClean="0"/>
              <a:t>)</a:t>
            </a:r>
            <a:endParaRPr lang="tr-TR" dirty="0"/>
          </a:p>
          <a:p>
            <a:r>
              <a:rPr lang="tr-TR" dirty="0" smtClean="0"/>
              <a:t>Windows Servislerine Giriş</a:t>
            </a:r>
            <a:r>
              <a:rPr lang="tr-TR" dirty="0"/>
              <a:t/>
            </a:r>
            <a:br>
              <a:rPr lang="tr-TR" dirty="0"/>
            </a:br>
            <a:r>
              <a:rPr lang="tr-TR" dirty="0"/>
              <a:t>(</a:t>
            </a:r>
            <a:r>
              <a:rPr lang="tr-TR" dirty="0">
                <a:hlinkClick r:id="rId3"/>
              </a:rPr>
              <a:t>https://www.buraksenyurt.com/post/Windows-Servislerine-Giris-bsenyurt-com-dan</a:t>
            </a:r>
            <a:r>
              <a:rPr lang="tr-TR" dirty="0" smtClean="0"/>
              <a:t>)</a:t>
            </a:r>
            <a:endParaRPr lang="tr-TR" dirty="0"/>
          </a:p>
          <a:p>
            <a:r>
              <a:rPr lang="tr-TR" dirty="0" smtClean="0"/>
              <a:t>Windows Servisleri</a:t>
            </a:r>
            <a:r>
              <a:rPr lang="tr-TR" dirty="0"/>
              <a:t/>
            </a:r>
            <a:br>
              <a:rPr lang="tr-TR" dirty="0"/>
            </a:br>
            <a:r>
              <a:rPr lang="tr-TR" dirty="0"/>
              <a:t>(</a:t>
            </a:r>
            <a:r>
              <a:rPr lang="tr-TR" dirty="0">
                <a:hlinkClick r:id="rId4"/>
              </a:rPr>
              <a:t>https://bidb.itu.edu.tr/seyir-defteri/blog/2013/09/06/windows-servisleri-(windows-services</a:t>
            </a:r>
            <a:r>
              <a:rPr lang="tr-TR" dirty="0" smtClean="0">
                <a:hlinkClick r:id="rId4"/>
              </a:rPr>
              <a:t>))</a:t>
            </a:r>
            <a:endParaRPr lang="tr-TR" dirty="0"/>
          </a:p>
          <a:p>
            <a:r>
              <a:rPr lang="tr-TR" dirty="0" smtClean="0"/>
              <a:t>Windows Service Nedir?</a:t>
            </a:r>
            <a:r>
              <a:rPr lang="tr-TR" dirty="0"/>
              <a:t/>
            </a:r>
            <a:br>
              <a:rPr lang="tr-TR" dirty="0"/>
            </a:br>
            <a:r>
              <a:rPr lang="tr-TR" dirty="0" smtClean="0"/>
              <a:t>(</a:t>
            </a:r>
            <a:r>
              <a:rPr lang="en-US" dirty="0">
                <a:hlinkClick r:id="rId5"/>
              </a:rPr>
              <a:t>https://www.youtube.com/watch?v=H6ewM6mbDxA&amp;t=123s</a:t>
            </a:r>
            <a:r>
              <a:rPr lang="tr-TR" dirty="0" smtClean="0"/>
              <a:t>)</a:t>
            </a:r>
          </a:p>
          <a:p>
            <a:r>
              <a:rPr lang="tr-TR" dirty="0"/>
              <a:t>Windows </a:t>
            </a:r>
            <a:r>
              <a:rPr lang="tr-TR" dirty="0" smtClean="0"/>
              <a:t>Service</a:t>
            </a:r>
            <a:r>
              <a:rPr lang="tr-TR" dirty="0"/>
              <a:t/>
            </a:r>
            <a:br>
              <a:rPr lang="tr-TR" dirty="0"/>
            </a:br>
            <a:r>
              <a:rPr lang="tr-TR" dirty="0" smtClean="0"/>
              <a:t>(</a:t>
            </a:r>
            <a:r>
              <a:rPr lang="en-US" dirty="0">
                <a:hlinkClick r:id="rId6"/>
              </a:rPr>
              <a:t>https://</a:t>
            </a:r>
            <a:r>
              <a:rPr lang="en-US" dirty="0" smtClean="0">
                <a:hlinkClick r:id="rId6"/>
              </a:rPr>
              <a:t>www.mshowto.org/windows-servis-nedir-bolum-1.html#close</a:t>
            </a:r>
            <a:r>
              <a:rPr lang="tr-TR" dirty="0" smtClean="0"/>
              <a:t>)</a:t>
            </a:r>
            <a:endParaRPr lang="tr-TR" dirty="0"/>
          </a:p>
          <a:p>
            <a:endParaRPr lang="tr-TR" dirty="0" smtClean="0"/>
          </a:p>
          <a:p>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0"/>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26480" y="4529540"/>
            <a:ext cx="571877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Nazlı GENÇEL 1711404034</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nazligencel82@gmail.com</a:t>
            </a:r>
            <a:endParaRPr lang="tr-TR" dirty="0">
              <a:solidFill>
                <a:schemeClr val="tx1"/>
              </a:solidFill>
            </a:endParaRPr>
          </a:p>
          <a:p>
            <a:r>
              <a:rPr lang="tr-TR" dirty="0">
                <a:solidFill>
                  <a:schemeClr val="tx1"/>
                </a:solidFill>
              </a:rPr>
              <a:t>Tarih                            : </a:t>
            </a:r>
            <a:r>
              <a:rPr lang="tr-TR" dirty="0" smtClean="0">
                <a:solidFill>
                  <a:schemeClr val="tx1"/>
                </a:solidFill>
              </a:rPr>
              <a:t>01/06/2021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Windows servisleri </a:t>
            </a:r>
            <a:r>
              <a:rPr lang="tr-TR" dirty="0"/>
              <a:t>n</a:t>
            </a:r>
            <a:r>
              <a:rPr lang="en-US" dirty="0" smtClean="0"/>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33303" y="1556731"/>
            <a:ext cx="9156728" cy="4589387"/>
          </a:xfrm>
        </p:spPr>
        <p:txBody>
          <a:bodyPr>
            <a:normAutofit/>
          </a:bodyPr>
          <a:lstStyle/>
          <a:p>
            <a:pPr algn="just"/>
            <a:r>
              <a:rPr lang="tr-TR" dirty="0" smtClean="0"/>
              <a:t>Bilgisayarda Windows sevişlerini görüntülemek için;</a:t>
            </a:r>
          </a:p>
          <a:p>
            <a:pPr marL="0" indent="0" algn="just">
              <a:buNone/>
            </a:pPr>
            <a:r>
              <a:rPr lang="tr-TR" dirty="0" smtClean="0">
                <a:latin typeface="Courier New" panose="02070309020205020404" pitchFamily="49" charset="0"/>
                <a:cs typeface="Courier New" panose="02070309020205020404" pitchFamily="49" charset="0"/>
              </a:rPr>
              <a:t>Başlat &gt; Çalıştır &gt; service.msc </a:t>
            </a:r>
            <a:r>
              <a:rPr lang="tr-TR" dirty="0" smtClean="0"/>
              <a:t>bağlantısı ile gerçekleşebilmekte.</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345" y="2837621"/>
            <a:ext cx="5187926" cy="2626798"/>
          </a:xfrm>
          <a:prstGeom prst="rect">
            <a:avLst/>
          </a:prstGeom>
        </p:spPr>
      </p:pic>
    </p:spTree>
    <p:extLst>
      <p:ext uri="{BB962C8B-B14F-4D97-AF65-F5344CB8AC3E}">
        <p14:creationId xmlns:p14="http://schemas.microsoft.com/office/powerpoint/2010/main" val="924377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servisleri n</a:t>
            </a:r>
            <a:r>
              <a:rPr lang="en-US" dirty="0"/>
              <a:t>edir?</a:t>
            </a:r>
            <a:br>
              <a:rPr lang="en-US" dirty="0"/>
            </a:br>
            <a:endParaRPr lang="en-US"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937" y="1627097"/>
            <a:ext cx="6777639" cy="4937632"/>
          </a:xfrm>
        </p:spPr>
      </p:pic>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64409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Windows servisleri </a:t>
            </a:r>
            <a:r>
              <a:rPr lang="tr-TR" dirty="0"/>
              <a:t>n</a:t>
            </a:r>
            <a:r>
              <a:rPr lang="en-US" dirty="0" smtClean="0"/>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33303" y="1556731"/>
            <a:ext cx="9156728" cy="4589387"/>
          </a:xfrm>
        </p:spPr>
        <p:txBody>
          <a:bodyPr>
            <a:normAutofit/>
          </a:bodyPr>
          <a:lstStyle/>
          <a:p>
            <a:pPr algn="just"/>
            <a:r>
              <a:rPr lang="tr-TR" dirty="0" smtClean="0"/>
              <a:t>Bir servisin üzerine çift tıklandığında servise ait detaylı bilgiler görüntülenebilir.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593" y="2093753"/>
            <a:ext cx="6148579" cy="4489928"/>
          </a:xfrm>
          <a:prstGeom prst="rect">
            <a:avLst/>
          </a:prstGeom>
        </p:spPr>
      </p:pic>
    </p:spTree>
    <p:extLst>
      <p:ext uri="{BB962C8B-B14F-4D97-AF65-F5344CB8AC3E}">
        <p14:creationId xmlns:p14="http://schemas.microsoft.com/office/powerpoint/2010/main" val="3649366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Windows servisleri </a:t>
            </a:r>
            <a:r>
              <a:rPr lang="tr-TR" dirty="0"/>
              <a:t>n</a:t>
            </a:r>
            <a:r>
              <a:rPr lang="tr-TR" dirty="0" smtClean="0"/>
              <a:t>erelerde </a:t>
            </a:r>
            <a:r>
              <a:rPr lang="tr-TR" dirty="0"/>
              <a:t>k</a:t>
            </a:r>
            <a:r>
              <a:rPr lang="tr-TR" dirty="0" smtClean="0"/>
              <a:t>ullanılır?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72491" y="1405650"/>
            <a:ext cx="9532121" cy="5364265"/>
          </a:xfrm>
        </p:spPr>
        <p:txBody>
          <a:bodyPr>
            <a:normAutofit/>
          </a:bodyPr>
          <a:lstStyle/>
          <a:p>
            <a:pPr algn="just"/>
            <a:r>
              <a:rPr lang="tr-TR" dirty="0" smtClean="0"/>
              <a:t>Sistem olaylarının ve hatalarının kayıtlarının tutulmasında,</a:t>
            </a:r>
          </a:p>
          <a:p>
            <a:pPr algn="just"/>
            <a:r>
              <a:rPr lang="tr-TR" dirty="0" smtClean="0"/>
              <a:t>Veritabanı güncellemelerinde,</a:t>
            </a:r>
          </a:p>
          <a:p>
            <a:pPr algn="just"/>
            <a:r>
              <a:rPr lang="tr-TR" dirty="0" smtClean="0"/>
              <a:t>Performans ölçümlerinde,</a:t>
            </a:r>
          </a:p>
          <a:p>
            <a:pPr algn="just"/>
            <a:r>
              <a:rPr lang="tr-TR" dirty="0"/>
              <a:t>V</a:t>
            </a:r>
            <a:r>
              <a:rPr lang="tr-TR" dirty="0" smtClean="0"/>
              <a:t>eri analizlerinde, </a:t>
            </a:r>
          </a:p>
          <a:p>
            <a:pPr algn="just"/>
            <a:r>
              <a:rPr lang="tr-TR" dirty="0"/>
              <a:t>K</a:t>
            </a:r>
            <a:r>
              <a:rPr lang="tr-TR" dirty="0" smtClean="0"/>
              <a:t>aynakların ve ağ erişimlerinin izlenmesi gibi bir çok konuda kullanılır.</a:t>
            </a:r>
            <a:endParaRPr lang="en-US" dirty="0"/>
          </a:p>
        </p:txBody>
      </p:sp>
    </p:spTree>
    <p:extLst>
      <p:ext uri="{BB962C8B-B14F-4D97-AF65-F5344CB8AC3E}">
        <p14:creationId xmlns:p14="http://schemas.microsoft.com/office/powerpoint/2010/main" val="530251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a:t>
            </a:r>
            <a:r>
              <a:rPr lang="tr-TR" dirty="0" smtClean="0"/>
              <a:t>servislerinin </a:t>
            </a:r>
            <a:r>
              <a:rPr lang="tr-TR" dirty="0"/>
              <a:t>m</a:t>
            </a:r>
            <a:r>
              <a:rPr lang="tr-TR" dirty="0" smtClean="0"/>
              <a:t>imari </a:t>
            </a:r>
            <a:r>
              <a:rPr lang="tr-TR" dirty="0"/>
              <a:t>y</a:t>
            </a:r>
            <a:r>
              <a:rPr lang="tr-TR" dirty="0" smtClean="0"/>
              <a:t>apısı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1443037"/>
          </a:xfrm>
        </p:spPr>
        <p:txBody>
          <a:bodyPr>
            <a:normAutofit/>
          </a:bodyPr>
          <a:lstStyle/>
          <a:p>
            <a:pPr algn="just"/>
            <a:r>
              <a:rPr lang="tr-TR" dirty="0" smtClean="0"/>
              <a:t>Windows servislerinin mimari yapısı şekildeki gibidir.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1556" t="7408" r="3258" b="6481"/>
          <a:stretch/>
        </p:blipFill>
        <p:spPr>
          <a:xfrm>
            <a:off x="2442754" y="2991394"/>
            <a:ext cx="8360230" cy="2429692"/>
          </a:xfrm>
          <a:prstGeom prst="rect">
            <a:avLst/>
          </a:prstGeom>
        </p:spPr>
      </p:pic>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Windows </a:t>
            </a:r>
            <a:r>
              <a:rPr lang="tr-TR" dirty="0" smtClean="0"/>
              <a:t>servislerinin </a:t>
            </a:r>
            <a:r>
              <a:rPr lang="tr-TR" dirty="0"/>
              <a:t>m</a:t>
            </a:r>
            <a:r>
              <a:rPr lang="tr-TR" dirty="0" smtClean="0"/>
              <a:t>imari </a:t>
            </a:r>
            <a:r>
              <a:rPr lang="tr-TR" dirty="0"/>
              <a:t>y</a:t>
            </a:r>
            <a:r>
              <a:rPr lang="tr-TR" dirty="0" smtClean="0"/>
              <a:t>apısı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299"/>
            <a:ext cx="10408642" cy="3141209"/>
          </a:xfrm>
        </p:spPr>
        <p:txBody>
          <a:bodyPr>
            <a:normAutofit/>
          </a:bodyPr>
          <a:lstStyle/>
          <a:p>
            <a:pPr marL="0" indent="0" algn="just">
              <a:buNone/>
            </a:pPr>
            <a:r>
              <a:rPr lang="tr-TR" dirty="0" smtClean="0"/>
              <a:t>Mimariden bahsedersek; </a:t>
            </a:r>
          </a:p>
          <a:p>
            <a:pPr algn="just"/>
            <a:r>
              <a:rPr lang="tr-TR" b="1" dirty="0" smtClean="0"/>
              <a:t>Service Application (Servis Uygulaması): </a:t>
            </a:r>
            <a:r>
              <a:rPr lang="tr-TR" dirty="0"/>
              <a:t>İ</a:t>
            </a:r>
            <a:r>
              <a:rPr lang="tr-TR" dirty="0" smtClean="0"/>
              <a:t>stenilen fonksiyonellere sahip bir veya daha fazla Windows servisini içeren bir uygulamadır. </a:t>
            </a:r>
            <a:endParaRPr lang="tr-TR" dirty="0"/>
          </a:p>
          <a:p>
            <a:pPr algn="just"/>
            <a:r>
              <a:rPr lang="tr-TR" b="1" dirty="0" smtClean="0"/>
              <a:t>Service Controller Application (Servis Kontrol Uygulaması): </a:t>
            </a:r>
            <a:r>
              <a:rPr lang="tr-TR" dirty="0"/>
              <a:t>S</a:t>
            </a:r>
            <a:r>
              <a:rPr lang="tr-TR" dirty="0" smtClean="0"/>
              <a:t>ervislerin davranışlarını kontrol eden bir uygulamadır.</a:t>
            </a:r>
          </a:p>
          <a:p>
            <a:pPr algn="just"/>
            <a:r>
              <a:rPr lang="tr-TR" b="1" dirty="0" smtClean="0"/>
              <a:t>Service Control Manager (Servis Kontrol Yöneticisi): </a:t>
            </a:r>
            <a:r>
              <a:rPr lang="tr-TR" dirty="0"/>
              <a:t>S</a:t>
            </a:r>
            <a:r>
              <a:rPr lang="tr-TR" dirty="0" smtClean="0"/>
              <a:t>istemde yüklü olan servislerin kontrol edilmesini sağlayan bir Windows aracıdır.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922705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1395</TotalTime>
  <Words>1849</Words>
  <Application>Microsoft Office PowerPoint</Application>
  <PresentationFormat>Geniş ekran</PresentationFormat>
  <Paragraphs>175</Paragraphs>
  <Slides>38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38</vt:i4>
      </vt:variant>
    </vt:vector>
  </HeadingPairs>
  <TitlesOfParts>
    <vt:vector size="44" baseType="lpstr">
      <vt:lpstr>Arial</vt:lpstr>
      <vt:lpstr>Calibri</vt:lpstr>
      <vt:lpstr>Century Gothic</vt:lpstr>
      <vt:lpstr>Courier New</vt:lpstr>
      <vt:lpstr>Wingdings 3</vt:lpstr>
      <vt:lpstr>Duman</vt:lpstr>
      <vt:lpstr>Windows Servislerinin Kullanımı</vt:lpstr>
      <vt:lpstr>İçindekiler</vt:lpstr>
      <vt:lpstr>Windows servisleri nedir? </vt:lpstr>
      <vt:lpstr>Windows servisleri nedir? </vt:lpstr>
      <vt:lpstr>Windows servisleri nedir? </vt:lpstr>
      <vt:lpstr>Windows servisleri nedir? </vt:lpstr>
      <vt:lpstr>Windows servisleri nerelerde kullanılır? </vt:lpstr>
      <vt:lpstr>Windows servislerinin mimari yapısı </vt:lpstr>
      <vt:lpstr>Windows servislerinin mimari yapısı </vt:lpstr>
      <vt:lpstr>Windows servislerinin mimari yapısı </vt:lpstr>
      <vt:lpstr>System.ServiceProcess isim alanı ile yapılabilenler</vt:lpstr>
      <vt:lpstr>System.ServiceProcess isim alanı ile yapılabilenler</vt:lpstr>
      <vt:lpstr>System.ServiceProcess isim alanı ile yapılabilenler</vt:lpstr>
      <vt:lpstr>System.Diagnotics isim alanı ve sınıfları</vt:lpstr>
      <vt:lpstr>System.Diagnotics isim alanı ve sınıfları</vt:lpstr>
      <vt:lpstr>Windows Servis Uygulaması ile .Net uygulaması arasındaki farklılıklar</vt:lpstr>
      <vt:lpstr>Örnek Windows Servis Uygulaması Oluşturma</vt:lpstr>
      <vt:lpstr>Örnek Windows servis uygulaması oluşturma</vt:lpstr>
      <vt:lpstr>Örnek Windows servis uygulaması oluşturma</vt:lpstr>
      <vt:lpstr>Örnek Windows servis uygulaması oluşturma</vt:lpstr>
      <vt:lpstr>Örnek Windows servis uygulaması oluşturma</vt:lpstr>
      <vt:lpstr>Örnek Windows servis uygulaması oluşturma</vt:lpstr>
      <vt:lpstr>Metodlar ne zaman ve nasıl çalışır?</vt:lpstr>
      <vt:lpstr>Metodlar ne zaman ve nasıl çalışır?</vt:lpstr>
      <vt:lpstr>Oluşturulan servisin main metodu kodları </vt:lpstr>
      <vt:lpstr>Oluşturulan servisin main metodu kodları </vt:lpstr>
      <vt:lpstr>Servis ile uygulama log’ları nasıl tutulur?</vt:lpstr>
      <vt:lpstr>Servis ile olay logları yazma</vt:lpstr>
      <vt:lpstr>Servis ile olay logları yazma</vt:lpstr>
      <vt:lpstr>Servis ile olay logları yazma</vt:lpstr>
      <vt:lpstr>Servisin sisteme yüklenmesi</vt:lpstr>
      <vt:lpstr>Servisin sisteme yüklenmesi</vt:lpstr>
      <vt:lpstr>Windows servis uygulama örneği-2</vt:lpstr>
      <vt:lpstr>Windows servis uygulama örneği-2</vt:lpstr>
      <vt:lpstr>Windows servis uygulama örneği-2</vt:lpstr>
      <vt:lpstr>Sonuç </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Nazlı GENÇEL</cp:lastModifiedBy>
  <cp:revision>93</cp:revision>
  <dcterms:created xsi:type="dcterms:W3CDTF">2020-04-15T07:57:29Z</dcterms:created>
  <dcterms:modified xsi:type="dcterms:W3CDTF">2021-06-08T13:30:44Z</dcterms:modified>
</cp:coreProperties>
</file>