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71" r:id="rId5"/>
    <p:sldId id="262" r:id="rId6"/>
    <p:sldId id="264" r:id="rId7"/>
    <p:sldId id="265" r:id="rId8"/>
    <p:sldId id="279" r:id="rId9"/>
    <p:sldId id="278" r:id="rId10"/>
    <p:sldId id="276" r:id="rId11"/>
    <p:sldId id="272" r:id="rId12"/>
    <p:sldId id="274" r:id="rId13"/>
    <p:sldId id="277" r:id="rId14"/>
    <p:sldId id="275" r:id="rId15"/>
    <p:sldId id="270"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ara A." initials="DA" lastIdx="1" clrIdx="0">
    <p:extLst>
      <p:ext uri="{19B8F6BF-5375-455C-9EA6-DF929625EA0E}">
        <p15:presenceInfo xmlns:p15="http://schemas.microsoft.com/office/powerpoint/2012/main" userId="c4f608f22175c4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64" d="100"/>
          <a:sy n="64"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bidb.itu.edu.tr/seyir-defteri/blog/2013/09/08/davran%C4%B1%C5%9Fsal-kal%C4%B1plar-(behavioral-patterns)" TargetMode="External"/><Relationship Id="rId13" Type="http://schemas.openxmlformats.org/officeDocument/2006/relationships/hyperlink" Target="https://www.youtube.com/channel/UCIdYgV-XFjv9q0IHtzUTtQw" TargetMode="External"/><Relationship Id="rId3" Type="http://schemas.openxmlformats.org/officeDocument/2006/relationships/hyperlink" Target="https://www.gokhan-gokalp.com/c-memento-pattern-kullanimi/" TargetMode="External"/><Relationship Id="rId7" Type="http://schemas.openxmlformats.org/officeDocument/2006/relationships/hyperlink" Target="https://caglartelef.com/design-patterns/" TargetMode="External"/><Relationship Id="rId12" Type="http://schemas.openxmlformats.org/officeDocument/2006/relationships/image" Target="../media/image1.jpeg"/><Relationship Id="rId2" Type="http://schemas.openxmlformats.org/officeDocument/2006/relationships/hyperlink" Target="http://www.tasarimdesenleri.com/jsp/tasdesincele/memento.jsp" TargetMode="External"/><Relationship Id="rId1" Type="http://schemas.openxmlformats.org/officeDocument/2006/relationships/slideLayout" Target="../slideLayouts/slideLayout2.xml"/><Relationship Id="rId6" Type="http://schemas.openxmlformats.org/officeDocument/2006/relationships/hyperlink" Target="https://github.com/yusufyilmazfr/tasarim-desenleri-turkce-kaynak#%EF%B8%8F-memento" TargetMode="External"/><Relationship Id="rId11" Type="http://schemas.openxmlformats.org/officeDocument/2006/relationships/hyperlink" Target="https://en.wikipedia.org/wiki/Memento_pattern#Java_example" TargetMode="External"/><Relationship Id="rId5" Type="http://schemas.openxmlformats.org/officeDocument/2006/relationships/hyperlink" Target="https://www.buraksenyurt.com/post/Tasarc4b1m-Desenleri-Memento" TargetMode="External"/><Relationship Id="rId15" Type="http://schemas.openxmlformats.org/officeDocument/2006/relationships/hyperlink" Target="http://youtube.com/bmdersleri" TargetMode="External"/><Relationship Id="rId10" Type="http://schemas.openxmlformats.org/officeDocument/2006/relationships/hyperlink" Target="http://www.safakkayikci.com/lectureNotes/tasarimDesenleri.pdf" TargetMode="External"/><Relationship Id="rId4" Type="http://schemas.openxmlformats.org/officeDocument/2006/relationships/hyperlink" Target="http://cagataykiziltan.net/tr/tasarim-kaliplari-design-patterns/2-davranissal-tasarim-kaliplari/memento-tasarim-kalibi/" TargetMode="External"/><Relationship Id="rId9" Type="http://schemas.openxmlformats.org/officeDocument/2006/relationships/hyperlink" Target="https://www.gencayyildiz.com/blog/c-memento-design-patternmemento-tasarim-deseni/" TargetMode="External"/><Relationship Id="rId1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8949052" cy="888718"/>
          </a:xfrm>
        </p:spPr>
        <p:txBody>
          <a:bodyPr>
            <a:normAutofit fontScale="90000"/>
          </a:bodyPr>
          <a:lstStyle/>
          <a:p>
            <a:pPr algn="ctr"/>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Memento (Hatırlayıcı) Tasarım Deseni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a:t>
            </a:r>
            <a:r>
              <a:rPr lang="tr-TR">
                <a:solidFill>
                  <a:schemeClr val="tx1"/>
                </a:solidFill>
              </a:rPr>
              <a:t>: </a:t>
            </a:r>
            <a:r>
              <a:rPr lang="tr-TR" b="1">
                <a:solidFill>
                  <a:schemeClr val="tx1"/>
                </a:solidFill>
              </a:rPr>
              <a:t>Dilara Aydın 1611404009</a:t>
            </a:r>
            <a:endParaRPr lang="tr-TR" b="1" dirty="0">
              <a:solidFill>
                <a:schemeClr val="tx1"/>
              </a:solidFill>
            </a:endParaRPr>
          </a:p>
          <a:p>
            <a:r>
              <a:rPr lang="tr-TR" dirty="0">
                <a:solidFill>
                  <a:schemeClr val="tx1"/>
                </a:solidFill>
              </a:rPr>
              <a:t>Tarih                            </a:t>
            </a:r>
            <a:r>
              <a:rPr lang="tr-TR">
                <a:solidFill>
                  <a:schemeClr val="tx1"/>
                </a:solidFill>
              </a:rPr>
              <a:t>: 11/06/2021</a:t>
            </a:r>
            <a:endParaRPr lang="tr-TR" dirty="0">
              <a:solidFill>
                <a:schemeClr val="tx1"/>
              </a:solidFill>
            </a:endParaRPr>
          </a:p>
          <a:p>
            <a:r>
              <a:rPr lang="tr-TR" dirty="0">
                <a:solidFill>
                  <a:schemeClr val="tx1"/>
                </a:solidFill>
              </a:rPr>
              <a:t>Sürüm                         </a:t>
            </a:r>
            <a:r>
              <a:rPr lang="tr-TR">
                <a:solidFill>
                  <a:schemeClr val="tx1"/>
                </a:solidFill>
              </a:rPr>
              <a:t>: 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Uygulama – Originator (Memento Sınıfı)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2" name="İçerik Yer Tutucusu 2">
            <a:extLst>
              <a:ext uri="{FF2B5EF4-FFF2-40B4-BE49-F238E27FC236}">
                <a16:creationId xmlns:a16="http://schemas.microsoft.com/office/drawing/2014/main" id="{7AD8DCBB-1EF8-4B21-82F7-74F06CBBCDF0}"/>
              </a:ext>
            </a:extLst>
          </p:cNvPr>
          <p:cNvSpPr>
            <a:spLocks noGrp="1"/>
          </p:cNvSpPr>
          <p:nvPr>
            <p:ph idx="1"/>
          </p:nvPr>
        </p:nvSpPr>
        <p:spPr>
          <a:xfrm>
            <a:off x="1977886" y="4924706"/>
            <a:ext cx="8746436" cy="1575487"/>
          </a:xfrm>
        </p:spPr>
        <p:txBody>
          <a:bodyPr>
            <a:normAutofit/>
          </a:bodyPr>
          <a:lstStyle/>
          <a:p>
            <a:pPr marL="0" indent="0" algn="just">
              <a:buNone/>
            </a:pPr>
            <a:r>
              <a:rPr lang="tr-TR"/>
              <a:t>Originator içerisinde Memento sınıfı oluşturuldu. saveToMemento() metoduyla gelen state nesnesi burada Memento tipinde tutuldu.</a:t>
            </a:r>
          </a:p>
          <a:p>
            <a:pPr marL="0" indent="0" algn="just">
              <a:buNone/>
            </a:pPr>
            <a:r>
              <a:rPr lang="tr-TR"/>
              <a:t>getSavedState() metoduyla state nesnesi string tipinde döndürüldü. Yani bu metod çağrıldığında state nesnesi artık string olarak görünecek.</a:t>
            </a:r>
          </a:p>
        </p:txBody>
      </p:sp>
      <p:pic>
        <p:nvPicPr>
          <p:cNvPr id="6" name="Resim 5">
            <a:extLst>
              <a:ext uri="{FF2B5EF4-FFF2-40B4-BE49-F238E27FC236}">
                <a16:creationId xmlns:a16="http://schemas.microsoft.com/office/drawing/2014/main" id="{7201BE82-7971-4C8C-B5EF-09CF0C9EB3EF}"/>
              </a:ext>
            </a:extLst>
          </p:cNvPr>
          <p:cNvPicPr>
            <a:picLocks noChangeAspect="1"/>
          </p:cNvPicPr>
          <p:nvPr/>
        </p:nvPicPr>
        <p:blipFill rotWithShape="1">
          <a:blip r:embed="rId2"/>
          <a:srcRect l="17527" t="59710" r="59402" b="18696"/>
          <a:stretch/>
        </p:blipFill>
        <p:spPr>
          <a:xfrm>
            <a:off x="3212817" y="1450847"/>
            <a:ext cx="6376319" cy="3357141"/>
          </a:xfrm>
          <a:prstGeom prst="rect">
            <a:avLst/>
          </a:prstGeom>
        </p:spPr>
      </p:pic>
    </p:spTree>
    <p:extLst>
      <p:ext uri="{BB962C8B-B14F-4D97-AF65-F5344CB8AC3E}">
        <p14:creationId xmlns:p14="http://schemas.microsoft.com/office/powerpoint/2010/main" val="44479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Uygulama – CareTaker </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59223" y="4015028"/>
            <a:ext cx="9745389" cy="2749241"/>
          </a:xfrm>
        </p:spPr>
        <p:txBody>
          <a:bodyPr>
            <a:normAutofit fontScale="92500" lnSpcReduction="20000"/>
          </a:bodyPr>
          <a:lstStyle/>
          <a:p>
            <a:pPr marL="0" indent="0" algn="just">
              <a:buNone/>
            </a:pPr>
            <a:r>
              <a:rPr lang="tr-TR"/>
              <a:t>CareTaker’da önce savedStates() adında nesne tipinde eleman tutan bir dizi oluşturuldu. Bunun nedeni Originator’ın Memento nesnelerinin kaydedileceği bir alan gerekmesindendir. Daha sonra, set() metodu ile gönderilen değer Originator’da state değişkeninde tutuldu. Eğer set() ile gönderme işleminden sonra saveToMemento() metodu kullanılarak diziye eleman ekleme işlemi yapılırsa o nesnenin kaydı tutulmuş olur ve geri döndürülebilir. restoreFromMemento() metodu ile dizideki kayıtlı  nesnelerin String tipinde geri döndürülme işlemi gerçekleşmiş olur.</a:t>
            </a:r>
          </a:p>
          <a:p>
            <a:pPr marL="0" indent="0" algn="just">
              <a:buNone/>
            </a:pPr>
            <a:r>
              <a:rPr lang="tr-TR"/>
              <a:t>Yukarıdaki örnekte en son State4 değeri gönderildi fakat saveToMemento kullanılarak kaydedilen en son değer State3 olduğundan, restoreFromState’de dizinin 1. elemanını çağırdığımızda State3, 0. elemanını çağırdığımızda ise State2 değerini alırız. Burada önemli olan, saveToMemento metodunun nerede kullanıldığı, yani hangi durumlara kaydetme işlemi uygulandığıdır.</a:t>
            </a:r>
          </a:p>
        </p:txBody>
      </p:sp>
      <p:pic>
        <p:nvPicPr>
          <p:cNvPr id="5" name="Resim 4">
            <a:extLst>
              <a:ext uri="{FF2B5EF4-FFF2-40B4-BE49-F238E27FC236}">
                <a16:creationId xmlns:a16="http://schemas.microsoft.com/office/drawing/2014/main" id="{B0497719-A94D-4F2B-86C3-027202FB563B}"/>
              </a:ext>
            </a:extLst>
          </p:cNvPr>
          <p:cNvPicPr>
            <a:picLocks noChangeAspect="1"/>
          </p:cNvPicPr>
          <p:nvPr/>
        </p:nvPicPr>
        <p:blipFill rotWithShape="1">
          <a:blip r:embed="rId2"/>
          <a:srcRect l="15489" t="34493" r="40489" b="35455"/>
          <a:stretch/>
        </p:blipFill>
        <p:spPr>
          <a:xfrm>
            <a:off x="2895597" y="1245146"/>
            <a:ext cx="7083289" cy="2719982"/>
          </a:xfrm>
          <a:prstGeom prst="rect">
            <a:avLst/>
          </a:prstGeom>
        </p:spPr>
      </p:pic>
    </p:spTree>
    <p:extLst>
      <p:ext uri="{BB962C8B-B14F-4D97-AF65-F5344CB8AC3E}">
        <p14:creationId xmlns:p14="http://schemas.microsoft.com/office/powerpoint/2010/main" val="344917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1005907"/>
          </a:xfrm>
        </p:spPr>
        <p:txBody>
          <a:bodyPr>
            <a:normAutofit/>
          </a:bodyPr>
          <a:lstStyle/>
          <a:p>
            <a:r>
              <a:rPr lang="tr-TR"/>
              <a:t>Uygulama (Çıktılar)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62005" y="1731982"/>
            <a:ext cx="8294569" cy="1697018"/>
          </a:xfrm>
        </p:spPr>
        <p:txBody>
          <a:bodyPr>
            <a:normAutofit/>
          </a:bodyPr>
          <a:lstStyle/>
          <a:p>
            <a:pPr marL="0" indent="0" algn="just">
              <a:buNone/>
            </a:pPr>
            <a:r>
              <a:rPr lang="tr-TR"/>
              <a:t>Kaydedilen en son durumu çağırdığımızda çıktı aşağıdaki gibi olacaktır. Görüldüğü gibi State1 değerinden sonra kayıt etme işlemi gerçekleştirilmediğinden State1 değeri Memento’dan geriye alınamaz. Aynı durum State4 değeri için de geçerlidir.</a:t>
            </a:r>
            <a:endParaRPr lang="en-US" dirty="0"/>
          </a:p>
        </p:txBody>
      </p:sp>
      <p:pic>
        <p:nvPicPr>
          <p:cNvPr id="5" name="Resim 4">
            <a:extLst>
              <a:ext uri="{FF2B5EF4-FFF2-40B4-BE49-F238E27FC236}">
                <a16:creationId xmlns:a16="http://schemas.microsoft.com/office/drawing/2014/main" id="{CA20CEDF-ECF9-49B1-B1CE-0EEF5BD6A497}"/>
              </a:ext>
            </a:extLst>
          </p:cNvPr>
          <p:cNvPicPr>
            <a:picLocks noChangeAspect="1"/>
          </p:cNvPicPr>
          <p:nvPr/>
        </p:nvPicPr>
        <p:blipFill rotWithShape="1">
          <a:blip r:embed="rId2"/>
          <a:srcRect l="1468" t="73043" r="74402" b="13333"/>
          <a:stretch/>
        </p:blipFill>
        <p:spPr>
          <a:xfrm>
            <a:off x="2138896" y="3212912"/>
            <a:ext cx="8419081" cy="2673626"/>
          </a:xfrm>
          <a:prstGeom prst="rect">
            <a:avLst/>
          </a:prstGeom>
        </p:spPr>
      </p:pic>
    </p:spTree>
    <p:extLst>
      <p:ext uri="{BB962C8B-B14F-4D97-AF65-F5344CB8AC3E}">
        <p14:creationId xmlns:p14="http://schemas.microsoft.com/office/powerpoint/2010/main" val="291012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24110"/>
            <a:ext cx="8911687" cy="1005907"/>
          </a:xfrm>
        </p:spPr>
        <p:txBody>
          <a:bodyPr>
            <a:normAutofit/>
          </a:bodyPr>
          <a:lstStyle/>
          <a:p>
            <a:r>
              <a:rPr lang="tr-TR"/>
              <a:t>Uygulama – devamı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7643192" y="2000639"/>
            <a:ext cx="4384863" cy="3231502"/>
          </a:xfrm>
        </p:spPr>
        <p:txBody>
          <a:bodyPr>
            <a:normAutofit/>
          </a:bodyPr>
          <a:lstStyle/>
          <a:p>
            <a:pPr marL="0" indent="0" algn="just">
              <a:buNone/>
            </a:pPr>
            <a:r>
              <a:rPr lang="tr-TR"/>
              <a:t>Yandaki kodda gönderilen en son değer State9 olmasına rağmen, en son kaydedilme işlemi uygulanan değer State8 olduğundan dizinin son elemanı çağrıldığında çıktı olarak State8 değerini alırız.</a:t>
            </a:r>
          </a:p>
          <a:p>
            <a:pPr marL="0" indent="0" algn="just">
              <a:buNone/>
            </a:pPr>
            <a:r>
              <a:rPr lang="tr-TR"/>
              <a:t>Burada savedStates.get() içerisinde dizi indeks değerini değiştirerek istenilen kaydedilmiş değere geri dönme imkanı sağlanır.</a:t>
            </a:r>
            <a:endParaRPr lang="en-US" dirty="0"/>
          </a:p>
        </p:txBody>
      </p:sp>
      <p:pic>
        <p:nvPicPr>
          <p:cNvPr id="5" name="Resim 4">
            <a:extLst>
              <a:ext uri="{FF2B5EF4-FFF2-40B4-BE49-F238E27FC236}">
                <a16:creationId xmlns:a16="http://schemas.microsoft.com/office/drawing/2014/main" id="{3178ED39-771F-4F54-A951-251C0EB2EF79}"/>
              </a:ext>
            </a:extLst>
          </p:cNvPr>
          <p:cNvPicPr>
            <a:picLocks noChangeAspect="1"/>
          </p:cNvPicPr>
          <p:nvPr/>
        </p:nvPicPr>
        <p:blipFill rotWithShape="1">
          <a:blip r:embed="rId2"/>
          <a:srcRect l="15054" t="20724" r="51250" b="36087"/>
          <a:stretch/>
        </p:blipFill>
        <p:spPr>
          <a:xfrm>
            <a:off x="1407975" y="1368695"/>
            <a:ext cx="6235217" cy="4495391"/>
          </a:xfrm>
          <a:prstGeom prst="rect">
            <a:avLst/>
          </a:prstGeom>
        </p:spPr>
      </p:pic>
    </p:spTree>
    <p:extLst>
      <p:ext uri="{BB962C8B-B14F-4D97-AF65-F5344CB8AC3E}">
        <p14:creationId xmlns:p14="http://schemas.microsoft.com/office/powerpoint/2010/main" val="129956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Uygulama (Çıktılar)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Resim 4">
            <a:extLst>
              <a:ext uri="{FF2B5EF4-FFF2-40B4-BE49-F238E27FC236}">
                <a16:creationId xmlns:a16="http://schemas.microsoft.com/office/drawing/2014/main" id="{9A2F920F-51D8-4FE5-8400-7A80776765DA}"/>
              </a:ext>
            </a:extLst>
          </p:cNvPr>
          <p:cNvPicPr>
            <a:picLocks noChangeAspect="1"/>
          </p:cNvPicPr>
          <p:nvPr/>
        </p:nvPicPr>
        <p:blipFill rotWithShape="1">
          <a:blip r:embed="rId2"/>
          <a:srcRect l="1753" t="58985" r="74076" b="17101"/>
          <a:stretch/>
        </p:blipFill>
        <p:spPr>
          <a:xfrm>
            <a:off x="2592925" y="1688719"/>
            <a:ext cx="7431696" cy="4135612"/>
          </a:xfrm>
          <a:prstGeom prst="rect">
            <a:avLst/>
          </a:prstGeom>
        </p:spPr>
      </p:pic>
    </p:spTree>
    <p:extLst>
      <p:ext uri="{BB962C8B-B14F-4D97-AF65-F5344CB8AC3E}">
        <p14:creationId xmlns:p14="http://schemas.microsoft.com/office/powerpoint/2010/main" val="103251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67339" y="1367150"/>
            <a:ext cx="9203635" cy="4606268"/>
          </a:xfrm>
        </p:spPr>
        <p:txBody>
          <a:bodyPr>
            <a:normAutofit lnSpcReduction="10000"/>
          </a:bodyPr>
          <a:lstStyle/>
          <a:p>
            <a:pPr algn="just"/>
            <a:r>
              <a:rPr lang="tr-TR"/>
              <a:t>Kelime anlamı Hatıra olan Memento, yazılımda bir tasarım desenidir ve </a:t>
            </a:r>
            <a:r>
              <a:rPr lang="en-US"/>
              <a:t>Davranışsal </a:t>
            </a:r>
            <a:r>
              <a:rPr lang="tr-TR"/>
              <a:t>(Behavional) </a:t>
            </a:r>
            <a:r>
              <a:rPr lang="en-US"/>
              <a:t>Tasarım Desenler</a:t>
            </a:r>
            <a:r>
              <a:rPr lang="tr-TR"/>
              <a:t>i </a:t>
            </a:r>
            <a:r>
              <a:rPr lang="en-US"/>
              <a:t>içerisinde yer almaktadır.</a:t>
            </a:r>
          </a:p>
          <a:p>
            <a:pPr algn="just"/>
            <a:r>
              <a:rPr lang="en-US"/>
              <a:t>Bir nesnenin durumunu kaydetme</a:t>
            </a:r>
            <a:r>
              <a:rPr lang="tr-TR"/>
              <a:t>k</a:t>
            </a:r>
            <a:r>
              <a:rPr lang="en-US"/>
              <a:t> ve önceki bir duruma geri yüklemek için kullanılır</a:t>
            </a:r>
            <a:r>
              <a:rPr lang="tr-TR"/>
              <a:t>.</a:t>
            </a:r>
          </a:p>
          <a:p>
            <a:pPr algn="just"/>
            <a:r>
              <a:rPr lang="tr-TR"/>
              <a:t>Örnek olarak, </a:t>
            </a:r>
            <a:r>
              <a:rPr lang="tr-TR" b="1"/>
              <a:t>Ctrl + Z </a:t>
            </a:r>
            <a:r>
              <a:rPr lang="tr-TR"/>
              <a:t>kombinasyonu çoğu düzenleyicide en çok kullanılan işlemlerden biridir.</a:t>
            </a:r>
          </a:p>
          <a:p>
            <a:pPr marL="0" indent="0" algn="just">
              <a:buNone/>
            </a:pPr>
            <a:r>
              <a:rPr lang="tr-TR"/>
              <a:t>Avantajı:</a:t>
            </a:r>
          </a:p>
          <a:p>
            <a:pPr algn="just"/>
            <a:r>
              <a:rPr lang="en-US"/>
              <a:t>Encapsulation ihlal e</a:t>
            </a:r>
            <a:r>
              <a:rPr lang="tr-TR"/>
              <a:t>dil</a:t>
            </a:r>
            <a:r>
              <a:rPr lang="en-US"/>
              <a:t>meden nesnenin durumunun anlık görüntüleri</a:t>
            </a:r>
            <a:r>
              <a:rPr lang="tr-TR"/>
              <a:t> </a:t>
            </a:r>
            <a:r>
              <a:rPr lang="en-US"/>
              <a:t>üret</a:t>
            </a:r>
            <a:r>
              <a:rPr lang="tr-TR"/>
              <a:t>ile</a:t>
            </a:r>
            <a:r>
              <a:rPr lang="en-US"/>
              <a:t>bilir</a:t>
            </a:r>
            <a:r>
              <a:rPr lang="tr-TR"/>
              <a:t>.</a:t>
            </a:r>
          </a:p>
          <a:p>
            <a:pPr marL="0" indent="0" algn="just">
              <a:buNone/>
            </a:pPr>
            <a:r>
              <a:rPr lang="tr-TR"/>
              <a:t>Dezavantajları:</a:t>
            </a:r>
          </a:p>
          <a:p>
            <a:pPr algn="just"/>
            <a:r>
              <a:rPr lang="en-US"/>
              <a:t>İstemciler çok sık </a:t>
            </a:r>
            <a:r>
              <a:rPr lang="tr-TR"/>
              <a:t>memento</a:t>
            </a:r>
            <a:r>
              <a:rPr lang="en-US"/>
              <a:t> oluşturuyorsa, uygulama çok fazla RAM tüketebilir.</a:t>
            </a:r>
            <a:endParaRPr lang="tr-TR"/>
          </a:p>
          <a:p>
            <a:pPr algn="just"/>
            <a:r>
              <a:rPr lang="tr-TR"/>
              <a:t>Bekçi</a:t>
            </a:r>
            <a:r>
              <a:rPr lang="en-US"/>
              <a:t> (</a:t>
            </a:r>
            <a:r>
              <a:rPr lang="tr-TR"/>
              <a:t>C</a:t>
            </a:r>
            <a:r>
              <a:rPr lang="en-US"/>
              <a:t>aretaker), eskimiş </a:t>
            </a:r>
            <a:r>
              <a:rPr lang="tr-TR"/>
              <a:t>mementoları</a:t>
            </a:r>
            <a:r>
              <a:rPr lang="en-US"/>
              <a:t> yok edebilmek için </a:t>
            </a:r>
            <a:r>
              <a:rPr lang="tr-TR"/>
              <a:t>o</a:t>
            </a:r>
            <a:r>
              <a:rPr lang="en-US"/>
              <a:t>luşturanın (Originator) yaşam</a:t>
            </a:r>
            <a:r>
              <a:rPr lang="tr-TR"/>
              <a:t> </a:t>
            </a:r>
            <a:r>
              <a:rPr lang="en-US"/>
              <a:t>döngüsünü izlemelidir.</a:t>
            </a:r>
            <a:endParaRPr lang="tr-TR"/>
          </a:p>
          <a:p>
            <a:pPr algn="just"/>
            <a:r>
              <a:rPr lang="tr-TR" b="1" u="sng"/>
              <a:t>Video Sunum linkim: </a:t>
            </a:r>
          </a:p>
          <a:p>
            <a:pPr algn="just"/>
            <a:endParaRPr lang="en-US" dirty="0"/>
          </a:p>
        </p:txBody>
      </p:sp>
    </p:spTree>
    <p:extLst>
      <p:ext uri="{BB962C8B-B14F-4D97-AF65-F5344CB8AC3E}">
        <p14:creationId xmlns:p14="http://schemas.microsoft.com/office/powerpoint/2010/main" val="269758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281099" y="1500809"/>
            <a:ext cx="8915400" cy="4733081"/>
          </a:xfrm>
        </p:spPr>
        <p:txBody>
          <a:bodyPr>
            <a:normAutofit fontScale="92500" lnSpcReduction="10000"/>
          </a:bodyPr>
          <a:lstStyle/>
          <a:p>
            <a:r>
              <a:rPr lang="tr-TR">
                <a:hlinkClick r:id="rId2"/>
              </a:rPr>
              <a:t>http://www.tasarimdesenleri.com/jsp/tasdesincele/memento.jsp </a:t>
            </a:r>
            <a:endParaRPr lang="tr-TR"/>
          </a:p>
          <a:p>
            <a:r>
              <a:rPr lang="tr-TR">
                <a:hlinkClick r:id="rId3"/>
              </a:rPr>
              <a:t>https://www.gokhan-gokalp.com/c-memento-pattern-kullanimi/ </a:t>
            </a:r>
            <a:endParaRPr lang="tr-TR" dirty="0"/>
          </a:p>
          <a:p>
            <a:r>
              <a:rPr lang="tr-TR">
                <a:hlinkClick r:id="rId4"/>
              </a:rPr>
              <a:t>http://cagataykiziltan.net/tr/tasarim-kaliplari-design-patterns/2-davranissal-tasarim-kaliplari/memento-tasarim-kalibi/</a:t>
            </a:r>
            <a:endParaRPr lang="tr-TR"/>
          </a:p>
          <a:p>
            <a:r>
              <a:rPr lang="tr-TR">
                <a:hlinkClick r:id="rId5"/>
              </a:rPr>
              <a:t>https://www.buraksenyurt.com/post/Tasarc4b1m-Desenleri-Memento</a:t>
            </a:r>
            <a:endParaRPr lang="tr-TR"/>
          </a:p>
          <a:p>
            <a:r>
              <a:rPr lang="tr-TR">
                <a:hlinkClick r:id="rId6"/>
              </a:rPr>
              <a:t>https://github.com/yusufyilmazfr/tasarim-desenleri-turkce-kaynak#%EF%B8%8F-memento</a:t>
            </a:r>
            <a:endParaRPr lang="tr-TR"/>
          </a:p>
          <a:p>
            <a:r>
              <a:rPr lang="tr-TR">
                <a:hlinkClick r:id="rId7"/>
              </a:rPr>
              <a:t>https://caglartelef.com/design-patterns/</a:t>
            </a:r>
            <a:endParaRPr lang="tr-TR"/>
          </a:p>
          <a:p>
            <a:r>
              <a:rPr lang="tr-TR">
                <a:hlinkClick r:id="rId8"/>
              </a:rPr>
              <a:t>https://bidb.itu.edu.tr/seyir-defteri/blog/2013/09/08/davran%C4%B1%C5%9Fsal-kal%C4%B1plar-(behavioral-patterns)</a:t>
            </a:r>
            <a:endParaRPr lang="tr-TR"/>
          </a:p>
          <a:p>
            <a:r>
              <a:rPr lang="tr-TR">
                <a:hlinkClick r:id="rId9"/>
              </a:rPr>
              <a:t>https://www.gencayyildiz.com/blog/c-memento-design-patternmemento-tasarim-deseni/</a:t>
            </a:r>
            <a:endParaRPr lang="tr-TR"/>
          </a:p>
          <a:p>
            <a:r>
              <a:rPr lang="tr-TR">
                <a:hlinkClick r:id="rId10"/>
              </a:rPr>
              <a:t>http://www.safakkayikci.com/lectureNotes/tasarimDesenleri.pdf</a:t>
            </a:r>
            <a:endParaRPr lang="tr-TR"/>
          </a:p>
          <a:p>
            <a:r>
              <a:rPr lang="tr-TR">
                <a:hlinkClick r:id="rId11"/>
              </a:rPr>
              <a:t>https://en.wikipedia.org/wiki/Memento_pattern#Java_example</a:t>
            </a: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3"/>
            <a:extLst>
              <a:ext uri="{FF2B5EF4-FFF2-40B4-BE49-F238E27FC236}">
                <a16:creationId xmlns:a16="http://schemas.microsoft.com/office/drawing/2014/main" id="{E615FC51-021C-4530-9CCB-7B39F7838C2C}"/>
              </a:ext>
            </a:extLst>
          </p:cNvPr>
          <p:cNvPicPr>
            <a:picLocks noChangeAspect="1"/>
          </p:cNvPicPr>
          <p:nvPr/>
        </p:nvPicPr>
        <p:blipFill>
          <a:blip r:embed="rId1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51713" y="4529540"/>
            <a:ext cx="5593541"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a:solidFill>
                  <a:schemeClr val="tx1"/>
                </a:solidFill>
              </a:rPr>
              <a:t>: </a:t>
            </a:r>
            <a:r>
              <a:rPr lang="tr-TR" b="1">
                <a:solidFill>
                  <a:schemeClr val="tx1"/>
                </a:solidFill>
              </a:rPr>
              <a:t>Dilara Aydın 1611404009</a:t>
            </a:r>
            <a:br>
              <a:rPr lang="tr-TR" b="1" dirty="0">
                <a:solidFill>
                  <a:schemeClr val="tx1"/>
                </a:solidFill>
              </a:rPr>
            </a:br>
            <a:r>
              <a:rPr lang="tr-TR" dirty="0">
                <a:solidFill>
                  <a:schemeClr val="tx1"/>
                </a:solidFill>
              </a:rPr>
              <a:t>E-posta                       </a:t>
            </a:r>
            <a:r>
              <a:rPr lang="tr-TR">
                <a:solidFill>
                  <a:schemeClr val="tx1"/>
                </a:solidFill>
              </a:rPr>
              <a:t>: aydin-dilara@hotmail</a:t>
            </a:r>
            <a:r>
              <a:rPr lang="tr-TR" dirty="0">
                <a:solidFill>
                  <a:schemeClr val="tx1"/>
                </a:solidFill>
              </a:rPr>
              <a:t>.com</a:t>
            </a:r>
          </a:p>
          <a:p>
            <a:r>
              <a:rPr lang="tr-TR" dirty="0">
                <a:solidFill>
                  <a:schemeClr val="tx1"/>
                </a:solidFill>
              </a:rPr>
              <a:t>Tarih                            </a:t>
            </a:r>
            <a:r>
              <a:rPr lang="tr-TR">
                <a:solidFill>
                  <a:schemeClr val="tx1"/>
                </a:solidFill>
              </a:rPr>
              <a:t>: 11/06/2021</a:t>
            </a:r>
            <a:endParaRPr lang="tr-TR" dirty="0">
              <a:solidFill>
                <a:schemeClr val="tx1"/>
              </a:solidFill>
            </a:endParaRPr>
          </a:p>
          <a:p>
            <a:r>
              <a:rPr lang="tr-TR" dirty="0">
                <a:solidFill>
                  <a:schemeClr val="tx1"/>
                </a:solidFill>
              </a:rPr>
              <a:t>Sürüm                         </a:t>
            </a:r>
            <a:r>
              <a:rPr lang="tr-TR">
                <a:solidFill>
                  <a:schemeClr val="tx1"/>
                </a:solidFill>
              </a:rPr>
              <a:t>: 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a:t>Memento Tasarım Deseni nedir?</a:t>
            </a:r>
            <a:endParaRPr lang="tr-TR" dirty="0"/>
          </a:p>
          <a:p>
            <a:r>
              <a:rPr lang="tr-TR"/>
              <a:t>Memento Deseni Tasarım Bileşenleri</a:t>
            </a:r>
          </a:p>
          <a:p>
            <a:r>
              <a:rPr lang="tr-TR"/>
              <a:t>Memento Deseni Çalışma Mantığı</a:t>
            </a:r>
            <a:endParaRPr lang="tr-TR" dirty="0"/>
          </a:p>
          <a:p>
            <a:r>
              <a:rPr lang="tr-TR"/>
              <a:t>Memento Deseni Örneği</a:t>
            </a:r>
          </a:p>
          <a:p>
            <a:r>
              <a:rPr lang="tr-TR"/>
              <a:t>Uygulama ve Çıktılar</a:t>
            </a:r>
          </a:p>
          <a:p>
            <a:r>
              <a:rPr lang="tr-TR"/>
              <a:t>Örneğin Netbeans’de Uygulanması</a:t>
            </a:r>
            <a:endParaRPr lang="tr-TR" dirty="0"/>
          </a:p>
          <a:p>
            <a:r>
              <a:rPr lang="tr-TR" dirty="0"/>
              <a:t>Sonuç</a:t>
            </a:r>
          </a:p>
          <a:p>
            <a:r>
              <a:rPr lang="tr-TR"/>
              <a:t>Kaynaklar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14022" y="614171"/>
            <a:ext cx="8687988" cy="1280890"/>
          </a:xfrm>
        </p:spPr>
        <p:txBody>
          <a:bodyPr>
            <a:normAutofit/>
          </a:bodyPr>
          <a:lstStyle/>
          <a:p>
            <a:r>
              <a:rPr lang="tr-TR"/>
              <a:t>Memento (Hatılayıcı) Tasarım Deseni </a:t>
            </a:r>
            <a:r>
              <a:rPr lang="en-US"/>
              <a:t>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98658" y="1895061"/>
            <a:ext cx="9412681" cy="4348769"/>
          </a:xfrm>
        </p:spPr>
        <p:txBody>
          <a:bodyPr>
            <a:normAutofit/>
          </a:bodyPr>
          <a:lstStyle/>
          <a:p>
            <a:pPr marL="0" indent="0" algn="just">
              <a:buNone/>
            </a:pPr>
            <a:r>
              <a:rPr lang="tr-TR"/>
              <a:t>Nesneye dayalı programlamada tasarım desenleri sınıf ve nesneler arasındaki ilişkilerin en iyi şekilde nasıl olmaları gerektiğini açıklayan yöntemlerdir. </a:t>
            </a:r>
          </a:p>
          <a:p>
            <a:pPr marL="0" indent="0" algn="just">
              <a:buNone/>
            </a:pPr>
            <a:r>
              <a:rPr lang="tr-TR"/>
              <a:t>Bir tasarım deseni olan </a:t>
            </a:r>
            <a:r>
              <a:rPr lang="tr-TR" b="1" i="1"/>
              <a:t>Memento</a:t>
            </a:r>
            <a:r>
              <a:rPr lang="tr-TR" i="1"/>
              <a:t>,</a:t>
            </a:r>
            <a:r>
              <a:rPr lang="tr-TR"/>
              <a:t> "</a:t>
            </a:r>
            <a:r>
              <a:rPr lang="tr-TR" b="1" i="1"/>
              <a:t>hatıra"</a:t>
            </a:r>
            <a:r>
              <a:rPr lang="tr-TR" i="1"/>
              <a:t> </a:t>
            </a:r>
            <a:r>
              <a:rPr lang="tr-TR"/>
              <a:t>anlamına gelmekle birlikte bu deseni oluşturan unsur da hatıra – hatırlayıcı kavramıdır. Memento tasarım deseni, varlıkların initial stateleri (mevcut durumları) saklanarak herhangi bir zaman diliminde bu duruma tekrar geri dönebilmesini sağlayan tasarım desenidir. </a:t>
            </a:r>
            <a:r>
              <a:rPr lang="es-ES"/>
              <a:t>Behavioral tasarım kalıpları grubunda</a:t>
            </a:r>
            <a:r>
              <a:rPr lang="tr-TR"/>
              <a:t> yer alır.</a:t>
            </a:r>
          </a:p>
          <a:p>
            <a:pPr marL="0" indent="0" algn="just">
              <a:buNone/>
            </a:pPr>
            <a:endParaRPr lang="tr-TR"/>
          </a:p>
          <a:p>
            <a:pPr marL="0" indent="0" algn="just">
              <a:buNone/>
            </a:pPr>
            <a:r>
              <a:rPr lang="tr-TR" b="1"/>
              <a:t>Behavional (Davranışsal) Tasarım Deseni :</a:t>
            </a:r>
            <a:r>
              <a:rPr lang="tr-TR"/>
              <a:t> </a:t>
            </a:r>
            <a:r>
              <a:rPr lang="en-US"/>
              <a:t>Belirli görevlerin işleri yapmak üzere tasarlanmış nesnelere gönderilmesi ve geri dönen sonuçların işlenmesi</a:t>
            </a:r>
            <a:r>
              <a:rPr lang="tr-TR"/>
              <a:t>yle gerçekleştirilen tasarım desenidir.</a:t>
            </a:r>
          </a:p>
          <a:p>
            <a:pPr marL="0" indent="0" algn="just">
              <a:buNone/>
            </a:pPr>
            <a:r>
              <a:rPr lang="en-US"/>
              <a:t>Davranışsal tasarım desenleri, nesneler arası ortak haberleşmeyi efektif ve esnek bir yapıya getirmemizi sağlar.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Memento Deseni Tasarım Bileşenleri</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6" name="Tablo 6">
            <a:extLst>
              <a:ext uri="{FF2B5EF4-FFF2-40B4-BE49-F238E27FC236}">
                <a16:creationId xmlns:a16="http://schemas.microsoft.com/office/drawing/2014/main" id="{B3DE26F4-72F1-45CD-BE65-F52E07A947E1}"/>
              </a:ext>
            </a:extLst>
          </p:cNvPr>
          <p:cNvGraphicFramePr>
            <a:graphicFrameLocks noGrp="1"/>
          </p:cNvGraphicFramePr>
          <p:nvPr>
            <p:extLst>
              <p:ext uri="{D42A27DB-BD31-4B8C-83A1-F6EECF244321}">
                <p14:modId xmlns:p14="http://schemas.microsoft.com/office/powerpoint/2010/main" val="2209656639"/>
              </p:ext>
            </p:extLst>
          </p:nvPr>
        </p:nvGraphicFramePr>
        <p:xfrm>
          <a:off x="2493598" y="2017644"/>
          <a:ext cx="8110344" cy="3498577"/>
        </p:xfrm>
        <a:graphic>
          <a:graphicData uri="http://schemas.openxmlformats.org/drawingml/2006/table">
            <a:tbl>
              <a:tblPr>
                <a:tableStyleId>{BDBED569-4797-4DF1-A0F4-6AAB3CD982D8}</a:tableStyleId>
              </a:tblPr>
              <a:tblGrid>
                <a:gridCol w="2464918">
                  <a:extLst>
                    <a:ext uri="{9D8B030D-6E8A-4147-A177-3AD203B41FA5}">
                      <a16:colId xmlns:a16="http://schemas.microsoft.com/office/drawing/2014/main" val="3518846852"/>
                    </a:ext>
                  </a:extLst>
                </a:gridCol>
                <a:gridCol w="5645426">
                  <a:extLst>
                    <a:ext uri="{9D8B030D-6E8A-4147-A177-3AD203B41FA5}">
                      <a16:colId xmlns:a16="http://schemas.microsoft.com/office/drawing/2014/main" val="433924625"/>
                    </a:ext>
                  </a:extLst>
                </a:gridCol>
              </a:tblGrid>
              <a:tr h="1293135">
                <a:tc>
                  <a:txBody>
                    <a:bodyPr/>
                    <a:lstStyle/>
                    <a:p>
                      <a:pPr algn="ctr"/>
                      <a:endParaRPr lang="tr-TR"/>
                    </a:p>
                    <a:p>
                      <a:pPr algn="ctr"/>
                      <a:r>
                        <a:rPr lang="en-US" b="1"/>
                        <a:t>Originator</a:t>
                      </a:r>
                      <a:r>
                        <a:rPr lang="tr-TR" b="1"/>
                        <a:t> (Oluşturucu)</a:t>
                      </a:r>
                    </a:p>
                  </a:txBody>
                  <a:tcPr/>
                </a:tc>
                <a:tc>
                  <a:txBody>
                    <a:bodyPr/>
                    <a:lstStyle/>
                    <a:p>
                      <a:pPr algn="ctr"/>
                      <a:r>
                        <a:rPr lang="tr-TR"/>
                        <a:t>D</a:t>
                      </a:r>
                      <a:r>
                        <a:rPr lang="en-US"/>
                        <a:t>urumunun kaydedileceği nesne</a:t>
                      </a:r>
                      <a:r>
                        <a:rPr lang="tr-TR"/>
                        <a:t>dir. </a:t>
                      </a:r>
                      <a:r>
                        <a:rPr lang="tr-TR" sz="1800" b="0" i="0" kern="1200">
                          <a:solidFill>
                            <a:schemeClr val="tx1"/>
                          </a:solidFill>
                          <a:effectLst/>
                          <a:latin typeface="+mn-lt"/>
                          <a:ea typeface="+mn-ea"/>
                          <a:cs typeface="+mn-cs"/>
                        </a:rPr>
                        <a:t>Kopyasının oluşturulmasından ve geri yüklenmesinden sorumludur.</a:t>
                      </a:r>
                    </a:p>
                  </a:txBody>
                  <a:tcPr/>
                </a:tc>
                <a:extLst>
                  <a:ext uri="{0D108BD9-81ED-4DB2-BD59-A6C34878D82A}">
                    <a16:rowId xmlns:a16="http://schemas.microsoft.com/office/drawing/2014/main" val="2852122604"/>
                  </a:ext>
                </a:extLst>
              </a:tr>
              <a:tr h="1102721">
                <a:tc>
                  <a:txBody>
                    <a:bodyPr/>
                    <a:lstStyle/>
                    <a:p>
                      <a:endParaRPr lang="tr-TR"/>
                    </a:p>
                    <a:p>
                      <a:pPr algn="ctr"/>
                      <a:r>
                        <a:rPr lang="en-US" b="1"/>
                        <a:t>Memento</a:t>
                      </a:r>
                      <a:endParaRPr lang="tr-TR" b="1"/>
                    </a:p>
                    <a:p>
                      <a:pPr algn="ctr"/>
                      <a:r>
                        <a:rPr lang="tr-TR" b="1"/>
                        <a:t>(Hatıra)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tr-TR"/>
                        <a:t>Oluşturucunun</a:t>
                      </a:r>
                      <a:r>
                        <a:rPr lang="en-US"/>
                        <a:t> </a:t>
                      </a:r>
                      <a:r>
                        <a:rPr lang="tr-TR"/>
                        <a:t>durumunun </a:t>
                      </a:r>
                      <a:r>
                        <a:rPr lang="en-US"/>
                        <a:t>tamamını ya da bir kısmını </a:t>
                      </a:r>
                      <a:r>
                        <a:rPr lang="tr-TR"/>
                        <a:t>koruyacak olan nesnedir.</a:t>
                      </a:r>
                      <a:endParaRPr lang="en-US"/>
                    </a:p>
                  </a:txBody>
                  <a:tcPr/>
                </a:tc>
                <a:extLst>
                  <a:ext uri="{0D108BD9-81ED-4DB2-BD59-A6C34878D82A}">
                    <a16:rowId xmlns:a16="http://schemas.microsoft.com/office/drawing/2014/main" val="2212535492"/>
                  </a:ext>
                </a:extLst>
              </a:tr>
              <a:tr h="1102721">
                <a:tc>
                  <a:txBody>
                    <a:bodyPr/>
                    <a:lstStyle/>
                    <a:p>
                      <a:pPr algn="l"/>
                      <a:endParaRPr lang="tr-TR"/>
                    </a:p>
                    <a:p>
                      <a:pPr algn="ctr"/>
                      <a:r>
                        <a:rPr lang="en-US" b="1"/>
                        <a:t>Caretaker</a:t>
                      </a:r>
                      <a:endParaRPr lang="tr-TR" b="1"/>
                    </a:p>
                    <a:p>
                      <a:pPr algn="ctr"/>
                      <a:r>
                        <a:rPr lang="tr-TR" b="1"/>
                        <a:t>(Bekçi)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Memento'ların referansının tutulduğu sınıftır.</a:t>
                      </a:r>
                      <a:r>
                        <a:rPr lang="tr-TR"/>
                        <a:t> </a:t>
                      </a:r>
                      <a:r>
                        <a:rPr lang="en-US"/>
                        <a:t>Geri dönüş adımları</a:t>
                      </a:r>
                      <a:r>
                        <a:rPr lang="tr-TR"/>
                        <a:t>nı</a:t>
                      </a:r>
                      <a:r>
                        <a:rPr lang="en-US"/>
                        <a:t> Memento tipinden tuta</a:t>
                      </a:r>
                      <a:r>
                        <a:rPr lang="tr-TR"/>
                        <a:t>r. Kayıt noktalarını korur.</a:t>
                      </a:r>
                    </a:p>
                  </a:txBody>
                  <a:tcPr/>
                </a:tc>
                <a:extLst>
                  <a:ext uri="{0D108BD9-81ED-4DB2-BD59-A6C34878D82A}">
                    <a16:rowId xmlns:a16="http://schemas.microsoft.com/office/drawing/2014/main" val="624736365"/>
                  </a:ext>
                </a:extLst>
              </a:tr>
            </a:tbl>
          </a:graphicData>
        </a:graphic>
      </p:graphicFrame>
    </p:spTree>
    <p:extLst>
      <p:ext uri="{BB962C8B-B14F-4D97-AF65-F5344CB8AC3E}">
        <p14:creationId xmlns:p14="http://schemas.microsoft.com/office/powerpoint/2010/main" val="167643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Memento Deseni Çalışma Mantığı</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18861" y="1366217"/>
            <a:ext cx="5776293" cy="5283385"/>
          </a:xfrm>
        </p:spPr>
        <p:txBody>
          <a:bodyPr>
            <a:normAutofit/>
          </a:bodyPr>
          <a:lstStyle/>
          <a:p>
            <a:pPr marL="0" indent="0" algn="just">
              <a:buNone/>
            </a:pPr>
            <a:r>
              <a:rPr lang="tr-TR"/>
              <a:t>-CareTaker</a:t>
            </a:r>
            <a:r>
              <a:rPr lang="en-US"/>
              <a:t>, geri alma olanağına sahipken O</a:t>
            </a:r>
            <a:r>
              <a:rPr lang="tr-TR"/>
              <a:t>riginator</a:t>
            </a:r>
            <a:r>
              <a:rPr lang="en-US"/>
              <a:t> üzerinde bir işlem yapmak ister.</a:t>
            </a:r>
            <a:endParaRPr lang="tr-TR"/>
          </a:p>
          <a:p>
            <a:pPr marL="0" indent="0" algn="just">
              <a:buNone/>
            </a:pPr>
            <a:r>
              <a:rPr lang="tr-TR"/>
              <a:t>-CareTaker</a:t>
            </a:r>
            <a:r>
              <a:rPr lang="en-US"/>
              <a:t>, </a:t>
            </a:r>
            <a:r>
              <a:rPr lang="tr-TR"/>
              <a:t>Originator’</a:t>
            </a:r>
            <a:r>
              <a:rPr lang="en-US"/>
              <a:t>daki createMemento() </a:t>
            </a:r>
            <a:r>
              <a:rPr lang="tr-TR"/>
              <a:t>metodunu</a:t>
            </a:r>
            <a:r>
              <a:rPr lang="en-US"/>
              <a:t> çağırır ve </a:t>
            </a:r>
            <a:r>
              <a:rPr lang="tr-TR"/>
              <a:t>Originator’</a:t>
            </a:r>
            <a:r>
              <a:rPr lang="en-US"/>
              <a:t>d</a:t>
            </a:r>
            <a:r>
              <a:rPr lang="tr-TR"/>
              <a:t>a</a:t>
            </a:r>
            <a:r>
              <a:rPr lang="en-US"/>
              <a:t>n kendisine bir memento nesnesi iletmesini ister.</a:t>
            </a:r>
            <a:r>
              <a:rPr lang="tr-TR"/>
              <a:t> </a:t>
            </a:r>
            <a:r>
              <a:rPr lang="en-US"/>
              <a:t>Bu</a:t>
            </a:r>
            <a:r>
              <a:rPr lang="tr-TR"/>
              <a:t>rad</a:t>
            </a:r>
            <a:r>
              <a:rPr lang="en-US"/>
              <a:t>a </a:t>
            </a:r>
            <a:r>
              <a:rPr lang="tr-TR"/>
              <a:t>Originator</a:t>
            </a:r>
            <a:r>
              <a:rPr lang="en-US"/>
              <a:t>, kendi iç durumunu kaydeden bir </a:t>
            </a:r>
            <a:r>
              <a:rPr lang="tr-TR"/>
              <a:t>M</a:t>
            </a:r>
            <a:r>
              <a:rPr lang="en-US"/>
              <a:t>emento nesnesi yaratır ve </a:t>
            </a:r>
            <a:r>
              <a:rPr lang="tr-TR"/>
              <a:t>bu M</a:t>
            </a:r>
            <a:r>
              <a:rPr lang="en-US"/>
              <a:t>ementoyu bakıcıya iletir.</a:t>
            </a:r>
            <a:endParaRPr lang="tr-TR"/>
          </a:p>
          <a:p>
            <a:pPr marL="0" indent="0" algn="just">
              <a:buNone/>
            </a:pPr>
            <a:r>
              <a:rPr lang="tr-TR"/>
              <a:t>-CareTaker</a:t>
            </a:r>
            <a:r>
              <a:rPr lang="en-US"/>
              <a:t> </a:t>
            </a:r>
            <a:r>
              <a:rPr lang="tr-TR"/>
              <a:t>M</a:t>
            </a:r>
            <a:r>
              <a:rPr lang="en-US"/>
              <a:t>emento nesnesini korur ve işlemi gerçekleştirir.</a:t>
            </a:r>
            <a:endParaRPr lang="tr-TR"/>
          </a:p>
          <a:p>
            <a:pPr marL="0" indent="0" algn="just">
              <a:buNone/>
            </a:pPr>
            <a:r>
              <a:rPr lang="tr-TR"/>
              <a:t>-</a:t>
            </a:r>
            <a:r>
              <a:rPr lang="en-US"/>
              <a:t>İşlemi geri almanın gerekmesi durumunda, </a:t>
            </a:r>
            <a:r>
              <a:rPr lang="tr-TR"/>
              <a:t>CareTaker</a:t>
            </a:r>
            <a:r>
              <a:rPr lang="en-US"/>
              <a:t>, korunan </a:t>
            </a:r>
            <a:r>
              <a:rPr lang="tr-TR"/>
              <a:t>M</a:t>
            </a:r>
            <a:r>
              <a:rPr lang="en-US"/>
              <a:t>emento nesnesini </a:t>
            </a:r>
            <a:r>
              <a:rPr lang="tr-TR"/>
              <a:t>ileten</a:t>
            </a:r>
            <a:r>
              <a:rPr lang="en-US"/>
              <a:t> kaynak üzerinde setMemento() yöntemini çağırır.</a:t>
            </a:r>
            <a:endParaRPr lang="tr-TR"/>
          </a:p>
          <a:p>
            <a:pPr marL="0" indent="0" algn="just">
              <a:buNone/>
            </a:pPr>
            <a:r>
              <a:rPr lang="tr-TR"/>
              <a:t>-</a:t>
            </a:r>
            <a:r>
              <a:rPr lang="en-US"/>
              <a:t>O</a:t>
            </a:r>
            <a:r>
              <a:rPr lang="tr-TR"/>
              <a:t>riginator</a:t>
            </a:r>
            <a:r>
              <a:rPr lang="en-US"/>
              <a:t>,</a:t>
            </a:r>
            <a:r>
              <a:rPr lang="tr-TR"/>
              <a:t> Mementonun </a:t>
            </a:r>
            <a:r>
              <a:rPr lang="en-US"/>
              <a:t>önceki durumunu geri yüklemek için </a:t>
            </a:r>
            <a:r>
              <a:rPr lang="tr-TR"/>
              <a:t>kullanılan Memento’yu kabul eder. </a:t>
            </a:r>
            <a:r>
              <a:rPr lang="es-ES"/>
              <a:t>Memento sınıfına yalnızca Originator nesnesi tarafından erişilebil</a:t>
            </a:r>
            <a:r>
              <a:rPr lang="tr-TR"/>
              <a:t>ir.</a:t>
            </a:r>
          </a:p>
        </p:txBody>
      </p:sp>
      <p:pic>
        <p:nvPicPr>
          <p:cNvPr id="7" name="Resim 6">
            <a:extLst>
              <a:ext uri="{FF2B5EF4-FFF2-40B4-BE49-F238E27FC236}">
                <a16:creationId xmlns:a16="http://schemas.microsoft.com/office/drawing/2014/main" id="{D6A099B8-4BBF-44D3-976E-00F31CF6DCC2}"/>
              </a:ext>
            </a:extLst>
          </p:cNvPr>
          <p:cNvPicPr>
            <a:picLocks noChangeAspect="1"/>
          </p:cNvPicPr>
          <p:nvPr/>
        </p:nvPicPr>
        <p:blipFill>
          <a:blip r:embed="rId2"/>
          <a:stretch>
            <a:fillRect/>
          </a:stretch>
        </p:blipFill>
        <p:spPr>
          <a:xfrm>
            <a:off x="7595154" y="1905000"/>
            <a:ext cx="4416930" cy="4260897"/>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a:t>Memento Deseni Örneği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27389" y="1385774"/>
            <a:ext cx="9987161" cy="1552897"/>
          </a:xfrm>
        </p:spPr>
        <p:txBody>
          <a:bodyPr>
            <a:normAutofit/>
          </a:bodyPr>
          <a:lstStyle/>
          <a:p>
            <a:pPr marL="0" indent="0" algn="just">
              <a:buNone/>
            </a:pPr>
            <a:r>
              <a:rPr lang="tr-TR"/>
              <a:t>Memento deseninin daha iyi kavranması için bilgisayarlarda en çok kullanılan «</a:t>
            </a:r>
            <a:r>
              <a:rPr lang="tr-TR" b="1"/>
              <a:t>Geri Al</a:t>
            </a:r>
            <a:r>
              <a:rPr lang="tr-TR"/>
              <a:t>» işleminin basit bir hali Java dilinde uygulandı. Bu uygulamanın Originator sınıfında 3 tane metod ve Memento sınıfı tanımlanır. Memento sınıfının içinde kayıtlı durumunu döndürecek bir metod bulunur. CareTaker sınıfında ise tanımlanan metodlar çağırılarak işlemler yapılır.</a:t>
            </a:r>
            <a:endParaRPr lang="en-US" dirty="0"/>
          </a:p>
        </p:txBody>
      </p:sp>
      <p:pic>
        <p:nvPicPr>
          <p:cNvPr id="3" name="Resim 2">
            <a:extLst>
              <a:ext uri="{FF2B5EF4-FFF2-40B4-BE49-F238E27FC236}">
                <a16:creationId xmlns:a16="http://schemas.microsoft.com/office/drawing/2014/main" id="{CA964D2A-D011-4AF4-932B-D5A0A3CAFA35}"/>
              </a:ext>
            </a:extLst>
          </p:cNvPr>
          <p:cNvPicPr>
            <a:picLocks noChangeAspect="1"/>
          </p:cNvPicPr>
          <p:nvPr/>
        </p:nvPicPr>
        <p:blipFill rotWithShape="1">
          <a:blip r:embed="rId2"/>
          <a:srcRect l="7137" t="12751" r="7428" b="20644"/>
          <a:stretch/>
        </p:blipFill>
        <p:spPr>
          <a:xfrm>
            <a:off x="3348333" y="2805810"/>
            <a:ext cx="6325393" cy="3698457"/>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512462"/>
            <a:ext cx="8911687" cy="1280890"/>
          </a:xfrm>
        </p:spPr>
        <p:txBody>
          <a:bodyPr>
            <a:normAutofit/>
          </a:bodyPr>
          <a:lstStyle/>
          <a:p>
            <a:r>
              <a:rPr lang="tr-TR"/>
              <a:t>Uygulama – Originator (Metodlar)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349976" y="4288900"/>
            <a:ext cx="8374973" cy="1381539"/>
          </a:xfrm>
        </p:spPr>
        <p:txBody>
          <a:bodyPr>
            <a:normAutofit/>
          </a:bodyPr>
          <a:lstStyle/>
          <a:p>
            <a:pPr marL="0" indent="0" algn="just">
              <a:buNone/>
            </a:pPr>
            <a:r>
              <a:rPr lang="tr-TR"/>
              <a:t>Set() metodu ile CareTaker’ın göndereceği state değişkeninin değeri String tipinde tutuldu.</a:t>
            </a:r>
          </a:p>
          <a:p>
            <a:pPr marL="0" indent="0" algn="just">
              <a:buNone/>
            </a:pPr>
            <a:r>
              <a:rPr lang="tr-TR"/>
              <a:t>O an alınan state değeri konsolda görüntülendi.</a:t>
            </a:r>
            <a:endParaRPr lang="en-US" dirty="0"/>
          </a:p>
        </p:txBody>
      </p:sp>
      <p:pic>
        <p:nvPicPr>
          <p:cNvPr id="9" name="Resim 8">
            <a:extLst>
              <a:ext uri="{FF2B5EF4-FFF2-40B4-BE49-F238E27FC236}">
                <a16:creationId xmlns:a16="http://schemas.microsoft.com/office/drawing/2014/main" id="{C64E4BD4-61FE-483C-B088-D2DDD814A282}"/>
              </a:ext>
            </a:extLst>
          </p:cNvPr>
          <p:cNvPicPr>
            <a:picLocks noChangeAspect="1"/>
          </p:cNvPicPr>
          <p:nvPr/>
        </p:nvPicPr>
        <p:blipFill rotWithShape="1">
          <a:blip r:embed="rId2"/>
          <a:srcRect l="15734" t="22877" r="48253" b="62382"/>
          <a:stretch/>
        </p:blipFill>
        <p:spPr>
          <a:xfrm>
            <a:off x="2349976" y="1793352"/>
            <a:ext cx="8275222" cy="1905428"/>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512462"/>
            <a:ext cx="8911687" cy="1280890"/>
          </a:xfrm>
        </p:spPr>
        <p:txBody>
          <a:bodyPr>
            <a:normAutofit/>
          </a:bodyPr>
          <a:lstStyle/>
          <a:p>
            <a:r>
              <a:rPr lang="tr-TR"/>
              <a:t>Uygulama – Originator (Metodlar)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413767" y="3530526"/>
            <a:ext cx="7992504" cy="1806788"/>
          </a:xfrm>
        </p:spPr>
        <p:txBody>
          <a:bodyPr>
            <a:normAutofit/>
          </a:bodyPr>
          <a:lstStyle/>
          <a:p>
            <a:pPr marL="0" indent="0" algn="just">
              <a:buNone/>
            </a:pPr>
            <a:r>
              <a:rPr lang="tr-TR"/>
              <a:t>saveToMemento() metodu ile Memento tipinde bir Memento nesnesi oluşturuldu ve set() ile alınan string tipindeki state değerini bu nesne ile Memento sınıfına gönderdi.</a:t>
            </a:r>
          </a:p>
          <a:p>
            <a:pPr marL="0" indent="0" algn="just">
              <a:buNone/>
            </a:pPr>
            <a:r>
              <a:rPr lang="tr-TR"/>
              <a:t>Böylece state değeri artık nesne olarak tutuldu.</a:t>
            </a:r>
            <a:endParaRPr lang="en-US" dirty="0"/>
          </a:p>
        </p:txBody>
      </p:sp>
      <p:pic>
        <p:nvPicPr>
          <p:cNvPr id="9" name="Resim 8">
            <a:extLst>
              <a:ext uri="{FF2B5EF4-FFF2-40B4-BE49-F238E27FC236}">
                <a16:creationId xmlns:a16="http://schemas.microsoft.com/office/drawing/2014/main" id="{C64E4BD4-61FE-483C-B088-D2DDD814A282}"/>
              </a:ext>
            </a:extLst>
          </p:cNvPr>
          <p:cNvPicPr>
            <a:picLocks noChangeAspect="1"/>
          </p:cNvPicPr>
          <p:nvPr/>
        </p:nvPicPr>
        <p:blipFill rotWithShape="1">
          <a:blip r:embed="rId2"/>
          <a:srcRect l="17789" t="39002" r="48253" b="52314"/>
          <a:stretch/>
        </p:blipFill>
        <p:spPr>
          <a:xfrm>
            <a:off x="2145409" y="1936668"/>
            <a:ext cx="8904449" cy="1280890"/>
          </a:xfrm>
          <a:prstGeom prst="rect">
            <a:avLst/>
          </a:prstGeom>
        </p:spPr>
      </p:pic>
    </p:spTree>
    <p:extLst>
      <p:ext uri="{BB962C8B-B14F-4D97-AF65-F5344CB8AC3E}">
        <p14:creationId xmlns:p14="http://schemas.microsoft.com/office/powerpoint/2010/main" val="196454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512462"/>
            <a:ext cx="8911687" cy="1280890"/>
          </a:xfrm>
        </p:spPr>
        <p:txBody>
          <a:bodyPr>
            <a:normAutofit/>
          </a:bodyPr>
          <a:lstStyle/>
          <a:p>
            <a:r>
              <a:rPr lang="tr-TR"/>
              <a:t>Uygulama – Originator (Metodlar)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463716" y="3532711"/>
            <a:ext cx="7767372" cy="1732104"/>
          </a:xfrm>
        </p:spPr>
        <p:txBody>
          <a:bodyPr>
            <a:normAutofit/>
          </a:bodyPr>
          <a:lstStyle/>
          <a:p>
            <a:pPr marL="0" indent="0" algn="just">
              <a:buNone/>
            </a:pPr>
            <a:r>
              <a:rPr lang="tr-TR"/>
              <a:t>saveToMemento() metodu ile gönderilen Memento nesnesi, Memento sınıfındaki getSavedState() metodu kullanılarak string tipinde geri çağrıldı.</a:t>
            </a:r>
            <a:endParaRPr lang="en-US" dirty="0"/>
          </a:p>
        </p:txBody>
      </p:sp>
      <p:pic>
        <p:nvPicPr>
          <p:cNvPr id="9" name="Resim 8">
            <a:extLst>
              <a:ext uri="{FF2B5EF4-FFF2-40B4-BE49-F238E27FC236}">
                <a16:creationId xmlns:a16="http://schemas.microsoft.com/office/drawing/2014/main" id="{C64E4BD4-61FE-483C-B088-D2DDD814A282}"/>
              </a:ext>
            </a:extLst>
          </p:cNvPr>
          <p:cNvPicPr>
            <a:picLocks noChangeAspect="1"/>
          </p:cNvPicPr>
          <p:nvPr/>
        </p:nvPicPr>
        <p:blipFill rotWithShape="1">
          <a:blip r:embed="rId2"/>
          <a:srcRect l="15734" t="48950" r="53536" b="41159"/>
          <a:stretch/>
        </p:blipFill>
        <p:spPr>
          <a:xfrm>
            <a:off x="2156595" y="1706836"/>
            <a:ext cx="8381614" cy="1517433"/>
          </a:xfrm>
          <a:prstGeom prst="rect">
            <a:avLst/>
          </a:prstGeom>
        </p:spPr>
      </p:pic>
    </p:spTree>
    <p:extLst>
      <p:ext uri="{BB962C8B-B14F-4D97-AF65-F5344CB8AC3E}">
        <p14:creationId xmlns:p14="http://schemas.microsoft.com/office/powerpoint/2010/main" val="2060977354"/>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1334</TotalTime>
  <Words>1094</Words>
  <Application>Microsoft Office PowerPoint</Application>
  <PresentationFormat>Geniş ekran</PresentationFormat>
  <Paragraphs>109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Century Gothic</vt:lpstr>
      <vt:lpstr>Wingdings 3</vt:lpstr>
      <vt:lpstr>Duman</vt:lpstr>
      <vt:lpstr>Memento (Hatırlayıcı) Tasarım Deseni</vt:lpstr>
      <vt:lpstr>İçindekiler</vt:lpstr>
      <vt:lpstr>Memento (Hatılayıcı) Tasarım Deseni nedir?</vt:lpstr>
      <vt:lpstr>Memento Deseni Tasarım Bileşenleri</vt:lpstr>
      <vt:lpstr>Memento Deseni Çalışma Mantığı</vt:lpstr>
      <vt:lpstr>Memento Deseni Örneği</vt:lpstr>
      <vt:lpstr>Uygulama – Originator (Metodlar)</vt:lpstr>
      <vt:lpstr>Uygulama – Originator (Metodlar)</vt:lpstr>
      <vt:lpstr>Uygulama – Originator (Metodlar)</vt:lpstr>
      <vt:lpstr>Uygulama – Originator (Memento Sınıfı)</vt:lpstr>
      <vt:lpstr>Uygulama – CareTaker </vt:lpstr>
      <vt:lpstr>Uygulama (Çıktılar)</vt:lpstr>
      <vt:lpstr>Uygulama – devamı</vt:lpstr>
      <vt:lpstr>Uygulama (Çıktılar)</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Dilara A.</cp:lastModifiedBy>
  <cp:revision>86</cp:revision>
  <dcterms:created xsi:type="dcterms:W3CDTF">2020-04-15T07:57:29Z</dcterms:created>
  <dcterms:modified xsi:type="dcterms:W3CDTF">2021-06-12T09:17:30Z</dcterms:modified>
</cp:coreProperties>
</file>