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61" r:id="rId5"/>
    <p:sldId id="271" r:id="rId6"/>
    <p:sldId id="273" r:id="rId7"/>
    <p:sldId id="272" r:id="rId8"/>
    <p:sldId id="262" r:id="rId9"/>
    <p:sldId id="264" r:id="rId10"/>
    <p:sldId id="263" r:id="rId11"/>
    <p:sldId id="265" r:id="rId12"/>
    <p:sldId id="266" r:id="rId13"/>
    <p:sldId id="268" r:id="rId14"/>
    <p:sldId id="269" r:id="rId15"/>
    <p:sldId id="274" r:id="rId16"/>
    <p:sldId id="270" r:id="rId17"/>
    <p:sldId id="259"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p:normalViewPr>
  <p:slideViewPr>
    <p:cSldViewPr snapToGrid="0">
      <p:cViewPr varScale="1">
        <p:scale>
          <a:sx n="69" d="100"/>
          <a:sy n="69"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6/8/2021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youtube.com/channel/UCIdYgV-XFjv9q0IHtzUTtQw" TargetMode="External"/><Relationship Id="rId3" Type="http://schemas.openxmlformats.org/officeDocument/2006/relationships/hyperlink" Target="https://medium.com/gokhanyavas/javada-multithreading-bbc6a9181772" TargetMode="External"/><Relationship Id="rId7" Type="http://schemas.openxmlformats.org/officeDocument/2006/relationships/image" Target="../media/image1.jpeg"/><Relationship Id="rId2" Type="http://schemas.openxmlformats.org/officeDocument/2006/relationships/hyperlink" Target="https://emrahmete.wordpress.com/2011/10/06/javada-thread-yapisi-ve-kullanimi-hakkinda-ipuclari/" TargetMode="External"/><Relationship Id="rId1" Type="http://schemas.openxmlformats.org/officeDocument/2006/relationships/slideLayout" Target="../slideLayouts/slideLayout2.xml"/><Relationship Id="rId6" Type="http://schemas.openxmlformats.org/officeDocument/2006/relationships/hyperlink" Target="https://ufukuzun.wordpress.com/2015/04/05/javada-multithreading-bolum-5-thread-havuzlari-thread-pools/" TargetMode="External"/><Relationship Id="rId5" Type="http://schemas.openxmlformats.org/officeDocument/2006/relationships/hyperlink" Target="https://kplnosmn94.medium.com/java-multithreading-4-thread-pools-3a301eff28f9" TargetMode="External"/><Relationship Id="rId10" Type="http://schemas.openxmlformats.org/officeDocument/2006/relationships/hyperlink" Target="http://youtube.com/bmdersleri" TargetMode="External"/><Relationship Id="rId4" Type="http://schemas.openxmlformats.org/officeDocument/2006/relationships/hyperlink" Target="https://ufukuzun.wordpress.com/2015/02/14/javada-multithreading-bolum-1-merhaba-thread/" TargetMode="External"/><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wnload.oracle.com/javase/6/docs/api/java/lang/Thread.State.html#BLOCKED" TargetMode="External"/><Relationship Id="rId2" Type="http://schemas.openxmlformats.org/officeDocument/2006/relationships/hyperlink" Target="http://download.oracle.com/javase/6/docs/api/java/lang/Thread.State.html#RUNNABLE" TargetMode="External"/><Relationship Id="rId1" Type="http://schemas.openxmlformats.org/officeDocument/2006/relationships/slideLayout" Target="../slideLayouts/slideLayout2.xml"/><Relationship Id="rId6" Type="http://schemas.openxmlformats.org/officeDocument/2006/relationships/hyperlink" Target="http://download.oracle.com/javase/6/docs/api/java/lang/Thread.State.html#TERMINATED" TargetMode="External"/><Relationship Id="rId5" Type="http://schemas.openxmlformats.org/officeDocument/2006/relationships/hyperlink" Target="http://download.oracle.com/javase/6/docs/api/java/lang/Thread.State.html#TIMED_WAITING" TargetMode="External"/><Relationship Id="rId4" Type="http://schemas.openxmlformats.org/officeDocument/2006/relationships/hyperlink" Target="http://download.oracle.com/javase/6/docs/api/java/lang/Thread.State.html#WAIT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42077"/>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731066" y="2786776"/>
            <a:ext cx="11381222" cy="888718"/>
          </a:xfrm>
        </p:spPr>
        <p:txBody>
          <a:bodyPr>
            <a:normAutofit fontScale="90000"/>
          </a:bodyPr>
          <a:lstStyle/>
          <a:p>
            <a:pPr algn="ctr"/>
            <a:r>
              <a:rPr lang="tr-TR"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Thread</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 Kullanımı ve </a:t>
            </a:r>
            <a:r>
              <a:rPr lang="tr-TR"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Pooling</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 Kavramı</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Busegül Yılmaz1711404042</a:t>
            </a:r>
          </a:p>
          <a:p>
            <a:r>
              <a:rPr lang="tr-TR" dirty="0">
                <a:solidFill>
                  <a:schemeClr val="tx1"/>
                </a:solidFill>
              </a:rPr>
              <a:t>Tarih                            </a:t>
            </a:r>
            <a:r>
              <a:rPr lang="tr-TR">
                <a:solidFill>
                  <a:schemeClr val="tx1"/>
                </a:solidFill>
              </a:rPr>
              <a:t>: 08/06/2021</a:t>
            </a:r>
            <a:endParaRPr lang="tr-TR" dirty="0">
              <a:solidFill>
                <a:schemeClr val="tx1"/>
              </a:solidFill>
            </a:endParaRP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Pooling</a:t>
            </a:r>
            <a:r>
              <a:rPr lang="tr-TR" dirty="0"/>
              <a:t> Kavramı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0"/>
            <a:ext cx="5888751" cy="5364265"/>
          </a:xfrm>
        </p:spPr>
        <p:txBody>
          <a:bodyPr>
            <a:normAutofit/>
          </a:bodyPr>
          <a:lstStyle/>
          <a:p>
            <a:pPr algn="l"/>
            <a:r>
              <a:rPr lang="tr-TR" sz="1700" b="0" i="0" dirty="0" err="1">
                <a:effectLst/>
              </a:rPr>
              <a:t>Pooling</a:t>
            </a:r>
            <a:r>
              <a:rPr lang="tr-TR" sz="1700" dirty="0"/>
              <a:t> kelimesinin </a:t>
            </a:r>
            <a:r>
              <a:rPr lang="tr-TR" sz="1700" dirty="0" err="1"/>
              <a:t>türkçe</a:t>
            </a:r>
            <a:r>
              <a:rPr lang="tr-TR" sz="1700" dirty="0"/>
              <a:t> karşılığı havuz demektir. Şimdi </a:t>
            </a:r>
            <a:r>
              <a:rPr lang="tr-TR" sz="1700" dirty="0" err="1"/>
              <a:t>Thread’te</a:t>
            </a:r>
            <a:r>
              <a:rPr lang="tr-TR" sz="1700" dirty="0"/>
              <a:t> </a:t>
            </a:r>
            <a:r>
              <a:rPr lang="tr-TR" sz="1700" dirty="0" err="1"/>
              <a:t>pooling</a:t>
            </a:r>
            <a:r>
              <a:rPr lang="tr-TR" sz="1700" dirty="0"/>
              <a:t>(havuz) kullanımını inceleyeceğiz.</a:t>
            </a:r>
            <a:endParaRPr lang="tr-TR" sz="1700" b="0" i="0" dirty="0">
              <a:effectLst/>
            </a:endParaRPr>
          </a:p>
          <a:p>
            <a:pPr algn="l"/>
            <a:r>
              <a:rPr lang="tr-TR" sz="1700" b="0" i="0" dirty="0" err="1">
                <a:effectLst/>
              </a:rPr>
              <a:t>Threadler</a:t>
            </a:r>
            <a:r>
              <a:rPr lang="tr-TR" sz="1700" b="0" i="0" dirty="0">
                <a:effectLst/>
              </a:rPr>
              <a:t> birçok konuda bize fayda sağlamasının yanında kontrolsüz bir şekilde kullanıldığı takdirde sorun çıkartabilecek bir konudur. </a:t>
            </a:r>
            <a:r>
              <a:rPr lang="tr-TR" sz="1700" b="0" i="0" dirty="0" err="1">
                <a:effectLst/>
              </a:rPr>
              <a:t>Threadler</a:t>
            </a:r>
            <a:r>
              <a:rPr lang="tr-TR" sz="1700" b="0" i="0" dirty="0">
                <a:effectLst/>
              </a:rPr>
              <a:t> aynı zamanda işletim sisteminin kaynaklarını kullandıkları için kontrolsüz bir şekilde kullanıldığında bu kaynakları hızlıca tüketmiş oluruz.</a:t>
            </a:r>
          </a:p>
          <a:p>
            <a:pPr algn="l"/>
            <a:r>
              <a:rPr lang="tr-TR" sz="1700" dirty="0"/>
              <a:t>Ö</a:t>
            </a:r>
            <a:r>
              <a:rPr lang="tr-TR" sz="1700" b="0" i="0" dirty="0">
                <a:effectLst/>
              </a:rPr>
              <a:t>rnek vermek gerekirse, donanımsal olarak 2 işlemci çekirdeğimizin mevcut olduğu bir ortamda 4 </a:t>
            </a:r>
            <a:r>
              <a:rPr lang="tr-TR" sz="1700" b="0" i="0" dirty="0" err="1">
                <a:effectLst/>
              </a:rPr>
              <a:t>thread</a:t>
            </a:r>
            <a:r>
              <a:rPr lang="tr-TR" sz="1700" b="0" i="0" dirty="0">
                <a:effectLst/>
              </a:rPr>
              <a:t> çalıştırmak gerekse bile önce ilk 2 sinin bitmesini bekleyip daha sonra diğer 2 sini oluşturup çalıştırmalıyız. Bu olayı bu şekilde takip etmek yerine Java </a:t>
            </a:r>
            <a:r>
              <a:rPr lang="tr-TR" sz="1700" b="0" i="0" dirty="0" err="1">
                <a:effectLst/>
              </a:rPr>
              <a:t>nın</a:t>
            </a:r>
            <a:r>
              <a:rPr lang="tr-TR" sz="1700" b="0" i="0" dirty="0">
                <a:effectLst/>
              </a:rPr>
              <a:t> bize sağladığı </a:t>
            </a:r>
            <a:r>
              <a:rPr lang="tr-TR" sz="1700" b="0" i="0" dirty="0" err="1">
                <a:effectLst/>
              </a:rPr>
              <a:t>Thread</a:t>
            </a:r>
            <a:r>
              <a:rPr lang="tr-TR" sz="1700" b="0" i="0" dirty="0">
                <a:effectLst/>
              </a:rPr>
              <a:t> havuzlarını kullanabiliriz. </a:t>
            </a:r>
            <a:r>
              <a:rPr lang="tr-TR" sz="1700" b="0" i="0" dirty="0" err="1">
                <a:effectLst/>
              </a:rPr>
              <a:t>Thread</a:t>
            </a:r>
            <a:r>
              <a:rPr lang="tr-TR" sz="1700" b="0" i="0" dirty="0">
                <a:effectLst/>
              </a:rPr>
              <a:t> sayısının ve çalışmasının düzenli ve kontrollü bir şekilde gerçekleştirilmesi için Java bize </a:t>
            </a:r>
            <a:r>
              <a:rPr lang="tr-TR" sz="1700" b="0" i="0" dirty="0" err="1">
                <a:effectLst/>
              </a:rPr>
              <a:t>Executor</a:t>
            </a:r>
            <a:r>
              <a:rPr lang="tr-TR" sz="1700" b="0" i="0" dirty="0">
                <a:effectLst/>
              </a:rPr>
              <a:t> adında bir sınıf sunmaktadır.</a:t>
            </a:r>
          </a:p>
        </p:txBody>
      </p:sp>
      <p:pic>
        <p:nvPicPr>
          <p:cNvPr id="5" name="Resim 4">
            <a:extLst>
              <a:ext uri="{FF2B5EF4-FFF2-40B4-BE49-F238E27FC236}">
                <a16:creationId xmlns:a16="http://schemas.microsoft.com/office/drawing/2014/main" id="{C7CBD74C-5528-41A2-9336-988B07FB74E1}"/>
              </a:ext>
            </a:extLst>
          </p:cNvPr>
          <p:cNvPicPr>
            <a:picLocks noChangeAspect="1"/>
          </p:cNvPicPr>
          <p:nvPr/>
        </p:nvPicPr>
        <p:blipFill>
          <a:blip r:embed="rId2"/>
          <a:stretch>
            <a:fillRect/>
          </a:stretch>
        </p:blipFill>
        <p:spPr>
          <a:xfrm>
            <a:off x="7306810" y="2326133"/>
            <a:ext cx="4796868" cy="2482379"/>
          </a:xfrm>
          <a:prstGeom prst="rect">
            <a:avLst/>
          </a:prstGeom>
        </p:spPr>
      </p:pic>
    </p:spTree>
    <p:extLst>
      <p:ext uri="{BB962C8B-B14F-4D97-AF65-F5344CB8AC3E}">
        <p14:creationId xmlns:p14="http://schemas.microsoft.com/office/powerpoint/2010/main" val="53025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Pooling</a:t>
            </a:r>
            <a:r>
              <a:rPr lang="tr-TR" dirty="0"/>
              <a:t> Metotları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5233980"/>
          </a:xfrm>
        </p:spPr>
        <p:txBody>
          <a:bodyPr>
            <a:normAutofit/>
          </a:bodyPr>
          <a:lstStyle/>
          <a:p>
            <a:pPr algn="l"/>
            <a:r>
              <a:rPr lang="tr-TR" sz="1700" b="0" i="0" dirty="0">
                <a:effectLst/>
              </a:rPr>
              <a:t>Kullanımını kısaca özetleyecek olursak:</a:t>
            </a:r>
          </a:p>
          <a:p>
            <a:pPr lvl="1">
              <a:buFont typeface="Wingdings" panose="05000000000000000000" pitchFamily="2" charset="2"/>
              <a:buChar char="ü"/>
            </a:pPr>
            <a:r>
              <a:rPr lang="tr-TR" sz="1700" b="1" i="0" dirty="0" err="1">
                <a:effectLst/>
              </a:rPr>
              <a:t>ExecutorService</a:t>
            </a:r>
            <a:r>
              <a:rPr lang="tr-TR" sz="1700" b="0" i="0" dirty="0">
                <a:effectLst/>
              </a:rPr>
              <a:t> bize belli bir anda en fazla kaç </a:t>
            </a:r>
            <a:r>
              <a:rPr lang="tr-TR" sz="1700" b="0" i="0" dirty="0" err="1">
                <a:effectLst/>
              </a:rPr>
              <a:t>Thread</a:t>
            </a:r>
            <a:r>
              <a:rPr lang="tr-TR" sz="1700" b="0" i="0" dirty="0">
                <a:effectLst/>
              </a:rPr>
              <a:t> çalıştırmak istediğimizi sormaktadır.</a:t>
            </a:r>
          </a:p>
          <a:p>
            <a:pPr lvl="1">
              <a:buFont typeface="Wingdings" panose="05000000000000000000" pitchFamily="2" charset="2"/>
              <a:buChar char="ü"/>
            </a:pPr>
            <a:r>
              <a:rPr lang="tr-TR" sz="1700" b="1" i="0" dirty="0" err="1">
                <a:effectLst/>
              </a:rPr>
              <a:t>newFixedThreadPool</a:t>
            </a:r>
            <a:r>
              <a:rPr lang="tr-TR" sz="1700" b="1" i="0" dirty="0">
                <a:effectLst/>
              </a:rPr>
              <a:t>() </a:t>
            </a:r>
            <a:r>
              <a:rPr lang="tr-TR" sz="1700" b="0" i="0" dirty="0" err="1">
                <a:effectLst/>
              </a:rPr>
              <a:t>methodu</a:t>
            </a:r>
            <a:r>
              <a:rPr lang="tr-TR" sz="1700" b="0" i="0" dirty="0">
                <a:effectLst/>
              </a:rPr>
              <a:t> ile bu sayı belirtilebilir.</a:t>
            </a:r>
          </a:p>
          <a:p>
            <a:pPr lvl="1">
              <a:buFont typeface="Wingdings" panose="05000000000000000000" pitchFamily="2" charset="2"/>
              <a:buChar char="ü"/>
            </a:pPr>
            <a:r>
              <a:rPr lang="tr-TR" sz="1700" b="1" i="0" dirty="0" err="1">
                <a:effectLst/>
              </a:rPr>
              <a:t>ExecutorService.submit</a:t>
            </a:r>
            <a:r>
              <a:rPr lang="tr-TR" sz="1700" b="1" i="0" dirty="0">
                <a:effectLst/>
              </a:rPr>
              <a:t>()</a:t>
            </a:r>
            <a:r>
              <a:rPr lang="tr-TR" sz="1700" b="0" i="0" dirty="0">
                <a:effectLst/>
              </a:rPr>
              <a:t> metodu ile </a:t>
            </a:r>
            <a:r>
              <a:rPr lang="tr-TR" sz="1700" b="0" i="0" dirty="0" err="1">
                <a:effectLst/>
              </a:rPr>
              <a:t>threadlerimizi</a:t>
            </a:r>
            <a:r>
              <a:rPr lang="tr-TR" sz="1700" b="0" i="0" dirty="0">
                <a:effectLst/>
              </a:rPr>
              <a:t> </a:t>
            </a:r>
            <a:r>
              <a:rPr lang="tr-TR" sz="1700" b="0" i="0" dirty="0" err="1">
                <a:effectLst/>
              </a:rPr>
              <a:t>executorService</a:t>
            </a:r>
            <a:r>
              <a:rPr lang="tr-TR" sz="1700" b="0" i="0" dirty="0">
                <a:effectLst/>
              </a:rPr>
              <a:t> e ekleriz.</a:t>
            </a:r>
          </a:p>
          <a:p>
            <a:pPr lvl="1">
              <a:buFont typeface="Wingdings" panose="05000000000000000000" pitchFamily="2" charset="2"/>
              <a:buChar char="ü"/>
            </a:pPr>
            <a:r>
              <a:rPr lang="tr-TR" sz="1700" b="0" i="0" dirty="0">
                <a:effectLst/>
              </a:rPr>
              <a:t>“</a:t>
            </a:r>
            <a:r>
              <a:rPr lang="tr-TR" sz="1700" b="0" i="0" dirty="0" err="1">
                <a:effectLst/>
              </a:rPr>
              <a:t>ExecutorService</a:t>
            </a:r>
            <a:r>
              <a:rPr lang="tr-TR" sz="1700" b="0" i="0" dirty="0">
                <a:effectLst/>
              </a:rPr>
              <a:t>” havuzunda yer olduğu sürece kendisine eklenen </a:t>
            </a:r>
            <a:r>
              <a:rPr lang="tr-TR" sz="1700" b="0" i="0" dirty="0" err="1">
                <a:effectLst/>
              </a:rPr>
              <a:t>Runnable</a:t>
            </a:r>
            <a:r>
              <a:rPr lang="tr-TR" sz="1700" b="0" i="0" dirty="0">
                <a:effectLst/>
              </a:rPr>
              <a:t> nesneleri ile yeni birer </a:t>
            </a:r>
            <a:r>
              <a:rPr lang="tr-TR" sz="1700" b="0" i="0" dirty="0" err="1">
                <a:effectLst/>
              </a:rPr>
              <a:t>thread</a:t>
            </a:r>
            <a:r>
              <a:rPr lang="tr-TR" sz="1700" b="0" i="0" dirty="0">
                <a:effectLst/>
              </a:rPr>
              <a:t> oluşturur ve onu başlatır.</a:t>
            </a:r>
          </a:p>
          <a:p>
            <a:pPr lvl="1">
              <a:buFont typeface="Wingdings" panose="05000000000000000000" pitchFamily="2" charset="2"/>
              <a:buChar char="ü"/>
            </a:pPr>
            <a:r>
              <a:rPr lang="tr-TR" sz="1700" b="0" i="0" dirty="0">
                <a:effectLst/>
              </a:rPr>
              <a:t>Sonradan eklenen işlemler sıraya sokulur ve mevcut işlemler bitirildikçe çalıştırılır.</a:t>
            </a:r>
          </a:p>
          <a:p>
            <a:pPr lvl="1">
              <a:buFont typeface="Wingdings" panose="05000000000000000000" pitchFamily="2" charset="2"/>
              <a:buChar char="ü"/>
            </a:pPr>
            <a:r>
              <a:rPr lang="tr-TR" sz="1700" b="1" i="0" dirty="0" err="1">
                <a:effectLst/>
              </a:rPr>
              <a:t>shutdown</a:t>
            </a:r>
            <a:r>
              <a:rPr lang="tr-TR" sz="1700" b="1" i="0" dirty="0">
                <a:effectLst/>
              </a:rPr>
              <a:t>()</a:t>
            </a:r>
            <a:r>
              <a:rPr lang="tr-TR" sz="1700" b="0" i="0" dirty="0">
                <a:effectLst/>
              </a:rPr>
              <a:t> metodu ise yeni işlem alımını durdurur ve mevcut işlemlerin bitirilmesini sağlar.</a:t>
            </a:r>
          </a:p>
          <a:p>
            <a:pPr lvl="1">
              <a:buFont typeface="Wingdings" panose="05000000000000000000" pitchFamily="2" charset="2"/>
              <a:buChar char="ü"/>
            </a:pPr>
            <a:r>
              <a:rPr lang="tr-TR" sz="1700" b="1" i="0" dirty="0" err="1">
                <a:effectLst/>
              </a:rPr>
              <a:t>awaitTermination</a:t>
            </a:r>
            <a:r>
              <a:rPr lang="tr-TR" sz="1700" b="1" i="0" dirty="0">
                <a:effectLst/>
              </a:rPr>
              <a:t>()</a:t>
            </a:r>
            <a:r>
              <a:rPr lang="tr-TR" sz="1700" b="0" i="0" dirty="0">
                <a:effectLst/>
              </a:rPr>
              <a:t> ise mevcut işlemlerin bitirilmesi için belirli bir süre tanır ve bu sürenin sonunda </a:t>
            </a:r>
            <a:r>
              <a:rPr lang="tr-TR" sz="1700" b="0" i="0" dirty="0" err="1">
                <a:effectLst/>
              </a:rPr>
              <a:t>ExecutorService</a:t>
            </a:r>
            <a:r>
              <a:rPr lang="tr-TR" sz="1700" b="0" i="0" dirty="0">
                <a:effectLst/>
              </a:rPr>
              <a:t> tamamen kapatılır.</a:t>
            </a:r>
          </a:p>
        </p:txBody>
      </p:sp>
    </p:spTree>
    <p:extLst>
      <p:ext uri="{BB962C8B-B14F-4D97-AF65-F5344CB8AC3E}">
        <p14:creationId xmlns:p14="http://schemas.microsoft.com/office/powerpoint/2010/main" val="315003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Pooling</a:t>
            </a:r>
            <a:r>
              <a:rPr lang="tr-TR" dirty="0"/>
              <a:t> Uygulama Örneği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58417" y="1537758"/>
            <a:ext cx="9655408" cy="3335907"/>
          </a:xfrm>
        </p:spPr>
        <p:txBody>
          <a:bodyPr>
            <a:normAutofit/>
          </a:bodyPr>
          <a:lstStyle/>
          <a:p>
            <a:pPr algn="just"/>
            <a:r>
              <a:rPr lang="tr-TR" sz="1700" b="0" i="0" dirty="0">
                <a:effectLst/>
              </a:rPr>
              <a:t>Örneğimizde </a:t>
            </a:r>
            <a:r>
              <a:rPr lang="tr-TR" sz="1700" b="0" i="0" dirty="0" err="1">
                <a:effectLst/>
              </a:rPr>
              <a:t>Processor</a:t>
            </a:r>
            <a:r>
              <a:rPr lang="tr-TR" sz="1700" b="0" i="0" dirty="0">
                <a:effectLst/>
              </a:rPr>
              <a:t> isminde bir sınıf oluşturduk. “</a:t>
            </a:r>
            <a:r>
              <a:rPr lang="tr-TR" sz="1700" b="0" i="0" dirty="0" err="1">
                <a:effectLst/>
              </a:rPr>
              <a:t>run</a:t>
            </a:r>
            <a:r>
              <a:rPr lang="tr-TR" sz="1700" b="0" i="0" dirty="0">
                <a:effectLst/>
              </a:rPr>
              <a:t>()” metodu kendisini işletecek </a:t>
            </a:r>
            <a:r>
              <a:rPr lang="tr-TR" sz="1700" b="0" i="0" dirty="0" err="1">
                <a:effectLst/>
              </a:rPr>
              <a:t>threadin</a:t>
            </a:r>
            <a:r>
              <a:rPr lang="tr-TR" sz="1700" b="0" i="0" dirty="0">
                <a:effectLst/>
              </a:rPr>
              <a:t> yerine getireceği görevi ifade eder. </a:t>
            </a:r>
            <a:r>
              <a:rPr lang="tr-TR" sz="1700" b="0" i="0" dirty="0" err="1">
                <a:effectLst/>
              </a:rPr>
              <a:t>Processor</a:t>
            </a:r>
            <a:r>
              <a:rPr lang="tr-TR" sz="1700" b="0" i="0" dirty="0">
                <a:effectLst/>
              </a:rPr>
              <a:t> sınıfının “</a:t>
            </a:r>
            <a:r>
              <a:rPr lang="tr-TR" sz="1700" b="0" i="0" dirty="0" err="1">
                <a:effectLst/>
              </a:rPr>
              <a:t>run</a:t>
            </a:r>
            <a:r>
              <a:rPr lang="tr-TR" sz="1700" b="0" i="0" dirty="0">
                <a:effectLst/>
              </a:rPr>
              <a:t>()” metodu bize başladığını bildiriyor, işini yapıyor (işi yalnızca 5 saniye beklemektir), ve sonunda bittiğini bildiriyor.</a:t>
            </a:r>
          </a:p>
        </p:txBody>
      </p:sp>
      <p:pic>
        <p:nvPicPr>
          <p:cNvPr id="6" name="Resim 5">
            <a:extLst>
              <a:ext uri="{FF2B5EF4-FFF2-40B4-BE49-F238E27FC236}">
                <a16:creationId xmlns:a16="http://schemas.microsoft.com/office/drawing/2014/main" id="{71C171EC-C676-4132-8663-63DF68F5EBD4}"/>
              </a:ext>
            </a:extLst>
          </p:cNvPr>
          <p:cNvPicPr>
            <a:picLocks noChangeAspect="1"/>
          </p:cNvPicPr>
          <p:nvPr/>
        </p:nvPicPr>
        <p:blipFill>
          <a:blip r:embed="rId2"/>
          <a:stretch>
            <a:fillRect/>
          </a:stretch>
        </p:blipFill>
        <p:spPr>
          <a:xfrm>
            <a:off x="3395527" y="2693957"/>
            <a:ext cx="5873164" cy="3770914"/>
          </a:xfrm>
          <a:prstGeom prst="rect">
            <a:avLst/>
          </a:prstGeom>
        </p:spPr>
      </p:pic>
    </p:spTree>
    <p:extLst>
      <p:ext uri="{BB962C8B-B14F-4D97-AF65-F5344CB8AC3E}">
        <p14:creationId xmlns:p14="http://schemas.microsoft.com/office/powerpoint/2010/main" val="527634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383995" y="329899"/>
            <a:ext cx="8911687" cy="1280890"/>
          </a:xfrm>
        </p:spPr>
        <p:txBody>
          <a:bodyPr>
            <a:normAutofit/>
          </a:bodyPr>
          <a:lstStyle/>
          <a:p>
            <a:r>
              <a:rPr lang="tr-TR" dirty="0"/>
              <a:t>Uygulama Örneği (devamı)</a:t>
            </a:r>
          </a:p>
        </p:txBody>
      </p:sp>
      <p:sp>
        <p:nvSpPr>
          <p:cNvPr id="5" name="İçerik Yer Tutucusu 4">
            <a:extLst>
              <a:ext uri="{FF2B5EF4-FFF2-40B4-BE49-F238E27FC236}">
                <a16:creationId xmlns:a16="http://schemas.microsoft.com/office/drawing/2014/main" id="{2406FC7C-A2F0-45E5-87E5-F4EFB7526CBF}"/>
              </a:ext>
            </a:extLst>
          </p:cNvPr>
          <p:cNvSpPr>
            <a:spLocks noGrp="1"/>
          </p:cNvSpPr>
          <p:nvPr>
            <p:ph sz="half" idx="1"/>
          </p:nvPr>
        </p:nvSpPr>
        <p:spPr>
          <a:xfrm>
            <a:off x="1311579" y="1052945"/>
            <a:ext cx="10492494" cy="5017273"/>
          </a:xfrm>
        </p:spPr>
        <p:txBody>
          <a:bodyPr>
            <a:normAutofit/>
          </a:bodyPr>
          <a:lstStyle/>
          <a:p>
            <a:r>
              <a:rPr lang="tr-TR" sz="1700" b="0" i="0" dirty="0" err="1">
                <a:solidFill>
                  <a:srgbClr val="383838"/>
                </a:solidFill>
                <a:effectLst/>
              </a:rPr>
              <a:t>Processor</a:t>
            </a:r>
            <a:r>
              <a:rPr lang="tr-TR" sz="1700" b="0" i="0" dirty="0">
                <a:solidFill>
                  <a:srgbClr val="383838"/>
                </a:solidFill>
                <a:effectLst/>
              </a:rPr>
              <a:t> sınıfının ifade ettiği görevi 5 kere yapmak istediğimizde, donanımsal olarak 2 işlemci çekirdeğimiz mevcuttur, yani aynı anda 2 </a:t>
            </a:r>
            <a:r>
              <a:rPr lang="tr-TR" sz="1700" b="0" i="0" dirty="0" err="1">
                <a:solidFill>
                  <a:srgbClr val="383838"/>
                </a:solidFill>
                <a:effectLst/>
              </a:rPr>
              <a:t>thread</a:t>
            </a:r>
            <a:r>
              <a:rPr lang="tr-TR" sz="1700" b="0" i="0" dirty="0">
                <a:solidFill>
                  <a:srgbClr val="383838"/>
                </a:solidFill>
                <a:effectLst/>
              </a:rPr>
              <a:t> işletebiliriz. 2 boyutlu bir </a:t>
            </a:r>
            <a:r>
              <a:rPr lang="tr-TR" sz="1700" b="0" i="0" dirty="0" err="1">
                <a:solidFill>
                  <a:srgbClr val="383838"/>
                </a:solidFill>
                <a:effectLst/>
              </a:rPr>
              <a:t>thread</a:t>
            </a:r>
            <a:r>
              <a:rPr lang="tr-TR" sz="1700" b="0" i="0" dirty="0">
                <a:solidFill>
                  <a:srgbClr val="383838"/>
                </a:solidFill>
                <a:effectLst/>
              </a:rPr>
              <a:t> havuzu oluşturmak için </a:t>
            </a:r>
            <a:r>
              <a:rPr lang="tr-TR" sz="1700" b="0" i="0" dirty="0" err="1">
                <a:solidFill>
                  <a:srgbClr val="383838"/>
                </a:solidFill>
                <a:effectLst/>
              </a:rPr>
              <a:t>java.util.concurrent.Executors</a:t>
            </a:r>
            <a:r>
              <a:rPr lang="tr-TR" sz="1700" b="0" i="0" dirty="0">
                <a:solidFill>
                  <a:srgbClr val="383838"/>
                </a:solidFill>
                <a:effectLst/>
              </a:rPr>
              <a:t> sınıfının “</a:t>
            </a:r>
            <a:r>
              <a:rPr lang="tr-TR" sz="1700" b="0" i="0" dirty="0" err="1">
                <a:solidFill>
                  <a:srgbClr val="383838"/>
                </a:solidFill>
                <a:effectLst/>
              </a:rPr>
              <a:t>newFixedThreadPool</a:t>
            </a:r>
            <a:r>
              <a:rPr lang="tr-TR" sz="1700" b="0" i="0" dirty="0">
                <a:solidFill>
                  <a:srgbClr val="383838"/>
                </a:solidFill>
                <a:effectLst/>
              </a:rPr>
              <a:t>()” adlı statik metodundan yararlanacağız.</a:t>
            </a:r>
          </a:p>
          <a:p>
            <a:r>
              <a:rPr lang="tr-TR" sz="1700" b="0" i="0" dirty="0">
                <a:solidFill>
                  <a:srgbClr val="383838"/>
                </a:solidFill>
                <a:effectLst/>
              </a:rPr>
              <a:t>“</a:t>
            </a:r>
            <a:r>
              <a:rPr lang="tr-TR" sz="1700" b="0" i="0" dirty="0" err="1">
                <a:solidFill>
                  <a:srgbClr val="383838"/>
                </a:solidFill>
                <a:effectLst/>
              </a:rPr>
              <a:t>Executors.newFixedThreadPool</a:t>
            </a:r>
            <a:r>
              <a:rPr lang="tr-TR" sz="1700" b="0" i="0" dirty="0">
                <a:solidFill>
                  <a:srgbClr val="383838"/>
                </a:solidFill>
                <a:effectLst/>
              </a:rPr>
              <a:t>(2)” çağrısı bize 2 </a:t>
            </a:r>
            <a:r>
              <a:rPr lang="tr-TR" sz="1700" b="0" i="0" dirty="0" err="1">
                <a:solidFill>
                  <a:srgbClr val="383838"/>
                </a:solidFill>
                <a:effectLst/>
              </a:rPr>
              <a:t>threadlik</a:t>
            </a:r>
            <a:r>
              <a:rPr lang="tr-TR" sz="1700" b="0" i="0" dirty="0">
                <a:solidFill>
                  <a:srgbClr val="383838"/>
                </a:solidFill>
                <a:effectLst/>
              </a:rPr>
              <a:t> bir havuz oluşturup görevlerimizi kabul edip işletecek olan bir </a:t>
            </a:r>
            <a:r>
              <a:rPr lang="tr-TR" sz="1700" b="0" i="0" dirty="0" err="1">
                <a:solidFill>
                  <a:srgbClr val="383838"/>
                </a:solidFill>
                <a:effectLst/>
              </a:rPr>
              <a:t>java.util.concurrent.ExecutorService</a:t>
            </a:r>
            <a:r>
              <a:rPr lang="tr-TR" sz="1700" b="0" i="0" dirty="0">
                <a:solidFill>
                  <a:srgbClr val="383838"/>
                </a:solidFill>
                <a:effectLst/>
              </a:rPr>
              <a:t> nesnesi döndürür. “</a:t>
            </a:r>
            <a:r>
              <a:rPr lang="tr-TR" sz="1700" b="0" i="0" dirty="0" err="1">
                <a:solidFill>
                  <a:srgbClr val="383838"/>
                </a:solidFill>
                <a:effectLst/>
              </a:rPr>
              <a:t>ExecutorService.submit</a:t>
            </a:r>
            <a:r>
              <a:rPr lang="tr-TR" sz="1700" b="0" i="0" dirty="0">
                <a:solidFill>
                  <a:srgbClr val="383838"/>
                </a:solidFill>
                <a:effectLst/>
              </a:rPr>
              <a:t>()” metodu ile </a:t>
            </a:r>
            <a:r>
              <a:rPr lang="tr-TR" sz="1700" b="0" i="0" dirty="0" err="1">
                <a:solidFill>
                  <a:srgbClr val="383838"/>
                </a:solidFill>
                <a:effectLst/>
              </a:rPr>
              <a:t>Processor</a:t>
            </a:r>
            <a:r>
              <a:rPr lang="tr-TR" sz="1700" b="0" i="0" dirty="0">
                <a:solidFill>
                  <a:srgbClr val="383838"/>
                </a:solidFill>
                <a:effectLst/>
              </a:rPr>
              <a:t> tipindeki görevlerimizi görev işleticiye (</a:t>
            </a:r>
            <a:r>
              <a:rPr lang="tr-TR" sz="1700" b="0" i="0" dirty="0" err="1">
                <a:solidFill>
                  <a:srgbClr val="383838"/>
                </a:solidFill>
                <a:effectLst/>
              </a:rPr>
              <a:t>executorService</a:t>
            </a:r>
            <a:r>
              <a:rPr lang="tr-TR" sz="1700" b="0" i="0" dirty="0">
                <a:solidFill>
                  <a:srgbClr val="383838"/>
                </a:solidFill>
                <a:effectLst/>
              </a:rPr>
              <a:t>) ekleriz. “</a:t>
            </a:r>
            <a:r>
              <a:rPr lang="tr-TR" sz="1700" b="0" i="0" dirty="0" err="1">
                <a:solidFill>
                  <a:srgbClr val="383838"/>
                </a:solidFill>
                <a:effectLst/>
              </a:rPr>
              <a:t>ExecutorService</a:t>
            </a:r>
            <a:r>
              <a:rPr lang="tr-TR" sz="1700" b="0" i="0" dirty="0">
                <a:solidFill>
                  <a:srgbClr val="383838"/>
                </a:solidFill>
                <a:effectLst/>
              </a:rPr>
              <a:t>” havuzunda yer olduğu sürece kendisine eklenen </a:t>
            </a:r>
            <a:r>
              <a:rPr lang="tr-TR" sz="1700" b="0" i="0" dirty="0" err="1">
                <a:solidFill>
                  <a:srgbClr val="383838"/>
                </a:solidFill>
                <a:effectLst/>
              </a:rPr>
              <a:t>Runnable</a:t>
            </a:r>
            <a:r>
              <a:rPr lang="tr-TR" sz="1700" b="0" i="0" dirty="0">
                <a:solidFill>
                  <a:srgbClr val="383838"/>
                </a:solidFill>
                <a:effectLst/>
              </a:rPr>
              <a:t> nesneleri ile yeni birer </a:t>
            </a:r>
            <a:r>
              <a:rPr lang="tr-TR" sz="1700" b="0" i="0" dirty="0" err="1">
                <a:solidFill>
                  <a:srgbClr val="383838"/>
                </a:solidFill>
                <a:effectLst/>
              </a:rPr>
              <a:t>thread</a:t>
            </a:r>
            <a:r>
              <a:rPr lang="tr-TR" sz="1700" b="0" i="0" dirty="0">
                <a:solidFill>
                  <a:srgbClr val="383838"/>
                </a:solidFill>
                <a:effectLst/>
              </a:rPr>
              <a:t> oluşturur ve onu başlatır.</a:t>
            </a:r>
          </a:p>
          <a:p>
            <a:r>
              <a:rPr lang="tr-TR" sz="1700" b="0" i="0" dirty="0">
                <a:solidFill>
                  <a:srgbClr val="383838"/>
                </a:solidFill>
                <a:effectLst/>
              </a:rPr>
              <a:t>“</a:t>
            </a:r>
            <a:r>
              <a:rPr lang="tr-TR" sz="1700" b="0" i="0" dirty="0" err="1">
                <a:solidFill>
                  <a:srgbClr val="383838"/>
                </a:solidFill>
                <a:effectLst/>
              </a:rPr>
              <a:t>ExecutorService</a:t>
            </a:r>
            <a:r>
              <a:rPr lang="tr-TR" sz="1700" b="0" i="0" dirty="0">
                <a:solidFill>
                  <a:srgbClr val="383838"/>
                </a:solidFill>
                <a:effectLst/>
              </a:rPr>
              <a:t>” şöyle çalışmaktadır: Kendisine eklenen ilk görevi hemen işletmeye başlar. İkinci görev eklenir eklenmez hemen onu da işletmeye başlar. Ancak üçüncü görev geldiğinde önce havuzunda yer açılmasını bekler, yani ilk iki görevden birinin bitmesini bekler. Bir diğer deyişle havuzdaki görevlerden biri tamamlanana kadar diğer görevler kuyrukta bekler. Ve tüm görevler bitene kadar bu şekilde devam eder.</a:t>
            </a:r>
            <a:endParaRPr lang="tr-TR" sz="17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8" name="Resim 7">
            <a:extLst>
              <a:ext uri="{FF2B5EF4-FFF2-40B4-BE49-F238E27FC236}">
                <a16:creationId xmlns:a16="http://schemas.microsoft.com/office/drawing/2014/main" id="{DFF5DC8B-DD2C-4D6D-97E0-8C5C6C565F54}"/>
              </a:ext>
            </a:extLst>
          </p:cNvPr>
          <p:cNvPicPr>
            <a:picLocks noChangeAspect="1"/>
          </p:cNvPicPr>
          <p:nvPr/>
        </p:nvPicPr>
        <p:blipFill>
          <a:blip r:embed="rId2"/>
          <a:stretch>
            <a:fillRect/>
          </a:stretch>
        </p:blipFill>
        <p:spPr>
          <a:xfrm>
            <a:off x="1922169" y="5118755"/>
            <a:ext cx="8347661" cy="1409346"/>
          </a:xfrm>
          <a:prstGeom prst="rect">
            <a:avLst/>
          </a:prstGeom>
        </p:spPr>
      </p:pic>
    </p:spTree>
    <p:extLst>
      <p:ext uri="{BB962C8B-B14F-4D97-AF65-F5344CB8AC3E}">
        <p14:creationId xmlns:p14="http://schemas.microsoft.com/office/powerpoint/2010/main" val="181677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258523"/>
            <a:ext cx="8911687" cy="1280890"/>
          </a:xfrm>
        </p:spPr>
        <p:txBody>
          <a:bodyPr>
            <a:normAutofit/>
          </a:bodyPr>
          <a:lstStyle/>
          <a:p>
            <a:r>
              <a:rPr lang="tr-TR" dirty="0"/>
              <a:t>Uygulama Örneği(devam)</a:t>
            </a:r>
          </a:p>
        </p:txBody>
      </p:sp>
      <p:sp>
        <p:nvSpPr>
          <p:cNvPr id="5" name="İçerik Yer Tutucusu 4">
            <a:extLst>
              <a:ext uri="{FF2B5EF4-FFF2-40B4-BE49-F238E27FC236}">
                <a16:creationId xmlns:a16="http://schemas.microsoft.com/office/drawing/2014/main" id="{1B2FE0AC-5195-4750-9C42-8DF0D69A6FD3}"/>
              </a:ext>
            </a:extLst>
          </p:cNvPr>
          <p:cNvSpPr>
            <a:spLocks noGrp="1"/>
          </p:cNvSpPr>
          <p:nvPr>
            <p:ph idx="1"/>
          </p:nvPr>
        </p:nvSpPr>
        <p:spPr>
          <a:xfrm>
            <a:off x="1482436" y="900545"/>
            <a:ext cx="10446328" cy="5169673"/>
          </a:xfrm>
        </p:spPr>
        <p:txBody>
          <a:bodyPr>
            <a:normAutofit/>
          </a:bodyPr>
          <a:lstStyle/>
          <a:p>
            <a:r>
              <a:rPr lang="tr-TR" sz="1600" b="0" i="0" dirty="0">
                <a:solidFill>
                  <a:srgbClr val="383838"/>
                </a:solidFill>
                <a:effectLst/>
              </a:rPr>
              <a:t>“</a:t>
            </a:r>
            <a:r>
              <a:rPr lang="tr-TR" sz="1600" b="0" i="0" dirty="0" err="1">
                <a:solidFill>
                  <a:srgbClr val="383838"/>
                </a:solidFill>
                <a:effectLst/>
              </a:rPr>
              <a:t>ExecutorService.shutdown</a:t>
            </a:r>
            <a:r>
              <a:rPr lang="tr-TR" sz="1600" b="0" i="0" dirty="0">
                <a:solidFill>
                  <a:srgbClr val="383838"/>
                </a:solidFill>
                <a:effectLst/>
              </a:rPr>
              <a:t>()”,görev işleticiye (</a:t>
            </a:r>
            <a:r>
              <a:rPr lang="tr-TR" sz="1600" b="0" i="0" dirty="0" err="1">
                <a:solidFill>
                  <a:srgbClr val="383838"/>
                </a:solidFill>
                <a:effectLst/>
              </a:rPr>
              <a:t>executorService</a:t>
            </a:r>
            <a:r>
              <a:rPr lang="tr-TR" sz="1600" b="0" i="0" dirty="0">
                <a:solidFill>
                  <a:srgbClr val="383838"/>
                </a:solidFill>
                <a:effectLst/>
              </a:rPr>
              <a:t>) yeni görev kabul etme ve mevcuttaki tüm görevler bittiğinde görev işleticiyi sonlandır demektir. Eğer bu çağrı yapılmazsa, program sonlanmayacak, yeni görevler beklemeye devam edecektir. Biz de örneğimizde “</a:t>
            </a:r>
            <a:r>
              <a:rPr lang="tr-TR" sz="1600" b="0" i="0" dirty="0" err="1">
                <a:solidFill>
                  <a:srgbClr val="383838"/>
                </a:solidFill>
                <a:effectLst/>
              </a:rPr>
              <a:t>shutdown</a:t>
            </a:r>
            <a:r>
              <a:rPr lang="tr-TR" sz="1600" b="0" i="0" dirty="0">
                <a:solidFill>
                  <a:srgbClr val="383838"/>
                </a:solidFill>
                <a:effectLst/>
              </a:rPr>
              <a:t>()” çağrısı sonrası bunu belirtmek amacıyla konsola “Tüm görevler eklendi.” şeklinde bir bilgilendirme mesajı yazdırıyoruz. “</a:t>
            </a:r>
            <a:r>
              <a:rPr lang="tr-TR" sz="1600" b="0" i="0" dirty="0" err="1">
                <a:solidFill>
                  <a:srgbClr val="383838"/>
                </a:solidFill>
                <a:effectLst/>
              </a:rPr>
              <a:t>shutdown</a:t>
            </a:r>
            <a:r>
              <a:rPr lang="tr-TR" sz="1600" b="0" i="0" dirty="0">
                <a:solidFill>
                  <a:srgbClr val="383838"/>
                </a:solidFill>
                <a:effectLst/>
              </a:rPr>
              <a:t>()” çağrısı sonrasında “</a:t>
            </a:r>
            <a:r>
              <a:rPr lang="tr-TR" sz="1600" b="0" i="0" dirty="0" err="1">
                <a:solidFill>
                  <a:srgbClr val="383838"/>
                </a:solidFill>
                <a:effectLst/>
              </a:rPr>
              <a:t>executorService.submit</a:t>
            </a:r>
            <a:r>
              <a:rPr lang="tr-TR" sz="1600" b="0" i="0" dirty="0">
                <a:solidFill>
                  <a:srgbClr val="383838"/>
                </a:solidFill>
                <a:effectLst/>
              </a:rPr>
              <a:t>()” çağrısı ile yeni görev eklemeye çalışırsak </a:t>
            </a:r>
            <a:r>
              <a:rPr lang="tr-TR" sz="1600" b="0" i="0" dirty="0" err="1">
                <a:solidFill>
                  <a:srgbClr val="383838"/>
                </a:solidFill>
                <a:effectLst/>
              </a:rPr>
              <a:t>exception</a:t>
            </a:r>
            <a:r>
              <a:rPr lang="tr-TR" sz="1600" dirty="0">
                <a:solidFill>
                  <a:srgbClr val="383838"/>
                </a:solidFill>
              </a:rPr>
              <a:t> </a:t>
            </a:r>
            <a:r>
              <a:rPr lang="tr-TR" sz="1600" b="0" i="0" dirty="0">
                <a:solidFill>
                  <a:srgbClr val="383838"/>
                </a:solidFill>
                <a:effectLst/>
              </a:rPr>
              <a:t>fırlatıldığını görürüz.</a:t>
            </a:r>
          </a:p>
          <a:p>
            <a:r>
              <a:rPr lang="tr-TR" sz="1600" dirty="0">
                <a:solidFill>
                  <a:srgbClr val="383838"/>
                </a:solidFill>
              </a:rPr>
              <a:t>T</a:t>
            </a:r>
            <a:r>
              <a:rPr lang="tr-TR" sz="1600" b="0" i="0" dirty="0">
                <a:solidFill>
                  <a:srgbClr val="383838"/>
                </a:solidFill>
                <a:effectLst/>
              </a:rPr>
              <a:t>üm görevlerin tamamlanmasının ardından bir şeyler yapmak istediğimizde “</a:t>
            </a:r>
            <a:r>
              <a:rPr lang="tr-TR" sz="1600" b="0" i="0" dirty="0" err="1">
                <a:solidFill>
                  <a:srgbClr val="383838"/>
                </a:solidFill>
                <a:effectLst/>
              </a:rPr>
              <a:t>ExecutorService.awaitTermination</a:t>
            </a:r>
            <a:r>
              <a:rPr lang="tr-TR" sz="1600" b="0" i="0" dirty="0">
                <a:solidFill>
                  <a:srgbClr val="383838"/>
                </a:solidFill>
                <a:effectLst/>
              </a:rPr>
              <a:t>()” metodunu kullanırız. “</a:t>
            </a:r>
            <a:r>
              <a:rPr lang="tr-TR" sz="1600" b="0" i="0" dirty="0" err="1">
                <a:solidFill>
                  <a:srgbClr val="383838"/>
                </a:solidFill>
                <a:effectLst/>
              </a:rPr>
              <a:t>awaitTermination</a:t>
            </a:r>
            <a:r>
              <a:rPr lang="tr-TR" sz="1600" b="0" i="0" dirty="0">
                <a:solidFill>
                  <a:srgbClr val="383838"/>
                </a:solidFill>
                <a:effectLst/>
              </a:rPr>
              <a:t>()” metodu ile bir zaman sınırlaması belirtilir. Metodun çağrısında belirtilen zaman her koşulda beklenecek zamanı değil maksimum beklenecek zamanı belirtir. Örneğimizde bu zamanı 1 gün olarak belirttik. </a:t>
            </a:r>
            <a:r>
              <a:rPr lang="tr-TR" sz="1600" dirty="0">
                <a:solidFill>
                  <a:srgbClr val="383838"/>
                </a:solidFill>
              </a:rPr>
              <a:t>Yani t</a:t>
            </a:r>
            <a:r>
              <a:rPr lang="tr-TR" sz="1600" b="0" i="0" dirty="0">
                <a:solidFill>
                  <a:srgbClr val="383838"/>
                </a:solidFill>
                <a:effectLst/>
              </a:rPr>
              <a:t>üm görevler tamamlanana kadar bekler, eğer 1 günde tüm görevler tamamlanmazsa görev işleticiyi sonlandırır.</a:t>
            </a:r>
            <a:endParaRPr lang="tr-TR" sz="16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Resim 6">
            <a:extLst>
              <a:ext uri="{FF2B5EF4-FFF2-40B4-BE49-F238E27FC236}">
                <a16:creationId xmlns:a16="http://schemas.microsoft.com/office/drawing/2014/main" id="{4662F5AD-F12B-4CE7-8558-EBBAF4B80AD1}"/>
              </a:ext>
            </a:extLst>
          </p:cNvPr>
          <p:cNvPicPr>
            <a:picLocks noChangeAspect="1"/>
          </p:cNvPicPr>
          <p:nvPr/>
        </p:nvPicPr>
        <p:blipFill>
          <a:blip r:embed="rId2"/>
          <a:stretch>
            <a:fillRect/>
          </a:stretch>
        </p:blipFill>
        <p:spPr>
          <a:xfrm>
            <a:off x="3328761" y="4070958"/>
            <a:ext cx="6532006" cy="2528519"/>
          </a:xfrm>
          <a:prstGeom prst="rect">
            <a:avLst/>
          </a:prstGeom>
        </p:spPr>
      </p:pic>
    </p:spTree>
    <p:extLst>
      <p:ext uri="{BB962C8B-B14F-4D97-AF65-F5344CB8AC3E}">
        <p14:creationId xmlns:p14="http://schemas.microsoft.com/office/powerpoint/2010/main" val="65530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Örneği(devam)</a:t>
            </a:r>
          </a:p>
        </p:txBody>
      </p:sp>
      <p:sp>
        <p:nvSpPr>
          <p:cNvPr id="5" name="İçerik Yer Tutucusu 4">
            <a:extLst>
              <a:ext uri="{FF2B5EF4-FFF2-40B4-BE49-F238E27FC236}">
                <a16:creationId xmlns:a16="http://schemas.microsoft.com/office/drawing/2014/main" id="{1B2FE0AC-5195-4750-9C42-8DF0D69A6FD3}"/>
              </a:ext>
            </a:extLst>
          </p:cNvPr>
          <p:cNvSpPr>
            <a:spLocks noGrp="1"/>
          </p:cNvSpPr>
          <p:nvPr>
            <p:ph idx="1"/>
          </p:nvPr>
        </p:nvSpPr>
        <p:spPr>
          <a:xfrm>
            <a:off x="1676400" y="1690254"/>
            <a:ext cx="10252364" cy="4379963"/>
          </a:xfrm>
        </p:spPr>
        <p:txBody>
          <a:bodyPr>
            <a:normAutofit/>
          </a:bodyPr>
          <a:lstStyle/>
          <a:p>
            <a:r>
              <a:rPr lang="tr-TR" sz="1600" dirty="0">
                <a:solidFill>
                  <a:srgbClr val="383838"/>
                </a:solidFill>
              </a:rPr>
              <a:t>Aşağıda programımızın çıktısı yer almaktadır.</a:t>
            </a:r>
            <a:endParaRPr lang="tr-TR" sz="16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Resim 5">
            <a:extLst>
              <a:ext uri="{FF2B5EF4-FFF2-40B4-BE49-F238E27FC236}">
                <a16:creationId xmlns:a16="http://schemas.microsoft.com/office/drawing/2014/main" id="{D7557074-2140-4F80-A861-E257C8F489CC}"/>
              </a:ext>
            </a:extLst>
          </p:cNvPr>
          <p:cNvPicPr>
            <a:picLocks noChangeAspect="1"/>
          </p:cNvPicPr>
          <p:nvPr/>
        </p:nvPicPr>
        <p:blipFill>
          <a:blip r:embed="rId2"/>
          <a:stretch>
            <a:fillRect/>
          </a:stretch>
        </p:blipFill>
        <p:spPr>
          <a:xfrm>
            <a:off x="3226207" y="2443597"/>
            <a:ext cx="5739585" cy="3790293"/>
          </a:xfrm>
          <a:prstGeom prst="rect">
            <a:avLst/>
          </a:prstGeom>
        </p:spPr>
      </p:pic>
    </p:spTree>
    <p:extLst>
      <p:ext uri="{BB962C8B-B14F-4D97-AF65-F5344CB8AC3E}">
        <p14:creationId xmlns:p14="http://schemas.microsoft.com/office/powerpoint/2010/main" val="319095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r>
              <a:rPr lang="tr-TR" sz="1700" b="0" i="0" dirty="0" err="1">
                <a:effectLst/>
              </a:rPr>
              <a:t>Thread'ler</a:t>
            </a:r>
            <a:r>
              <a:rPr lang="tr-TR" sz="1700" b="0" i="0" dirty="0">
                <a:effectLst/>
              </a:rPr>
              <a:t> birbirinden bağımsız olarak, eş zamanlı çalışabilen program parçacıklarıdır. Java'da dahil olmak üzere bütün modern programlama dilleri </a:t>
            </a:r>
            <a:r>
              <a:rPr lang="tr-TR" sz="1700" b="0" i="0" dirty="0" err="1">
                <a:effectLst/>
              </a:rPr>
              <a:t>Thread</a:t>
            </a:r>
            <a:r>
              <a:rPr lang="tr-TR" sz="1700" dirty="0" err="1"/>
              <a:t>’i</a:t>
            </a:r>
            <a:r>
              <a:rPr lang="tr-TR" sz="1700" b="0" i="0" dirty="0">
                <a:effectLst/>
              </a:rPr>
              <a:t> destekler. </a:t>
            </a:r>
            <a:r>
              <a:rPr lang="tr-TR" sz="1700" b="0" i="0" dirty="0" err="1">
                <a:effectLst/>
              </a:rPr>
              <a:t>Thread</a:t>
            </a:r>
            <a:r>
              <a:rPr lang="tr-TR" sz="1700" b="0" i="0" dirty="0">
                <a:effectLst/>
              </a:rPr>
              <a:t> sisteminin çalışabilmesi için hem donanım hem de yazılım olarak kullanılan sistemin destek vermesi gerekir. Yani hem CPU hem de işletim sistemi bunu desteklemelidir. </a:t>
            </a:r>
            <a:r>
              <a:rPr lang="tr-TR" sz="1700" b="0" i="0" dirty="0" err="1">
                <a:effectLst/>
              </a:rPr>
              <a:t>Thread</a:t>
            </a:r>
            <a:r>
              <a:rPr lang="tr-TR" sz="1700" b="0" i="0" dirty="0">
                <a:effectLst/>
              </a:rPr>
              <a:t> destekleyen sistemlere </a:t>
            </a:r>
            <a:r>
              <a:rPr lang="tr-TR" sz="1700" b="0" i="0" dirty="0" err="1">
                <a:effectLst/>
              </a:rPr>
              <a:t>multithreading</a:t>
            </a:r>
            <a:r>
              <a:rPr lang="tr-TR" sz="1700" b="0" i="0" dirty="0">
                <a:effectLst/>
              </a:rPr>
              <a:t> sistemler denir. </a:t>
            </a:r>
            <a:r>
              <a:rPr lang="tr-TR" sz="1700" b="0" i="0" dirty="0" err="1">
                <a:effectLst/>
              </a:rPr>
              <a:t>Multithread</a:t>
            </a:r>
            <a:r>
              <a:rPr lang="tr-TR" sz="1700" b="0" i="0" dirty="0">
                <a:effectLst/>
              </a:rPr>
              <a:t> sistemler tek bir CPU'yu paylaşırlar. Donanım ve işletim sistemi arka planda çalışan </a:t>
            </a:r>
            <a:r>
              <a:rPr lang="tr-TR" sz="1700" b="0" i="0" dirty="0" err="1">
                <a:effectLst/>
              </a:rPr>
              <a:t>threadler</a:t>
            </a:r>
            <a:r>
              <a:rPr lang="tr-TR" sz="1700" b="0" i="0" dirty="0">
                <a:effectLst/>
              </a:rPr>
              <a:t> arasında sürekli geçiş yaparak bütün </a:t>
            </a:r>
            <a:r>
              <a:rPr lang="tr-TR" sz="1700" b="0" i="0" dirty="0" err="1">
                <a:effectLst/>
              </a:rPr>
              <a:t>threadlerin</a:t>
            </a:r>
            <a:r>
              <a:rPr lang="tr-TR" sz="1700" b="0" i="0" dirty="0">
                <a:effectLst/>
              </a:rPr>
              <a:t> eş zamanlı çalışıyormuş gibi davranmasını sağlar. Bir program çalıştığında bu program için işletim sistemi bir </a:t>
            </a:r>
            <a:r>
              <a:rPr lang="tr-TR" sz="1700" b="0" i="0" dirty="0" err="1">
                <a:effectLst/>
              </a:rPr>
              <a:t>process</a:t>
            </a:r>
            <a:r>
              <a:rPr lang="tr-TR" sz="1700" b="0" i="0" dirty="0">
                <a:effectLst/>
              </a:rPr>
              <a:t> oluşturur ve her </a:t>
            </a:r>
            <a:r>
              <a:rPr lang="tr-TR" sz="1700" b="0" i="0" dirty="0" err="1">
                <a:effectLst/>
              </a:rPr>
              <a:t>processin</a:t>
            </a:r>
            <a:r>
              <a:rPr lang="tr-TR" sz="1700" b="0" i="0" dirty="0">
                <a:effectLst/>
              </a:rPr>
              <a:t> bir </a:t>
            </a:r>
            <a:r>
              <a:rPr lang="tr-TR" sz="1700" b="0" i="0" dirty="0" err="1">
                <a:effectLst/>
              </a:rPr>
              <a:t>thread’i</a:t>
            </a:r>
            <a:r>
              <a:rPr lang="tr-TR" sz="1700" b="0" i="0" dirty="0">
                <a:effectLst/>
              </a:rPr>
              <a:t> olur. Bu </a:t>
            </a:r>
            <a:r>
              <a:rPr lang="tr-TR" sz="1700" b="0" i="0" dirty="0" err="1">
                <a:effectLst/>
              </a:rPr>
              <a:t>thread’e</a:t>
            </a:r>
            <a:r>
              <a:rPr lang="tr-TR" sz="1700" b="0" i="0" dirty="0">
                <a:effectLst/>
              </a:rPr>
              <a:t> main </a:t>
            </a:r>
            <a:r>
              <a:rPr lang="tr-TR" sz="1700" b="0" i="0" dirty="0" err="1">
                <a:effectLst/>
              </a:rPr>
              <a:t>thread</a:t>
            </a:r>
            <a:r>
              <a:rPr lang="tr-TR" sz="1700" b="0" i="0" dirty="0">
                <a:effectLst/>
              </a:rPr>
              <a:t> denir. Program çalıştıktan sonra kendi başka </a:t>
            </a:r>
            <a:r>
              <a:rPr lang="tr-TR" sz="1700" b="0" i="0" dirty="0" err="1">
                <a:effectLst/>
              </a:rPr>
              <a:t>thread’ler</a:t>
            </a:r>
            <a:r>
              <a:rPr lang="tr-TR" sz="1700" b="0" i="0" dirty="0">
                <a:effectLst/>
              </a:rPr>
              <a:t> oluşturabilir. </a:t>
            </a:r>
            <a:r>
              <a:rPr lang="tr-TR" sz="1700" b="0" i="0" dirty="0" err="1">
                <a:effectLst/>
              </a:rPr>
              <a:t>Thread’leri</a:t>
            </a:r>
            <a:r>
              <a:rPr lang="tr-TR" sz="1700" b="0" i="0" dirty="0">
                <a:effectLst/>
              </a:rPr>
              <a:t> </a:t>
            </a:r>
            <a:r>
              <a:rPr lang="tr-TR" sz="1700" b="0" i="0" dirty="0" err="1">
                <a:effectLst/>
              </a:rPr>
              <a:t>processlerden</a:t>
            </a:r>
            <a:r>
              <a:rPr lang="tr-TR" sz="1700" b="0" i="0" dirty="0">
                <a:effectLst/>
              </a:rPr>
              <a:t> ayıran özelliği, </a:t>
            </a:r>
            <a:r>
              <a:rPr lang="tr-TR" sz="1700" b="0" i="0" dirty="0" err="1">
                <a:effectLst/>
              </a:rPr>
              <a:t>process</a:t>
            </a:r>
            <a:r>
              <a:rPr lang="tr-TR" sz="1700" b="0" i="0" dirty="0">
                <a:effectLst/>
              </a:rPr>
              <a:t> oluşturmaya göre </a:t>
            </a:r>
            <a:r>
              <a:rPr lang="tr-TR" sz="1700" b="0" i="0" dirty="0" err="1">
                <a:effectLst/>
              </a:rPr>
              <a:t>thread</a:t>
            </a:r>
            <a:r>
              <a:rPr lang="tr-TR" sz="1700" b="0" i="0" dirty="0">
                <a:effectLst/>
              </a:rPr>
              <a:t> oluşturmanın daha kolay oluşudur. Bir </a:t>
            </a:r>
            <a:r>
              <a:rPr lang="tr-TR" sz="1700" b="0" i="0" dirty="0" err="1">
                <a:effectLst/>
              </a:rPr>
              <a:t>process’in</a:t>
            </a:r>
            <a:r>
              <a:rPr lang="tr-TR" sz="1700" b="0" i="0" dirty="0">
                <a:effectLst/>
              </a:rPr>
              <a:t> oluşturduğu </a:t>
            </a:r>
            <a:r>
              <a:rPr lang="tr-TR" sz="1700" b="0" i="0" dirty="0" err="1">
                <a:effectLst/>
              </a:rPr>
              <a:t>thread’ler</a:t>
            </a:r>
            <a:r>
              <a:rPr lang="tr-TR" sz="1700" b="0" i="0" dirty="0">
                <a:effectLst/>
              </a:rPr>
              <a:t> o </a:t>
            </a:r>
            <a:r>
              <a:rPr lang="tr-TR" sz="1700" b="0" i="0" dirty="0" err="1">
                <a:effectLst/>
              </a:rPr>
              <a:t>process’in</a:t>
            </a:r>
            <a:r>
              <a:rPr lang="tr-TR" sz="1700" b="0" i="0" dirty="0">
                <a:effectLst/>
              </a:rPr>
              <a:t> tüm kaynaklarına erişebilirler ve bu kaynakları ortak kullanırlar. </a:t>
            </a:r>
          </a:p>
          <a:p>
            <a:r>
              <a:rPr lang="tr-TR" sz="1700" b="0" i="0" dirty="0">
                <a:effectLst/>
              </a:rPr>
              <a:t>x tane görevimizin olduğunu ve bu görevleri </a:t>
            </a:r>
            <a:r>
              <a:rPr lang="tr-TR" sz="1700" b="0" i="0" dirty="0" err="1">
                <a:effectLst/>
              </a:rPr>
              <a:t>y’li</a:t>
            </a:r>
            <a:r>
              <a:rPr lang="tr-TR" sz="1700" b="0" i="0" dirty="0">
                <a:effectLst/>
              </a:rPr>
              <a:t> </a:t>
            </a:r>
            <a:r>
              <a:rPr lang="tr-TR" sz="1700" b="0" i="0" dirty="0" err="1">
                <a:effectLst/>
              </a:rPr>
              <a:t>threadler</a:t>
            </a:r>
            <a:r>
              <a:rPr lang="tr-TR" sz="1700" b="0" i="0" dirty="0">
                <a:effectLst/>
              </a:rPr>
              <a:t> halinde yerine getirmek istersek Java’da bunu </a:t>
            </a:r>
            <a:r>
              <a:rPr lang="tr-TR" sz="1700" b="0" i="0" dirty="0" err="1">
                <a:effectLst/>
              </a:rPr>
              <a:t>Thread</a:t>
            </a:r>
            <a:r>
              <a:rPr lang="tr-TR" sz="1700" b="0" i="0" dirty="0">
                <a:effectLst/>
              </a:rPr>
              <a:t> </a:t>
            </a:r>
            <a:r>
              <a:rPr lang="tr-TR" sz="1700" b="0" i="0" dirty="0" err="1">
                <a:effectLst/>
              </a:rPr>
              <a:t>Pools</a:t>
            </a:r>
            <a:r>
              <a:rPr lang="tr-TR" sz="1700" b="0" i="0" dirty="0">
                <a:effectLst/>
              </a:rPr>
              <a:t> yani </a:t>
            </a:r>
            <a:r>
              <a:rPr lang="tr-TR" sz="1700" b="0" i="0" dirty="0" err="1">
                <a:effectLst/>
              </a:rPr>
              <a:t>thread</a:t>
            </a:r>
            <a:r>
              <a:rPr lang="tr-TR" sz="1700" b="0" i="0" dirty="0">
                <a:effectLst/>
              </a:rPr>
              <a:t> havuzlarıyla gerçekleştiririz. </a:t>
            </a:r>
            <a:r>
              <a:rPr lang="tr-TR" sz="1700" b="0" i="0" dirty="0" err="1">
                <a:effectLst/>
              </a:rPr>
              <a:t>Thread</a:t>
            </a:r>
            <a:r>
              <a:rPr lang="tr-TR" sz="1700" b="0" i="0" dirty="0">
                <a:effectLst/>
              </a:rPr>
              <a:t> </a:t>
            </a:r>
            <a:r>
              <a:rPr lang="tr-TR" sz="1700" b="0" i="0" dirty="0" err="1">
                <a:effectLst/>
              </a:rPr>
              <a:t>pools</a:t>
            </a:r>
            <a:r>
              <a:rPr lang="tr-TR" sz="1700" b="0" i="0" dirty="0">
                <a:effectLst/>
              </a:rPr>
              <a:t> sayesinde kaynak konusunda  fazla düşünmeden ilerlememiz sağlanır. </a:t>
            </a:r>
            <a:r>
              <a:rPr lang="tr-TR" sz="1700" dirty="0"/>
              <a:t>K</a:t>
            </a:r>
            <a:r>
              <a:rPr lang="tr-TR" sz="1700" b="0" i="0" dirty="0">
                <a:effectLst/>
              </a:rPr>
              <a:t>aynak yetersizliği dolayısıyla hata alınmasını önlemiş oluruz.</a:t>
            </a:r>
          </a:p>
        </p:txBody>
      </p:sp>
    </p:spTree>
    <p:extLst>
      <p:ext uri="{BB962C8B-B14F-4D97-AF65-F5344CB8AC3E}">
        <p14:creationId xmlns:p14="http://schemas.microsoft.com/office/powerpoint/2010/main" val="2697588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027082" y="1692958"/>
            <a:ext cx="8915400" cy="3777622"/>
          </a:xfrm>
        </p:spPr>
        <p:txBody>
          <a:bodyPr/>
          <a:lstStyle/>
          <a:p>
            <a:r>
              <a:rPr lang="tr-TR" sz="1700" dirty="0" err="1"/>
              <a:t>Thread</a:t>
            </a:r>
            <a:r>
              <a:rPr lang="tr-TR" sz="1700" dirty="0"/>
              <a:t> kullanımı:</a:t>
            </a:r>
            <a:br>
              <a:rPr lang="tr-TR" sz="1700" dirty="0"/>
            </a:br>
            <a:r>
              <a:rPr lang="tr-TR" sz="1700" dirty="0"/>
              <a:t>(</a:t>
            </a:r>
            <a:r>
              <a:rPr lang="en-US" sz="1700" u="sng" dirty="0">
                <a:solidFill>
                  <a:srgbClr val="00B0F0"/>
                </a:solidFill>
                <a:hlinkClick r:id="rId2">
                  <a:extLst>
                    <a:ext uri="{A12FA001-AC4F-418D-AE19-62706E023703}">
                      <ahyp:hlinkClr xmlns:ahyp="http://schemas.microsoft.com/office/drawing/2018/hyperlinkcolor" val="tx"/>
                    </a:ext>
                  </a:extLst>
                </a:hlinkClick>
              </a:rPr>
              <a:t>https://emrahmete.wordpress.com/2011/10/06/javada-thread-yapisi-ve-kullanimi-hakkinda-ipuclari/</a:t>
            </a:r>
            <a:r>
              <a:rPr lang="tr-TR" sz="1700" dirty="0"/>
              <a:t>)</a:t>
            </a:r>
          </a:p>
          <a:p>
            <a:r>
              <a:rPr lang="tr-TR" sz="1700" dirty="0"/>
              <a:t>(</a:t>
            </a:r>
            <a:r>
              <a:rPr lang="tr-TR" sz="1700" u="sng" dirty="0">
                <a:solidFill>
                  <a:srgbClr val="00B0F0"/>
                </a:solidFill>
                <a:hlinkClick r:id="rId3">
                  <a:extLst>
                    <a:ext uri="{A12FA001-AC4F-418D-AE19-62706E023703}">
                      <ahyp:hlinkClr xmlns:ahyp="http://schemas.microsoft.com/office/drawing/2018/hyperlinkcolor" val="tx"/>
                    </a:ext>
                  </a:extLst>
                </a:hlinkClick>
              </a:rPr>
              <a:t>https://medium.com/gokhanyavas/javada-multithreading-bbc6a9181772</a:t>
            </a:r>
            <a:r>
              <a:rPr lang="tr-TR" sz="1700" dirty="0"/>
              <a:t>)</a:t>
            </a:r>
          </a:p>
          <a:p>
            <a:r>
              <a:rPr lang="tr-TR" sz="1700" dirty="0"/>
              <a:t>(</a:t>
            </a:r>
            <a:r>
              <a:rPr lang="tr-TR" sz="1700" u="sng" dirty="0">
                <a:solidFill>
                  <a:srgbClr val="00B0F0"/>
                </a:solidFill>
                <a:hlinkClick r:id="rId4">
                  <a:extLst>
                    <a:ext uri="{A12FA001-AC4F-418D-AE19-62706E023703}">
                      <ahyp:hlinkClr xmlns:ahyp="http://schemas.microsoft.com/office/drawing/2018/hyperlinkcolor" val="tx"/>
                    </a:ext>
                  </a:extLst>
                </a:hlinkClick>
              </a:rPr>
              <a:t>https://ufukuzun.wordpress.com/2015/02/14/javada-multithreading-bolum-1-merhaba-thread/</a:t>
            </a:r>
            <a:r>
              <a:rPr lang="tr-TR" sz="1700" u="sng" dirty="0">
                <a:solidFill>
                  <a:srgbClr val="00B0F0"/>
                </a:solidFill>
              </a:rPr>
              <a:t>  </a:t>
            </a:r>
            <a:r>
              <a:rPr lang="tr-TR" sz="1700" dirty="0"/>
              <a:t>)</a:t>
            </a:r>
          </a:p>
          <a:p>
            <a:r>
              <a:rPr lang="tr-TR" sz="1700" dirty="0" err="1"/>
              <a:t>Pooling</a:t>
            </a:r>
            <a:r>
              <a:rPr lang="tr-TR" sz="1700" dirty="0"/>
              <a:t> kavramı:</a:t>
            </a:r>
            <a:br>
              <a:rPr lang="tr-TR" sz="1700" dirty="0"/>
            </a:br>
            <a:r>
              <a:rPr lang="tr-TR" sz="1700" dirty="0"/>
              <a:t>(</a:t>
            </a:r>
            <a:r>
              <a:rPr lang="en-US" sz="1700" u="sng" dirty="0">
                <a:solidFill>
                  <a:srgbClr val="00B0F0"/>
                </a:solidFill>
                <a:hlinkClick r:id="rId5">
                  <a:extLst>
                    <a:ext uri="{A12FA001-AC4F-418D-AE19-62706E023703}">
                      <ahyp:hlinkClr xmlns:ahyp="http://schemas.microsoft.com/office/drawing/2018/hyperlinkcolor" val="tx"/>
                    </a:ext>
                  </a:extLst>
                </a:hlinkClick>
              </a:rPr>
              <a:t>https://kplnosmn94.medium.com/java-multithreading-4-thread-pools-3a301eff28f9</a:t>
            </a:r>
            <a:r>
              <a:rPr lang="tr-TR" sz="1700" dirty="0"/>
              <a:t>)</a:t>
            </a:r>
          </a:p>
          <a:p>
            <a:r>
              <a:rPr lang="tr-TR" sz="1700" dirty="0"/>
              <a:t>(</a:t>
            </a:r>
            <a:r>
              <a:rPr lang="tr-TR" sz="1700" u="sng" dirty="0">
                <a:solidFill>
                  <a:srgbClr val="00B0F0"/>
                </a:solidFill>
                <a:hlinkClick r:id="rId6">
                  <a:extLst>
                    <a:ext uri="{A12FA001-AC4F-418D-AE19-62706E023703}">
                      <ahyp:hlinkClr xmlns:ahyp="http://schemas.microsoft.com/office/drawing/2018/hyperlinkcolor" val="tx"/>
                    </a:ext>
                  </a:extLst>
                </a:hlinkClick>
              </a:rPr>
              <a:t>https://ufukuzun.wordpress.com/2015/04/05/javada-multithreading-bolum-5-thread-havuzlari-thread-pools/</a:t>
            </a:r>
            <a:r>
              <a:rPr lang="tr-TR" sz="1700" u="sng" dirty="0">
                <a:solidFill>
                  <a:srgbClr val="00B0F0"/>
                </a:solidFill>
              </a:rPr>
              <a:t>  </a:t>
            </a:r>
            <a:r>
              <a:rPr lang="tr-TR" sz="1700" dirty="0"/>
              <a:t>)</a:t>
            </a:r>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8"/>
            <a:extLst>
              <a:ext uri="{FF2B5EF4-FFF2-40B4-BE49-F238E27FC236}">
                <a16:creationId xmlns:a16="http://schemas.microsoft.com/office/drawing/2014/main" id="{E615FC51-021C-4530-9CCB-7B39F7838C2C}"/>
              </a:ext>
            </a:extLst>
          </p:cNvPr>
          <p:cNvPicPr>
            <a:picLocks noChangeAspect="1"/>
          </p:cNvPicPr>
          <p:nvPr/>
        </p:nvPicPr>
        <p:blipFill>
          <a:blip r:embed="rId9"/>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10"/>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96000" y="4529540"/>
            <a:ext cx="5749254"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Busegül Yılmaz1711404042</a:t>
            </a:r>
            <a:br>
              <a:rPr lang="tr-TR" b="1" dirty="0">
                <a:solidFill>
                  <a:schemeClr val="tx1"/>
                </a:solidFill>
              </a:rPr>
            </a:br>
            <a:r>
              <a:rPr lang="tr-TR" dirty="0">
                <a:solidFill>
                  <a:schemeClr val="tx1"/>
                </a:solidFill>
              </a:rPr>
              <a:t>E-posta                       : busegly@outlook.com</a:t>
            </a:r>
          </a:p>
          <a:p>
            <a:r>
              <a:rPr lang="tr-TR" dirty="0">
                <a:solidFill>
                  <a:schemeClr val="tx1"/>
                </a:solidFill>
              </a:rPr>
              <a:t>Tarih                            : 08/06/2021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a16="http://schemas.microsoft.com/office/drawing/2014/main"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89212" y="1537855"/>
            <a:ext cx="8915400" cy="4733341"/>
          </a:xfrm>
        </p:spPr>
        <p:txBody>
          <a:bodyPr>
            <a:normAutofit/>
          </a:bodyPr>
          <a:lstStyle/>
          <a:p>
            <a:r>
              <a:rPr lang="tr-TR" sz="1700" dirty="0" err="1"/>
              <a:t>Thread</a:t>
            </a:r>
            <a:r>
              <a:rPr lang="tr-TR" sz="1700" dirty="0"/>
              <a:t> nedir?</a:t>
            </a:r>
          </a:p>
          <a:p>
            <a:r>
              <a:rPr lang="tr-TR" sz="1700" dirty="0" err="1"/>
              <a:t>Thread</a:t>
            </a:r>
            <a:r>
              <a:rPr lang="tr-TR" sz="1700" dirty="0"/>
              <a:t> Sınıfının Metotları</a:t>
            </a:r>
          </a:p>
          <a:p>
            <a:r>
              <a:rPr lang="tr-TR" sz="1700" dirty="0" err="1"/>
              <a:t>Thread</a:t>
            </a:r>
            <a:r>
              <a:rPr lang="tr-TR" sz="1700" dirty="0"/>
              <a:t> Kullanımı </a:t>
            </a:r>
          </a:p>
          <a:p>
            <a:r>
              <a:rPr lang="tr-TR" sz="1700" dirty="0" err="1"/>
              <a:t>Thread</a:t>
            </a:r>
            <a:r>
              <a:rPr lang="tr-TR" sz="1700" dirty="0"/>
              <a:t> Durumları Arasındaki Geçişler</a:t>
            </a:r>
          </a:p>
          <a:p>
            <a:r>
              <a:rPr lang="tr-TR" sz="1700" dirty="0" err="1"/>
              <a:t>Thread</a:t>
            </a:r>
            <a:r>
              <a:rPr lang="tr-TR" sz="1700" dirty="0"/>
              <a:t> Uygulama Örneği - 1</a:t>
            </a:r>
          </a:p>
          <a:p>
            <a:r>
              <a:rPr lang="tr-TR" sz="1700" dirty="0" err="1"/>
              <a:t>Thread</a:t>
            </a:r>
            <a:r>
              <a:rPr lang="tr-TR" sz="1700" dirty="0"/>
              <a:t> Uygulama Örneği - 2</a:t>
            </a:r>
          </a:p>
          <a:p>
            <a:r>
              <a:rPr lang="tr-TR" sz="1700" dirty="0" err="1"/>
              <a:t>Pooling</a:t>
            </a:r>
            <a:r>
              <a:rPr lang="tr-TR" sz="1700" dirty="0"/>
              <a:t> Kavramı</a:t>
            </a:r>
          </a:p>
          <a:p>
            <a:r>
              <a:rPr lang="tr-TR" sz="1700" dirty="0" err="1"/>
              <a:t>Pooling</a:t>
            </a:r>
            <a:r>
              <a:rPr lang="tr-TR" sz="1700" dirty="0"/>
              <a:t> Metotları</a:t>
            </a:r>
          </a:p>
          <a:p>
            <a:r>
              <a:rPr lang="tr-TR" sz="1700" dirty="0" err="1"/>
              <a:t>Pooling</a:t>
            </a:r>
            <a:r>
              <a:rPr lang="tr-TR" sz="1700" dirty="0"/>
              <a:t> Uygulama Örneği</a:t>
            </a:r>
          </a:p>
          <a:p>
            <a:r>
              <a:rPr lang="tr-TR" sz="1700" dirty="0"/>
              <a:t>Sonuç</a:t>
            </a:r>
          </a:p>
          <a:p>
            <a:r>
              <a:rPr lang="tr-TR" sz="1700"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90" y="2133600"/>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err="1"/>
              <a:t>Thread</a:t>
            </a:r>
            <a:r>
              <a:rPr lang="tr-TR" dirty="0"/>
              <a:t> Nedir?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2004635"/>
            <a:ext cx="6977675" cy="4329052"/>
          </a:xfrm>
        </p:spPr>
        <p:txBody>
          <a:bodyPr>
            <a:normAutofit/>
          </a:bodyPr>
          <a:lstStyle/>
          <a:p>
            <a:r>
              <a:rPr lang="tr-TR" sz="1700" i="0" dirty="0">
                <a:effectLst/>
              </a:rPr>
              <a:t>Java dilinin en büyük özelliklerinden biride </a:t>
            </a:r>
            <a:r>
              <a:rPr lang="tr-TR" sz="1700" i="0" dirty="0" err="1">
                <a:effectLst/>
              </a:rPr>
              <a:t>multithread</a:t>
            </a:r>
            <a:r>
              <a:rPr lang="tr-TR" sz="1700" i="0" dirty="0">
                <a:effectLst/>
              </a:rPr>
              <a:t> uygulamalar geliştirmemize olanak sağlamasıdır. </a:t>
            </a:r>
            <a:r>
              <a:rPr lang="tr-TR" sz="1700" i="0" dirty="0" err="1">
                <a:effectLst/>
              </a:rPr>
              <a:t>Multithread</a:t>
            </a:r>
            <a:r>
              <a:rPr lang="tr-TR" sz="1700" i="0" dirty="0">
                <a:effectLst/>
              </a:rPr>
              <a:t> uygulama geliştirmek günümüzde işlemci teknolojilerinin gelişmesi ile beraber işlemcileri daha efektif ve performanslı kullanılabilme adına ön plana çıkan başlıca programlama yöntemlerinden biri oldu. </a:t>
            </a:r>
            <a:r>
              <a:rPr lang="tr-TR" sz="1700" i="0" dirty="0" err="1">
                <a:effectLst/>
              </a:rPr>
              <a:t>Multithread</a:t>
            </a:r>
            <a:r>
              <a:rPr lang="tr-TR" sz="1700" i="0" dirty="0">
                <a:effectLst/>
              </a:rPr>
              <a:t> uygulamalar günümüzde bir çok kritik sistemlerin alt yapısını oluşturan senkronizasyonun ve sıralı işlem yapabilmenin ön plana çıktığı uygulamalarda sıkça kullanılmaktadır.</a:t>
            </a:r>
          </a:p>
          <a:p>
            <a:r>
              <a:rPr lang="tr-TR" sz="1700" i="0" dirty="0" err="1">
                <a:effectLst/>
              </a:rPr>
              <a:t>Thread</a:t>
            </a:r>
            <a:r>
              <a:rPr lang="tr-TR" sz="1700" i="0" dirty="0">
                <a:effectLst/>
              </a:rPr>
              <a:t> başka </a:t>
            </a:r>
            <a:r>
              <a:rPr lang="tr-TR" sz="1700" i="0" dirty="0" err="1">
                <a:effectLst/>
              </a:rPr>
              <a:t>threadlerle</a:t>
            </a:r>
            <a:r>
              <a:rPr lang="tr-TR" sz="1700" i="0" dirty="0">
                <a:effectLst/>
              </a:rPr>
              <a:t> eş zamanlı çalışabilen bir iş parçacığı olarak ifade edilebilir. </a:t>
            </a:r>
            <a:r>
              <a:rPr lang="tr-TR" sz="1700" i="0" dirty="0" err="1">
                <a:effectLst/>
              </a:rPr>
              <a:t>Türkçe’ye</a:t>
            </a:r>
            <a:r>
              <a:rPr lang="tr-TR" sz="1700" i="0" dirty="0">
                <a:effectLst/>
              </a:rPr>
              <a:t> çevirecek olursak “</a:t>
            </a:r>
            <a:r>
              <a:rPr lang="tr-TR" sz="1700" i="0" dirty="0" err="1">
                <a:effectLst/>
              </a:rPr>
              <a:t>multithreading”i</a:t>
            </a:r>
            <a:r>
              <a:rPr lang="tr-TR" sz="1700" i="0" dirty="0">
                <a:effectLst/>
              </a:rPr>
              <a:t> “eş zamanlılık”, “</a:t>
            </a:r>
            <a:r>
              <a:rPr lang="tr-TR" sz="1700" i="0" dirty="0" err="1">
                <a:effectLst/>
              </a:rPr>
              <a:t>thread”i</a:t>
            </a:r>
            <a:r>
              <a:rPr lang="tr-TR" sz="1700" i="0" dirty="0">
                <a:effectLst/>
              </a:rPr>
              <a:t> ise “iş parçacığı” olarak ifade edebiliriz. Bu yapı sayesinde işlemler birbirlerini beklemeden kendi işlemini yapar.</a:t>
            </a:r>
            <a:endParaRPr lang="en-US" sz="17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Resim 5">
            <a:extLst>
              <a:ext uri="{FF2B5EF4-FFF2-40B4-BE49-F238E27FC236}">
                <a16:creationId xmlns:a16="http://schemas.microsoft.com/office/drawing/2014/main" id="{E7EAEB37-ED17-4798-9A57-16B6BD7A9D33}"/>
              </a:ext>
            </a:extLst>
          </p:cNvPr>
          <p:cNvPicPr>
            <a:picLocks noChangeAspect="1"/>
          </p:cNvPicPr>
          <p:nvPr/>
        </p:nvPicPr>
        <p:blipFill>
          <a:blip r:embed="rId2"/>
          <a:stretch>
            <a:fillRect/>
          </a:stretch>
        </p:blipFill>
        <p:spPr>
          <a:xfrm>
            <a:off x="8303003" y="2004635"/>
            <a:ext cx="3481763" cy="3481763"/>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Thread</a:t>
            </a:r>
            <a:r>
              <a:rPr lang="tr-TR" dirty="0"/>
              <a:t> Sınıfının Metotları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482436"/>
            <a:ext cx="10791230" cy="5140037"/>
          </a:xfrm>
        </p:spPr>
        <p:txBody>
          <a:bodyPr>
            <a:normAutofit fontScale="92500" lnSpcReduction="20000"/>
          </a:bodyPr>
          <a:lstStyle/>
          <a:p>
            <a:pPr>
              <a:lnSpc>
                <a:spcPct val="120000"/>
              </a:lnSpc>
            </a:pPr>
            <a:r>
              <a:rPr lang="tr-TR" dirty="0"/>
              <a:t> </a:t>
            </a:r>
            <a:r>
              <a:rPr lang="tr-TR" b="1" i="0" dirty="0" err="1">
                <a:effectLst/>
              </a:rPr>
              <a:t>run</a:t>
            </a:r>
            <a:r>
              <a:rPr lang="tr-TR" b="1" i="0" dirty="0">
                <a:effectLst/>
              </a:rPr>
              <a:t> metodu:</a:t>
            </a:r>
            <a:r>
              <a:rPr lang="tr-TR" i="0" dirty="0">
                <a:effectLst/>
              </a:rPr>
              <a:t> Çok </a:t>
            </a:r>
            <a:r>
              <a:rPr lang="tr-TR" i="0" dirty="0" err="1">
                <a:effectLst/>
              </a:rPr>
              <a:t>akışlılığı</a:t>
            </a:r>
            <a:r>
              <a:rPr lang="tr-TR" i="0" dirty="0">
                <a:effectLst/>
              </a:rPr>
              <a:t> sağlamaktadır. </a:t>
            </a:r>
            <a:r>
              <a:rPr lang="tr-TR" i="0" dirty="0" err="1">
                <a:effectLst/>
              </a:rPr>
              <a:t>Runable</a:t>
            </a:r>
            <a:r>
              <a:rPr lang="tr-TR" i="0" dirty="0">
                <a:effectLst/>
              </a:rPr>
              <a:t> arabirimini uygulayan sınıflar bu metodu </a:t>
            </a:r>
            <a:r>
              <a:rPr lang="tr-TR" i="0" dirty="0" err="1">
                <a:effectLst/>
              </a:rPr>
              <a:t>override</a:t>
            </a:r>
            <a:r>
              <a:rPr lang="tr-TR" i="0" dirty="0">
                <a:effectLst/>
              </a:rPr>
              <a:t> etmektedir.</a:t>
            </a:r>
          </a:p>
          <a:p>
            <a:pPr>
              <a:lnSpc>
                <a:spcPct val="120000"/>
              </a:lnSpc>
            </a:pPr>
            <a:r>
              <a:rPr lang="tr-TR" b="1" i="0" dirty="0">
                <a:effectLst/>
              </a:rPr>
              <a:t>start metodu:</a:t>
            </a:r>
            <a:r>
              <a:rPr lang="tr-TR" i="0" dirty="0">
                <a:effectLst/>
              </a:rPr>
              <a:t> Ana akıştan-işten farklı bir akış-iş parçacığı çağırır ve çağırılan iş parçacığını başlatır.</a:t>
            </a:r>
          </a:p>
          <a:p>
            <a:pPr>
              <a:lnSpc>
                <a:spcPct val="120000"/>
              </a:lnSpc>
            </a:pPr>
            <a:r>
              <a:rPr lang="tr-TR" b="1" i="0" dirty="0" err="1">
                <a:effectLst/>
              </a:rPr>
              <a:t>sleep</a:t>
            </a:r>
            <a:r>
              <a:rPr lang="tr-TR" b="1" i="0" dirty="0">
                <a:effectLst/>
              </a:rPr>
              <a:t>(</a:t>
            </a:r>
            <a:r>
              <a:rPr lang="tr-TR" b="1" i="0" dirty="0" err="1">
                <a:effectLst/>
              </a:rPr>
              <a:t>long</a:t>
            </a:r>
            <a:r>
              <a:rPr lang="tr-TR" b="1" i="0" dirty="0">
                <a:effectLst/>
              </a:rPr>
              <a:t> tipinde değer):</a:t>
            </a:r>
            <a:r>
              <a:rPr lang="tr-TR" i="0" dirty="0">
                <a:effectLst/>
              </a:rPr>
              <a:t> Parametrede verilen milisaniye boyutundaki zaman aralığında </a:t>
            </a:r>
            <a:r>
              <a:rPr lang="tr-TR" dirty="0"/>
              <a:t>uygulamanın</a:t>
            </a:r>
            <a:r>
              <a:rPr lang="tr-TR" i="0" dirty="0">
                <a:effectLst/>
              </a:rPr>
              <a:t> duraksamasını sağlar.</a:t>
            </a:r>
          </a:p>
          <a:p>
            <a:pPr>
              <a:lnSpc>
                <a:spcPct val="120000"/>
              </a:lnSpc>
            </a:pPr>
            <a:r>
              <a:rPr lang="tr-TR" b="1" i="0" dirty="0" err="1">
                <a:effectLst/>
              </a:rPr>
              <a:t>yield</a:t>
            </a:r>
            <a:r>
              <a:rPr lang="tr-TR" b="1" i="0" dirty="0">
                <a:effectLst/>
              </a:rPr>
              <a:t>() metodu:</a:t>
            </a:r>
            <a:r>
              <a:rPr lang="tr-TR" i="0" dirty="0">
                <a:effectLst/>
              </a:rPr>
              <a:t> iş parçacığının durdurulmasını ve diğer iş parçacığının çalışmasına izin vermek için kullanılır.</a:t>
            </a:r>
          </a:p>
          <a:p>
            <a:pPr>
              <a:lnSpc>
                <a:spcPct val="120000"/>
              </a:lnSpc>
            </a:pPr>
            <a:r>
              <a:rPr lang="tr-TR" b="1" i="0" dirty="0" err="1">
                <a:effectLst/>
              </a:rPr>
              <a:t>interrupt</a:t>
            </a:r>
            <a:r>
              <a:rPr lang="tr-TR" b="1" i="0" dirty="0">
                <a:effectLst/>
              </a:rPr>
              <a:t> metodu:</a:t>
            </a:r>
            <a:r>
              <a:rPr lang="tr-TR" i="0" dirty="0">
                <a:effectLst/>
              </a:rPr>
              <a:t> uyuyan ve geçici olarak durdurulan iş parçacığını başlatmak için kullanılır.</a:t>
            </a:r>
          </a:p>
          <a:p>
            <a:pPr>
              <a:lnSpc>
                <a:spcPct val="120000"/>
              </a:lnSpc>
            </a:pPr>
            <a:r>
              <a:rPr lang="tr-TR" b="1" i="0" dirty="0" err="1">
                <a:effectLst/>
              </a:rPr>
              <a:t>join</a:t>
            </a:r>
            <a:r>
              <a:rPr lang="tr-TR" b="1" i="0" dirty="0">
                <a:effectLst/>
              </a:rPr>
              <a:t>() metodu:</a:t>
            </a:r>
            <a:r>
              <a:rPr lang="tr-TR" i="0" dirty="0">
                <a:effectLst/>
              </a:rPr>
              <a:t> Özel durumlar dışında iş parçacığı birbirlerinden bağımsız çalışır. Geçerli iş parçacığının diğer iş parçacıklarını beklemesi için kullanılır.</a:t>
            </a:r>
          </a:p>
          <a:p>
            <a:pPr>
              <a:lnSpc>
                <a:spcPct val="120000"/>
              </a:lnSpc>
            </a:pPr>
            <a:r>
              <a:rPr lang="tr-TR" b="1" i="0" dirty="0" err="1">
                <a:effectLst/>
              </a:rPr>
              <a:t>isAlive</a:t>
            </a:r>
            <a:r>
              <a:rPr lang="tr-TR" b="1" i="0" dirty="0">
                <a:effectLst/>
              </a:rPr>
              <a:t>():</a:t>
            </a:r>
            <a:r>
              <a:rPr lang="tr-TR" i="0" dirty="0">
                <a:effectLst/>
              </a:rPr>
              <a:t> İş parçacığının o anda çalışıp çalışmadığını kontrol eder.</a:t>
            </a:r>
          </a:p>
          <a:p>
            <a:pPr>
              <a:lnSpc>
                <a:spcPct val="120000"/>
              </a:lnSpc>
            </a:pPr>
            <a:r>
              <a:rPr lang="tr-TR" b="1" i="0" dirty="0" err="1">
                <a:effectLst/>
              </a:rPr>
              <a:t>setpriority</a:t>
            </a:r>
            <a:r>
              <a:rPr lang="tr-TR" b="1" i="0" dirty="0">
                <a:effectLst/>
              </a:rPr>
              <a:t>(</a:t>
            </a:r>
            <a:r>
              <a:rPr lang="tr-TR" b="1" i="0" dirty="0" err="1">
                <a:effectLst/>
              </a:rPr>
              <a:t>int</a:t>
            </a:r>
            <a:r>
              <a:rPr lang="tr-TR" b="1" i="0" dirty="0">
                <a:effectLst/>
              </a:rPr>
              <a:t> tipinde değer):</a:t>
            </a:r>
            <a:r>
              <a:rPr lang="tr-TR" i="0" dirty="0">
                <a:effectLst/>
              </a:rPr>
              <a:t> Parametrede 1–10 arasında değer alabilir. Bu değer iş parçacığının çalışma önceliğini belirler.</a:t>
            </a:r>
          </a:p>
          <a:p>
            <a:pPr>
              <a:lnSpc>
                <a:spcPct val="120000"/>
              </a:lnSpc>
            </a:pPr>
            <a:r>
              <a:rPr lang="tr-TR" b="1" i="0" dirty="0" err="1">
                <a:effectLst/>
              </a:rPr>
              <a:t>getpriority</a:t>
            </a:r>
            <a:r>
              <a:rPr lang="tr-TR" b="1" i="0" dirty="0">
                <a:effectLst/>
              </a:rPr>
              <a:t>() metodu:</a:t>
            </a:r>
            <a:r>
              <a:rPr lang="tr-TR" i="0" dirty="0">
                <a:effectLst/>
              </a:rPr>
              <a:t> Java’nın hangi iş parçacığını daha önce çalıştıracağını belirler. 1–10 arasında değer alır.</a:t>
            </a:r>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Thread</a:t>
            </a:r>
            <a:r>
              <a:rPr lang="tr-TR" dirty="0"/>
              <a:t> Kullanımı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330036"/>
            <a:ext cx="10408642" cy="5195455"/>
          </a:xfrm>
        </p:spPr>
        <p:txBody>
          <a:bodyPr>
            <a:normAutofit/>
          </a:bodyPr>
          <a:lstStyle/>
          <a:p>
            <a:r>
              <a:rPr lang="tr-TR" sz="1700" i="0" dirty="0">
                <a:effectLst/>
              </a:rPr>
              <a:t>1-Thread, </a:t>
            </a:r>
            <a:r>
              <a:rPr lang="tr-TR" sz="1700" i="0" dirty="0" err="1">
                <a:effectLst/>
              </a:rPr>
              <a:t>java’da</a:t>
            </a:r>
            <a:r>
              <a:rPr lang="tr-TR" sz="1700" i="0" dirty="0">
                <a:effectLst/>
              </a:rPr>
              <a:t> </a:t>
            </a:r>
            <a:r>
              <a:rPr lang="tr-TR" sz="1700" i="0" dirty="0" err="1">
                <a:effectLst/>
              </a:rPr>
              <a:t>thread</a:t>
            </a:r>
            <a:r>
              <a:rPr lang="tr-TR" sz="1700" i="0" dirty="0">
                <a:effectLst/>
              </a:rPr>
              <a:t> sınıfını </a:t>
            </a:r>
            <a:r>
              <a:rPr lang="tr-TR" sz="1700" i="0" dirty="0" err="1">
                <a:effectLst/>
              </a:rPr>
              <a:t>extend</a:t>
            </a:r>
            <a:r>
              <a:rPr lang="tr-TR" sz="1700" i="0" dirty="0">
                <a:effectLst/>
              </a:rPr>
              <a:t> ederek ve bu sınıfın </a:t>
            </a:r>
            <a:r>
              <a:rPr lang="tr-TR" sz="1700" i="0" dirty="0" err="1">
                <a:effectLst/>
              </a:rPr>
              <a:t>run</a:t>
            </a:r>
            <a:r>
              <a:rPr lang="tr-TR" sz="1700" i="0" dirty="0">
                <a:effectLst/>
              </a:rPr>
              <a:t>() metodunu </a:t>
            </a:r>
            <a:r>
              <a:rPr lang="tr-TR" sz="1700" i="0" dirty="0" err="1">
                <a:effectLst/>
              </a:rPr>
              <a:t>override</a:t>
            </a:r>
            <a:r>
              <a:rPr lang="tr-TR" sz="1700" i="0" dirty="0">
                <a:effectLst/>
              </a:rPr>
              <a:t> ederek oluşturulabilir.</a:t>
            </a:r>
          </a:p>
          <a:p>
            <a:pPr marL="800100" lvl="2" indent="0" fontAlgn="base">
              <a:buNone/>
            </a:pPr>
            <a:r>
              <a:rPr lang="en-US" sz="1700" i="0" dirty="0">
                <a:effectLst/>
              </a:rPr>
              <a:t>class </a:t>
            </a:r>
            <a:r>
              <a:rPr lang="en-US" sz="1700" i="0" dirty="0" err="1">
                <a:effectLst/>
              </a:rPr>
              <a:t>myThread</a:t>
            </a:r>
            <a:r>
              <a:rPr lang="en-US" sz="1700" i="0" dirty="0">
                <a:effectLst/>
              </a:rPr>
              <a:t> extends Thread</a:t>
            </a:r>
          </a:p>
          <a:p>
            <a:pPr marL="800100" lvl="2" indent="0" fontAlgn="base">
              <a:buNone/>
            </a:pPr>
            <a:r>
              <a:rPr lang="en-US" sz="1700" i="0" dirty="0">
                <a:effectLst/>
              </a:rPr>
              <a:t>{</a:t>
            </a:r>
          </a:p>
          <a:p>
            <a:pPr marL="1314450" lvl="3" indent="0" fontAlgn="base">
              <a:buNone/>
            </a:pPr>
            <a:r>
              <a:rPr lang="en-US" sz="1700" i="0" dirty="0">
                <a:effectLst/>
              </a:rPr>
              <a:t>public void run()</a:t>
            </a:r>
          </a:p>
          <a:p>
            <a:pPr marL="1314450" lvl="3" indent="0" fontAlgn="base">
              <a:buNone/>
            </a:pPr>
            <a:r>
              <a:rPr lang="en-US" sz="1700" i="0" dirty="0">
                <a:effectLst/>
              </a:rPr>
              <a:t>{</a:t>
            </a:r>
          </a:p>
          <a:p>
            <a:pPr marL="1828800" lvl="4" indent="0" fontAlgn="base">
              <a:buNone/>
            </a:pPr>
            <a:r>
              <a:rPr lang="en-US" sz="1700" i="0" dirty="0">
                <a:effectLst/>
              </a:rPr>
              <a:t>//</a:t>
            </a:r>
            <a:r>
              <a:rPr lang="en-US" sz="1700" i="0" u="sng" dirty="0" err="1">
                <a:effectLst/>
              </a:rPr>
              <a:t>Çalışacak</a:t>
            </a:r>
            <a:r>
              <a:rPr lang="en-US" sz="1700" i="0" dirty="0">
                <a:effectLst/>
              </a:rPr>
              <a:t> </a:t>
            </a:r>
            <a:r>
              <a:rPr lang="en-US" sz="1700" i="0" u="sng" dirty="0" err="1">
                <a:effectLst/>
              </a:rPr>
              <a:t>Kod</a:t>
            </a:r>
            <a:r>
              <a:rPr lang="en-US" sz="1700" i="0" dirty="0">
                <a:effectLst/>
              </a:rPr>
              <a:t> </a:t>
            </a:r>
            <a:r>
              <a:rPr lang="en-US" sz="1700" i="0" u="sng" dirty="0" err="1">
                <a:effectLst/>
              </a:rPr>
              <a:t>bloğu</a:t>
            </a:r>
            <a:endParaRPr lang="en-US" sz="1700" i="0" dirty="0">
              <a:effectLst/>
            </a:endParaRPr>
          </a:p>
          <a:p>
            <a:pPr marL="1314450" lvl="3" indent="0" fontAlgn="base">
              <a:buNone/>
            </a:pPr>
            <a:r>
              <a:rPr lang="en-US" sz="1700" i="0" dirty="0">
                <a:effectLst/>
              </a:rPr>
              <a:t>}</a:t>
            </a:r>
          </a:p>
          <a:p>
            <a:pPr marL="800100" lvl="2" indent="0" fontAlgn="base">
              <a:buNone/>
            </a:pPr>
            <a:r>
              <a:rPr lang="en-US" sz="1700" i="0" dirty="0">
                <a:effectLst/>
              </a:rPr>
              <a:t>}</a:t>
            </a:r>
            <a:endParaRPr lang="tr-TR" sz="1700" i="0" dirty="0">
              <a:effectLst/>
            </a:endParaRPr>
          </a:p>
          <a:p>
            <a:pPr fontAlgn="base"/>
            <a:r>
              <a:rPr lang="tr-TR" sz="1700" i="0" dirty="0">
                <a:effectLst/>
              </a:rPr>
              <a:t>2- </a:t>
            </a:r>
            <a:r>
              <a:rPr lang="tr-TR" sz="1700" i="0" dirty="0" err="1">
                <a:effectLst/>
              </a:rPr>
              <a:t>Thread</a:t>
            </a:r>
            <a:r>
              <a:rPr lang="tr-TR" sz="1700" i="0" dirty="0">
                <a:effectLst/>
              </a:rPr>
              <a:t> nesnesi </a:t>
            </a:r>
            <a:r>
              <a:rPr lang="tr-TR" sz="1700" i="0" dirty="0" err="1">
                <a:effectLst/>
              </a:rPr>
              <a:t>Thread</a:t>
            </a:r>
            <a:r>
              <a:rPr lang="tr-TR" sz="1700" i="0" dirty="0">
                <a:effectLst/>
              </a:rPr>
              <a:t> </a:t>
            </a:r>
            <a:r>
              <a:rPr lang="tr-TR" sz="1700" i="0" dirty="0" err="1">
                <a:effectLst/>
              </a:rPr>
              <a:t>constructor’ına</a:t>
            </a:r>
            <a:r>
              <a:rPr lang="tr-TR" sz="1700" i="0" dirty="0">
                <a:effectLst/>
              </a:rPr>
              <a:t> </a:t>
            </a:r>
            <a:r>
              <a:rPr lang="tr-TR" sz="1700" i="0" dirty="0" err="1">
                <a:effectLst/>
              </a:rPr>
              <a:t>runnable</a:t>
            </a:r>
            <a:r>
              <a:rPr lang="tr-TR" sz="1700" i="0" dirty="0">
                <a:effectLst/>
              </a:rPr>
              <a:t> edilebilecek bir parametre vererek te yaratılabilir.</a:t>
            </a:r>
          </a:p>
          <a:p>
            <a:pPr marL="800100" lvl="2" indent="0" fontAlgn="base">
              <a:buNone/>
            </a:pPr>
            <a:r>
              <a:rPr lang="tr-TR" sz="1700" i="0" dirty="0" err="1">
                <a:effectLst/>
              </a:rPr>
              <a:t>myThread</a:t>
            </a:r>
            <a:r>
              <a:rPr lang="tr-TR" sz="1700" i="0" dirty="0">
                <a:effectLst/>
              </a:rPr>
              <a:t> x = </a:t>
            </a:r>
            <a:r>
              <a:rPr lang="tr-TR" sz="1700" i="0" dirty="0" err="1">
                <a:effectLst/>
              </a:rPr>
              <a:t>new</a:t>
            </a:r>
            <a:r>
              <a:rPr lang="tr-TR" sz="1700" i="0" dirty="0">
                <a:effectLst/>
              </a:rPr>
              <a:t> </a:t>
            </a:r>
            <a:r>
              <a:rPr lang="tr-TR" sz="1700" i="0" dirty="0" err="1">
                <a:effectLst/>
              </a:rPr>
              <a:t>myThread</a:t>
            </a:r>
            <a:r>
              <a:rPr lang="tr-TR" sz="1700" i="0" dirty="0">
                <a:effectLst/>
              </a:rPr>
              <a:t>();</a:t>
            </a:r>
          </a:p>
          <a:p>
            <a:pPr marL="800100" lvl="2" indent="0" fontAlgn="base">
              <a:buNone/>
            </a:pPr>
            <a:r>
              <a:rPr lang="tr-TR" sz="1700" i="0" dirty="0" err="1">
                <a:effectLst/>
              </a:rPr>
              <a:t>Thread</a:t>
            </a:r>
            <a:r>
              <a:rPr lang="tr-TR" sz="1700" i="0" dirty="0">
                <a:effectLst/>
              </a:rPr>
              <a:t> t = </a:t>
            </a:r>
            <a:r>
              <a:rPr lang="tr-TR" sz="1700" i="0" dirty="0" err="1">
                <a:effectLst/>
              </a:rPr>
              <a:t>new</a:t>
            </a:r>
            <a:r>
              <a:rPr lang="tr-TR" sz="1700" i="0" dirty="0">
                <a:effectLst/>
              </a:rPr>
              <a:t> </a:t>
            </a:r>
            <a:r>
              <a:rPr lang="tr-TR" sz="1700" i="0" dirty="0" err="1">
                <a:effectLst/>
              </a:rPr>
              <a:t>Thread</a:t>
            </a:r>
            <a:r>
              <a:rPr lang="tr-TR" sz="1700" i="0" dirty="0">
                <a:effectLst/>
              </a:rPr>
              <a:t>(x);</a:t>
            </a:r>
            <a:endParaRPr lang="en-US" sz="1700" b="0" i="0" dirty="0">
              <a:solidFill>
                <a:srgbClr val="333333"/>
              </a:solidFill>
              <a:effectLst/>
            </a:endParaRPr>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764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Thread</a:t>
            </a:r>
            <a:r>
              <a:rPr lang="tr-TR" dirty="0"/>
              <a:t> Kullanımı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330036"/>
            <a:ext cx="10408642" cy="5195455"/>
          </a:xfrm>
        </p:spPr>
        <p:txBody>
          <a:bodyPr>
            <a:normAutofit/>
          </a:bodyPr>
          <a:lstStyle/>
          <a:p>
            <a:pPr algn="l" fontAlgn="base"/>
            <a:r>
              <a:rPr lang="tr-TR" sz="1700" b="0" i="0" dirty="0">
                <a:effectLst/>
              </a:rPr>
              <a:t>Yaratılan </a:t>
            </a:r>
            <a:r>
              <a:rPr lang="tr-TR" sz="1700" b="0" i="0" dirty="0" err="1">
                <a:effectLst/>
              </a:rPr>
              <a:t>thread</a:t>
            </a:r>
            <a:r>
              <a:rPr lang="tr-TR" sz="1700" b="0" i="0" dirty="0">
                <a:effectLst/>
              </a:rPr>
              <a:t> nesnesi üzerinden yalnızca bir kez start() metodu çağırılmalıdır. Aksi takdirde nesne üzerinden </a:t>
            </a:r>
            <a:r>
              <a:rPr lang="tr-TR" sz="1700" b="0" i="0" dirty="0" err="1">
                <a:effectLst/>
              </a:rPr>
              <a:t>RuntimeException</a:t>
            </a:r>
            <a:r>
              <a:rPr lang="tr-TR" sz="1700" b="0" i="0" dirty="0">
                <a:effectLst/>
              </a:rPr>
              <a:t> fırlatılacaktır.</a:t>
            </a:r>
          </a:p>
          <a:p>
            <a:pPr algn="l" fontAlgn="base"/>
            <a:r>
              <a:rPr lang="tr-TR" sz="1700" b="0" i="0" dirty="0">
                <a:effectLst/>
              </a:rPr>
              <a:t>Aynı </a:t>
            </a:r>
            <a:r>
              <a:rPr lang="tr-TR" sz="1700" b="0" i="0" dirty="0" err="1">
                <a:effectLst/>
              </a:rPr>
              <a:t>thread</a:t>
            </a:r>
            <a:r>
              <a:rPr lang="tr-TR" sz="1700" b="0" i="0" dirty="0">
                <a:effectLst/>
              </a:rPr>
              <a:t> sınıfı üzerinden birden çok nesne oluşturulabilir.</a:t>
            </a:r>
          </a:p>
          <a:p>
            <a:pPr marL="800100" lvl="2" indent="0" fontAlgn="base">
              <a:buNone/>
            </a:pPr>
            <a:r>
              <a:rPr lang="tr-TR" sz="1700" b="0" i="0" dirty="0" err="1">
                <a:effectLst/>
              </a:rPr>
              <a:t>myThread</a:t>
            </a:r>
            <a:r>
              <a:rPr lang="tr-TR" sz="1700" b="0" i="0" dirty="0">
                <a:effectLst/>
              </a:rPr>
              <a:t> x = </a:t>
            </a:r>
            <a:r>
              <a:rPr lang="tr-TR" sz="1700" b="0" i="0" dirty="0" err="1">
                <a:effectLst/>
              </a:rPr>
              <a:t>new</a:t>
            </a:r>
            <a:r>
              <a:rPr lang="tr-TR" sz="1700" b="0" i="0" dirty="0">
                <a:effectLst/>
              </a:rPr>
              <a:t> </a:t>
            </a:r>
            <a:r>
              <a:rPr lang="tr-TR" sz="1700" b="0" i="0" dirty="0" err="1">
                <a:effectLst/>
              </a:rPr>
              <a:t>myThread</a:t>
            </a:r>
            <a:r>
              <a:rPr lang="tr-TR" sz="1700" b="0" i="0" dirty="0">
                <a:effectLst/>
              </a:rPr>
              <a:t>();</a:t>
            </a:r>
          </a:p>
          <a:p>
            <a:pPr marL="800100" lvl="2" indent="0" fontAlgn="base">
              <a:buNone/>
            </a:pPr>
            <a:r>
              <a:rPr lang="tr-TR" sz="1700" b="0" i="0" dirty="0" err="1">
                <a:effectLst/>
              </a:rPr>
              <a:t>myThread</a:t>
            </a:r>
            <a:r>
              <a:rPr lang="tr-TR" sz="1700" b="0" i="0" dirty="0">
                <a:effectLst/>
              </a:rPr>
              <a:t> y = </a:t>
            </a:r>
            <a:r>
              <a:rPr lang="tr-TR" sz="1700" b="0" i="0" dirty="0" err="1">
                <a:effectLst/>
              </a:rPr>
              <a:t>new</a:t>
            </a:r>
            <a:r>
              <a:rPr lang="tr-TR" sz="1700" b="0" i="0" dirty="0">
                <a:effectLst/>
              </a:rPr>
              <a:t> </a:t>
            </a:r>
            <a:r>
              <a:rPr lang="tr-TR" sz="1700" b="0" i="0" dirty="0" err="1">
                <a:effectLst/>
              </a:rPr>
              <a:t>myThread</a:t>
            </a:r>
            <a:r>
              <a:rPr lang="tr-TR" sz="1700" b="0" i="0" dirty="0">
                <a:effectLst/>
              </a:rPr>
              <a:t>();</a:t>
            </a:r>
          </a:p>
          <a:p>
            <a:pPr marL="800100" lvl="2" indent="0" fontAlgn="base">
              <a:buNone/>
            </a:pPr>
            <a:r>
              <a:rPr lang="tr-TR" sz="1700" b="0" i="0" dirty="0" err="1">
                <a:effectLst/>
              </a:rPr>
              <a:t>myThread</a:t>
            </a:r>
            <a:r>
              <a:rPr lang="tr-TR" sz="1700" b="0" i="0" dirty="0">
                <a:effectLst/>
              </a:rPr>
              <a:t> z = </a:t>
            </a:r>
            <a:r>
              <a:rPr lang="tr-TR" sz="1700" b="0" i="0" dirty="0" err="1">
                <a:effectLst/>
              </a:rPr>
              <a:t>new</a:t>
            </a:r>
            <a:r>
              <a:rPr lang="tr-TR" sz="1700" b="0" i="0" dirty="0">
                <a:effectLst/>
              </a:rPr>
              <a:t> </a:t>
            </a:r>
            <a:r>
              <a:rPr lang="tr-TR" sz="1700" b="0" i="0" dirty="0" err="1">
                <a:effectLst/>
              </a:rPr>
              <a:t>myThread</a:t>
            </a:r>
            <a:r>
              <a:rPr lang="tr-TR" sz="1700" b="0" i="0" dirty="0">
                <a:effectLst/>
              </a:rPr>
              <a:t>();</a:t>
            </a:r>
          </a:p>
          <a:p>
            <a:pPr marL="800100" lvl="2" indent="0" fontAlgn="base">
              <a:buNone/>
            </a:pPr>
            <a:r>
              <a:rPr lang="tr-TR" sz="1700" b="0" i="0" dirty="0" err="1">
                <a:effectLst/>
              </a:rPr>
              <a:t>x.start</a:t>
            </a:r>
            <a:r>
              <a:rPr lang="tr-TR" sz="1700" b="0" i="0" dirty="0">
                <a:effectLst/>
              </a:rPr>
              <a:t>();</a:t>
            </a:r>
          </a:p>
          <a:p>
            <a:pPr marL="800100" lvl="2" indent="0" fontAlgn="base">
              <a:buNone/>
            </a:pPr>
            <a:r>
              <a:rPr lang="tr-TR" sz="1700" b="0" i="0" dirty="0" err="1">
                <a:effectLst/>
              </a:rPr>
              <a:t>y.start</a:t>
            </a:r>
            <a:r>
              <a:rPr lang="tr-TR" sz="1700" b="0" i="0" dirty="0">
                <a:effectLst/>
              </a:rPr>
              <a:t>();</a:t>
            </a:r>
          </a:p>
          <a:p>
            <a:pPr marL="800100" lvl="2" indent="0" fontAlgn="base">
              <a:buNone/>
            </a:pPr>
            <a:r>
              <a:rPr lang="tr-TR" sz="1700" b="0" i="0" dirty="0" err="1">
                <a:effectLst/>
              </a:rPr>
              <a:t>z.start</a:t>
            </a:r>
            <a:r>
              <a:rPr lang="tr-TR" sz="1700" b="0" i="0" dirty="0">
                <a:effectLst/>
              </a:rPr>
              <a:t>();</a:t>
            </a:r>
          </a:p>
          <a:p>
            <a:pPr algn="l" fontAlgn="base"/>
            <a:r>
              <a:rPr lang="tr-TR" sz="1700" b="0" i="0" dirty="0">
                <a:effectLst/>
              </a:rPr>
              <a:t>Bir </a:t>
            </a:r>
            <a:r>
              <a:rPr lang="tr-TR" sz="1700" b="0" i="0" dirty="0" err="1">
                <a:effectLst/>
              </a:rPr>
              <a:t>thread</a:t>
            </a:r>
            <a:r>
              <a:rPr lang="tr-TR" sz="1700" b="0" i="0" dirty="0">
                <a:effectLst/>
              </a:rPr>
              <a:t> objesi yaratıldıktan sonra çalışması için start() metodunun çağırılmasını bekler. Start() metodu çağırılmadan </a:t>
            </a:r>
            <a:r>
              <a:rPr lang="tr-TR" sz="1700" b="0" i="0" dirty="0" err="1">
                <a:effectLst/>
              </a:rPr>
              <a:t>thread</a:t>
            </a:r>
            <a:r>
              <a:rPr lang="tr-TR" sz="1700" b="0" i="0" dirty="0">
                <a:effectLst/>
              </a:rPr>
              <a:t> çalışmaz.</a:t>
            </a:r>
          </a:p>
          <a:p>
            <a:pPr marL="800100" lvl="2" indent="0" fontAlgn="base">
              <a:buNone/>
            </a:pPr>
            <a:r>
              <a:rPr lang="tr-TR" sz="1700" b="0" i="0" dirty="0" err="1">
                <a:effectLst/>
              </a:rPr>
              <a:t>myThread</a:t>
            </a:r>
            <a:r>
              <a:rPr lang="tr-TR" sz="1700" b="0" i="0" dirty="0">
                <a:effectLst/>
              </a:rPr>
              <a:t> z = </a:t>
            </a:r>
            <a:r>
              <a:rPr lang="tr-TR" sz="1700" b="0" i="0" dirty="0" err="1">
                <a:effectLst/>
              </a:rPr>
              <a:t>new</a:t>
            </a:r>
            <a:r>
              <a:rPr lang="tr-TR" sz="1700" b="0" i="0" dirty="0">
                <a:effectLst/>
              </a:rPr>
              <a:t> </a:t>
            </a:r>
            <a:r>
              <a:rPr lang="tr-TR" sz="1700" b="0" i="0" dirty="0" err="1">
                <a:effectLst/>
              </a:rPr>
              <a:t>myThread</a:t>
            </a:r>
            <a:r>
              <a:rPr lang="tr-TR" sz="1700" b="0" i="0" dirty="0">
                <a:effectLst/>
              </a:rPr>
              <a:t>();//obje yaratıldı. Fakat çalıştırılmadı.</a:t>
            </a:r>
          </a:p>
          <a:p>
            <a:pPr marL="800100" lvl="2" indent="0" fontAlgn="base">
              <a:buNone/>
            </a:pPr>
            <a:r>
              <a:rPr lang="tr-TR" sz="1700" b="0" i="0" dirty="0" err="1">
                <a:effectLst/>
              </a:rPr>
              <a:t>z.start</a:t>
            </a:r>
            <a:r>
              <a:rPr lang="tr-TR" sz="1700" b="0" i="0" dirty="0">
                <a:effectLst/>
              </a:rPr>
              <a:t>();//</a:t>
            </a:r>
            <a:r>
              <a:rPr lang="tr-TR" sz="1700" b="0" i="0" dirty="0" err="1">
                <a:effectLst/>
              </a:rPr>
              <a:t>Thread</a:t>
            </a:r>
            <a:r>
              <a:rPr lang="tr-TR" sz="1700" b="0" i="0" dirty="0">
                <a:effectLst/>
              </a:rPr>
              <a:t> çalıştırılmaya başlandı.</a:t>
            </a:r>
            <a:endParaRPr lang="en-US" sz="1700" b="0" i="0" dirty="0">
              <a:effectLst/>
            </a:endParaRPr>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068671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Thread</a:t>
            </a:r>
            <a:r>
              <a:rPr lang="tr-TR" dirty="0"/>
              <a:t> Durumları Arasındaki Geçişler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330036"/>
            <a:ext cx="10408642" cy="5195455"/>
          </a:xfrm>
        </p:spPr>
        <p:txBody>
          <a:bodyPr>
            <a:normAutofit/>
          </a:bodyPr>
          <a:lstStyle/>
          <a:p>
            <a:r>
              <a:rPr lang="tr-TR" sz="1700" i="0" dirty="0">
                <a:effectLst/>
              </a:rPr>
              <a:t> </a:t>
            </a:r>
            <a:r>
              <a:rPr lang="tr-TR" sz="1700" b="0" i="0" u="sng" dirty="0">
                <a:effectLst/>
              </a:rPr>
              <a:t>NEW</a:t>
            </a:r>
            <a:br>
              <a:rPr lang="tr-TR" sz="1700" b="0" i="0" dirty="0">
                <a:effectLst/>
              </a:rPr>
            </a:br>
            <a:r>
              <a:rPr lang="tr-TR" sz="1700" b="0" i="0" dirty="0">
                <a:effectLst/>
              </a:rPr>
              <a:t>Yaratılmış ancak start edilmemiş </a:t>
            </a:r>
            <a:r>
              <a:rPr lang="tr-TR" sz="1700" b="0" i="0" dirty="0" err="1">
                <a:effectLst/>
              </a:rPr>
              <a:t>thread’in</a:t>
            </a:r>
            <a:r>
              <a:rPr lang="tr-TR" sz="1700" b="0" i="0" dirty="0">
                <a:effectLst/>
              </a:rPr>
              <a:t> durumudur.</a:t>
            </a:r>
          </a:p>
          <a:p>
            <a:r>
              <a:rPr lang="tr-TR" sz="1700" b="0" i="0" dirty="0">
                <a:effectLst/>
                <a:hlinkClick r:id="rId2">
                  <a:extLst>
                    <a:ext uri="{A12FA001-AC4F-418D-AE19-62706E023703}">
                      <ahyp:hlinkClr xmlns:ahyp="http://schemas.microsoft.com/office/drawing/2018/hyperlinkcolor" val="tx"/>
                    </a:ext>
                  </a:extLst>
                </a:hlinkClick>
              </a:rPr>
              <a:t>RUNNABLE</a:t>
            </a:r>
            <a:br>
              <a:rPr lang="tr-TR" sz="1700" b="0" i="0" dirty="0">
                <a:effectLst/>
              </a:rPr>
            </a:br>
            <a:r>
              <a:rPr lang="tr-TR" sz="1700" b="0" i="0" dirty="0">
                <a:effectLst/>
              </a:rPr>
              <a:t>Start edilmiş yani o an </a:t>
            </a:r>
            <a:r>
              <a:rPr lang="tr-TR" sz="1700" b="0" i="0" dirty="0" err="1">
                <a:effectLst/>
              </a:rPr>
              <a:t>java</a:t>
            </a:r>
            <a:r>
              <a:rPr lang="tr-TR" sz="1700" b="0" i="0" dirty="0">
                <a:effectLst/>
              </a:rPr>
              <a:t> </a:t>
            </a:r>
            <a:r>
              <a:rPr lang="tr-TR" sz="1700" b="0" i="0" dirty="0" err="1">
                <a:effectLst/>
              </a:rPr>
              <a:t>virtual</a:t>
            </a:r>
            <a:r>
              <a:rPr lang="tr-TR" sz="1700" b="0" i="0" dirty="0">
                <a:effectLst/>
              </a:rPr>
              <a:t> </a:t>
            </a:r>
            <a:r>
              <a:rPr lang="tr-TR" sz="1700" b="0" i="0" dirty="0" err="1">
                <a:effectLst/>
              </a:rPr>
              <a:t>machine’de</a:t>
            </a:r>
            <a:r>
              <a:rPr lang="tr-TR" sz="1700" b="0" i="0" dirty="0">
                <a:effectLst/>
              </a:rPr>
              <a:t> çalışan </a:t>
            </a:r>
            <a:r>
              <a:rPr lang="tr-TR" sz="1700" b="0" i="0" dirty="0" err="1">
                <a:effectLst/>
              </a:rPr>
              <a:t>thread’in</a:t>
            </a:r>
            <a:r>
              <a:rPr lang="tr-TR" sz="1700" b="0" i="0" dirty="0">
                <a:effectLst/>
              </a:rPr>
              <a:t> durumudur.</a:t>
            </a:r>
          </a:p>
          <a:p>
            <a:r>
              <a:rPr lang="tr-TR" sz="1700" b="0" i="0" dirty="0">
                <a:effectLst/>
                <a:hlinkClick r:id="rId3">
                  <a:extLst>
                    <a:ext uri="{A12FA001-AC4F-418D-AE19-62706E023703}">
                      <ahyp:hlinkClr xmlns:ahyp="http://schemas.microsoft.com/office/drawing/2018/hyperlinkcolor" val="tx"/>
                    </a:ext>
                  </a:extLst>
                </a:hlinkClick>
              </a:rPr>
              <a:t>BLOCKED</a:t>
            </a:r>
            <a:br>
              <a:rPr lang="tr-TR" sz="1700" b="0" i="0" dirty="0">
                <a:effectLst/>
              </a:rPr>
            </a:br>
            <a:r>
              <a:rPr lang="tr-TR" sz="1700" b="0" i="0" dirty="0">
                <a:effectLst/>
              </a:rPr>
              <a:t>Bu </a:t>
            </a:r>
            <a:r>
              <a:rPr lang="tr-TR" sz="1700" b="0" i="0" dirty="0" err="1">
                <a:effectLst/>
              </a:rPr>
              <a:t>state’te</a:t>
            </a:r>
            <a:r>
              <a:rPr lang="tr-TR" sz="1700" b="0" i="0" dirty="0">
                <a:effectLst/>
              </a:rPr>
              <a:t> </a:t>
            </a:r>
            <a:r>
              <a:rPr lang="tr-TR" sz="1700" b="0" i="0" dirty="0" err="1">
                <a:effectLst/>
              </a:rPr>
              <a:t>thread</a:t>
            </a:r>
            <a:r>
              <a:rPr lang="tr-TR" sz="1700" b="0" i="0" dirty="0">
                <a:effectLst/>
              </a:rPr>
              <a:t> </a:t>
            </a:r>
            <a:r>
              <a:rPr lang="tr-TR" sz="1700" b="0" i="0" dirty="0" err="1">
                <a:effectLst/>
              </a:rPr>
              <a:t>monitor</a:t>
            </a:r>
            <a:r>
              <a:rPr lang="tr-TR" sz="1700" b="0" i="0" dirty="0">
                <a:effectLst/>
              </a:rPr>
              <a:t> </a:t>
            </a:r>
            <a:r>
              <a:rPr lang="tr-TR" sz="1700" b="0" i="0" dirty="0" err="1">
                <a:effectLst/>
              </a:rPr>
              <a:t>lock</a:t>
            </a:r>
            <a:r>
              <a:rPr lang="tr-TR" sz="1700" b="0" i="0" dirty="0">
                <a:effectLst/>
              </a:rPr>
              <a:t> için bekletilmiş durumdadır. </a:t>
            </a:r>
            <a:r>
              <a:rPr lang="tr-TR" sz="1700" b="0" i="0" dirty="0" err="1">
                <a:effectLst/>
              </a:rPr>
              <a:t>Thread</a:t>
            </a:r>
            <a:r>
              <a:rPr lang="tr-TR" sz="1700" b="0" i="0" dirty="0">
                <a:effectLst/>
              </a:rPr>
              <a:t> </a:t>
            </a:r>
            <a:r>
              <a:rPr lang="tr-TR" sz="1700" b="0" i="0" dirty="0" err="1">
                <a:effectLst/>
              </a:rPr>
              <a:t>bloklanmıştır</a:t>
            </a:r>
            <a:r>
              <a:rPr lang="tr-TR" sz="1700" b="0" i="0" dirty="0">
                <a:effectLst/>
              </a:rPr>
              <a:t>. Gerekli </a:t>
            </a:r>
            <a:r>
              <a:rPr lang="tr-TR" sz="1700" b="0" i="0" dirty="0" err="1">
                <a:effectLst/>
              </a:rPr>
              <a:t>lock</a:t>
            </a:r>
            <a:r>
              <a:rPr lang="tr-TR" sz="1700" b="0" i="0" dirty="0">
                <a:effectLst/>
              </a:rPr>
              <a:t> açıldığında yeniden </a:t>
            </a:r>
            <a:r>
              <a:rPr lang="tr-TR" sz="1700" b="0" i="0" dirty="0" err="1">
                <a:effectLst/>
              </a:rPr>
              <a:t>runnable</a:t>
            </a:r>
            <a:r>
              <a:rPr lang="tr-TR" sz="1700" b="0" i="0" dirty="0">
                <a:effectLst/>
              </a:rPr>
              <a:t> </a:t>
            </a:r>
            <a:r>
              <a:rPr lang="tr-TR" sz="1700" b="0" i="0" dirty="0" err="1">
                <a:effectLst/>
              </a:rPr>
              <a:t>state’e</a:t>
            </a:r>
            <a:r>
              <a:rPr lang="tr-TR" sz="1700" b="0" i="0" dirty="0">
                <a:effectLst/>
              </a:rPr>
              <a:t> geçebilir.</a:t>
            </a:r>
          </a:p>
          <a:p>
            <a:r>
              <a:rPr lang="tr-TR" sz="1700" b="0" i="0" dirty="0">
                <a:effectLst/>
                <a:hlinkClick r:id="rId4">
                  <a:extLst>
                    <a:ext uri="{A12FA001-AC4F-418D-AE19-62706E023703}">
                      <ahyp:hlinkClr xmlns:ahyp="http://schemas.microsoft.com/office/drawing/2018/hyperlinkcolor" val="tx"/>
                    </a:ext>
                  </a:extLst>
                </a:hlinkClick>
              </a:rPr>
              <a:t>WAITING</a:t>
            </a:r>
            <a:br>
              <a:rPr lang="tr-TR" sz="1700" b="0" i="0" dirty="0">
                <a:effectLst/>
              </a:rPr>
            </a:br>
            <a:r>
              <a:rPr lang="tr-TR" sz="1700" b="0" i="0" dirty="0">
                <a:effectLst/>
              </a:rPr>
              <a:t>Belirli bir iş parçasını yapabilmek için süresiz olarak başka </a:t>
            </a:r>
            <a:r>
              <a:rPr lang="tr-TR" sz="1700" b="0" i="0" dirty="0" err="1">
                <a:effectLst/>
              </a:rPr>
              <a:t>threadlerin</a:t>
            </a:r>
            <a:r>
              <a:rPr lang="tr-TR" sz="1700" b="0" i="0" dirty="0">
                <a:effectLst/>
              </a:rPr>
              <a:t> çalışmasını tamamlamasını bekleyen </a:t>
            </a:r>
            <a:r>
              <a:rPr lang="tr-TR" sz="1700" b="0" i="0" dirty="0" err="1">
                <a:effectLst/>
              </a:rPr>
              <a:t>thread’in</a:t>
            </a:r>
            <a:r>
              <a:rPr lang="tr-TR" sz="1700" b="0" i="0" dirty="0">
                <a:effectLst/>
              </a:rPr>
              <a:t> durumudur.</a:t>
            </a:r>
          </a:p>
          <a:p>
            <a:r>
              <a:rPr lang="tr-TR" sz="1700" b="0" i="0" dirty="0">
                <a:effectLst/>
                <a:hlinkClick r:id="rId5">
                  <a:extLst>
                    <a:ext uri="{A12FA001-AC4F-418D-AE19-62706E023703}">
                      <ahyp:hlinkClr xmlns:ahyp="http://schemas.microsoft.com/office/drawing/2018/hyperlinkcolor" val="tx"/>
                    </a:ext>
                  </a:extLst>
                </a:hlinkClick>
              </a:rPr>
              <a:t>TIMED_WAITING</a:t>
            </a:r>
            <a:br>
              <a:rPr lang="tr-TR" sz="1700" b="0" i="0" dirty="0">
                <a:effectLst/>
              </a:rPr>
            </a:br>
            <a:r>
              <a:rPr lang="tr-TR" sz="1700" b="0" i="0" dirty="0">
                <a:effectLst/>
              </a:rPr>
              <a:t>Kendi işini yapabilmesi için belirli bir sure içinde </a:t>
            </a:r>
            <a:r>
              <a:rPr lang="tr-TR" sz="1700" b="0" i="0" dirty="0" err="1">
                <a:effectLst/>
              </a:rPr>
              <a:t>digger</a:t>
            </a:r>
            <a:r>
              <a:rPr lang="tr-TR" sz="1700" b="0" i="0" dirty="0">
                <a:effectLst/>
              </a:rPr>
              <a:t> </a:t>
            </a:r>
            <a:r>
              <a:rPr lang="tr-TR" sz="1700" b="0" i="0" dirty="0" err="1">
                <a:effectLst/>
              </a:rPr>
              <a:t>threadlerin</a:t>
            </a:r>
            <a:r>
              <a:rPr lang="tr-TR" sz="1700" b="0" i="0" dirty="0">
                <a:effectLst/>
              </a:rPr>
              <a:t> çalışmasının bitmesini bekleyen </a:t>
            </a:r>
            <a:r>
              <a:rPr lang="tr-TR" sz="1700" b="0" i="0" dirty="0" err="1">
                <a:effectLst/>
              </a:rPr>
              <a:t>thread’in</a:t>
            </a:r>
            <a:r>
              <a:rPr lang="tr-TR" sz="1700" b="0" i="0" dirty="0">
                <a:effectLst/>
              </a:rPr>
              <a:t> durumudur.</a:t>
            </a:r>
          </a:p>
          <a:p>
            <a:r>
              <a:rPr lang="tr-TR" sz="1700" b="0" i="0" dirty="0">
                <a:effectLst/>
                <a:hlinkClick r:id="rId6">
                  <a:extLst>
                    <a:ext uri="{A12FA001-AC4F-418D-AE19-62706E023703}">
                      <ahyp:hlinkClr xmlns:ahyp="http://schemas.microsoft.com/office/drawing/2018/hyperlinkcolor" val="tx"/>
                    </a:ext>
                  </a:extLst>
                </a:hlinkClick>
              </a:rPr>
              <a:t>TERMINATED</a:t>
            </a:r>
            <a:br>
              <a:rPr lang="tr-TR" sz="1700" b="0" i="0" dirty="0">
                <a:effectLst/>
              </a:rPr>
            </a:br>
            <a:r>
              <a:rPr lang="tr-TR" sz="1700" b="0" i="0" dirty="0">
                <a:effectLst/>
              </a:rPr>
              <a:t>Çalışması durmuş ve çıkılmış olan </a:t>
            </a:r>
            <a:r>
              <a:rPr lang="tr-TR" sz="1700" b="0" i="0" dirty="0" err="1">
                <a:effectLst/>
              </a:rPr>
              <a:t>thread’in</a:t>
            </a:r>
            <a:r>
              <a:rPr lang="tr-TR" sz="1700" b="0" i="0" dirty="0">
                <a:effectLst/>
              </a:rPr>
              <a:t> durumudur.</a:t>
            </a:r>
            <a:endParaRPr lang="en-US" sz="1700" b="0" i="0" dirty="0">
              <a:effectLs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00624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Thread</a:t>
            </a:r>
            <a:r>
              <a:rPr lang="tr-TR" dirty="0"/>
              <a:t> Uygulama Örneği-1</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019076" y="1529686"/>
            <a:ext cx="5777346" cy="4704204"/>
          </a:xfrm>
        </p:spPr>
        <p:txBody>
          <a:bodyPr>
            <a:normAutofit/>
          </a:bodyPr>
          <a:lstStyle/>
          <a:p>
            <a:r>
              <a:rPr lang="tr-TR" sz="1700" dirty="0"/>
              <a:t>Burada </a:t>
            </a:r>
            <a:r>
              <a:rPr lang="tr-TR" sz="1700" dirty="0" err="1"/>
              <a:t>Thread’in</a:t>
            </a:r>
            <a:r>
              <a:rPr lang="tr-TR" sz="1700" dirty="0"/>
              <a:t> ilk kullanım örneğini inceleyeceğiz. İki tane global değişken tanımladık(i ve j). Sonra </a:t>
            </a:r>
            <a:r>
              <a:rPr lang="tr-TR" sz="1700" dirty="0" err="1"/>
              <a:t>Thread</a:t>
            </a:r>
            <a:r>
              <a:rPr lang="tr-TR" sz="1700" dirty="0"/>
              <a:t> sınıfından t1 ve t2 olmak üzere iki tane nesne ürettik. Bu nesnelerin içine </a:t>
            </a:r>
            <a:r>
              <a:rPr lang="tr-TR" sz="1700" dirty="0" err="1"/>
              <a:t>run</a:t>
            </a:r>
            <a:r>
              <a:rPr lang="tr-TR" sz="1700" dirty="0"/>
              <a:t>() metoduyla döngülerimizi yerleştirdik. T1 nesnesi için döngünün içerisinde ‘A’ yazmasını, t2 için ise ‘B’ yazmasını sağladık. En sonunda ise nesnelerimizi start() fonksiyonuyla çalıştırdık.</a:t>
            </a:r>
          </a:p>
          <a:p>
            <a:r>
              <a:rPr lang="tr-TR" sz="1700" dirty="0"/>
              <a:t>Aşağıdaki görüntü ise uygulamamızın çıktısıdır.</a:t>
            </a:r>
          </a:p>
        </p:txBody>
      </p:sp>
      <p:pic>
        <p:nvPicPr>
          <p:cNvPr id="5" name="Resim 4">
            <a:extLst>
              <a:ext uri="{FF2B5EF4-FFF2-40B4-BE49-F238E27FC236}">
                <a16:creationId xmlns:a16="http://schemas.microsoft.com/office/drawing/2014/main" id="{90763A1F-AF0E-4A7B-91B5-C81C6667F2AD}"/>
              </a:ext>
            </a:extLst>
          </p:cNvPr>
          <p:cNvPicPr>
            <a:picLocks noChangeAspect="1"/>
          </p:cNvPicPr>
          <p:nvPr/>
        </p:nvPicPr>
        <p:blipFill>
          <a:blip r:embed="rId2"/>
          <a:stretch>
            <a:fillRect/>
          </a:stretch>
        </p:blipFill>
        <p:spPr>
          <a:xfrm>
            <a:off x="6928354" y="1731866"/>
            <a:ext cx="4723319" cy="4190040"/>
          </a:xfrm>
          <a:prstGeom prst="rect">
            <a:avLst/>
          </a:prstGeom>
        </p:spPr>
      </p:pic>
      <p:pic>
        <p:nvPicPr>
          <p:cNvPr id="7" name="Resim 6">
            <a:extLst>
              <a:ext uri="{FF2B5EF4-FFF2-40B4-BE49-F238E27FC236}">
                <a16:creationId xmlns:a16="http://schemas.microsoft.com/office/drawing/2014/main" id="{2CAC0324-9913-427A-B15A-3EAB8C1A77FF}"/>
              </a:ext>
            </a:extLst>
          </p:cNvPr>
          <p:cNvPicPr>
            <a:picLocks noChangeAspect="1"/>
          </p:cNvPicPr>
          <p:nvPr/>
        </p:nvPicPr>
        <p:blipFill>
          <a:blip r:embed="rId3"/>
          <a:stretch>
            <a:fillRect/>
          </a:stretch>
        </p:blipFill>
        <p:spPr>
          <a:xfrm>
            <a:off x="1019076" y="4358732"/>
            <a:ext cx="5777346" cy="1563174"/>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Thread</a:t>
            </a:r>
            <a:r>
              <a:rPr lang="tr-TR" dirty="0"/>
              <a:t> Uygulama Örneği-2</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126538" y="1405650"/>
            <a:ext cx="5807632" cy="4330131"/>
          </a:xfrm>
        </p:spPr>
        <p:txBody>
          <a:bodyPr>
            <a:normAutofit/>
          </a:bodyPr>
          <a:lstStyle/>
          <a:p>
            <a:r>
              <a:rPr lang="tr-TR" sz="1700" dirty="0"/>
              <a:t>Burada diğer yöntem ile </a:t>
            </a:r>
            <a:r>
              <a:rPr lang="tr-TR" sz="1700" dirty="0" err="1"/>
              <a:t>Thread</a:t>
            </a:r>
            <a:r>
              <a:rPr lang="tr-TR" sz="1700" dirty="0"/>
              <a:t> kullanımını öğreneceğiz. Bu yöntemde iki tane sınıf oluşturduk ve bu sınıfları </a:t>
            </a:r>
            <a:r>
              <a:rPr lang="tr-TR" sz="1700" dirty="0" err="1"/>
              <a:t>Thread</a:t>
            </a:r>
            <a:r>
              <a:rPr lang="tr-TR" sz="1700" dirty="0"/>
              <a:t>’ ten </a:t>
            </a:r>
            <a:r>
              <a:rPr lang="tr-TR" sz="1700" dirty="0" err="1"/>
              <a:t>extends</a:t>
            </a:r>
            <a:r>
              <a:rPr lang="tr-TR" sz="1700" dirty="0"/>
              <a:t> ettik. Sınıflarımızın içerisine </a:t>
            </a:r>
            <a:r>
              <a:rPr lang="tr-TR" sz="1700" dirty="0" err="1"/>
              <a:t>run</a:t>
            </a:r>
            <a:r>
              <a:rPr lang="tr-TR" sz="1700" dirty="0"/>
              <a:t>() metoduyla </a:t>
            </a:r>
            <a:r>
              <a:rPr lang="tr-TR" sz="1700" dirty="0" err="1"/>
              <a:t>for</a:t>
            </a:r>
            <a:r>
              <a:rPr lang="tr-TR" sz="1700" dirty="0"/>
              <a:t> döngüleri ekledik. myThread1 sınıfı için ekrana A yazmasını, myThread2 sınıfı için ise B yazmasını sağladık. Ve bu iki sınıfı da main metodunda nesne üretmek için kullandık. Bu nesneler t1 ve t2 </a:t>
            </a:r>
            <a:r>
              <a:rPr lang="tr-TR" sz="1700" dirty="0" err="1"/>
              <a:t>dir</a:t>
            </a:r>
            <a:r>
              <a:rPr lang="tr-TR" sz="1700" dirty="0"/>
              <a:t>. Son </a:t>
            </a:r>
            <a:r>
              <a:rPr lang="tr-TR" sz="1700" dirty="0" err="1"/>
              <a:t>olarakta</a:t>
            </a:r>
            <a:r>
              <a:rPr lang="tr-TR" sz="1700" dirty="0"/>
              <a:t> nesnelerimizin start() fonksiyonuyla çalışmasını sağladık.</a:t>
            </a:r>
          </a:p>
          <a:p>
            <a:r>
              <a:rPr lang="tr-TR" sz="1700" dirty="0"/>
              <a:t> Aşağıda projemizin çıktısı yer almaktadır.</a:t>
            </a:r>
            <a:endParaRPr lang="en-US" sz="1700" dirty="0"/>
          </a:p>
        </p:txBody>
      </p:sp>
      <p:pic>
        <p:nvPicPr>
          <p:cNvPr id="5" name="Resim 4">
            <a:extLst>
              <a:ext uri="{FF2B5EF4-FFF2-40B4-BE49-F238E27FC236}">
                <a16:creationId xmlns:a16="http://schemas.microsoft.com/office/drawing/2014/main" id="{72F3BCDA-CAFA-471A-912A-D90B297696CC}"/>
              </a:ext>
            </a:extLst>
          </p:cNvPr>
          <p:cNvPicPr>
            <a:picLocks noChangeAspect="1"/>
          </p:cNvPicPr>
          <p:nvPr/>
        </p:nvPicPr>
        <p:blipFill>
          <a:blip r:embed="rId2"/>
          <a:stretch>
            <a:fillRect/>
          </a:stretch>
        </p:blipFill>
        <p:spPr>
          <a:xfrm>
            <a:off x="6934171" y="1588807"/>
            <a:ext cx="4896902" cy="4330132"/>
          </a:xfrm>
          <a:prstGeom prst="rect">
            <a:avLst/>
          </a:prstGeom>
        </p:spPr>
      </p:pic>
      <p:pic>
        <p:nvPicPr>
          <p:cNvPr id="7" name="Resim 6">
            <a:extLst>
              <a:ext uri="{FF2B5EF4-FFF2-40B4-BE49-F238E27FC236}">
                <a16:creationId xmlns:a16="http://schemas.microsoft.com/office/drawing/2014/main" id="{345FC58B-CA34-4C95-B059-AB8B9DEDCECA}"/>
              </a:ext>
            </a:extLst>
          </p:cNvPr>
          <p:cNvPicPr>
            <a:picLocks noChangeAspect="1"/>
          </p:cNvPicPr>
          <p:nvPr/>
        </p:nvPicPr>
        <p:blipFill>
          <a:blip r:embed="rId3"/>
          <a:stretch>
            <a:fillRect/>
          </a:stretch>
        </p:blipFill>
        <p:spPr>
          <a:xfrm>
            <a:off x="1126538" y="4621953"/>
            <a:ext cx="5623203" cy="1448265"/>
          </a:xfrm>
          <a:prstGeom prst="rect">
            <a:avLst/>
          </a:prstGeom>
        </p:spPr>
      </p:pic>
    </p:spTree>
    <p:extLst>
      <p:ext uri="{BB962C8B-B14F-4D97-AF65-F5344CB8AC3E}">
        <p14:creationId xmlns:p14="http://schemas.microsoft.com/office/powerpoint/2010/main" val="4014743303"/>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751</TotalTime>
  <Words>1701</Words>
  <Application>Microsoft Office PowerPoint</Application>
  <PresentationFormat>Geniş ekran</PresentationFormat>
  <Paragraphs>129</Paragraphs>
  <Slides>18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Arial</vt:lpstr>
      <vt:lpstr>Calibri</vt:lpstr>
      <vt:lpstr>Century Gothic</vt:lpstr>
      <vt:lpstr>Wingdings</vt:lpstr>
      <vt:lpstr>Wingdings 3</vt:lpstr>
      <vt:lpstr>Duman</vt:lpstr>
      <vt:lpstr>Thread Kullanımı ve Pooling Kavramı</vt:lpstr>
      <vt:lpstr>İçindekiler</vt:lpstr>
      <vt:lpstr>Thread Nedir?</vt:lpstr>
      <vt:lpstr>Thread Sınıfının Metotları</vt:lpstr>
      <vt:lpstr>Thread Kullanımı</vt:lpstr>
      <vt:lpstr>Thread Kullanımı</vt:lpstr>
      <vt:lpstr>Thread Durumları Arasındaki Geçişler</vt:lpstr>
      <vt:lpstr>Thread Uygulama Örneği-1</vt:lpstr>
      <vt:lpstr>Thread Uygulama Örneği-2</vt:lpstr>
      <vt:lpstr>Pooling Kavramı</vt:lpstr>
      <vt:lpstr>Pooling Metotları </vt:lpstr>
      <vt:lpstr>Pooling Uygulama Örneği </vt:lpstr>
      <vt:lpstr>Uygulama Örneği (devamı)</vt:lpstr>
      <vt:lpstr>Uygulama Örneği(devam)</vt:lpstr>
      <vt:lpstr>Uygulama Örneği(devam)</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Busegül Yılmaz</cp:lastModifiedBy>
  <cp:revision>74</cp:revision>
  <dcterms:created xsi:type="dcterms:W3CDTF">2020-04-15T07:57:29Z</dcterms:created>
  <dcterms:modified xsi:type="dcterms:W3CDTF">2021-06-08T17:18:29Z</dcterms:modified>
</cp:coreProperties>
</file>