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Montserrat"/>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CenturyGothic-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f9bcf4506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Olusturdugumuz fonksiyonlarin assembly kodlari bu sekilde gozukecektir. </a:t>
            </a:r>
            <a:endParaRPr/>
          </a:p>
          <a:p>
            <a:pPr indent="0" lvl="0" marL="0" rtl="0" algn="l">
              <a:spcBef>
                <a:spcPts val="0"/>
              </a:spcBef>
              <a:spcAft>
                <a:spcPts val="0"/>
              </a:spcAft>
              <a:buNone/>
            </a:pPr>
            <a:r>
              <a:rPr lang="en-US"/>
              <a:t>Sol tarafta if else kullanilmis fonksiyonda branch olusumunu gorebilirsiniz </a:t>
            </a:r>
            <a:endParaRPr/>
          </a:p>
          <a:p>
            <a:pPr indent="0" lvl="0" marL="0" rtl="0" algn="l">
              <a:spcBef>
                <a:spcPts val="0"/>
              </a:spcBef>
              <a:spcAft>
                <a:spcPts val="0"/>
              </a:spcAft>
              <a:buNone/>
            </a:pPr>
            <a:r>
              <a:rPr lang="en-US"/>
              <a:t>Sag taraftaki branchless fonksiyonda ise branch olusumu yok.</a:t>
            </a:r>
            <a:endParaRPr/>
          </a:p>
        </p:txBody>
      </p:sp>
      <p:sp>
        <p:nvSpPr>
          <p:cNvPr id="295" name="Google Shape;295;gdf9bcf4506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f9bcf4506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Ikinci ornegimiz ise iki sayidan kucuk olani bulma.</a:t>
            </a:r>
            <a:endParaRPr/>
          </a:p>
          <a:p>
            <a:pPr indent="0" lvl="0" marL="0" rtl="0" algn="l">
              <a:spcBef>
                <a:spcPts val="0"/>
              </a:spcBef>
              <a:spcAft>
                <a:spcPts val="0"/>
              </a:spcAft>
              <a:buNone/>
            </a:pPr>
            <a:r>
              <a:rPr lang="en-US"/>
              <a:t>sag tarafta if else kullanilarak olusturulmus fonksiyonda eger x y’den kucukse x degilse y sayisi donduruluyor</a:t>
            </a:r>
            <a:endParaRPr/>
          </a:p>
          <a:p>
            <a:pPr indent="0" lvl="0" marL="0" rtl="0" algn="l">
              <a:spcBef>
                <a:spcPts val="0"/>
              </a:spcBef>
              <a:spcAft>
                <a:spcPts val="0"/>
              </a:spcAft>
              <a:buNone/>
            </a:pPr>
            <a:r>
              <a:rPr lang="en-US"/>
              <a:t>sol taraftaki branchless versiyonunda ise farkin bitleri </a:t>
            </a:r>
            <a:endParaRPr/>
          </a:p>
        </p:txBody>
      </p:sp>
      <p:sp>
        <p:nvSpPr>
          <p:cNvPr id="304" name="Google Shape;304;gdf9bcf4506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f9bcf450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Olusturdugumuz fonksiyonlarin assembly kodlari bu sekilde gozukecektir. </a:t>
            </a:r>
            <a:endParaRPr/>
          </a:p>
          <a:p>
            <a:pPr indent="0" lvl="0" marL="0" rtl="0" algn="l">
              <a:spcBef>
                <a:spcPts val="0"/>
              </a:spcBef>
              <a:spcAft>
                <a:spcPts val="0"/>
              </a:spcAft>
              <a:buClr>
                <a:schemeClr val="dk1"/>
              </a:buClr>
              <a:buSzPts val="1100"/>
              <a:buFont typeface="Arial"/>
              <a:buNone/>
            </a:pPr>
            <a:r>
              <a:rPr lang="en-US"/>
              <a:t>Sol tarafta if else kullanilmis fonksiyonda branch olusumunu gorebilirsiniz </a:t>
            </a:r>
            <a:endParaRPr/>
          </a:p>
          <a:p>
            <a:pPr indent="0" lvl="0" marL="0" rtl="0" algn="l">
              <a:spcBef>
                <a:spcPts val="0"/>
              </a:spcBef>
              <a:spcAft>
                <a:spcPts val="0"/>
              </a:spcAft>
              <a:buNone/>
            </a:pPr>
            <a:r>
              <a:rPr lang="en-US"/>
              <a:t>Sag taraftaki branchless fonksiyonda ise branch olusumu yok.</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Simdi bu fonksiyonlari ornek verilerle deneyelim</a:t>
            </a:r>
            <a:endParaRPr/>
          </a:p>
        </p:txBody>
      </p:sp>
      <p:sp>
        <p:nvSpPr>
          <p:cNvPr id="315" name="Google Shape;315;gdf9bcf450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04cc8146c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e04cc8146c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04cc8146c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Ozellikle de programiniz hassas-onemli veriler uzerinde islem yapiyorsa. </a:t>
            </a:r>
            <a:endParaRPr/>
          </a:p>
        </p:txBody>
      </p:sp>
      <p:sp>
        <p:nvSpPr>
          <p:cNvPr id="199" name="Google Shape;199;ge04cc8146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Her program calistirilirken bir talimat listesine olusturulur. Program calistirildiginda Program Counter yani PC ilk Instruction'un yani talimatın adresini okur ve o adresteki Instruction alinir ve Instruction Register'ina decode edilmek icin yuklenir. Burda genellikle talimata bağlı olarak ramden daha fazla veri alınır ve talimat çalıştırılır. Ardindan Program Counter sonraki talimatın adresini okur ve dongu boyle devam eder.</a:t>
            </a:r>
            <a:endParaRPr/>
          </a:p>
          <a:p>
            <a:pPr indent="0" lvl="0" marL="0" rtl="0" algn="l">
              <a:spcBef>
                <a:spcPts val="1200"/>
              </a:spcBef>
              <a:spcAft>
                <a:spcPts val="0"/>
              </a:spcAft>
              <a:buNone/>
            </a:pPr>
            <a:r>
              <a:t/>
            </a:r>
            <a:endParaRPr/>
          </a:p>
        </p:txBody>
      </p:sp>
      <p:sp>
        <p:nvSpPr>
          <p:cNvPr id="207" name="Google Shape;2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04cc8146c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Modern bilgisayarlar, suan ki talimatin calistirilmasi bitmeden sonraki talimatin verilerini almaya calisir. Eger bir branch varsa bu biraz sorun olabilir. Cunku branch varsa program'in calisabilecegi birden fazla yol acilmis olur. Ve sonraki talimat bu yollardan herhangi biri olabilir. Burda bilgisayar sonraki talimati tahmin etmeye calisir. Eger tahmin yanlis olacak olursa PC ve IR resetlenir ve baska bir tahmin yapilir ta ki dogru yol bulunana kadar. Bu tahmin islemi performans kaybina ve gecikmelere neden olabilir. </a:t>
            </a:r>
            <a:endParaRPr/>
          </a:p>
        </p:txBody>
      </p:sp>
      <p:sp>
        <p:nvSpPr>
          <p:cNvPr id="239" name="Google Shape;239;ge04cc8146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Olusan gecikmeler performans kaybindan daha onemlidir. </a:t>
            </a:r>
            <a:endParaRPr/>
          </a:p>
          <a:p>
            <a:pPr indent="0" lvl="0" marL="0" rtl="0" algn="l">
              <a:spcBef>
                <a:spcPts val="0"/>
              </a:spcBef>
              <a:spcAft>
                <a:spcPts val="0"/>
              </a:spcAft>
              <a:buNone/>
            </a:pPr>
            <a:r>
              <a:rPr lang="en-US"/>
              <a:t>2017 yilinda kamuoyuna aciklanan spectre dallanma tahminini kullanan </a:t>
            </a:r>
            <a:r>
              <a:rPr lang="en-US"/>
              <a:t>modern islemcileri etkileyen bir guvenlik acigidir. </a:t>
            </a:r>
            <a:endParaRPr/>
          </a:p>
          <a:p>
            <a:pPr indent="0" lvl="0" marL="0" rtl="0" algn="l">
              <a:spcBef>
                <a:spcPts val="0"/>
              </a:spcBef>
              <a:spcAft>
                <a:spcPts val="0"/>
              </a:spcAft>
              <a:buNone/>
            </a:pPr>
            <a:r>
              <a:rPr lang="en-US"/>
              <a:t>Biraz once bahsettigimiz </a:t>
            </a:r>
            <a:r>
              <a:rPr lang="en-US"/>
              <a:t> bu hatali tahminler yuzunden ortaya cikan gecikmeler hassas verilerin saldirganlarin eline gecmesine neden olabilecek etkiler ortaya cikarabiliyor.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Burda spectre guvenlik acigi icin olusturulmus bir logo var. Hayalet elinde bir dal tutmakta.</a:t>
            </a:r>
            <a:endParaRPr/>
          </a:p>
        </p:txBody>
      </p:sp>
      <p:sp>
        <p:nvSpPr>
          <p:cNvPr id="270" name="Google Shape;2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04cc8146c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Sonuç kısmında bu maddeye bir örnek vereceğiz.</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Ve ayrıca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Öerneklerimizde bunları inceleyelim</a:t>
            </a:r>
            <a:endParaRPr/>
          </a:p>
          <a:p>
            <a:pPr indent="0" lvl="0" marL="0" rtl="0" algn="l">
              <a:spcBef>
                <a:spcPts val="0"/>
              </a:spcBef>
              <a:spcAft>
                <a:spcPts val="0"/>
              </a:spcAft>
              <a:buNone/>
            </a:pPr>
            <a:r>
              <a:t/>
            </a:r>
            <a:endParaRPr/>
          </a:p>
        </p:txBody>
      </p:sp>
      <p:sp>
        <p:nvSpPr>
          <p:cNvPr id="277" name="Google Shape;277;ge04cc8146c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04cc8146c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Ilk ogrenigimiz mutlak deger alma. </a:t>
            </a:r>
            <a:endParaRPr/>
          </a:p>
          <a:p>
            <a:pPr indent="0" lvl="0" marL="0" rtl="0" algn="l">
              <a:spcBef>
                <a:spcPts val="0"/>
              </a:spcBef>
              <a:spcAft>
                <a:spcPts val="0"/>
              </a:spcAft>
              <a:buNone/>
            </a:pPr>
            <a:r>
              <a:rPr lang="en-US"/>
              <a:t>Sol tarafta if else kullanilarak olusturulmus  bir fonksiyon var eger gelen deger 0’dan buyuk veya 0’a esitse kendisini 0’dan kucukse de - ile carpilmis yani pozitif halini donduruyor.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Sag tarafta ise bu fonsiyonun if else kullanilmadan olusturulmus branchless versiyonu var.</a:t>
            </a:r>
            <a:endParaRPr/>
          </a:p>
        </p:txBody>
      </p:sp>
      <p:sp>
        <p:nvSpPr>
          <p:cNvPr id="284" name="Google Shape;284;ge04cc8146c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157"/>
            <a:ext cx="2356674" cy="6853096"/>
            <a:chOff x="6627813" y="195610"/>
            <a:chExt cx="1952625" cy="5678141"/>
          </a:xfrm>
        </p:grpSpPr>
        <p:sp>
          <p:nvSpPr>
            <p:cNvPr id="24" name="Google Shape;24;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hyperlink" Target="https://www.youtube.com/channel/UCIdYgV-XFjv9q0IHtzUTtQw" TargetMode="External"/><Relationship Id="rId6" Type="http://schemas.openxmlformats.org/officeDocument/2006/relationships/image" Target="../media/image5.png"/><Relationship Id="rId7" Type="http://schemas.openxmlformats.org/officeDocument/2006/relationships/hyperlink" Target="http://youtube.com/bmdersleri" TargetMode="External"/><Relationship Id="rId8"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hyperlink" Target="https://www.youtube.com/channel/UCIdYgV-XFjv9q0IHtzUTtQw" TargetMode="External"/><Relationship Id="rId12" Type="http://schemas.openxmlformats.org/officeDocument/2006/relationships/hyperlink" Target="http://youtube.com/bmdersleri"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youtube.com/watch?v=bVJ-mWWL7cE" TargetMode="External"/><Relationship Id="rId4" Type="http://schemas.openxmlformats.org/officeDocument/2006/relationships/hyperlink" Target="https://www.youtube.com/watch?v=3ihizrPnbIo" TargetMode="External"/><Relationship Id="rId9" Type="http://schemas.openxmlformats.org/officeDocument/2006/relationships/image" Target="../media/image7.jpg"/><Relationship Id="rId5" Type="http://schemas.openxmlformats.org/officeDocument/2006/relationships/hyperlink" Target="https://dev.to/jobinrjohnson/branchless-programming-does-it-really-matter-20j4" TargetMode="External"/><Relationship Id="rId6" Type="http://schemas.openxmlformats.org/officeDocument/2006/relationships/hyperlink" Target="https://johnysswlab.com/how-branches-influence-the-performance-of-your-code-and-what-can-you-do-about-it/" TargetMode="External"/><Relationship Id="rId7" Type="http://schemas.openxmlformats.org/officeDocument/2006/relationships/hyperlink" Target="https://www.infoq.com/articles/making-code-faster-taming-branches/" TargetMode="External"/><Relationship Id="rId8" Type="http://schemas.openxmlformats.org/officeDocument/2006/relationships/hyperlink" Target="https://graphics.stanford.edu/~seander/bithack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hyperlink" Target="https://www.youtube.com/channel/UCIdYgV-XFjv9q0IHtzUTtQw" TargetMode="External"/><Relationship Id="rId5" Type="http://schemas.openxmlformats.org/officeDocument/2006/relationships/image" Target="../media/image5.png"/><Relationship Id="rId6" Type="http://schemas.openxmlformats.org/officeDocument/2006/relationships/hyperlink" Target="http://youtube.com/bmdersleri" TargetMode="External"/><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5.png"/><Relationship Id="rId5" Type="http://schemas.openxmlformats.org/officeDocument/2006/relationships/hyperlink" Target="https://www.youtube.com/channel/UCIdYgV-XFjv9q0IHtzUTtQw" TargetMode="External"/><Relationship Id="rId6" Type="http://schemas.openxmlformats.org/officeDocument/2006/relationships/image" Target="../media/image5.png"/><Relationship Id="rId7" Type="http://schemas.openxmlformats.org/officeDocument/2006/relationships/hyperlink" Target="http://youtube.com/bmdersl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5947794" y="4370664"/>
            <a:ext cx="5972961" cy="2239861"/>
          </a:xfrm>
          <a:prstGeom prst="roundRect">
            <a:avLst>
              <a:gd fmla="val 16667" name="adj"/>
            </a:avLst>
          </a:prstGeom>
          <a:gradFill>
            <a:gsLst>
              <a:gs pos="0">
                <a:srgbClr val="54BCE8"/>
              </a:gs>
              <a:gs pos="100000">
                <a:srgbClr val="21ACE1"/>
              </a:gs>
            </a:gsLst>
            <a:lin ang="5400000" scaled="0"/>
          </a:gradFill>
          <a:ln>
            <a:noFill/>
          </a:ln>
          <a:effectLst>
            <a:outerShdw blurRad="50800" rotWithShape="0" dir="5400000" dist="381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Google Shape;169;p18"/>
          <p:cNvSpPr txBox="1"/>
          <p:nvPr>
            <p:ph type="ctrTitle"/>
          </p:nvPr>
        </p:nvSpPr>
        <p:spPr>
          <a:xfrm>
            <a:off x="1496974" y="2817867"/>
            <a:ext cx="9764202" cy="888718"/>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entury Gothic"/>
              <a:buNone/>
            </a:pPr>
            <a:r>
              <a:rPr b="1" lang="en-US">
                <a:solidFill>
                  <a:schemeClr val="dk1"/>
                </a:solidFill>
              </a:rPr>
              <a:t>Branchless Programlama</a:t>
            </a:r>
            <a:endParaRPr b="1">
              <a:solidFill>
                <a:schemeClr val="dk1"/>
              </a:solidFill>
            </a:endParaRPr>
          </a:p>
        </p:txBody>
      </p:sp>
      <p:sp>
        <p:nvSpPr>
          <p:cNvPr id="170" name="Google Shape;170;p18"/>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8"/>
          <p:cNvSpPr txBox="1"/>
          <p:nvPr/>
        </p:nvSpPr>
        <p:spPr>
          <a:xfrm>
            <a:off x="6421677" y="4712102"/>
            <a:ext cx="5499078" cy="201586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Hazırlayan ve Sunan: </a:t>
            </a:r>
            <a:r>
              <a:rPr b="1" lang="en-US" sz="1800">
                <a:solidFill>
                  <a:schemeClr val="dk1"/>
                </a:solidFill>
                <a:latin typeface="Century Gothic"/>
                <a:ea typeface="Century Gothic"/>
                <a:cs typeface="Century Gothic"/>
                <a:sym typeface="Century Gothic"/>
              </a:rPr>
              <a:t>Hayri Yiğit 1711404025</a:t>
            </a:r>
            <a:endParaRPr/>
          </a:p>
          <a:p>
            <a:pPr indent="0" lvl="0" marL="0" marR="0" rtl="0" algn="l">
              <a:spcBef>
                <a:spcPts val="100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Tarih                            : 0</a:t>
            </a:r>
            <a:r>
              <a:rPr lang="en-US" sz="1800">
                <a:solidFill>
                  <a:schemeClr val="dk1"/>
                </a:solidFill>
                <a:latin typeface="Century Gothic"/>
                <a:ea typeface="Century Gothic"/>
                <a:cs typeface="Century Gothic"/>
                <a:sym typeface="Century Gothic"/>
              </a:rPr>
              <a:t>1</a:t>
            </a:r>
            <a:r>
              <a:rPr b="0" i="0" lang="en-US" sz="1800" u="none" cap="none" strike="noStrike">
                <a:solidFill>
                  <a:schemeClr val="dk1"/>
                </a:solidFill>
                <a:latin typeface="Century Gothic"/>
                <a:ea typeface="Century Gothic"/>
                <a:cs typeface="Century Gothic"/>
                <a:sym typeface="Century Gothic"/>
              </a:rPr>
              <a:t>/0</a:t>
            </a:r>
            <a:r>
              <a:rPr lang="en-US" sz="1800">
                <a:solidFill>
                  <a:schemeClr val="dk1"/>
                </a:solidFill>
                <a:latin typeface="Century Gothic"/>
                <a:ea typeface="Century Gothic"/>
                <a:cs typeface="Century Gothic"/>
                <a:sym typeface="Century Gothic"/>
              </a:rPr>
              <a:t>6</a:t>
            </a:r>
            <a:r>
              <a:rPr b="0" i="0" lang="en-US" sz="1800" u="none" cap="none" strike="noStrike">
                <a:solidFill>
                  <a:schemeClr val="dk1"/>
                </a:solidFill>
                <a:latin typeface="Century Gothic"/>
                <a:ea typeface="Century Gothic"/>
                <a:cs typeface="Century Gothic"/>
                <a:sym typeface="Century Gothic"/>
              </a:rPr>
              <a:t>/2021</a:t>
            </a:r>
            <a:endParaRPr/>
          </a:p>
          <a:p>
            <a:pPr indent="0" lvl="0" marL="0" marR="0" rtl="0" algn="l">
              <a:spcBef>
                <a:spcPts val="100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Sürüm                         : v1</a:t>
            </a:r>
            <a:endParaRPr/>
          </a:p>
          <a:p>
            <a:pPr indent="0" lvl="0" marL="0" marR="0" rtl="0" algn="l">
              <a:spcBef>
                <a:spcPts val="100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Ders Yürütücüsü        : Doç. Dr. İsmail KIRBAŞ </a:t>
            </a:r>
            <a:endParaRPr b="0" i="0" sz="1800" u="none" cap="none" strike="noStrike">
              <a:solidFill>
                <a:schemeClr val="dk1"/>
              </a:solidFill>
              <a:latin typeface="Century Gothic"/>
              <a:ea typeface="Century Gothic"/>
              <a:cs typeface="Century Gothic"/>
              <a:sym typeface="Century Gothic"/>
            </a:endParaRPr>
          </a:p>
        </p:txBody>
      </p:sp>
      <p:pic>
        <p:nvPicPr>
          <p:cNvPr descr="Kurumsal Kimlik | Burdur Mehmet Akif Ersoy Üniversitesi" id="172" name="Google Shape;172;p18"/>
          <p:cNvPicPr preferRelativeResize="0"/>
          <p:nvPr/>
        </p:nvPicPr>
        <p:blipFill rotWithShape="1">
          <a:blip r:embed="rId3">
            <a:alphaModFix/>
          </a:blip>
          <a:srcRect b="11290" l="10292" r="10665" t="8690"/>
          <a:stretch/>
        </p:blipFill>
        <p:spPr>
          <a:xfrm>
            <a:off x="4951722" y="179000"/>
            <a:ext cx="1992144" cy="685387"/>
          </a:xfrm>
          <a:prstGeom prst="rect">
            <a:avLst/>
          </a:prstGeom>
          <a:noFill/>
          <a:ln>
            <a:noFill/>
          </a:ln>
        </p:spPr>
      </p:pic>
      <p:pic>
        <p:nvPicPr>
          <p:cNvPr id="173" name="Google Shape;173;p18"/>
          <p:cNvPicPr preferRelativeResize="0"/>
          <p:nvPr/>
        </p:nvPicPr>
        <p:blipFill rotWithShape="1">
          <a:blip r:embed="rId4">
            <a:alphaModFix/>
          </a:blip>
          <a:srcRect b="0" l="5357" r="5356" t="0"/>
          <a:stretch/>
        </p:blipFill>
        <p:spPr>
          <a:xfrm>
            <a:off x="1866004" y="4326316"/>
            <a:ext cx="3731713" cy="232855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
        <p:nvSpPr>
          <p:cNvPr id="174" name="Google Shape;174;p18"/>
          <p:cNvSpPr txBox="1"/>
          <p:nvPr/>
        </p:nvSpPr>
        <p:spPr>
          <a:xfrm>
            <a:off x="3854741" y="965324"/>
            <a:ext cx="4186106" cy="1126283"/>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800"/>
              <a:buFont typeface="Noto Sans Symbols"/>
              <a:buNone/>
            </a:pPr>
            <a:r>
              <a:rPr b="1" i="0" lang="en-US" sz="1800" u="none" cap="none" strike="noStrike">
                <a:solidFill>
                  <a:schemeClr val="accent3"/>
                </a:solidFill>
                <a:latin typeface="Century Gothic"/>
                <a:ea typeface="Century Gothic"/>
                <a:cs typeface="Century Gothic"/>
                <a:sym typeface="Century Gothic"/>
              </a:rPr>
              <a:t>İleri Programlama Dersi</a:t>
            </a:r>
            <a:endParaRPr b="1" i="0" sz="1800" u="none" cap="none" strike="noStrike">
              <a:solidFill>
                <a:schemeClr val="accent3"/>
              </a:solidFill>
              <a:latin typeface="Century Gothic"/>
              <a:ea typeface="Century Gothic"/>
              <a:cs typeface="Century Gothic"/>
              <a:sym typeface="Century Gothic"/>
            </a:endParaRPr>
          </a:p>
        </p:txBody>
      </p:sp>
      <p:pic>
        <p:nvPicPr>
          <p:cNvPr id="175" name="Google Shape;175;p18">
            <a:hlinkClick r:id="rId5"/>
          </p:cNvPr>
          <p:cNvPicPr preferRelativeResize="0"/>
          <p:nvPr/>
        </p:nvPicPr>
        <p:blipFill rotWithShape="1">
          <a:blip r:embed="rId6">
            <a:alphaModFix/>
          </a:blip>
          <a:srcRect b="0" l="0" r="0" t="0"/>
          <a:stretch/>
        </p:blipFill>
        <p:spPr>
          <a:xfrm>
            <a:off x="810778" y="-55368"/>
            <a:ext cx="1778435" cy="1633526"/>
          </a:xfrm>
          <a:prstGeom prst="rect">
            <a:avLst/>
          </a:prstGeom>
          <a:noFill/>
          <a:ln>
            <a:noFill/>
          </a:ln>
        </p:spPr>
      </p:pic>
      <p:sp>
        <p:nvSpPr>
          <p:cNvPr id="176" name="Google Shape;176;p18"/>
          <p:cNvSpPr/>
          <p:nvPr/>
        </p:nvSpPr>
        <p:spPr>
          <a:xfrm>
            <a:off x="399582" y="1366436"/>
            <a:ext cx="2772989"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sng" cap="none" strike="noStrike">
                <a:solidFill>
                  <a:schemeClr val="hlink"/>
                </a:solidFill>
                <a:latin typeface="Century Gothic"/>
                <a:ea typeface="Century Gothic"/>
                <a:cs typeface="Century Gothic"/>
                <a:sym typeface="Century Gothic"/>
                <a:hlinkClick r:id="rId7"/>
              </a:rPr>
              <a:t>http://youtube.com/bmdersleri</a:t>
            </a:r>
            <a:endParaRPr b="0" i="0" sz="1200" u="none" cap="none" strike="noStrike">
              <a:solidFill>
                <a:schemeClr val="dk1"/>
              </a:solidFill>
              <a:latin typeface="Century Gothic"/>
              <a:ea typeface="Century Gothic"/>
              <a:cs typeface="Century Gothic"/>
              <a:sym typeface="Century Gothic"/>
            </a:endParaRPr>
          </a:p>
        </p:txBody>
      </p:sp>
      <p:pic>
        <p:nvPicPr>
          <p:cNvPr id="177" name="Google Shape;177;p18"/>
          <p:cNvPicPr preferRelativeResize="0"/>
          <p:nvPr/>
        </p:nvPicPr>
        <p:blipFill rotWithShape="1">
          <a:blip r:embed="rId8">
            <a:alphaModFix/>
          </a:blip>
          <a:srcRect b="0" l="0" r="0" t="0"/>
          <a:stretch/>
        </p:blipFill>
        <p:spPr>
          <a:xfrm>
            <a:off x="9106545" y="179000"/>
            <a:ext cx="2685873" cy="1826788"/>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Branchless Kod Örneği -1</a:t>
            </a:r>
            <a:endParaRPr/>
          </a:p>
        </p:txBody>
      </p:sp>
      <p:sp>
        <p:nvSpPr>
          <p:cNvPr id="298" name="Google Shape;298;p2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9" name="Google Shape;299;p27"/>
          <p:cNvPicPr preferRelativeResize="0"/>
          <p:nvPr/>
        </p:nvPicPr>
        <p:blipFill>
          <a:blip r:embed="rId3">
            <a:alphaModFix/>
          </a:blip>
          <a:stretch>
            <a:fillRect/>
          </a:stretch>
        </p:blipFill>
        <p:spPr>
          <a:xfrm>
            <a:off x="704875" y="1102536"/>
            <a:ext cx="5432499" cy="5477052"/>
          </a:xfrm>
          <a:prstGeom prst="rect">
            <a:avLst/>
          </a:prstGeom>
          <a:noFill/>
          <a:ln>
            <a:noFill/>
          </a:ln>
        </p:spPr>
      </p:pic>
      <p:pic>
        <p:nvPicPr>
          <p:cNvPr id="300" name="Google Shape;300;p27"/>
          <p:cNvPicPr preferRelativeResize="0"/>
          <p:nvPr/>
        </p:nvPicPr>
        <p:blipFill>
          <a:blip r:embed="rId4">
            <a:alphaModFix/>
          </a:blip>
          <a:stretch>
            <a:fillRect/>
          </a:stretch>
        </p:blipFill>
        <p:spPr>
          <a:xfrm>
            <a:off x="5357825" y="1224636"/>
            <a:ext cx="6352325" cy="5232874"/>
          </a:xfrm>
          <a:prstGeom prst="rect">
            <a:avLst/>
          </a:prstGeom>
          <a:noFill/>
          <a:ln>
            <a:noFill/>
          </a:ln>
        </p:spPr>
      </p:pic>
      <p:sp>
        <p:nvSpPr>
          <p:cNvPr id="301" name="Google Shape;301;p27"/>
          <p:cNvSpPr txBox="1"/>
          <p:nvPr/>
        </p:nvSpPr>
        <p:spPr>
          <a:xfrm>
            <a:off x="4095600" y="6179400"/>
            <a:ext cx="35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entury Gothic"/>
                <a:ea typeface="Century Gothic"/>
                <a:cs typeface="Century Gothic"/>
                <a:sym typeface="Century Gothic"/>
              </a:rPr>
              <a:t>x86-64 clang 12.0.0</a:t>
            </a:r>
            <a:endParaRPr b="1">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Branchless Kod Örneği -2</a:t>
            </a:r>
            <a:endParaRPr/>
          </a:p>
        </p:txBody>
      </p:sp>
      <p:sp>
        <p:nvSpPr>
          <p:cNvPr id="307" name="Google Shape;307;p2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8" name="Google Shape;308;p28"/>
          <p:cNvPicPr preferRelativeResize="0"/>
          <p:nvPr/>
        </p:nvPicPr>
        <p:blipFill>
          <a:blip r:embed="rId3">
            <a:alphaModFix/>
          </a:blip>
          <a:stretch>
            <a:fillRect/>
          </a:stretch>
        </p:blipFill>
        <p:spPr>
          <a:xfrm>
            <a:off x="0" y="1529010"/>
            <a:ext cx="6079569" cy="4648091"/>
          </a:xfrm>
          <a:prstGeom prst="rect">
            <a:avLst/>
          </a:prstGeom>
          <a:noFill/>
          <a:ln>
            <a:noFill/>
          </a:ln>
        </p:spPr>
      </p:pic>
      <p:pic>
        <p:nvPicPr>
          <p:cNvPr id="309" name="Google Shape;309;p28"/>
          <p:cNvPicPr preferRelativeResize="0"/>
          <p:nvPr/>
        </p:nvPicPr>
        <p:blipFill>
          <a:blip r:embed="rId4">
            <a:alphaModFix/>
          </a:blip>
          <a:stretch>
            <a:fillRect/>
          </a:stretch>
        </p:blipFill>
        <p:spPr>
          <a:xfrm>
            <a:off x="5142350" y="2230025"/>
            <a:ext cx="7049651" cy="3246042"/>
          </a:xfrm>
          <a:prstGeom prst="rect">
            <a:avLst/>
          </a:prstGeom>
          <a:noFill/>
          <a:ln>
            <a:noFill/>
          </a:ln>
        </p:spPr>
      </p:pic>
      <p:sp>
        <p:nvSpPr>
          <p:cNvPr id="310" name="Google Shape;310;p28"/>
          <p:cNvSpPr txBox="1"/>
          <p:nvPr/>
        </p:nvSpPr>
        <p:spPr>
          <a:xfrm>
            <a:off x="7824625" y="4976925"/>
            <a:ext cx="16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(5-4) &gt;&gt; 31 = 0</a:t>
            </a:r>
            <a:endParaRPr b="1">
              <a:latin typeface="Century Gothic"/>
              <a:ea typeface="Century Gothic"/>
              <a:cs typeface="Century Gothic"/>
              <a:sym typeface="Century Gothic"/>
            </a:endParaRPr>
          </a:p>
        </p:txBody>
      </p:sp>
      <p:sp>
        <p:nvSpPr>
          <p:cNvPr id="311" name="Google Shape;311;p28"/>
          <p:cNvSpPr txBox="1"/>
          <p:nvPr/>
        </p:nvSpPr>
        <p:spPr>
          <a:xfrm>
            <a:off x="7824625" y="5476075"/>
            <a:ext cx="16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1 &amp; 0 = 0</a:t>
            </a:r>
            <a:endParaRPr b="1">
              <a:latin typeface="Century Gothic"/>
              <a:ea typeface="Century Gothic"/>
              <a:cs typeface="Century Gothic"/>
              <a:sym typeface="Century Gothic"/>
            </a:endParaRPr>
          </a:p>
        </p:txBody>
      </p:sp>
      <p:sp>
        <p:nvSpPr>
          <p:cNvPr id="312" name="Google Shape;312;p28"/>
          <p:cNvSpPr txBox="1"/>
          <p:nvPr/>
        </p:nvSpPr>
        <p:spPr>
          <a:xfrm>
            <a:off x="7824625" y="5975225"/>
            <a:ext cx="16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4 + 0 = 4</a:t>
            </a:r>
            <a:endParaRPr b="1">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Branchless Kod Örneği -2</a:t>
            </a:r>
            <a:endParaRPr/>
          </a:p>
        </p:txBody>
      </p:sp>
      <p:sp>
        <p:nvSpPr>
          <p:cNvPr id="318" name="Google Shape;318;p2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9" name="Google Shape;319;p29"/>
          <p:cNvPicPr preferRelativeResize="0"/>
          <p:nvPr/>
        </p:nvPicPr>
        <p:blipFill>
          <a:blip r:embed="rId3">
            <a:alphaModFix/>
          </a:blip>
          <a:stretch>
            <a:fillRect/>
          </a:stretch>
        </p:blipFill>
        <p:spPr>
          <a:xfrm>
            <a:off x="807600" y="1348873"/>
            <a:ext cx="5299487" cy="5449075"/>
          </a:xfrm>
          <a:prstGeom prst="rect">
            <a:avLst/>
          </a:prstGeom>
          <a:noFill/>
          <a:ln>
            <a:noFill/>
          </a:ln>
        </p:spPr>
      </p:pic>
      <p:pic>
        <p:nvPicPr>
          <p:cNvPr id="320" name="Google Shape;320;p29"/>
          <p:cNvPicPr preferRelativeResize="0"/>
          <p:nvPr/>
        </p:nvPicPr>
        <p:blipFill>
          <a:blip r:embed="rId4">
            <a:alphaModFix/>
          </a:blip>
          <a:stretch>
            <a:fillRect/>
          </a:stretch>
        </p:blipFill>
        <p:spPr>
          <a:xfrm>
            <a:off x="5288700" y="1230724"/>
            <a:ext cx="6084350" cy="5685376"/>
          </a:xfrm>
          <a:prstGeom prst="rect">
            <a:avLst/>
          </a:prstGeom>
          <a:noFill/>
          <a:ln>
            <a:noFill/>
          </a:ln>
        </p:spPr>
      </p:pic>
      <p:sp>
        <p:nvSpPr>
          <p:cNvPr id="321" name="Google Shape;321;p29"/>
          <p:cNvSpPr txBox="1"/>
          <p:nvPr/>
        </p:nvSpPr>
        <p:spPr>
          <a:xfrm>
            <a:off x="4038825" y="6327025"/>
            <a:ext cx="35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entury Gothic"/>
                <a:ea typeface="Century Gothic"/>
                <a:cs typeface="Century Gothic"/>
                <a:sym typeface="Century Gothic"/>
              </a:rPr>
              <a:t>x86-64 clang 12.0.0</a:t>
            </a:r>
            <a:endParaRPr b="1">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Sonuç</a:t>
            </a:r>
            <a:endParaRPr/>
          </a:p>
        </p:txBody>
      </p:sp>
      <p:sp>
        <p:nvSpPr>
          <p:cNvPr id="327" name="Google Shape;327;p30"/>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30"/>
          <p:cNvSpPr txBox="1"/>
          <p:nvPr>
            <p:ph idx="1" type="body"/>
          </p:nvPr>
        </p:nvSpPr>
        <p:spPr>
          <a:xfrm>
            <a:off x="1620190" y="1367149"/>
            <a:ext cx="10086600" cy="5364300"/>
          </a:xfrm>
          <a:prstGeom prst="rect">
            <a:avLst/>
          </a:prstGeom>
          <a:noFill/>
          <a:ln>
            <a:noFill/>
          </a:ln>
        </p:spPr>
        <p:txBody>
          <a:bodyPr anchorCtr="0" anchor="ctr" bIns="45700" lIns="91425" spcFirstLastPara="1" rIns="91425" wrap="square" tIns="45700">
            <a:normAutofit/>
          </a:bodyPr>
          <a:lstStyle/>
          <a:p>
            <a:pPr indent="-342900" lvl="0" marL="342900" rtl="0" algn="just">
              <a:lnSpc>
                <a:spcPct val="115000"/>
              </a:lnSpc>
              <a:spcBef>
                <a:spcPts val="1000"/>
              </a:spcBef>
              <a:spcAft>
                <a:spcPts val="0"/>
              </a:spcAft>
              <a:buSzPts val="1800"/>
              <a:buChar char="🠶"/>
            </a:pPr>
            <a:r>
              <a:rPr lang="en-US"/>
              <a:t>Programda oluşan branch’ler performans kaybına, gecikmelere ve güvenlik açıklarına neden olabilir.</a:t>
            </a:r>
            <a:endParaRPr/>
          </a:p>
          <a:p>
            <a:pPr indent="-342900" lvl="0" marL="342900" rtl="0" algn="just">
              <a:lnSpc>
                <a:spcPct val="115000"/>
              </a:lnSpc>
              <a:spcBef>
                <a:spcPts val="1000"/>
              </a:spcBef>
              <a:spcAft>
                <a:spcPts val="0"/>
              </a:spcAft>
              <a:buSzPts val="1800"/>
              <a:buChar char="🠶"/>
            </a:pPr>
            <a:r>
              <a:rPr lang="en-US"/>
              <a:t>Daha az branch kullanmak programınıza performans ve hız katabilir. Özellikle de döngüler içerisinde koşullu ifadeler kullanıyorsanız.</a:t>
            </a:r>
            <a:endParaRPr/>
          </a:p>
          <a:p>
            <a:pPr indent="-342900" lvl="0" marL="342900" rtl="0" algn="just">
              <a:spcBef>
                <a:spcPts val="1000"/>
              </a:spcBef>
              <a:spcAft>
                <a:spcPts val="0"/>
              </a:spcAft>
              <a:buSzPts val="1800"/>
              <a:buChar char="🠶"/>
            </a:pPr>
            <a:r>
              <a:rPr lang="en-US"/>
              <a:t>Modern derleyiciler bazı desenleri tanıyabilir ve kodu branchless olarak optimize edebilir.</a:t>
            </a:r>
            <a:endParaRPr/>
          </a:p>
          <a:p>
            <a:pPr indent="-342900" lvl="0" marL="342900" rtl="0" algn="just">
              <a:spcBef>
                <a:spcPts val="1000"/>
              </a:spcBef>
              <a:spcAft>
                <a:spcPts val="0"/>
              </a:spcAft>
              <a:buSzPts val="1800"/>
              <a:buChar char="🠶"/>
            </a:pPr>
            <a:r>
              <a:rPr lang="en-US"/>
              <a:t>Bazı durumlarda koşullu ifadeler daha iyi branchless desenlerle değiştirilebilir iken bazı durumlarda ise koşullu ifadeleri değiştirmek daha fazla talimat ekleyebilir ve buna bağlı olarak da program performansı düşebilir. </a:t>
            </a:r>
            <a:endParaRPr/>
          </a:p>
          <a:p>
            <a:pPr indent="-342900" lvl="0" marL="342900" rtl="0" algn="just">
              <a:spcBef>
                <a:spcPts val="1000"/>
              </a:spcBef>
              <a:spcAft>
                <a:spcPts val="0"/>
              </a:spcAft>
              <a:buSzPts val="1800"/>
              <a:buChar char="🠶"/>
            </a:pPr>
            <a:r>
              <a:rPr lang="en-US"/>
              <a:t>Bu yüzden kullandığımız derleyicinin (compiler) ve işlemcinin özelliklerine hakim olmak gerekiyor.</a:t>
            </a:r>
            <a:endParaRPr/>
          </a:p>
          <a:p>
            <a:pPr indent="0" lvl="0" marL="0" rtl="0" algn="just">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Kaynaklar</a:t>
            </a:r>
            <a:endParaRPr/>
          </a:p>
        </p:txBody>
      </p:sp>
      <p:sp>
        <p:nvSpPr>
          <p:cNvPr id="334" name="Google Shape;334;p31"/>
          <p:cNvSpPr txBox="1"/>
          <p:nvPr>
            <p:ph idx="1" type="body"/>
          </p:nvPr>
        </p:nvSpPr>
        <p:spPr>
          <a:xfrm>
            <a:off x="1311500" y="1309050"/>
            <a:ext cx="8483400" cy="5409900"/>
          </a:xfrm>
          <a:prstGeom prst="rect">
            <a:avLst/>
          </a:prstGeom>
          <a:noFill/>
          <a:ln>
            <a:noFill/>
          </a:ln>
        </p:spPr>
        <p:txBody>
          <a:bodyPr anchorCtr="0" anchor="t" bIns="45700" lIns="91425" spcFirstLastPara="1" rIns="91425" wrap="square" tIns="45700">
            <a:normAutofit fontScale="85000" lnSpcReduction="10000"/>
          </a:bodyPr>
          <a:lstStyle/>
          <a:p>
            <a:pPr indent="-325755" lvl="0" marL="342900" rtl="0" algn="l">
              <a:lnSpc>
                <a:spcPct val="150000"/>
              </a:lnSpc>
              <a:spcBef>
                <a:spcPts val="0"/>
              </a:spcBef>
              <a:spcAft>
                <a:spcPts val="0"/>
              </a:spcAft>
              <a:buSzPct val="100000"/>
              <a:buChar char="🠶"/>
            </a:pPr>
            <a:r>
              <a:rPr b="1" lang="en-US"/>
              <a:t>Careel - Youtube</a:t>
            </a:r>
            <a:br>
              <a:rPr lang="en-US"/>
            </a:br>
            <a:r>
              <a:rPr lang="en-US"/>
              <a:t>(</a:t>
            </a:r>
            <a:r>
              <a:rPr lang="en-US" u="sng">
                <a:solidFill>
                  <a:schemeClr val="hlink"/>
                </a:solidFill>
                <a:hlinkClick r:id="rId3"/>
              </a:rPr>
              <a:t>https://www.youtube.com/watch?v=bVJ-mWWL7cE</a:t>
            </a:r>
            <a:r>
              <a:rPr lang="en-US"/>
              <a:t>)</a:t>
            </a:r>
            <a:endParaRPr/>
          </a:p>
          <a:p>
            <a:pPr indent="-325755" lvl="0" marL="342900" rtl="0" algn="l">
              <a:lnSpc>
                <a:spcPct val="150000"/>
              </a:lnSpc>
              <a:spcBef>
                <a:spcPts val="1000"/>
              </a:spcBef>
              <a:spcAft>
                <a:spcPts val="0"/>
              </a:spcAft>
              <a:buSzPct val="100000"/>
              <a:buChar char="🠶"/>
            </a:pPr>
            <a:r>
              <a:rPr b="1" lang="en-US"/>
              <a:t>thereachr - Youtube</a:t>
            </a:r>
            <a:br>
              <a:rPr lang="en-US"/>
            </a:br>
            <a:r>
              <a:rPr lang="en-US"/>
              <a:t>(</a:t>
            </a:r>
            <a:r>
              <a:rPr lang="en-US" u="sng">
                <a:solidFill>
                  <a:schemeClr val="hlink"/>
                </a:solidFill>
                <a:hlinkClick r:id="rId4"/>
              </a:rPr>
              <a:t>https://www.youtube.com/watch?v=3ihizrPnbIo</a:t>
            </a:r>
            <a:r>
              <a:rPr lang="en-US"/>
              <a:t>)</a:t>
            </a:r>
            <a:endParaRPr/>
          </a:p>
          <a:p>
            <a:pPr indent="-325755" lvl="0" marL="342900" rtl="0" algn="l">
              <a:lnSpc>
                <a:spcPct val="150000"/>
              </a:lnSpc>
              <a:spcBef>
                <a:spcPts val="1000"/>
              </a:spcBef>
              <a:spcAft>
                <a:spcPts val="0"/>
              </a:spcAft>
              <a:buSzPct val="100000"/>
              <a:buChar char="🠶"/>
            </a:pPr>
            <a:r>
              <a:rPr b="1" lang="en-US"/>
              <a:t>Branchless programming. Does it really matter?</a:t>
            </a:r>
            <a:br>
              <a:rPr b="1" lang="en-US"/>
            </a:br>
            <a:r>
              <a:rPr lang="en-US"/>
              <a:t>(</a:t>
            </a:r>
            <a:r>
              <a:rPr lang="en-US" u="sng">
                <a:solidFill>
                  <a:schemeClr val="hlink"/>
                </a:solidFill>
                <a:hlinkClick r:id="rId5"/>
              </a:rPr>
              <a:t>https://dev.to/jobinrjohnson/branchless-programming-does-it-really-matter-20j4</a:t>
            </a:r>
            <a:r>
              <a:rPr lang="en-US"/>
              <a:t>)</a:t>
            </a:r>
            <a:endParaRPr/>
          </a:p>
          <a:p>
            <a:pPr indent="-325755" lvl="0" marL="342900" rtl="0" algn="l">
              <a:spcBef>
                <a:spcPts val="1000"/>
              </a:spcBef>
              <a:spcAft>
                <a:spcPts val="0"/>
              </a:spcAft>
              <a:buSzPct val="100000"/>
              <a:buChar char="🠶"/>
            </a:pPr>
            <a:r>
              <a:rPr b="1" lang="en-US"/>
              <a:t>How branches influence the performance of your code </a:t>
            </a:r>
            <a:endParaRPr b="1"/>
          </a:p>
          <a:p>
            <a:pPr indent="0" lvl="0" marL="342900" rtl="0" algn="l">
              <a:spcBef>
                <a:spcPts val="1000"/>
              </a:spcBef>
              <a:spcAft>
                <a:spcPts val="0"/>
              </a:spcAft>
              <a:buNone/>
            </a:pPr>
            <a:r>
              <a:rPr b="1" lang="en-US"/>
              <a:t>and what can you do about it?</a:t>
            </a:r>
            <a:endParaRPr b="1"/>
          </a:p>
          <a:p>
            <a:pPr indent="0" lvl="0" marL="342900" rtl="0" algn="l">
              <a:spcBef>
                <a:spcPts val="1000"/>
              </a:spcBef>
              <a:spcAft>
                <a:spcPts val="0"/>
              </a:spcAft>
              <a:buNone/>
            </a:pPr>
            <a:r>
              <a:rPr lang="en-US"/>
              <a:t>(</a:t>
            </a:r>
            <a:r>
              <a:rPr lang="en-US" u="sng">
                <a:solidFill>
                  <a:schemeClr val="hlink"/>
                </a:solidFill>
                <a:hlinkClick r:id="rId6"/>
              </a:rPr>
              <a:t>https://johnysswlab.com/how-branches-influence-the-performance-of-your-code-and-what-can-you-do-about-it/</a:t>
            </a:r>
            <a:r>
              <a:rPr lang="en-US"/>
              <a:t>)</a:t>
            </a:r>
            <a:endParaRPr/>
          </a:p>
          <a:p>
            <a:pPr indent="-325755" lvl="0" marL="342900" rtl="0" algn="l">
              <a:lnSpc>
                <a:spcPct val="150000"/>
              </a:lnSpc>
              <a:spcBef>
                <a:spcPts val="1000"/>
              </a:spcBef>
              <a:spcAft>
                <a:spcPts val="0"/>
              </a:spcAft>
              <a:buSzPct val="100000"/>
              <a:buChar char="🠶"/>
            </a:pPr>
            <a:r>
              <a:rPr b="1" lang="en-US"/>
              <a:t>Making Your Code Faster by Taming Branches</a:t>
            </a:r>
            <a:br>
              <a:rPr b="1" lang="en-US"/>
            </a:br>
            <a:r>
              <a:rPr lang="en-US"/>
              <a:t>(</a:t>
            </a:r>
            <a:r>
              <a:rPr lang="en-US" u="sng">
                <a:solidFill>
                  <a:schemeClr val="hlink"/>
                </a:solidFill>
                <a:hlinkClick r:id="rId7"/>
              </a:rPr>
              <a:t>https://www.infoq.com/articles/making-code-faster-taming-branches</a:t>
            </a:r>
            <a:r>
              <a:rPr lang="en-US"/>
              <a:t>)</a:t>
            </a:r>
            <a:endParaRPr/>
          </a:p>
          <a:p>
            <a:pPr indent="-325755" lvl="0" marL="342900" rtl="0" algn="l">
              <a:lnSpc>
                <a:spcPct val="150000"/>
              </a:lnSpc>
              <a:spcBef>
                <a:spcPts val="0"/>
              </a:spcBef>
              <a:spcAft>
                <a:spcPts val="0"/>
              </a:spcAft>
              <a:buSzPct val="100000"/>
              <a:buChar char="🠶"/>
            </a:pPr>
            <a:r>
              <a:rPr b="1" lang="en-US"/>
              <a:t>Bit Twiddling Hacks</a:t>
            </a:r>
            <a:br>
              <a:rPr b="1" lang="en-US"/>
            </a:br>
            <a:r>
              <a:rPr lang="en-US"/>
              <a:t>(</a:t>
            </a:r>
            <a:r>
              <a:rPr lang="en-US" u="sng">
                <a:solidFill>
                  <a:schemeClr val="hlink"/>
                </a:solidFill>
                <a:hlinkClick r:id="rId8"/>
              </a:rPr>
              <a:t>https://graphics.stanford.edu/~seander/bithacks.html</a:t>
            </a:r>
            <a:r>
              <a:rPr lang="en-US"/>
              <a:t>)</a:t>
            </a:r>
            <a:endParaRPr/>
          </a:p>
          <a:p>
            <a:pPr indent="-228600" lvl="0" marL="342900" rtl="0" algn="l">
              <a:spcBef>
                <a:spcPts val="1000"/>
              </a:spcBef>
              <a:spcAft>
                <a:spcPts val="0"/>
              </a:spcAft>
              <a:buSzPct val="100000"/>
              <a:buNone/>
            </a:pPr>
            <a:r>
              <a:t/>
            </a:r>
            <a:endParaRPr/>
          </a:p>
        </p:txBody>
      </p:sp>
      <p:sp>
        <p:nvSpPr>
          <p:cNvPr id="335" name="Google Shape;335;p3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Kurumsal Kimlik | Burdur Mehmet Akif Ersoy Üniversitesi" id="336" name="Google Shape;336;p31"/>
          <p:cNvPicPr preferRelativeResize="0"/>
          <p:nvPr/>
        </p:nvPicPr>
        <p:blipFill rotWithShape="1">
          <a:blip r:embed="rId9">
            <a:alphaModFix/>
          </a:blip>
          <a:srcRect b="11290" l="10291" r="10663" t="8690"/>
          <a:stretch/>
        </p:blipFill>
        <p:spPr>
          <a:xfrm>
            <a:off x="10078311" y="102395"/>
            <a:ext cx="1992143" cy="685387"/>
          </a:xfrm>
          <a:prstGeom prst="rect">
            <a:avLst/>
          </a:prstGeom>
          <a:noFill/>
          <a:ln>
            <a:noFill/>
          </a:ln>
        </p:spPr>
      </p:pic>
      <p:pic>
        <p:nvPicPr>
          <p:cNvPr id="337" name="Google Shape;337;p31">
            <a:hlinkClick r:id="rId10"/>
          </p:cNvPr>
          <p:cNvPicPr preferRelativeResize="0"/>
          <p:nvPr/>
        </p:nvPicPr>
        <p:blipFill rotWithShape="1">
          <a:blip r:embed="rId11">
            <a:alphaModFix/>
          </a:blip>
          <a:srcRect b="0" l="0" r="0" t="0"/>
          <a:stretch/>
        </p:blipFill>
        <p:spPr>
          <a:xfrm>
            <a:off x="9794742" y="4953001"/>
            <a:ext cx="1778434" cy="1633526"/>
          </a:xfrm>
          <a:prstGeom prst="rect">
            <a:avLst/>
          </a:prstGeom>
          <a:noFill/>
          <a:ln>
            <a:noFill/>
          </a:ln>
        </p:spPr>
      </p:pic>
      <p:sp>
        <p:nvSpPr>
          <p:cNvPr id="338" name="Google Shape;338;p31"/>
          <p:cNvSpPr/>
          <p:nvPr/>
        </p:nvSpPr>
        <p:spPr>
          <a:xfrm>
            <a:off x="9297466" y="6375757"/>
            <a:ext cx="2772900" cy="276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sng" cap="none" strike="noStrike">
                <a:solidFill>
                  <a:schemeClr val="hlink"/>
                </a:solidFill>
                <a:latin typeface="Century Gothic"/>
                <a:ea typeface="Century Gothic"/>
                <a:cs typeface="Century Gothic"/>
                <a:sym typeface="Century Gothic"/>
                <a:hlinkClick r:id="rId12"/>
              </a:rPr>
              <a:t>http://youtube.com/bmdersleri</a:t>
            </a:r>
            <a:endParaRPr b="0" i="0" sz="12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p:nvPr/>
        </p:nvSpPr>
        <p:spPr>
          <a:xfrm>
            <a:off x="5947794" y="4389562"/>
            <a:ext cx="5972961" cy="2239861"/>
          </a:xfrm>
          <a:prstGeom prst="roundRect">
            <a:avLst>
              <a:gd fmla="val 16667" name="adj"/>
            </a:avLst>
          </a:prstGeom>
          <a:gradFill>
            <a:gsLst>
              <a:gs pos="0">
                <a:srgbClr val="54BCE8"/>
              </a:gs>
              <a:gs pos="100000">
                <a:srgbClr val="21ACE1"/>
              </a:gs>
            </a:gsLst>
            <a:lin ang="5400000" scaled="0"/>
          </a:gradFill>
          <a:ln>
            <a:noFill/>
          </a:ln>
          <a:effectLst>
            <a:outerShdw blurRad="50800" rotWithShape="0" dir="5400000" dist="381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4" name="Google Shape;344;p32"/>
          <p:cNvSpPr txBox="1"/>
          <p:nvPr>
            <p:ph type="ctrTitle"/>
          </p:nvPr>
        </p:nvSpPr>
        <p:spPr>
          <a:xfrm>
            <a:off x="2810311" y="3232513"/>
            <a:ext cx="7768206" cy="88871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entury Gothic"/>
              <a:buNone/>
            </a:pPr>
            <a:r>
              <a:rPr b="1" lang="en-US">
                <a:solidFill>
                  <a:schemeClr val="dk1"/>
                </a:solidFill>
              </a:rPr>
              <a:t>İlginiz için teşekkürler…</a:t>
            </a:r>
            <a:endParaRPr b="1">
              <a:solidFill>
                <a:schemeClr val="dk1"/>
              </a:solidFill>
            </a:endParaRPr>
          </a:p>
        </p:txBody>
      </p:sp>
      <p:sp>
        <p:nvSpPr>
          <p:cNvPr id="345" name="Google Shape;345;p3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6" name="Google Shape;346;p32"/>
          <p:cNvSpPr txBox="1"/>
          <p:nvPr/>
        </p:nvSpPr>
        <p:spPr>
          <a:xfrm>
            <a:off x="6346176" y="4529540"/>
            <a:ext cx="5499078" cy="201586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Hazırlayan ve Sunan : </a:t>
            </a:r>
            <a:r>
              <a:rPr b="1" lang="en-US" sz="1800">
                <a:solidFill>
                  <a:schemeClr val="dk1"/>
                </a:solidFill>
                <a:latin typeface="Century Gothic"/>
                <a:ea typeface="Century Gothic"/>
                <a:cs typeface="Century Gothic"/>
                <a:sym typeface="Century Gothic"/>
              </a:rPr>
              <a:t>Hayri Yiğit 1711404025</a:t>
            </a:r>
            <a:endParaRPr/>
          </a:p>
          <a:p>
            <a:pPr indent="0" lvl="0" marL="0" marR="0" rtl="0" algn="l">
              <a:spcBef>
                <a:spcPts val="100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Tarih                            : 0</a:t>
            </a:r>
            <a:r>
              <a:rPr lang="en-US" sz="1800">
                <a:solidFill>
                  <a:schemeClr val="dk1"/>
                </a:solidFill>
                <a:latin typeface="Century Gothic"/>
                <a:ea typeface="Century Gothic"/>
                <a:cs typeface="Century Gothic"/>
                <a:sym typeface="Century Gothic"/>
              </a:rPr>
              <a:t>1</a:t>
            </a:r>
            <a:r>
              <a:rPr b="0" i="0" lang="en-US" sz="1800" u="none" cap="none" strike="noStrike">
                <a:solidFill>
                  <a:schemeClr val="dk1"/>
                </a:solidFill>
                <a:latin typeface="Century Gothic"/>
                <a:ea typeface="Century Gothic"/>
                <a:cs typeface="Century Gothic"/>
                <a:sym typeface="Century Gothic"/>
              </a:rPr>
              <a:t>/0</a:t>
            </a:r>
            <a:r>
              <a:rPr lang="en-US" sz="1800">
                <a:solidFill>
                  <a:schemeClr val="dk1"/>
                </a:solidFill>
                <a:latin typeface="Century Gothic"/>
                <a:ea typeface="Century Gothic"/>
                <a:cs typeface="Century Gothic"/>
                <a:sym typeface="Century Gothic"/>
              </a:rPr>
              <a:t>6</a:t>
            </a:r>
            <a:r>
              <a:rPr b="0" i="0" lang="en-US" sz="1800" u="none" cap="none" strike="noStrike">
                <a:solidFill>
                  <a:schemeClr val="dk1"/>
                </a:solidFill>
                <a:latin typeface="Century Gothic"/>
                <a:ea typeface="Century Gothic"/>
                <a:cs typeface="Century Gothic"/>
                <a:sym typeface="Century Gothic"/>
              </a:rPr>
              <a:t>/2021</a:t>
            </a:r>
            <a:endParaRPr/>
          </a:p>
          <a:p>
            <a:pPr indent="0" lvl="0" marL="0" marR="0" rtl="0" algn="l">
              <a:spcBef>
                <a:spcPts val="100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Sürüm                         : v1</a:t>
            </a:r>
            <a:endParaRPr/>
          </a:p>
          <a:p>
            <a:pPr indent="0" lvl="0" marL="0" marR="0" rtl="0" algn="l">
              <a:spcBef>
                <a:spcPts val="1000"/>
              </a:spcBef>
              <a:spcAft>
                <a:spcPts val="0"/>
              </a:spcAft>
              <a:buClr>
                <a:schemeClr val="accent1"/>
              </a:buClr>
              <a:buSzPts val="1800"/>
              <a:buFont typeface="Noto Sans Symbols"/>
              <a:buNone/>
            </a:pPr>
            <a:r>
              <a:rPr b="0" i="0" lang="en-US" sz="1800" u="none" cap="none" strike="noStrike">
                <a:solidFill>
                  <a:schemeClr val="dk1"/>
                </a:solidFill>
                <a:latin typeface="Century Gothic"/>
                <a:ea typeface="Century Gothic"/>
                <a:cs typeface="Century Gothic"/>
                <a:sym typeface="Century Gothic"/>
              </a:rPr>
              <a:t>Ders Yürütücüsü        : Doç. Dr. İsmail KIRBAŞ </a:t>
            </a:r>
            <a:endParaRPr b="0" i="0" sz="1800" u="none" cap="none" strike="noStrike">
              <a:solidFill>
                <a:schemeClr val="dk1"/>
              </a:solidFill>
              <a:latin typeface="Century Gothic"/>
              <a:ea typeface="Century Gothic"/>
              <a:cs typeface="Century Gothic"/>
              <a:sym typeface="Century Gothic"/>
            </a:endParaRPr>
          </a:p>
        </p:txBody>
      </p:sp>
      <p:pic>
        <p:nvPicPr>
          <p:cNvPr descr="Kurumsal Kimlik | Burdur Mehmet Akif Ersoy Üniversitesi" id="347" name="Google Shape;347;p32"/>
          <p:cNvPicPr preferRelativeResize="0"/>
          <p:nvPr/>
        </p:nvPicPr>
        <p:blipFill rotWithShape="1">
          <a:blip r:embed="rId3">
            <a:alphaModFix/>
          </a:blip>
          <a:srcRect b="11290" l="10292" r="10665" t="8690"/>
          <a:stretch/>
        </p:blipFill>
        <p:spPr>
          <a:xfrm>
            <a:off x="4842154" y="245935"/>
            <a:ext cx="1992144" cy="685387"/>
          </a:xfrm>
          <a:prstGeom prst="rect">
            <a:avLst/>
          </a:prstGeom>
          <a:noFill/>
          <a:ln>
            <a:noFill/>
          </a:ln>
        </p:spPr>
      </p:pic>
      <p:sp>
        <p:nvSpPr>
          <p:cNvPr id="348" name="Google Shape;348;p32"/>
          <p:cNvSpPr txBox="1"/>
          <p:nvPr/>
        </p:nvSpPr>
        <p:spPr>
          <a:xfrm>
            <a:off x="3745173" y="1037409"/>
            <a:ext cx="4186106" cy="1126283"/>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800"/>
              <a:buFont typeface="Noto Sans Symbols"/>
              <a:buNone/>
            </a:pPr>
            <a:r>
              <a:rPr b="1" i="0" lang="en-US" sz="1800" u="none" cap="none" strike="noStrike">
                <a:solidFill>
                  <a:schemeClr val="accent3"/>
                </a:solidFill>
                <a:latin typeface="Century Gothic"/>
                <a:ea typeface="Century Gothic"/>
                <a:cs typeface="Century Gothic"/>
                <a:sym typeface="Century Gothic"/>
              </a:rPr>
              <a:t>İleri Programlama Dersi</a:t>
            </a:r>
            <a:endParaRPr b="1" i="0" sz="1800" u="none" cap="none" strike="noStrike">
              <a:solidFill>
                <a:schemeClr val="accent3"/>
              </a:solidFill>
              <a:latin typeface="Century Gothic"/>
              <a:ea typeface="Century Gothic"/>
              <a:cs typeface="Century Gothic"/>
              <a:sym typeface="Century Gothic"/>
            </a:endParaRPr>
          </a:p>
        </p:txBody>
      </p:sp>
      <p:pic>
        <p:nvPicPr>
          <p:cNvPr id="349" name="Google Shape;349;p32">
            <a:hlinkClick r:id="rId4"/>
          </p:cNvPr>
          <p:cNvPicPr preferRelativeResize="0"/>
          <p:nvPr/>
        </p:nvPicPr>
        <p:blipFill rotWithShape="1">
          <a:blip r:embed="rId5">
            <a:alphaModFix/>
          </a:blip>
          <a:srcRect b="0" l="0" r="0" t="0"/>
          <a:stretch/>
        </p:blipFill>
        <p:spPr>
          <a:xfrm>
            <a:off x="880877" y="-28029"/>
            <a:ext cx="1778435" cy="1633526"/>
          </a:xfrm>
          <a:prstGeom prst="rect">
            <a:avLst/>
          </a:prstGeom>
          <a:noFill/>
          <a:ln>
            <a:noFill/>
          </a:ln>
        </p:spPr>
      </p:pic>
      <p:sp>
        <p:nvSpPr>
          <p:cNvPr id="350" name="Google Shape;350;p32"/>
          <p:cNvSpPr/>
          <p:nvPr/>
        </p:nvSpPr>
        <p:spPr>
          <a:xfrm>
            <a:off x="490929" y="1405544"/>
            <a:ext cx="2772989"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sng" cap="none" strike="noStrike">
                <a:solidFill>
                  <a:schemeClr val="hlink"/>
                </a:solidFill>
                <a:latin typeface="Century Gothic"/>
                <a:ea typeface="Century Gothic"/>
                <a:cs typeface="Century Gothic"/>
                <a:sym typeface="Century Gothic"/>
                <a:hlinkClick r:id="rId6"/>
              </a:rPr>
              <a:t>http://youtube.com/bmdersleri</a:t>
            </a:r>
            <a:endParaRPr b="0" i="0" sz="1200" u="none" cap="none" strike="noStrike">
              <a:solidFill>
                <a:schemeClr val="dk1"/>
              </a:solidFill>
              <a:latin typeface="Century Gothic"/>
              <a:ea typeface="Century Gothic"/>
              <a:cs typeface="Century Gothic"/>
              <a:sym typeface="Century Gothic"/>
            </a:endParaRPr>
          </a:p>
        </p:txBody>
      </p:sp>
      <p:pic>
        <p:nvPicPr>
          <p:cNvPr id="351" name="Google Shape;351;p32"/>
          <p:cNvPicPr preferRelativeResize="0"/>
          <p:nvPr/>
        </p:nvPicPr>
        <p:blipFill rotWithShape="1">
          <a:blip r:embed="rId7">
            <a:alphaModFix/>
          </a:blip>
          <a:srcRect b="0" l="0" r="0" t="0"/>
          <a:stretch/>
        </p:blipFill>
        <p:spPr>
          <a:xfrm>
            <a:off x="9289425" y="242609"/>
            <a:ext cx="2685873" cy="1826788"/>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İçindekiler</a:t>
            </a:r>
            <a:endParaRPr/>
          </a:p>
        </p:txBody>
      </p:sp>
      <p:sp>
        <p:nvSpPr>
          <p:cNvPr id="183" name="Google Shape;183;p19"/>
          <p:cNvSpPr txBox="1"/>
          <p:nvPr>
            <p:ph idx="1" type="body"/>
          </p:nvPr>
        </p:nvSpPr>
        <p:spPr>
          <a:xfrm>
            <a:off x="2591074" y="2133600"/>
            <a:ext cx="8915400" cy="37776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150000"/>
              </a:lnSpc>
              <a:spcBef>
                <a:spcPts val="0"/>
              </a:spcBef>
              <a:spcAft>
                <a:spcPts val="0"/>
              </a:spcAft>
              <a:buSzPts val="1800"/>
              <a:buChar char="🠶"/>
            </a:pPr>
            <a:r>
              <a:rPr lang="en-US"/>
              <a:t>Branch/Branching Nedir?</a:t>
            </a:r>
            <a:endParaRPr/>
          </a:p>
          <a:p>
            <a:pPr indent="-342900" lvl="0" marL="457200" rtl="0" algn="l">
              <a:lnSpc>
                <a:spcPct val="150000"/>
              </a:lnSpc>
              <a:spcBef>
                <a:spcPts val="0"/>
              </a:spcBef>
              <a:spcAft>
                <a:spcPts val="0"/>
              </a:spcAft>
              <a:buSzPts val="1800"/>
              <a:buChar char="🠶"/>
            </a:pPr>
            <a:r>
              <a:rPr lang="en-US"/>
              <a:t>Branchless Programlama Nedir?</a:t>
            </a:r>
            <a:endParaRPr/>
          </a:p>
          <a:p>
            <a:pPr indent="-342900" lvl="0" marL="457200" rtl="0" algn="l">
              <a:lnSpc>
                <a:spcPct val="150000"/>
              </a:lnSpc>
              <a:spcBef>
                <a:spcPts val="0"/>
              </a:spcBef>
              <a:spcAft>
                <a:spcPts val="0"/>
              </a:spcAft>
              <a:buSzPts val="1800"/>
              <a:buChar char="🠶"/>
            </a:pPr>
            <a:r>
              <a:rPr lang="en-US"/>
              <a:t>Neden Branchless Programlama?</a:t>
            </a:r>
            <a:endParaRPr/>
          </a:p>
          <a:p>
            <a:pPr indent="-342900" lvl="0" marL="457200" rtl="0" algn="l">
              <a:lnSpc>
                <a:spcPct val="150000"/>
              </a:lnSpc>
              <a:spcBef>
                <a:spcPts val="0"/>
              </a:spcBef>
              <a:spcAft>
                <a:spcPts val="0"/>
              </a:spcAft>
              <a:buSzPts val="1800"/>
              <a:buChar char="🠶"/>
            </a:pPr>
            <a:r>
              <a:rPr lang="en-US"/>
              <a:t>Nasıl Optimize Ederiz?</a:t>
            </a:r>
            <a:endParaRPr/>
          </a:p>
          <a:p>
            <a:pPr indent="-342900" lvl="0" marL="457200" rtl="0" algn="l">
              <a:lnSpc>
                <a:spcPct val="150000"/>
              </a:lnSpc>
              <a:spcBef>
                <a:spcPts val="0"/>
              </a:spcBef>
              <a:spcAft>
                <a:spcPts val="0"/>
              </a:spcAft>
              <a:buSzPts val="1800"/>
              <a:buChar char="🠶"/>
            </a:pPr>
            <a:r>
              <a:rPr lang="en-US"/>
              <a:t>Branchless Kod Örneği -1</a:t>
            </a:r>
            <a:endParaRPr/>
          </a:p>
          <a:p>
            <a:pPr indent="-342900" lvl="0" marL="457200" rtl="0" algn="l">
              <a:lnSpc>
                <a:spcPct val="150000"/>
              </a:lnSpc>
              <a:spcBef>
                <a:spcPts val="0"/>
              </a:spcBef>
              <a:spcAft>
                <a:spcPts val="0"/>
              </a:spcAft>
              <a:buSzPts val="1800"/>
              <a:buChar char="🠶"/>
            </a:pPr>
            <a:r>
              <a:rPr lang="en-US"/>
              <a:t>Branchless Kod Örneği -2</a:t>
            </a:r>
            <a:endParaRPr/>
          </a:p>
          <a:p>
            <a:pPr indent="-342900" lvl="0" marL="457200" rtl="0" algn="l">
              <a:lnSpc>
                <a:spcPct val="150000"/>
              </a:lnSpc>
              <a:spcBef>
                <a:spcPts val="0"/>
              </a:spcBef>
              <a:spcAft>
                <a:spcPts val="0"/>
              </a:spcAft>
              <a:buSzPts val="1800"/>
              <a:buChar char="🠶"/>
            </a:pPr>
            <a:r>
              <a:rPr lang="en-US"/>
              <a:t>Branchless Kod Uygulaması</a:t>
            </a:r>
            <a:endParaRPr/>
          </a:p>
          <a:p>
            <a:pPr indent="-342900" lvl="0" marL="457200" rtl="0" algn="l">
              <a:lnSpc>
                <a:spcPct val="150000"/>
              </a:lnSpc>
              <a:spcBef>
                <a:spcPts val="0"/>
              </a:spcBef>
              <a:spcAft>
                <a:spcPts val="0"/>
              </a:spcAft>
              <a:buSzPts val="1800"/>
              <a:buChar char="🠶"/>
            </a:pPr>
            <a:r>
              <a:rPr lang="en-US"/>
              <a:t>Sonuç</a:t>
            </a:r>
            <a:endParaRPr/>
          </a:p>
          <a:p>
            <a:pPr indent="-342900" lvl="0" marL="457200" rtl="0" algn="l">
              <a:lnSpc>
                <a:spcPct val="150000"/>
              </a:lnSpc>
              <a:spcBef>
                <a:spcPts val="0"/>
              </a:spcBef>
              <a:spcAft>
                <a:spcPts val="0"/>
              </a:spcAft>
              <a:buSzPts val="1800"/>
              <a:buChar char="🠶"/>
            </a:pPr>
            <a:r>
              <a:rPr lang="en-US"/>
              <a:t>Kaynaklar</a:t>
            </a:r>
            <a:endParaRPr/>
          </a:p>
          <a:p>
            <a:pPr indent="-237172" lvl="0" marL="342900" rtl="0" algn="l">
              <a:spcBef>
                <a:spcPts val="1000"/>
              </a:spcBef>
              <a:spcAft>
                <a:spcPts val="0"/>
              </a:spcAft>
              <a:buSzPts val="1800"/>
              <a:buNone/>
            </a:pPr>
            <a:r>
              <a:t/>
            </a:r>
            <a:endParaRPr/>
          </a:p>
        </p:txBody>
      </p:sp>
      <p:sp>
        <p:nvSpPr>
          <p:cNvPr id="184" name="Google Shape;184;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Kurumsal Kimlik | Burdur Mehmet Akif Ersoy Üniversitesi" id="185" name="Google Shape;185;p19"/>
          <p:cNvPicPr preferRelativeResize="0"/>
          <p:nvPr/>
        </p:nvPicPr>
        <p:blipFill rotWithShape="1">
          <a:blip r:embed="rId3">
            <a:alphaModFix/>
          </a:blip>
          <a:srcRect b="11290" l="10292" r="10665" t="8690"/>
          <a:stretch/>
        </p:blipFill>
        <p:spPr>
          <a:xfrm>
            <a:off x="10078311" y="102395"/>
            <a:ext cx="1992144" cy="685387"/>
          </a:xfrm>
          <a:prstGeom prst="rect">
            <a:avLst/>
          </a:prstGeom>
          <a:noFill/>
          <a:ln>
            <a:noFill/>
          </a:ln>
        </p:spPr>
      </p:pic>
      <p:pic>
        <p:nvPicPr>
          <p:cNvPr descr="Content Icon Png ,HD PNG . (+) Pictures - vhv.rs" id="186" name="Google Shape;186;p19"/>
          <p:cNvPicPr preferRelativeResize="0"/>
          <p:nvPr/>
        </p:nvPicPr>
        <p:blipFill rotWithShape="1">
          <a:blip r:embed="rId4">
            <a:alphaModFix/>
          </a:blip>
          <a:srcRect b="0" l="0" r="0" t="0"/>
          <a:stretch/>
        </p:blipFill>
        <p:spPr>
          <a:xfrm>
            <a:off x="7581090" y="2133600"/>
            <a:ext cx="3983372" cy="2983684"/>
          </a:xfrm>
          <a:prstGeom prst="rect">
            <a:avLst/>
          </a:prstGeom>
          <a:noFill/>
          <a:ln>
            <a:noFill/>
          </a:ln>
        </p:spPr>
      </p:pic>
      <p:pic>
        <p:nvPicPr>
          <p:cNvPr id="187" name="Google Shape;187;p19">
            <a:hlinkClick r:id="rId5"/>
          </p:cNvPr>
          <p:cNvPicPr preferRelativeResize="0"/>
          <p:nvPr/>
        </p:nvPicPr>
        <p:blipFill rotWithShape="1">
          <a:blip r:embed="rId6">
            <a:alphaModFix/>
          </a:blip>
          <a:srcRect b="0" l="0" r="0" t="0"/>
          <a:stretch/>
        </p:blipFill>
        <p:spPr>
          <a:xfrm>
            <a:off x="10228222" y="5153978"/>
            <a:ext cx="1778435" cy="1633526"/>
          </a:xfrm>
          <a:prstGeom prst="rect">
            <a:avLst/>
          </a:prstGeom>
          <a:noFill/>
          <a:ln>
            <a:noFill/>
          </a:ln>
        </p:spPr>
      </p:pic>
      <p:sp>
        <p:nvSpPr>
          <p:cNvPr id="188" name="Google Shape;188;p19"/>
          <p:cNvSpPr/>
          <p:nvPr/>
        </p:nvSpPr>
        <p:spPr>
          <a:xfrm>
            <a:off x="9572776" y="6543161"/>
            <a:ext cx="2772989"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200" u="sng" cap="none" strike="noStrike">
                <a:solidFill>
                  <a:schemeClr val="hlink"/>
                </a:solidFill>
                <a:latin typeface="Century Gothic"/>
                <a:ea typeface="Century Gothic"/>
                <a:cs typeface="Century Gothic"/>
                <a:sym typeface="Century Gothic"/>
                <a:hlinkClick r:id="rId7"/>
              </a:rPr>
              <a:t>http://youtube.com/bmdersleri</a:t>
            </a:r>
            <a:endParaRPr b="0" i="0" sz="12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Branch/Branching Nedir?</a:t>
            </a:r>
            <a:endParaRPr/>
          </a:p>
        </p:txBody>
      </p:sp>
      <p:sp>
        <p:nvSpPr>
          <p:cNvPr id="194" name="Google Shape;194;p20"/>
          <p:cNvSpPr txBox="1"/>
          <p:nvPr>
            <p:ph idx="1" type="body"/>
          </p:nvPr>
        </p:nvSpPr>
        <p:spPr>
          <a:xfrm>
            <a:off x="1072770" y="1562500"/>
            <a:ext cx="6977700" cy="4589400"/>
          </a:xfrm>
          <a:prstGeom prst="rect">
            <a:avLst/>
          </a:prstGeom>
          <a:noFill/>
          <a:ln>
            <a:noFill/>
          </a:ln>
        </p:spPr>
        <p:txBody>
          <a:bodyPr anchorCtr="0" anchor="ctr" bIns="45700" lIns="91425" spcFirstLastPara="1" rIns="91425" wrap="square" tIns="45700">
            <a:normAutofit/>
          </a:bodyPr>
          <a:lstStyle/>
          <a:p>
            <a:pPr indent="-360045" lvl="0" marL="342900" rtl="0" algn="just">
              <a:spcBef>
                <a:spcPts val="1000"/>
              </a:spcBef>
              <a:spcAft>
                <a:spcPts val="0"/>
              </a:spcAft>
              <a:buSzPts val="1800"/>
              <a:buChar char="🠶"/>
            </a:pPr>
            <a:r>
              <a:rPr lang="en-US"/>
              <a:t>Türkçeye “dal/dallanma” olarak çevirebiliriz.</a:t>
            </a:r>
            <a:endParaRPr/>
          </a:p>
          <a:p>
            <a:pPr indent="0" lvl="0" marL="342900" rtl="0" algn="just">
              <a:spcBef>
                <a:spcPts val="1000"/>
              </a:spcBef>
              <a:spcAft>
                <a:spcPts val="0"/>
              </a:spcAft>
              <a:buNone/>
            </a:pPr>
            <a:r>
              <a:t/>
            </a:r>
            <a:endParaRPr/>
          </a:p>
          <a:p>
            <a:pPr indent="-360045" lvl="0" marL="342900" rtl="0" algn="just">
              <a:spcBef>
                <a:spcPts val="1000"/>
              </a:spcBef>
              <a:spcAft>
                <a:spcPts val="0"/>
              </a:spcAft>
              <a:buSzPts val="1800"/>
              <a:buChar char="🠶"/>
            </a:pPr>
            <a:r>
              <a:rPr lang="en-US"/>
              <a:t>Basitçe program çalışma akışınının 2 farklı dala ayrılması olarak düşünülebilir.</a:t>
            </a:r>
            <a:endParaRPr/>
          </a:p>
          <a:p>
            <a:pPr indent="0" lvl="0" marL="342900" rtl="0" algn="just">
              <a:spcBef>
                <a:spcPts val="1000"/>
              </a:spcBef>
              <a:spcAft>
                <a:spcPts val="0"/>
              </a:spcAft>
              <a:buNone/>
            </a:pPr>
            <a:r>
              <a:t/>
            </a:r>
            <a:endParaRPr/>
          </a:p>
          <a:p>
            <a:pPr indent="-360045" lvl="0" marL="342900" rtl="0" algn="just">
              <a:spcBef>
                <a:spcPts val="1000"/>
              </a:spcBef>
              <a:spcAft>
                <a:spcPts val="0"/>
              </a:spcAft>
              <a:buSzPts val="1800"/>
              <a:buChar char="🠶"/>
            </a:pPr>
            <a:r>
              <a:rPr lang="en-US"/>
              <a:t>Kodda branch oluşmasına neden olarak en yaygın örnekler if-else, switch-case gibi koşullu durumlar verilir.</a:t>
            </a:r>
            <a:endParaRPr/>
          </a:p>
          <a:p>
            <a:pPr indent="0" lvl="0" marL="0" rtl="0" algn="l">
              <a:spcBef>
                <a:spcPts val="1000"/>
              </a:spcBef>
              <a:spcAft>
                <a:spcPts val="0"/>
              </a:spcAft>
              <a:buSzPts val="1800"/>
              <a:buNone/>
            </a:pPr>
            <a:r>
              <a:t/>
            </a:r>
            <a:endParaRPr/>
          </a:p>
        </p:txBody>
      </p:sp>
      <p:sp>
        <p:nvSpPr>
          <p:cNvPr id="195" name="Google Shape;195;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p20"/>
          <p:cNvPicPr preferRelativeResize="0"/>
          <p:nvPr/>
        </p:nvPicPr>
        <p:blipFill>
          <a:blip r:embed="rId3">
            <a:alphaModFix/>
          </a:blip>
          <a:stretch>
            <a:fillRect/>
          </a:stretch>
        </p:blipFill>
        <p:spPr>
          <a:xfrm>
            <a:off x="8690175" y="1562500"/>
            <a:ext cx="3273575" cy="4121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Branchless Programlama Nedir?</a:t>
            </a:r>
            <a:endParaRPr/>
          </a:p>
        </p:txBody>
      </p:sp>
      <p:sp>
        <p:nvSpPr>
          <p:cNvPr id="202" name="Google Shape;202;p21"/>
          <p:cNvSpPr txBox="1"/>
          <p:nvPr>
            <p:ph idx="1" type="body"/>
          </p:nvPr>
        </p:nvSpPr>
        <p:spPr>
          <a:xfrm>
            <a:off x="1072770" y="1562500"/>
            <a:ext cx="6977700" cy="4589400"/>
          </a:xfrm>
          <a:prstGeom prst="rect">
            <a:avLst/>
          </a:prstGeom>
          <a:noFill/>
          <a:ln>
            <a:noFill/>
          </a:ln>
        </p:spPr>
        <p:txBody>
          <a:bodyPr anchorCtr="0" anchor="ctr" bIns="45700" lIns="91425" spcFirstLastPara="1" rIns="91425" wrap="square" tIns="45700">
            <a:normAutofit/>
          </a:bodyPr>
          <a:lstStyle/>
          <a:p>
            <a:pPr indent="-360045" lvl="0" marL="342900" rtl="0" algn="just">
              <a:spcBef>
                <a:spcPts val="1000"/>
              </a:spcBef>
              <a:spcAft>
                <a:spcPts val="0"/>
              </a:spcAft>
              <a:buSzPts val="1800"/>
              <a:buChar char="🠶"/>
            </a:pPr>
            <a:r>
              <a:rPr lang="en-US"/>
              <a:t>Branchless programlama, programdaki branch'leri (dal) - if, switch, diğer koşu</a:t>
            </a:r>
            <a:r>
              <a:rPr lang="en-US"/>
              <a:t>ll</a:t>
            </a:r>
            <a:r>
              <a:rPr lang="en-US"/>
              <a:t>u ifadeler - azaltan bir programlama teknigidir. </a:t>
            </a:r>
            <a:endParaRPr/>
          </a:p>
          <a:p>
            <a:pPr indent="-360045" lvl="0" marL="342900" rtl="0" algn="just">
              <a:spcBef>
                <a:spcPts val="1000"/>
              </a:spcBef>
              <a:spcAft>
                <a:spcPts val="0"/>
              </a:spcAft>
              <a:buSzPts val="1800"/>
              <a:buChar char="🠶"/>
            </a:pPr>
            <a:r>
              <a:rPr lang="en-US"/>
              <a:t>Program </a:t>
            </a:r>
            <a:r>
              <a:rPr lang="en-US"/>
              <a:t>geliştirirken</a:t>
            </a:r>
            <a:r>
              <a:rPr lang="en-US"/>
              <a:t> </a:t>
            </a:r>
            <a:r>
              <a:rPr lang="en-US"/>
              <a:t>yüksek</a:t>
            </a:r>
            <a:r>
              <a:rPr lang="en-US"/>
              <a:t> performans - </a:t>
            </a:r>
            <a:r>
              <a:rPr lang="en-US"/>
              <a:t>düşük</a:t>
            </a:r>
            <a:r>
              <a:rPr lang="en-US"/>
              <a:t> gecikme </a:t>
            </a:r>
            <a:r>
              <a:rPr lang="en-US"/>
              <a:t>için</a:t>
            </a:r>
            <a:r>
              <a:rPr lang="en-US"/>
              <a:t> </a:t>
            </a:r>
            <a:r>
              <a:rPr lang="en-US"/>
              <a:t>önemli</a:t>
            </a:r>
            <a:r>
              <a:rPr lang="en-US"/>
              <a:t> bir konudur.</a:t>
            </a:r>
            <a:endParaRPr/>
          </a:p>
          <a:p>
            <a:pPr indent="0" lvl="0" marL="0" rtl="0" algn="l">
              <a:spcBef>
                <a:spcPts val="1000"/>
              </a:spcBef>
              <a:spcAft>
                <a:spcPts val="0"/>
              </a:spcAft>
              <a:buSzPts val="1800"/>
              <a:buNone/>
            </a:pPr>
            <a:r>
              <a:t/>
            </a:r>
            <a:endParaRPr/>
          </a:p>
        </p:txBody>
      </p:sp>
      <p:sp>
        <p:nvSpPr>
          <p:cNvPr id="203" name="Google Shape;203;p2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1"/>
          <p:cNvPicPr preferRelativeResize="0"/>
          <p:nvPr/>
        </p:nvPicPr>
        <p:blipFill>
          <a:blip r:embed="rId3">
            <a:alphaModFix/>
          </a:blip>
          <a:stretch>
            <a:fillRect/>
          </a:stretch>
        </p:blipFill>
        <p:spPr>
          <a:xfrm>
            <a:off x="8690175" y="1562500"/>
            <a:ext cx="3273575" cy="4121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Neden Branchless Programlama?</a:t>
            </a:r>
            <a:endParaRPr/>
          </a:p>
          <a:p>
            <a:pPr indent="0" lvl="0" marL="0" rtl="0" algn="l">
              <a:spcBef>
                <a:spcPts val="0"/>
              </a:spcBef>
              <a:spcAft>
                <a:spcPts val="0"/>
              </a:spcAft>
              <a:buClr>
                <a:srgbClr val="168DBA"/>
              </a:buClr>
              <a:buSzPts val="3600"/>
              <a:buFont typeface="Century Gothic"/>
              <a:buNone/>
            </a:pPr>
            <a:r>
              <a:t/>
            </a:r>
            <a:endParaRPr/>
          </a:p>
        </p:txBody>
      </p:sp>
      <p:sp>
        <p:nvSpPr>
          <p:cNvPr id="210" name="Google Shape;210;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22"/>
          <p:cNvSpPr/>
          <p:nvPr/>
        </p:nvSpPr>
        <p:spPr>
          <a:xfrm>
            <a:off x="1961125" y="1566525"/>
            <a:ext cx="8830800" cy="4595100"/>
          </a:xfrm>
          <a:prstGeom prst="rect">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p:nvPr/>
        </p:nvSpPr>
        <p:spPr>
          <a:xfrm>
            <a:off x="6805500" y="2111150"/>
            <a:ext cx="3423300" cy="3655500"/>
          </a:xfrm>
          <a:prstGeom prst="roundRect">
            <a:avLst>
              <a:gd fmla="val 4068"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3411625" y="2413625"/>
            <a:ext cx="566700" cy="498900"/>
          </a:xfrm>
          <a:prstGeom prst="roundRect">
            <a:avLst>
              <a:gd fmla="val 16667" name="adj"/>
            </a:avLst>
          </a:prstGeom>
          <a:no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p:nvPr/>
        </p:nvSpPr>
        <p:spPr>
          <a:xfrm>
            <a:off x="3411625" y="3421150"/>
            <a:ext cx="1380900" cy="498900"/>
          </a:xfrm>
          <a:prstGeom prst="roundRect">
            <a:avLst>
              <a:gd fmla="val 16667" name="adj"/>
            </a:avLst>
          </a:prstGeom>
          <a:no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nvSpPr>
        <p:spPr>
          <a:xfrm>
            <a:off x="2877800" y="2455325"/>
            <a:ext cx="475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PC</a:t>
            </a:r>
            <a:endParaRPr b="1" sz="1500">
              <a:solidFill>
                <a:srgbClr val="45818E"/>
              </a:solidFill>
              <a:latin typeface="Montserrat"/>
              <a:ea typeface="Montserrat"/>
              <a:cs typeface="Montserrat"/>
              <a:sym typeface="Montserrat"/>
            </a:endParaRPr>
          </a:p>
        </p:txBody>
      </p:sp>
      <p:sp>
        <p:nvSpPr>
          <p:cNvPr id="216" name="Google Shape;216;p22"/>
          <p:cNvSpPr txBox="1"/>
          <p:nvPr/>
        </p:nvSpPr>
        <p:spPr>
          <a:xfrm>
            <a:off x="2877800" y="3462850"/>
            <a:ext cx="475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IR</a:t>
            </a:r>
            <a:endParaRPr b="1" sz="1500">
              <a:solidFill>
                <a:srgbClr val="45818E"/>
              </a:solidFill>
              <a:latin typeface="Montserrat"/>
              <a:ea typeface="Montserrat"/>
              <a:cs typeface="Montserrat"/>
              <a:sym typeface="Montserrat"/>
            </a:endParaRPr>
          </a:p>
        </p:txBody>
      </p:sp>
      <p:sp>
        <p:nvSpPr>
          <p:cNvPr id="217" name="Google Shape;217;p22"/>
          <p:cNvSpPr/>
          <p:nvPr/>
        </p:nvSpPr>
        <p:spPr>
          <a:xfrm>
            <a:off x="3375925" y="4490800"/>
            <a:ext cx="1452300" cy="1202400"/>
          </a:xfrm>
          <a:prstGeom prst="roundRect">
            <a:avLst>
              <a:gd fmla="val 4068"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2"/>
          <p:cNvPicPr preferRelativeResize="0"/>
          <p:nvPr/>
        </p:nvPicPr>
        <p:blipFill>
          <a:blip r:embed="rId3">
            <a:alphaModFix/>
          </a:blip>
          <a:stretch>
            <a:fillRect/>
          </a:stretch>
        </p:blipFill>
        <p:spPr>
          <a:xfrm>
            <a:off x="3654263" y="4644191"/>
            <a:ext cx="895625" cy="895625"/>
          </a:xfrm>
          <a:prstGeom prst="rect">
            <a:avLst/>
          </a:prstGeom>
          <a:noFill/>
          <a:ln>
            <a:noFill/>
          </a:ln>
        </p:spPr>
      </p:pic>
      <p:sp>
        <p:nvSpPr>
          <p:cNvPr id="219" name="Google Shape;219;p22"/>
          <p:cNvSpPr txBox="1"/>
          <p:nvPr/>
        </p:nvSpPr>
        <p:spPr>
          <a:xfrm>
            <a:off x="7080000" y="2413625"/>
            <a:ext cx="1031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Addr</a:t>
            </a:r>
            <a:endParaRPr b="1" sz="1500">
              <a:solidFill>
                <a:srgbClr val="45818E"/>
              </a:solidFill>
              <a:latin typeface="Montserrat"/>
              <a:ea typeface="Montserrat"/>
              <a:cs typeface="Montserrat"/>
              <a:sym typeface="Montserrat"/>
            </a:endParaRPr>
          </a:p>
        </p:txBody>
      </p:sp>
      <p:sp>
        <p:nvSpPr>
          <p:cNvPr id="220" name="Google Shape;220;p22"/>
          <p:cNvSpPr txBox="1"/>
          <p:nvPr/>
        </p:nvSpPr>
        <p:spPr>
          <a:xfrm>
            <a:off x="8321825" y="2413625"/>
            <a:ext cx="1380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Instruction</a:t>
            </a:r>
            <a:endParaRPr b="1" sz="1500">
              <a:solidFill>
                <a:srgbClr val="45818E"/>
              </a:solidFill>
              <a:latin typeface="Montserrat"/>
              <a:ea typeface="Montserrat"/>
              <a:cs typeface="Montserrat"/>
              <a:sym typeface="Montserrat"/>
            </a:endParaRPr>
          </a:p>
        </p:txBody>
      </p:sp>
      <p:sp>
        <p:nvSpPr>
          <p:cNvPr id="221" name="Google Shape;221;p22"/>
          <p:cNvSpPr/>
          <p:nvPr/>
        </p:nvSpPr>
        <p:spPr>
          <a:xfrm>
            <a:off x="7485450" y="2935463"/>
            <a:ext cx="220500" cy="220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7485450" y="3317513"/>
            <a:ext cx="220500" cy="22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7485450" y="3699575"/>
            <a:ext cx="220500" cy="2205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8455750" y="2935475"/>
            <a:ext cx="273000" cy="22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8875775" y="2935475"/>
            <a:ext cx="273000" cy="220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9295800" y="2935475"/>
            <a:ext cx="273000" cy="220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2"/>
          <p:cNvSpPr/>
          <p:nvPr/>
        </p:nvSpPr>
        <p:spPr>
          <a:xfrm>
            <a:off x="8455750" y="3337750"/>
            <a:ext cx="273000" cy="220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8875775" y="3337750"/>
            <a:ext cx="273000" cy="2205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2"/>
          <p:cNvSpPr/>
          <p:nvPr/>
        </p:nvSpPr>
        <p:spPr>
          <a:xfrm>
            <a:off x="8455750" y="3699575"/>
            <a:ext cx="273000" cy="220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a:off x="8875775" y="3699575"/>
            <a:ext cx="273000" cy="2205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
          <p:cNvSpPr/>
          <p:nvPr/>
        </p:nvSpPr>
        <p:spPr>
          <a:xfrm>
            <a:off x="9295800" y="3699575"/>
            <a:ext cx="273000" cy="2205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p:nvPr/>
        </p:nvSpPr>
        <p:spPr>
          <a:xfrm>
            <a:off x="3584725" y="2552813"/>
            <a:ext cx="220500" cy="220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2"/>
          <p:cNvGrpSpPr/>
          <p:nvPr/>
        </p:nvGrpSpPr>
        <p:grpSpPr>
          <a:xfrm>
            <a:off x="3545550" y="3591413"/>
            <a:ext cx="1113050" cy="220500"/>
            <a:chOff x="3545550" y="3591413"/>
            <a:chExt cx="1113050" cy="220500"/>
          </a:xfrm>
        </p:grpSpPr>
        <p:sp>
          <p:nvSpPr>
            <p:cNvPr id="234" name="Google Shape;234;p22"/>
            <p:cNvSpPr/>
            <p:nvPr/>
          </p:nvSpPr>
          <p:spPr>
            <a:xfrm>
              <a:off x="3545550" y="3591413"/>
              <a:ext cx="273000" cy="22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3965575" y="3591413"/>
              <a:ext cx="273000" cy="220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4385600" y="3591413"/>
              <a:ext cx="273000" cy="220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18"/>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Neden Branchless Programlama?</a:t>
            </a:r>
            <a:endParaRPr/>
          </a:p>
          <a:p>
            <a:pPr indent="0" lvl="0" marL="0" rtl="0" algn="l">
              <a:spcBef>
                <a:spcPts val="0"/>
              </a:spcBef>
              <a:spcAft>
                <a:spcPts val="0"/>
              </a:spcAft>
              <a:buClr>
                <a:srgbClr val="168DBA"/>
              </a:buClr>
              <a:buSzPts val="3600"/>
              <a:buFont typeface="Century Gothic"/>
              <a:buNone/>
            </a:pPr>
            <a:r>
              <a:t/>
            </a:r>
            <a:endParaRPr/>
          </a:p>
        </p:txBody>
      </p:sp>
      <p:sp>
        <p:nvSpPr>
          <p:cNvPr id="242" name="Google Shape;242;p2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3"/>
          <p:cNvSpPr/>
          <p:nvPr/>
        </p:nvSpPr>
        <p:spPr>
          <a:xfrm>
            <a:off x="1961125" y="1566525"/>
            <a:ext cx="8830800" cy="4595100"/>
          </a:xfrm>
          <a:prstGeom prst="rect">
            <a:avLst/>
          </a:prstGeom>
          <a:solidFill>
            <a:srgbClr val="0C34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6805500" y="2111150"/>
            <a:ext cx="3423300" cy="3655500"/>
          </a:xfrm>
          <a:prstGeom prst="roundRect">
            <a:avLst>
              <a:gd fmla="val 4068"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3411625" y="2413625"/>
            <a:ext cx="566700" cy="498900"/>
          </a:xfrm>
          <a:prstGeom prst="roundRect">
            <a:avLst>
              <a:gd fmla="val 16667" name="adj"/>
            </a:avLst>
          </a:prstGeom>
          <a:no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3411625" y="3421150"/>
            <a:ext cx="1380900" cy="498900"/>
          </a:xfrm>
          <a:prstGeom prst="roundRect">
            <a:avLst>
              <a:gd fmla="val 16667" name="adj"/>
            </a:avLst>
          </a:prstGeom>
          <a:no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txBox="1"/>
          <p:nvPr/>
        </p:nvSpPr>
        <p:spPr>
          <a:xfrm>
            <a:off x="2877800" y="2455325"/>
            <a:ext cx="475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PC</a:t>
            </a:r>
            <a:endParaRPr b="1" sz="1500">
              <a:solidFill>
                <a:srgbClr val="45818E"/>
              </a:solidFill>
              <a:latin typeface="Montserrat"/>
              <a:ea typeface="Montserrat"/>
              <a:cs typeface="Montserrat"/>
              <a:sym typeface="Montserrat"/>
            </a:endParaRPr>
          </a:p>
        </p:txBody>
      </p:sp>
      <p:sp>
        <p:nvSpPr>
          <p:cNvPr id="248" name="Google Shape;248;p23"/>
          <p:cNvSpPr txBox="1"/>
          <p:nvPr/>
        </p:nvSpPr>
        <p:spPr>
          <a:xfrm>
            <a:off x="2877800" y="3462850"/>
            <a:ext cx="475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IR</a:t>
            </a:r>
            <a:endParaRPr b="1" sz="1500">
              <a:solidFill>
                <a:srgbClr val="45818E"/>
              </a:solidFill>
              <a:latin typeface="Montserrat"/>
              <a:ea typeface="Montserrat"/>
              <a:cs typeface="Montserrat"/>
              <a:sym typeface="Montserrat"/>
            </a:endParaRPr>
          </a:p>
        </p:txBody>
      </p:sp>
      <p:sp>
        <p:nvSpPr>
          <p:cNvPr id="249" name="Google Shape;249;p23"/>
          <p:cNvSpPr/>
          <p:nvPr/>
        </p:nvSpPr>
        <p:spPr>
          <a:xfrm>
            <a:off x="3375925" y="4490800"/>
            <a:ext cx="1452300" cy="1202400"/>
          </a:xfrm>
          <a:prstGeom prst="roundRect">
            <a:avLst>
              <a:gd fmla="val 4068"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23"/>
          <p:cNvPicPr preferRelativeResize="0"/>
          <p:nvPr/>
        </p:nvPicPr>
        <p:blipFill>
          <a:blip r:embed="rId3">
            <a:alphaModFix/>
          </a:blip>
          <a:stretch>
            <a:fillRect/>
          </a:stretch>
        </p:blipFill>
        <p:spPr>
          <a:xfrm>
            <a:off x="3654263" y="4644191"/>
            <a:ext cx="895625" cy="895625"/>
          </a:xfrm>
          <a:prstGeom prst="rect">
            <a:avLst/>
          </a:prstGeom>
          <a:noFill/>
          <a:ln>
            <a:noFill/>
          </a:ln>
        </p:spPr>
      </p:pic>
      <p:sp>
        <p:nvSpPr>
          <p:cNvPr id="251" name="Google Shape;251;p23"/>
          <p:cNvSpPr txBox="1"/>
          <p:nvPr/>
        </p:nvSpPr>
        <p:spPr>
          <a:xfrm>
            <a:off x="7080000" y="2413625"/>
            <a:ext cx="1031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Addr</a:t>
            </a:r>
            <a:endParaRPr b="1" sz="1500">
              <a:solidFill>
                <a:srgbClr val="45818E"/>
              </a:solidFill>
              <a:latin typeface="Montserrat"/>
              <a:ea typeface="Montserrat"/>
              <a:cs typeface="Montserrat"/>
              <a:sym typeface="Montserrat"/>
            </a:endParaRPr>
          </a:p>
        </p:txBody>
      </p:sp>
      <p:sp>
        <p:nvSpPr>
          <p:cNvPr id="252" name="Google Shape;252;p23"/>
          <p:cNvSpPr txBox="1"/>
          <p:nvPr/>
        </p:nvSpPr>
        <p:spPr>
          <a:xfrm>
            <a:off x="8321825" y="2413625"/>
            <a:ext cx="1380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500">
                <a:solidFill>
                  <a:srgbClr val="45818E"/>
                </a:solidFill>
                <a:latin typeface="Montserrat"/>
                <a:ea typeface="Montserrat"/>
                <a:cs typeface="Montserrat"/>
                <a:sym typeface="Montserrat"/>
              </a:rPr>
              <a:t>Instruction</a:t>
            </a:r>
            <a:endParaRPr b="1" sz="1500">
              <a:solidFill>
                <a:srgbClr val="45818E"/>
              </a:solidFill>
              <a:latin typeface="Montserrat"/>
              <a:ea typeface="Montserrat"/>
              <a:cs typeface="Montserrat"/>
              <a:sym typeface="Montserrat"/>
            </a:endParaRPr>
          </a:p>
        </p:txBody>
      </p:sp>
      <p:sp>
        <p:nvSpPr>
          <p:cNvPr id="253" name="Google Shape;253;p23"/>
          <p:cNvSpPr/>
          <p:nvPr/>
        </p:nvSpPr>
        <p:spPr>
          <a:xfrm>
            <a:off x="7485450" y="2935463"/>
            <a:ext cx="220500" cy="220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7485450" y="3317513"/>
            <a:ext cx="220500" cy="22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7485450" y="3699575"/>
            <a:ext cx="220500" cy="220500"/>
          </a:xfrm>
          <a:prstGeom prst="ellipse">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8455750" y="2935475"/>
            <a:ext cx="273000" cy="2205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8875775" y="2935475"/>
            <a:ext cx="273000" cy="2205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9295800" y="2935475"/>
            <a:ext cx="273000" cy="2205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8455750" y="3337750"/>
            <a:ext cx="273000" cy="220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8875775" y="3337750"/>
            <a:ext cx="273000" cy="2205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8455750" y="3699575"/>
            <a:ext cx="273000" cy="2205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8875775" y="3699575"/>
            <a:ext cx="273000" cy="2205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9295800" y="3699575"/>
            <a:ext cx="273000" cy="2205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3584725" y="2552863"/>
            <a:ext cx="220500" cy="2205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3"/>
          <p:cNvGrpSpPr/>
          <p:nvPr/>
        </p:nvGrpSpPr>
        <p:grpSpPr>
          <a:xfrm>
            <a:off x="3755563" y="3591413"/>
            <a:ext cx="693025" cy="220500"/>
            <a:chOff x="3755563" y="3591413"/>
            <a:chExt cx="693025" cy="220500"/>
          </a:xfrm>
        </p:grpSpPr>
        <p:sp>
          <p:nvSpPr>
            <p:cNvPr id="266" name="Google Shape;266;p23"/>
            <p:cNvSpPr/>
            <p:nvPr/>
          </p:nvSpPr>
          <p:spPr>
            <a:xfrm>
              <a:off x="3755563" y="3591413"/>
              <a:ext cx="273000" cy="220500"/>
            </a:xfrm>
            <a:prstGeom prst="roundRect">
              <a:avLst>
                <a:gd fmla="val 16667"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4175588" y="3591413"/>
              <a:ext cx="273000" cy="220500"/>
            </a:xfrm>
            <a:prstGeom prst="roundRect">
              <a:avLst>
                <a:gd fmla="val 16667" name="adj"/>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25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Neden Branchless Programlama?</a:t>
            </a:r>
            <a:endParaRPr/>
          </a:p>
        </p:txBody>
      </p:sp>
      <p:sp>
        <p:nvSpPr>
          <p:cNvPr id="273" name="Google Shape;273;p24"/>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4" name="Google Shape;274;p24"/>
          <p:cNvPicPr preferRelativeResize="0"/>
          <p:nvPr/>
        </p:nvPicPr>
        <p:blipFill>
          <a:blip r:embed="rId3">
            <a:alphaModFix/>
          </a:blip>
          <a:stretch>
            <a:fillRect/>
          </a:stretch>
        </p:blipFill>
        <p:spPr>
          <a:xfrm>
            <a:off x="4144375" y="1905110"/>
            <a:ext cx="3903225" cy="46480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Nasıl Optimize Ederiz?</a:t>
            </a:r>
            <a:endParaRPr/>
          </a:p>
        </p:txBody>
      </p:sp>
      <p:sp>
        <p:nvSpPr>
          <p:cNvPr id="280" name="Google Shape;280;p2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25"/>
          <p:cNvSpPr txBox="1"/>
          <p:nvPr>
            <p:ph idx="1" type="body"/>
          </p:nvPr>
        </p:nvSpPr>
        <p:spPr>
          <a:xfrm>
            <a:off x="1620190" y="1367149"/>
            <a:ext cx="10086600" cy="53643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1000"/>
              </a:spcBef>
              <a:spcAft>
                <a:spcPts val="0"/>
              </a:spcAft>
              <a:buSzPts val="1800"/>
              <a:buChar char="🠶"/>
            </a:pPr>
            <a:r>
              <a:rPr lang="en-US"/>
              <a:t>Koşullar yazılımda kaçınılmaz yapılar ve her senaryo da optimize edilemez.</a:t>
            </a:r>
            <a:endParaRPr/>
          </a:p>
          <a:p>
            <a:pPr indent="0" lvl="0" marL="342900" rtl="0" algn="just">
              <a:spcBef>
                <a:spcPts val="1000"/>
              </a:spcBef>
              <a:spcAft>
                <a:spcPts val="0"/>
              </a:spcAft>
              <a:buNone/>
            </a:pPr>
            <a:r>
              <a:t/>
            </a:r>
            <a:endParaRPr/>
          </a:p>
          <a:p>
            <a:pPr indent="-342900" lvl="0" marL="342900" rtl="0" algn="just">
              <a:spcBef>
                <a:spcPts val="1000"/>
              </a:spcBef>
              <a:spcAft>
                <a:spcPts val="0"/>
              </a:spcAft>
              <a:buSzPts val="1800"/>
              <a:buChar char="🠶"/>
            </a:pPr>
            <a:r>
              <a:rPr lang="en-US"/>
              <a:t>Bazı durumlarda koşullu ifadeler daha iyi branchless desenlerle </a:t>
            </a:r>
            <a:r>
              <a:rPr lang="en-US"/>
              <a:t>değiştirilebilir iken</a:t>
            </a:r>
            <a:r>
              <a:rPr lang="en-US"/>
              <a:t> bazı durumlarda ise koşullu ifadeleri değiştirmek daha fazla talimat ekleyebilir ve buna bağlı olarak da program performansı düşebilir. </a:t>
            </a:r>
            <a:endParaRPr/>
          </a:p>
          <a:p>
            <a:pPr indent="0" lvl="0" marL="342900" rtl="0" algn="just">
              <a:spcBef>
                <a:spcPts val="1000"/>
              </a:spcBef>
              <a:spcAft>
                <a:spcPts val="0"/>
              </a:spcAft>
              <a:buNone/>
            </a:pPr>
            <a:r>
              <a:t/>
            </a:r>
            <a:endParaRPr/>
          </a:p>
          <a:p>
            <a:pPr indent="-342900" lvl="0" marL="342900" rtl="0" algn="just">
              <a:spcBef>
                <a:spcPts val="1000"/>
              </a:spcBef>
              <a:spcAft>
                <a:spcPts val="0"/>
              </a:spcAft>
              <a:buSzPts val="1800"/>
              <a:buChar char="🠶"/>
            </a:pPr>
            <a:r>
              <a:rPr lang="en-US"/>
              <a:t>Modern derleyiciler bazı desenleri tanıyabilir ve kodu branchless olarak optimize edebilir.</a:t>
            </a:r>
            <a:endParaRPr/>
          </a:p>
          <a:p>
            <a:pPr indent="0" lvl="0" marL="342900" rtl="0" algn="just">
              <a:spcBef>
                <a:spcPts val="1000"/>
              </a:spcBef>
              <a:spcAft>
                <a:spcPts val="0"/>
              </a:spcAft>
              <a:buNone/>
            </a:pPr>
            <a:r>
              <a:t/>
            </a:r>
            <a:endParaRPr/>
          </a:p>
          <a:p>
            <a:pPr indent="-342900" lvl="0" marL="342900" rtl="0" algn="just">
              <a:spcBef>
                <a:spcPts val="1000"/>
              </a:spcBef>
              <a:spcAft>
                <a:spcPts val="0"/>
              </a:spcAft>
              <a:buSzPts val="1800"/>
              <a:buChar char="🠶"/>
            </a:pPr>
            <a:r>
              <a:rPr lang="en-US"/>
              <a:t>Her durumu branchless hale getiremeyiz ancak bazı durumlar branchless </a:t>
            </a:r>
            <a:r>
              <a:rPr lang="en-US"/>
              <a:t>alternatifleri ile</a:t>
            </a:r>
            <a:r>
              <a:rPr lang="en-US"/>
              <a:t> değiştirilebilir.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Branchless Kod Örneği -1</a:t>
            </a:r>
            <a:endParaRPr/>
          </a:p>
        </p:txBody>
      </p:sp>
      <p:sp>
        <p:nvSpPr>
          <p:cNvPr id="287" name="Google Shape;287;p2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8" name="Google Shape;288;p26"/>
          <p:cNvPicPr preferRelativeResize="0"/>
          <p:nvPr/>
        </p:nvPicPr>
        <p:blipFill>
          <a:blip r:embed="rId3">
            <a:alphaModFix/>
          </a:blip>
          <a:stretch>
            <a:fillRect/>
          </a:stretch>
        </p:blipFill>
        <p:spPr>
          <a:xfrm>
            <a:off x="4247950" y="1405210"/>
            <a:ext cx="8179200" cy="4648092"/>
          </a:xfrm>
          <a:prstGeom prst="rect">
            <a:avLst/>
          </a:prstGeom>
          <a:noFill/>
          <a:ln>
            <a:noFill/>
          </a:ln>
        </p:spPr>
      </p:pic>
      <p:pic>
        <p:nvPicPr>
          <p:cNvPr id="289" name="Google Shape;289;p26"/>
          <p:cNvPicPr preferRelativeResize="0"/>
          <p:nvPr/>
        </p:nvPicPr>
        <p:blipFill>
          <a:blip r:embed="rId4">
            <a:alphaModFix/>
          </a:blip>
          <a:stretch>
            <a:fillRect/>
          </a:stretch>
        </p:blipFill>
        <p:spPr>
          <a:xfrm>
            <a:off x="183500" y="1649185"/>
            <a:ext cx="5108201" cy="4160141"/>
          </a:xfrm>
          <a:prstGeom prst="rect">
            <a:avLst/>
          </a:prstGeom>
          <a:noFill/>
          <a:ln>
            <a:noFill/>
          </a:ln>
        </p:spPr>
      </p:pic>
      <p:sp>
        <p:nvSpPr>
          <p:cNvPr id="290" name="Google Shape;290;p26"/>
          <p:cNvSpPr txBox="1"/>
          <p:nvPr/>
        </p:nvSpPr>
        <p:spPr>
          <a:xfrm>
            <a:off x="7567300" y="5243875"/>
            <a:ext cx="15405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-5 &gt;&gt; 31 = -1</a:t>
            </a:r>
            <a:endParaRPr b="1">
              <a:latin typeface="Century Gothic"/>
              <a:ea typeface="Century Gothic"/>
              <a:cs typeface="Century Gothic"/>
              <a:sym typeface="Century Gothic"/>
            </a:endParaRPr>
          </a:p>
        </p:txBody>
      </p:sp>
      <p:sp>
        <p:nvSpPr>
          <p:cNvPr id="291" name="Google Shape;291;p26"/>
          <p:cNvSpPr txBox="1"/>
          <p:nvPr/>
        </p:nvSpPr>
        <p:spPr>
          <a:xfrm>
            <a:off x="7567300" y="5625700"/>
            <a:ext cx="1540500" cy="6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0000"/>
                </a:solidFill>
                <a:latin typeface="Century Gothic"/>
                <a:ea typeface="Century Gothic"/>
                <a:cs typeface="Century Gothic"/>
                <a:sym typeface="Century Gothic"/>
              </a:rPr>
              <a:t>1</a:t>
            </a:r>
            <a:r>
              <a:rPr b="1" lang="en-US">
                <a:latin typeface="Century Gothic"/>
                <a:ea typeface="Century Gothic"/>
                <a:cs typeface="Century Gothic"/>
                <a:sym typeface="Century Gothic"/>
              </a:rPr>
              <a:t>101</a:t>
            </a:r>
            <a:endParaRPr b="1">
              <a:latin typeface="Century Gothic"/>
              <a:ea typeface="Century Gothic"/>
              <a:cs typeface="Century Gothic"/>
              <a:sym typeface="Century Gothic"/>
            </a:endParaRPr>
          </a:p>
          <a:p>
            <a:pPr indent="0" lvl="0" marL="0" rtl="0" algn="ctr">
              <a:spcBef>
                <a:spcPts val="0"/>
              </a:spcBef>
              <a:spcAft>
                <a:spcPts val="0"/>
              </a:spcAft>
              <a:buNone/>
            </a:pPr>
            <a:r>
              <a:rPr b="1" lang="en-US">
                <a:solidFill>
                  <a:srgbClr val="FF0000"/>
                </a:solidFill>
                <a:latin typeface="Century Gothic"/>
                <a:ea typeface="Century Gothic"/>
                <a:cs typeface="Century Gothic"/>
                <a:sym typeface="Century Gothic"/>
              </a:rPr>
              <a:t>1</a:t>
            </a:r>
            <a:r>
              <a:rPr b="1" lang="en-US">
                <a:latin typeface="Century Gothic"/>
                <a:ea typeface="Century Gothic"/>
                <a:cs typeface="Century Gothic"/>
                <a:sym typeface="Century Gothic"/>
              </a:rPr>
              <a:t>001</a:t>
            </a:r>
            <a:endParaRPr b="1">
              <a:latin typeface="Century Gothic"/>
              <a:ea typeface="Century Gothic"/>
              <a:cs typeface="Century Gothic"/>
              <a:sym typeface="Century Gothic"/>
            </a:endParaRPr>
          </a:p>
          <a:p>
            <a:pPr indent="0" lvl="0" marL="0" rtl="0" algn="ctr">
              <a:spcBef>
                <a:spcPts val="0"/>
              </a:spcBef>
              <a:spcAft>
                <a:spcPts val="0"/>
              </a:spcAft>
              <a:buNone/>
            </a:pPr>
            <a:r>
              <a:rPr b="1" lang="en-US">
                <a:latin typeface="Century Gothic"/>
                <a:ea typeface="Century Gothic"/>
                <a:cs typeface="Century Gothic"/>
                <a:sym typeface="Century Gothic"/>
              </a:rPr>
              <a:t>-----</a:t>
            </a:r>
            <a:endParaRPr b="1">
              <a:latin typeface="Century Gothic"/>
              <a:ea typeface="Century Gothic"/>
              <a:cs typeface="Century Gothic"/>
              <a:sym typeface="Century Gothic"/>
            </a:endParaRPr>
          </a:p>
          <a:p>
            <a:pPr indent="0" lvl="0" marL="0" rtl="0" algn="ctr">
              <a:spcBef>
                <a:spcPts val="0"/>
              </a:spcBef>
              <a:spcAft>
                <a:spcPts val="0"/>
              </a:spcAft>
              <a:buNone/>
            </a:pPr>
            <a:r>
              <a:rPr b="1" lang="en-US">
                <a:latin typeface="Century Gothic"/>
                <a:ea typeface="Century Gothic"/>
                <a:cs typeface="Century Gothic"/>
                <a:sym typeface="Century Gothic"/>
              </a:rPr>
              <a:t>     </a:t>
            </a:r>
            <a:r>
              <a:rPr b="1" lang="en-US">
                <a:solidFill>
                  <a:srgbClr val="FF0000"/>
                </a:solidFill>
                <a:latin typeface="Century Gothic"/>
                <a:ea typeface="Century Gothic"/>
                <a:cs typeface="Century Gothic"/>
                <a:sym typeface="Century Gothic"/>
              </a:rPr>
              <a:t> 0</a:t>
            </a:r>
            <a:r>
              <a:rPr b="1" lang="en-US">
                <a:latin typeface="Century Gothic"/>
                <a:ea typeface="Century Gothic"/>
                <a:cs typeface="Century Gothic"/>
                <a:sym typeface="Century Gothic"/>
              </a:rPr>
              <a:t>100 = 4</a:t>
            </a:r>
            <a:endParaRPr b="1">
              <a:latin typeface="Century Gothic"/>
              <a:ea typeface="Century Gothic"/>
              <a:cs typeface="Century Gothic"/>
              <a:sym typeface="Century Gothic"/>
            </a:endParaRPr>
          </a:p>
        </p:txBody>
      </p:sp>
      <p:sp>
        <p:nvSpPr>
          <p:cNvPr id="292" name="Google Shape;292;p26"/>
          <p:cNvSpPr txBox="1"/>
          <p:nvPr/>
        </p:nvSpPr>
        <p:spPr>
          <a:xfrm>
            <a:off x="7567300" y="6401350"/>
            <a:ext cx="1540500" cy="3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4 - (-1) = 5</a:t>
            </a:r>
            <a:endParaRPr b="1">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