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1" r:id="rId6"/>
    <p:sldId id="274" r:id="rId7"/>
    <p:sldId id="272" r:id="rId8"/>
    <p:sldId id="262" r:id="rId9"/>
    <p:sldId id="264" r:id="rId10"/>
    <p:sldId id="275" r:id="rId11"/>
    <p:sldId id="277" r:id="rId12"/>
    <p:sldId id="278" r:id="rId13"/>
    <p:sldId id="276" r:id="rId14"/>
    <p:sldId id="265" r:id="rId15"/>
    <p:sldId id="266" r:id="rId16"/>
    <p:sldId id="268" r:id="rId17"/>
    <p:sldId id="270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web.cs.hacettepe.edu.tr/~bbm102/misc/java_notes_by_oa.pdf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melahatmindivanli.wordpress.com/2016/01/10/java-object-serializ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kmekoyevdenevenakliyat.org/wiki/Serialization" TargetMode="External"/><Relationship Id="rId5" Type="http://schemas.openxmlformats.org/officeDocument/2006/relationships/hyperlink" Target="https://tr.qaz.wiki/wiki/Serialization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forum.java.com.tr/java-object-serialization/" TargetMode="Externa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74" y="2192544"/>
            <a:ext cx="9764202" cy="1514041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Serialization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(Serileştirme) 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Alper TUĞRUL 1711404021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09/06/2021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57" r="5357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106545" y="179000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88" y="329899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Uygulama Örneği-1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48282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/>
              <a:t>	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AFC50A8-663B-443C-81AD-6CC5CB3C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507094"/>
            <a:ext cx="5458587" cy="287695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6804BEF-DA06-41B9-BB2A-5EAE88427AC3}"/>
              </a:ext>
            </a:extLst>
          </p:cNvPr>
          <p:cNvSpPr txBox="1"/>
          <p:nvPr/>
        </p:nvSpPr>
        <p:spPr>
          <a:xfrm>
            <a:off x="6221691" y="867266"/>
            <a:ext cx="5970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 örneğimizde bir </a:t>
            </a:r>
            <a:r>
              <a:rPr lang="tr-TR" dirty="0" err="1"/>
              <a:t>java</a:t>
            </a:r>
            <a:r>
              <a:rPr lang="tr-TR" dirty="0"/>
              <a:t> dosyasını seri hale getirip seri halden çıkarmayı göstereceğiz. Öncelikle serileştirme için java.io kaynağını kullanıyoruz. Sonra </a:t>
            </a:r>
            <a:r>
              <a:rPr lang="tr-TR" dirty="0" err="1"/>
              <a:t>demo</a:t>
            </a:r>
            <a:r>
              <a:rPr lang="tr-TR" dirty="0"/>
              <a:t> sınıfı içinde a ve b adında 2 obje oluşturuyoruz. İşlem bittikten sonra çıkan değerleri burada göreceğiz.</a:t>
            </a:r>
          </a:p>
        </p:txBody>
      </p:sp>
    </p:spTree>
    <p:extLst>
      <p:ext uri="{BB962C8B-B14F-4D97-AF65-F5344CB8AC3E}">
        <p14:creationId xmlns:p14="http://schemas.microsoft.com/office/powerpoint/2010/main" val="314837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DBA9CE-681C-45FE-AB41-193FD034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9C1CCEF-DBA8-4CD2-A76E-C08282A2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339250"/>
            <a:ext cx="5210902" cy="48393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29C4E39-E518-4D4D-B02E-C10F6E68F89E}"/>
              </a:ext>
            </a:extLst>
          </p:cNvPr>
          <p:cNvSpPr txBox="1"/>
          <p:nvPr/>
        </p:nvSpPr>
        <p:spPr>
          <a:xfrm>
            <a:off x="5872899" y="1715678"/>
            <a:ext cx="6422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Test sınıfımızı oluşturuyoruz. Burada nesne oluşturmayacağımız için değişken ve </a:t>
            </a:r>
            <a:r>
              <a:rPr lang="tr-TR" dirty="0" err="1"/>
              <a:t>metodları</a:t>
            </a:r>
            <a:r>
              <a:rPr lang="tr-TR" dirty="0"/>
              <a:t> kullanabilmek için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ekliyoruz. </a:t>
            </a:r>
            <a:r>
              <a:rPr lang="tr-TR" dirty="0" err="1"/>
              <a:t>Geeksforgeeks</a:t>
            </a:r>
            <a:r>
              <a:rPr lang="tr-TR" dirty="0"/>
              <a:t> adlı dosyamız </a:t>
            </a:r>
            <a:r>
              <a:rPr lang="tr-TR" dirty="0" err="1"/>
              <a:t>demo</a:t>
            </a:r>
            <a:r>
              <a:rPr lang="tr-TR" dirty="0"/>
              <a:t> edilecek.</a:t>
            </a:r>
          </a:p>
          <a:p>
            <a:r>
              <a:rPr lang="tr-TR" dirty="0"/>
              <a:t>Serileştirme için işlemleri kontrol etmek ve hata payı olacağı için </a:t>
            </a:r>
            <a:r>
              <a:rPr lang="tr-TR" dirty="0" err="1"/>
              <a:t>try</a:t>
            </a:r>
            <a:r>
              <a:rPr lang="tr-TR" dirty="0"/>
              <a:t> kod bloğumuzu oluşturalım.</a:t>
            </a:r>
          </a:p>
          <a:p>
            <a:r>
              <a:rPr lang="tr-TR" dirty="0"/>
              <a:t>Nesnelerimizin kaybolmaması için nesnelerin bir kopyasını kaydedelim. Eğer işlem doğruysa nesne serileştirilmiştir ekrana </a:t>
            </a:r>
            <a:r>
              <a:rPr lang="tr-TR" dirty="0" err="1"/>
              <a:t>gelecektir.Eğer</a:t>
            </a:r>
            <a:r>
              <a:rPr lang="tr-TR" dirty="0"/>
              <a:t> işlemde bir sıkıntı yaşanırsa </a:t>
            </a:r>
            <a:r>
              <a:rPr lang="tr-TR" dirty="0" err="1"/>
              <a:t>IOException</a:t>
            </a:r>
            <a:r>
              <a:rPr lang="tr-TR" dirty="0"/>
              <a:t> ile elimizde olan bilgilerle aynı sınıf içinde bizi yeni bir örneğe başlatacak. İşlemimiz bitmediği için nesnemize şu anlık </a:t>
            </a:r>
            <a:r>
              <a:rPr lang="tr-TR" dirty="0" err="1"/>
              <a:t>null</a:t>
            </a:r>
            <a:r>
              <a:rPr lang="tr-TR" dirty="0"/>
              <a:t> değeri atayacağız.</a:t>
            </a:r>
          </a:p>
        </p:txBody>
      </p:sp>
    </p:spTree>
    <p:extLst>
      <p:ext uri="{BB962C8B-B14F-4D97-AF65-F5344CB8AC3E}">
        <p14:creationId xmlns:p14="http://schemas.microsoft.com/office/powerpoint/2010/main" val="325810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DBA9CE-681C-45FE-AB41-193FD034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29C4E39-E518-4D4D-B02E-C10F6E68F89E}"/>
              </a:ext>
            </a:extLst>
          </p:cNvPr>
          <p:cNvSpPr txBox="1"/>
          <p:nvPr/>
        </p:nvSpPr>
        <p:spPr>
          <a:xfrm>
            <a:off x="5872899" y="1715678"/>
            <a:ext cx="64227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Sırada nesnelerimizi seri durumdan çıkarmamız gerekiyor. Gene </a:t>
            </a:r>
            <a:r>
              <a:rPr lang="tr-TR" dirty="0" err="1"/>
              <a:t>try</a:t>
            </a:r>
            <a:r>
              <a:rPr lang="tr-TR" dirty="0"/>
              <a:t> kod bloğunun içinde nesneleri </a:t>
            </a:r>
            <a:r>
              <a:rPr lang="tr-TR" dirty="0" err="1"/>
              <a:t>geeksforgeek</a:t>
            </a:r>
            <a:r>
              <a:rPr lang="tr-TR" dirty="0"/>
              <a:t> dosyasının içinden okutuyoruz. Sonra serileştirme işlemimizden çıkmak için </a:t>
            </a:r>
            <a:r>
              <a:rPr lang="tr-TR" dirty="0" err="1"/>
              <a:t>demo</a:t>
            </a:r>
            <a:r>
              <a:rPr lang="tr-TR" dirty="0"/>
              <a:t> </a:t>
            </a:r>
            <a:r>
              <a:rPr lang="tr-TR" dirty="0" err="1"/>
              <a:t>classımızın</a:t>
            </a:r>
            <a:r>
              <a:rPr lang="tr-TR" dirty="0"/>
              <a:t> içindeki objemizi okutuyoruz. İşlem başarılıysa nesne seri durumdan çıkarıldı yazacak. İşlem başarıyla tamamlanınca a değeri işlem başarılı olacağı için 1 ve b değeri yani serileştirme yaptığımız </a:t>
            </a:r>
            <a:r>
              <a:rPr lang="tr-TR" dirty="0" err="1"/>
              <a:t>geeksforgeek</a:t>
            </a:r>
            <a:r>
              <a:rPr lang="tr-TR" dirty="0"/>
              <a:t> dosyamızı ekrana vereceğiz.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886D42B-4917-4659-A012-FEAF1A3A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9" y="1286458"/>
            <a:ext cx="512516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E103A7-D6FE-45A5-AE52-A799F403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35" y="321973"/>
            <a:ext cx="5686425" cy="1962150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BD2F1AA-692D-409B-80BF-6DEF84B1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916" y="226244"/>
            <a:ext cx="4006024" cy="4048812"/>
          </a:xfrm>
          <a:prstGeom prst="rect">
            <a:avLst/>
          </a:prstGeom>
        </p:spPr>
      </p:pic>
      <p:pic>
        <p:nvPicPr>
          <p:cNvPr id="10" name="Resim 9" descr="metin, elektronik eşyalar, bilgisayar içeren bir resim&#10;&#10;Açıklama otomatik olarak oluşturuldu">
            <a:extLst>
              <a:ext uri="{FF2B5EF4-FFF2-40B4-BE49-F238E27FC236}">
                <a16:creationId xmlns:a16="http://schemas.microsoft.com/office/drawing/2014/main" id="{DF2C0C62-AF96-4CA5-8DB0-8F89DFD50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05" y="3497344"/>
            <a:ext cx="4099990" cy="3096229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7EAA54A5-3D5B-42AC-BE09-D0FBCAD9B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365" y="5242700"/>
            <a:ext cx="290553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bilgilerinin</a:t>
            </a:r>
            <a:r>
              <a:rPr lang="en-US" dirty="0"/>
              <a:t> </a:t>
            </a:r>
            <a:r>
              <a:rPr lang="en-US" dirty="0" err="1"/>
              <a:t>kaydedildiği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sınıfımız</a:t>
            </a:r>
            <a:r>
              <a:rPr lang="en-US" dirty="0"/>
              <a:t> </a:t>
            </a:r>
            <a:r>
              <a:rPr lang="en-US" dirty="0" err="1"/>
              <a:t>olucak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kaydedip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okuyacağız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bilgilerinin</a:t>
            </a:r>
            <a:r>
              <a:rPr lang="en-US" dirty="0"/>
              <a:t> </a:t>
            </a:r>
            <a:r>
              <a:rPr lang="en-US" dirty="0" err="1"/>
              <a:t>değerlerinde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tiplerinde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kaydederken</a:t>
            </a:r>
            <a:r>
              <a:rPr lang="en-US" dirty="0"/>
              <a:t> </a:t>
            </a:r>
            <a:r>
              <a:rPr lang="en-US" dirty="0" err="1"/>
              <a:t>nasılsa</a:t>
            </a:r>
            <a:r>
              <a:rPr lang="en-US" dirty="0"/>
              <a:t> </a:t>
            </a:r>
            <a:r>
              <a:rPr lang="en-US" dirty="0" err="1"/>
              <a:t>öyle</a:t>
            </a:r>
            <a:r>
              <a:rPr lang="en-US" dirty="0"/>
              <a:t> </a:t>
            </a:r>
            <a:r>
              <a:rPr lang="en-US" dirty="0" err="1"/>
              <a:t>kaldığını</a:t>
            </a:r>
            <a:r>
              <a:rPr lang="en-US" dirty="0"/>
              <a:t> </a:t>
            </a:r>
            <a:r>
              <a:rPr lang="en-US" dirty="0" err="1"/>
              <a:t>göreceğiz</a:t>
            </a:r>
            <a:r>
              <a:rPr lang="en-US" dirty="0"/>
              <a:t>.</a:t>
            </a:r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9974E4B-BB54-4BCE-A0C1-3964275D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04" y="2328224"/>
            <a:ext cx="3594772" cy="45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Örneği-2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A7A3AED7-8711-4749-8C86-BC066CD4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318" y="1336646"/>
            <a:ext cx="8915400" cy="3777622"/>
          </a:xfrm>
        </p:spPr>
        <p:txBody>
          <a:bodyPr/>
          <a:lstStyle/>
          <a:p>
            <a:r>
              <a:rPr lang="tr-TR" b="0" i="0" dirty="0">
                <a:effectLst/>
                <a:latin typeface="+mj-lt"/>
              </a:rPr>
              <a:t>Şimdi ise kişi bilgilerini dosyaya kaydedelim.</a:t>
            </a:r>
            <a:endParaRPr lang="tr-TR" dirty="0">
              <a:latin typeface="+mj-lt"/>
            </a:endParaRPr>
          </a:p>
        </p:txBody>
      </p:sp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A0CD3916-3CF2-4970-8508-8B71501A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18" y="2177561"/>
            <a:ext cx="4728835" cy="22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BB1A7B0-6F6E-421F-BB78-2656758AFBDF}"/>
              </a:ext>
            </a:extLst>
          </p:cNvPr>
          <p:cNvSpPr txBox="1"/>
          <p:nvPr/>
        </p:nvSpPr>
        <p:spPr>
          <a:xfrm>
            <a:off x="1311579" y="2046914"/>
            <a:ext cx="108804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dirty="0">
                <a:effectLst/>
                <a:latin typeface="+mj-lt"/>
              </a:rPr>
              <a:t>metin.txt dosyasına bu bilgileri kaydettik. Şimdi bu dosyadan kaydettiğimiz verileri okuyacağız.</a:t>
            </a: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endParaRPr lang="tr-TR" dirty="0">
              <a:latin typeface="+mj-lt"/>
            </a:endParaRPr>
          </a:p>
          <a:p>
            <a:r>
              <a:rPr lang="nb-NO" b="0" i="0" dirty="0">
                <a:effectLst/>
                <a:latin typeface="+mj-lt"/>
              </a:rPr>
              <a:t>Dosyadaki bilgileri okuduk. Sonuç ise;</a:t>
            </a:r>
            <a:endParaRPr lang="tr-TR" b="0" i="0" dirty="0">
              <a:effectLst/>
              <a:latin typeface="+mj-lt"/>
            </a:endParaRPr>
          </a:p>
          <a:p>
            <a:endParaRPr lang="tr-TR" dirty="0">
              <a:latin typeface="+mj-lt"/>
            </a:endParaRPr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DBFBA64-ED52-4791-8387-58CE07DE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115" y="2799007"/>
            <a:ext cx="4429743" cy="212437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1AAE7DC-B13E-4151-A1DC-387FC6DC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42" y="5721358"/>
            <a:ext cx="157184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Serializable, </a:t>
            </a:r>
            <a:r>
              <a:rPr lang="en-US" b="1" dirty="0" err="1">
                <a:solidFill>
                  <a:schemeClr val="tx1"/>
                </a:solidFill>
              </a:rPr>
              <a:t>bir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değerin</a:t>
            </a:r>
            <a:r>
              <a:rPr lang="en-US" b="1" dirty="0">
                <a:solidFill>
                  <a:schemeClr val="tx1"/>
                </a:solidFill>
              </a:rPr>
              <a:t> byte </a:t>
            </a:r>
            <a:r>
              <a:rPr lang="en-US" b="1" dirty="0" err="1">
                <a:solidFill>
                  <a:schemeClr val="tx1"/>
                </a:solidFill>
              </a:rPr>
              <a:t>dizisine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dönüştürülüp</a:t>
            </a:r>
            <a:r>
              <a:rPr lang="en-US" b="1" dirty="0">
                <a:solidFill>
                  <a:schemeClr val="tx1"/>
                </a:solidFill>
              </a:rPr>
              <a:t> disk </a:t>
            </a:r>
            <a:r>
              <a:rPr lang="en-US" b="1" dirty="0" err="1">
                <a:solidFill>
                  <a:schemeClr val="tx1"/>
                </a:solidFill>
              </a:rPr>
              <a:t>üzerinde</a:t>
            </a:r>
            <a:r>
              <a:rPr lang="en-US" b="1" dirty="0">
                <a:solidFill>
                  <a:schemeClr val="tx1"/>
                </a:solidFill>
              </a:rPr>
              <a:t> hard copy </a:t>
            </a:r>
            <a:r>
              <a:rPr lang="en-US" b="1" dirty="0" err="1">
                <a:solidFill>
                  <a:schemeClr val="tx1"/>
                </a:solidFill>
              </a:rPr>
              <a:t>olarak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saklanabilmesidir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tr-TR" b="1" dirty="0">
              <a:solidFill>
                <a:schemeClr val="tx1"/>
              </a:solidFill>
            </a:endParaRPr>
          </a:p>
          <a:p>
            <a:pPr algn="just"/>
            <a:r>
              <a:rPr lang="tr-TR" b="1" dirty="0">
                <a:solidFill>
                  <a:schemeClr val="tx1"/>
                </a:solidFill>
                <a:latin typeface="+mj-lt"/>
              </a:rPr>
              <a:t>N</a:t>
            </a:r>
            <a:r>
              <a:rPr lang="tr-TR" b="1" i="0" dirty="0">
                <a:solidFill>
                  <a:schemeClr val="tx1"/>
                </a:solidFill>
                <a:effectLst/>
                <a:latin typeface="+mj-lt"/>
              </a:rPr>
              <a:t>esneyi depolanan yerden çekip, aynı durum (</a:t>
            </a:r>
            <a:r>
              <a:rPr lang="tr-TR" b="1" i="0" dirty="0" err="1">
                <a:solidFill>
                  <a:schemeClr val="tx1"/>
                </a:solidFill>
                <a:effectLst/>
                <a:latin typeface="+mj-lt"/>
              </a:rPr>
              <a:t>state</a:t>
            </a:r>
            <a:r>
              <a:rPr lang="tr-TR" b="1" i="0" dirty="0">
                <a:solidFill>
                  <a:schemeClr val="tx1"/>
                </a:solidFill>
                <a:effectLst/>
                <a:latin typeface="+mj-lt"/>
              </a:rPr>
              <a:t>) ve özellikleri ile kullanmaya devam edebiliriz. Tüm bu sisteme, Object </a:t>
            </a:r>
            <a:r>
              <a:rPr lang="tr-TR" b="1" i="0" dirty="0" err="1">
                <a:solidFill>
                  <a:schemeClr val="tx1"/>
                </a:solidFill>
                <a:effectLst/>
                <a:latin typeface="+mj-lt"/>
              </a:rPr>
              <a:t>Serialization</a:t>
            </a:r>
            <a:r>
              <a:rPr lang="tr-TR" b="1" i="0" dirty="0">
                <a:solidFill>
                  <a:schemeClr val="tx1"/>
                </a:solidFill>
                <a:effectLst/>
                <a:latin typeface="+mj-lt"/>
              </a:rPr>
              <a:t>(Nesne Serileştirme) adı verilir.</a:t>
            </a:r>
          </a:p>
          <a:p>
            <a:pPr algn="just"/>
            <a:r>
              <a:rPr lang="tr-TR" b="1" i="0" dirty="0" err="1">
                <a:solidFill>
                  <a:schemeClr val="tx1"/>
                </a:solidFill>
                <a:effectLst/>
                <a:latin typeface="+mj-lt"/>
              </a:rPr>
              <a:t>Serializable</a:t>
            </a:r>
            <a:r>
              <a:rPr lang="tr-TR" b="1" i="0" dirty="0">
                <a:solidFill>
                  <a:schemeClr val="tx1"/>
                </a:solidFill>
                <a:effectLst/>
                <a:latin typeface="+mj-lt"/>
              </a:rPr>
              <a:t> ilgili Nesne </a:t>
            </a:r>
            <a:r>
              <a:rPr lang="tr-TR" b="1" i="0" dirty="0" err="1">
                <a:solidFill>
                  <a:schemeClr val="tx1"/>
                </a:solidFill>
                <a:effectLst/>
                <a:latin typeface="+mj-lt"/>
              </a:rPr>
              <a:t>classına</a:t>
            </a:r>
            <a:r>
              <a:rPr lang="tr-TR" b="1" i="0" dirty="0">
                <a:solidFill>
                  <a:schemeClr val="tx1"/>
                </a:solidFill>
                <a:effectLst/>
                <a:latin typeface="+mj-lt"/>
              </a:rPr>
              <a:t> direk olarak eklenip istediğiniz dosya da </a:t>
            </a:r>
            <a:r>
              <a:rPr lang="tr-TR" b="1" i="0" dirty="0" err="1">
                <a:solidFill>
                  <a:schemeClr val="tx1"/>
                </a:solidFill>
                <a:effectLst/>
                <a:latin typeface="+mj-lt"/>
              </a:rPr>
              <a:t>vs</a:t>
            </a:r>
            <a:r>
              <a:rPr lang="tr-TR" b="1" i="0" dirty="0">
                <a:solidFill>
                  <a:schemeClr val="tx1"/>
                </a:solidFill>
                <a:effectLst/>
                <a:latin typeface="+mj-lt"/>
              </a:rPr>
              <a:t> tutabileceğiniz ve </a:t>
            </a:r>
            <a:r>
              <a:rPr lang="tr-TR" b="1" i="0" dirty="0" err="1">
                <a:solidFill>
                  <a:schemeClr val="tx1"/>
                </a:solidFill>
                <a:effectLst/>
                <a:latin typeface="+mj-lt"/>
              </a:rPr>
              <a:t>okurkende</a:t>
            </a:r>
            <a:r>
              <a:rPr lang="tr-TR" b="1" i="0" dirty="0">
                <a:solidFill>
                  <a:schemeClr val="tx1"/>
                </a:solidFill>
                <a:effectLst/>
                <a:latin typeface="+mj-lt"/>
              </a:rPr>
              <a:t> o nesneye kolaylıkla dönüştürebileceğiniz bir yapıdır.</a:t>
            </a:r>
          </a:p>
          <a:p>
            <a:pPr algn="just"/>
            <a:r>
              <a:rPr lang="tr-TR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1" i="1" dirty="0">
                <a:solidFill>
                  <a:schemeClr val="tx1"/>
                </a:solidFill>
                <a:effectLst/>
                <a:latin typeface="+mj-lt"/>
              </a:rPr>
              <a:t>Gerçekleştirim yapılması için bir metodu yoktur</a:t>
            </a:r>
            <a:r>
              <a:rPr lang="tr-TR" i="1" dirty="0">
                <a:solidFill>
                  <a:schemeClr val="tx1"/>
                </a:solidFill>
                <a:effectLst/>
                <a:latin typeface="+mj-lt"/>
              </a:rPr>
              <a:t>. </a:t>
            </a:r>
          </a:p>
          <a:p>
            <a:pPr algn="just"/>
            <a:r>
              <a:rPr lang="tr-TR" b="1" dirty="0" err="1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tr-TR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etwok</a:t>
            </a:r>
            <a:r>
              <a:rPr lang="tr-TR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üzerinde başka bir bilgisayara, veri tabanına atılabilir daha sonra da geri alınabilir. </a:t>
            </a:r>
            <a:endParaRPr lang="tr-TR" b="1" i="1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endParaRPr lang="tr-TR" b="0" i="0" dirty="0">
              <a:solidFill>
                <a:srgbClr val="666666"/>
              </a:solidFill>
              <a:effectLst/>
              <a:latin typeface="+mj-lt"/>
            </a:endParaRPr>
          </a:p>
          <a:p>
            <a:pPr algn="just"/>
            <a:endParaRPr lang="tr-TR" dirty="0">
              <a:latin typeface="+mj-lt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/>
          </a:p>
          <a:p>
            <a:r>
              <a:rPr lang="tr-TR" dirty="0"/>
              <a:t>https://blog.burakkutbay.com/java-serialization-serilestirme-nedir.html/Java </a:t>
            </a:r>
            <a:r>
              <a:rPr lang="tr-TR" dirty="0" err="1"/>
              <a:t>Tutorial</a:t>
            </a:r>
            <a:r>
              <a:rPr lang="tr-TR" dirty="0"/>
              <a:t> </a:t>
            </a:r>
          </a:p>
          <a:p>
            <a:r>
              <a:rPr lang="tr-TR" dirty="0">
                <a:hlinkClick r:id="rId2"/>
              </a:rPr>
              <a:t>https://melahatmindivanli.wordpress.com/2016/01/10/java-object-serialization/</a:t>
            </a:r>
            <a:endParaRPr lang="tr-TR" dirty="0"/>
          </a:p>
          <a:p>
            <a:r>
              <a:rPr lang="tr-TR" dirty="0">
                <a:hlinkClick r:id="rId3"/>
              </a:rPr>
              <a:t>https://web.cs.hacettepe.edu.tr/~bbm102/misc/java_notes_by_oa.pdf</a:t>
            </a:r>
            <a:endParaRPr lang="tr-TR" dirty="0"/>
          </a:p>
          <a:p>
            <a:r>
              <a:rPr lang="tr-TR" dirty="0">
                <a:hlinkClick r:id="rId4"/>
              </a:rPr>
              <a:t>https://forum.java.com.tr/java-object-serialization/</a:t>
            </a:r>
            <a:endParaRPr lang="tr-TR" dirty="0"/>
          </a:p>
          <a:p>
            <a:r>
              <a:rPr lang="tr-TR" dirty="0">
                <a:hlinkClick r:id="rId4"/>
              </a:rPr>
              <a:t>https://forum.java.com.tr/java-object-serialization/</a:t>
            </a:r>
            <a:endParaRPr lang="tr-TR" dirty="0"/>
          </a:p>
          <a:p>
            <a:r>
              <a:rPr lang="tr-TR" dirty="0">
                <a:hlinkClick r:id="rId5"/>
              </a:rPr>
              <a:t>https://tr.qaz.wiki/wiki/Serialization</a:t>
            </a:r>
            <a:endParaRPr lang="tr-TR" dirty="0"/>
          </a:p>
          <a:p>
            <a:r>
              <a:rPr lang="tr-TR" dirty="0">
                <a:hlinkClick r:id="rId6"/>
              </a:rPr>
              <a:t>https://cekmekoyevdenevenakliyat.org/wiki/Serialization</a:t>
            </a:r>
            <a:endParaRPr lang="tr-TR" dirty="0"/>
          </a:p>
          <a:p>
            <a:br>
              <a:rPr lang="tr-TR" dirty="0"/>
            </a:br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Alper TUĞRUL 1711404021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alper4889@gmail.com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09/06/2021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v2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İleri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FB18176-8C29-4F50-9ACE-8E8E2FE1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9289425" y="242609"/>
            <a:ext cx="2685873" cy="1826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Serialization</a:t>
            </a:r>
            <a:r>
              <a:rPr lang="tr-TR" dirty="0"/>
              <a:t> (serileştirme)  nedir?</a:t>
            </a:r>
          </a:p>
          <a:p>
            <a:r>
              <a:rPr lang="tr-TR" dirty="0"/>
              <a:t>Object </a:t>
            </a:r>
            <a:r>
              <a:rPr lang="tr-TR" dirty="0" err="1"/>
              <a:t>Serialization</a:t>
            </a:r>
            <a:r>
              <a:rPr lang="tr-TR" dirty="0"/>
              <a:t> </a:t>
            </a:r>
          </a:p>
          <a:p>
            <a:r>
              <a:rPr lang="tr-TR" dirty="0" err="1"/>
              <a:t>NonSerializable</a:t>
            </a:r>
            <a:r>
              <a:rPr lang="tr-TR" dirty="0"/>
              <a:t> Objects</a:t>
            </a:r>
          </a:p>
          <a:p>
            <a:r>
              <a:rPr lang="tr-TR" dirty="0" err="1"/>
              <a:t>java.io.Serializable</a:t>
            </a:r>
            <a:r>
              <a:rPr lang="tr-TR" dirty="0"/>
              <a:t> </a:t>
            </a:r>
            <a:r>
              <a:rPr lang="tr-TR" dirty="0" err="1"/>
              <a:t>Arayüzü</a:t>
            </a:r>
            <a:endParaRPr lang="tr-TR" dirty="0"/>
          </a:p>
          <a:p>
            <a:r>
              <a:rPr lang="tr-TR" dirty="0"/>
              <a:t>Örnek-1</a:t>
            </a:r>
          </a:p>
          <a:p>
            <a:r>
              <a:rPr lang="tr-TR" dirty="0"/>
              <a:t>Örnek-2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Serialization</a:t>
            </a:r>
            <a:r>
              <a:rPr lang="tr-TR" dirty="0"/>
              <a:t> (Serileştirme) 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Serileştirme, bellekteki bir nesneyi bayt akışına dönüştürme işlemidir, böylece diske depolamak veya ağ üzerinden göndermek gibi işlemler yapabileceğimiz ileri programlara terimidir.</a:t>
            </a:r>
          </a:p>
          <a:p>
            <a:r>
              <a:rPr lang="tr-TR" dirty="0">
                <a:solidFill>
                  <a:schemeClr val="accent1"/>
                </a:solidFill>
              </a:rPr>
              <a:t>Serileştirme, bellekteki bir nesnenin bütün alt nesne ağacıyla birlikte bir “</a:t>
            </a:r>
            <a:r>
              <a:rPr lang="tr-TR" dirty="0" err="1">
                <a:solidFill>
                  <a:schemeClr val="accent1"/>
                </a:solidFill>
              </a:rPr>
              <a:t>byte</a:t>
            </a:r>
            <a:r>
              <a:rPr lang="tr-TR" dirty="0">
                <a:solidFill>
                  <a:schemeClr val="accent1"/>
                </a:solidFill>
              </a:rPr>
              <a:t> serisi (</a:t>
            </a:r>
            <a:r>
              <a:rPr lang="tr-TR" dirty="0" err="1">
                <a:solidFill>
                  <a:schemeClr val="accent1"/>
                </a:solidFill>
              </a:rPr>
              <a:t>byte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sequence</a:t>
            </a:r>
            <a:r>
              <a:rPr lang="tr-TR" dirty="0">
                <a:solidFill>
                  <a:schemeClr val="accent1"/>
                </a:solidFill>
              </a:rPr>
              <a:t>)” haline getirilmesidir. Oluşan veri bir dosyaya yazılabilir ya da ağ üzerinden başka bir makinadaki Java Sanal Makinasına aktarılabilir.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ACD2CDF-199D-4CFC-A2E0-075E1154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09" y="4279500"/>
            <a:ext cx="4374037" cy="23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solidFill>
                  <a:schemeClr val="accent1"/>
                </a:solidFill>
              </a:rPr>
              <a:t>H</a:t>
            </a:r>
            <a:r>
              <a:rPr lang="en-US" dirty="0" err="1">
                <a:solidFill>
                  <a:schemeClr val="accent1"/>
                </a:solidFill>
              </a:rPr>
              <a:t>erhangi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içerisindeki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fieldları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dosyaya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yazdırdığımızda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bu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verilerin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sadece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değerlerini</a:t>
            </a:r>
            <a:r>
              <a:rPr lang="en-US" dirty="0">
                <a:solidFill>
                  <a:schemeClr val="accent1"/>
                </a:solidFill>
              </a:rPr>
              <a:t> (values) </a:t>
            </a:r>
            <a:r>
              <a:rPr lang="en-US" dirty="0" err="1">
                <a:solidFill>
                  <a:schemeClr val="accent1"/>
                </a:solidFill>
              </a:rPr>
              <a:t>dosya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içerisinde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depolarız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Halbuki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verilerin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sınıf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tanımlaması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içerisindeki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tipleri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az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değerleri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kadar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önemlidir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Herhangi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nesnenin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fieldındaki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değer</a:t>
            </a:r>
            <a:r>
              <a:rPr lang="en-US" dirty="0">
                <a:solidFill>
                  <a:schemeClr val="accent1"/>
                </a:solidFill>
              </a:rPr>
              <a:t> 3 </a:t>
            </a:r>
            <a:r>
              <a:rPr lang="en-US" dirty="0" err="1">
                <a:solidFill>
                  <a:schemeClr val="accent1"/>
                </a:solidFill>
              </a:rPr>
              <a:t>ise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bu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değerin</a:t>
            </a:r>
            <a:r>
              <a:rPr lang="en-US" dirty="0">
                <a:solidFill>
                  <a:schemeClr val="accent1"/>
                </a:solidFill>
              </a:rPr>
              <a:t> string mi int mi </a:t>
            </a:r>
            <a:r>
              <a:rPr lang="en-US" dirty="0" err="1">
                <a:solidFill>
                  <a:schemeClr val="accent1"/>
                </a:solidFill>
              </a:rPr>
              <a:t>olduğunun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dosya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üzerinde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anlamı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yoktur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Java Serialization API </a:t>
            </a:r>
            <a:r>
              <a:rPr lang="en-US" dirty="0" err="1">
                <a:solidFill>
                  <a:schemeClr val="accent1"/>
                </a:solidFill>
              </a:rPr>
              <a:t>sayesinde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nesnenin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birebir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kopyasını</a:t>
            </a:r>
            <a:r>
              <a:rPr lang="en-US" dirty="0">
                <a:solidFill>
                  <a:schemeClr val="accent1"/>
                </a:solidFill>
              </a:rPr>
              <a:t>, Java </a:t>
            </a:r>
            <a:r>
              <a:rPr lang="en-US" dirty="0" err="1">
                <a:solidFill>
                  <a:schemeClr val="accent1"/>
                </a:solidFill>
              </a:rPr>
              <a:t>platformu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dışında</a:t>
            </a:r>
            <a:r>
              <a:rPr lang="en-US" dirty="0">
                <a:solidFill>
                  <a:schemeClr val="accent1"/>
                </a:solidFill>
              </a:rPr>
              <a:t> da </a:t>
            </a:r>
            <a:r>
              <a:rPr lang="en-US" dirty="0" err="1">
                <a:solidFill>
                  <a:schemeClr val="accent1"/>
                </a:solidFill>
              </a:rPr>
              <a:t>depolayabiliriz</a:t>
            </a:r>
            <a:r>
              <a:rPr lang="en-US" dirty="0">
                <a:solidFill>
                  <a:schemeClr val="accent1"/>
                </a:solidFill>
              </a:rPr>
              <a:t>. Bu </a:t>
            </a:r>
            <a:r>
              <a:rPr lang="en-US" dirty="0" err="1">
                <a:solidFill>
                  <a:schemeClr val="accent1"/>
                </a:solidFill>
              </a:rPr>
              <a:t>mekanizma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daha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sonra</a:t>
            </a:r>
            <a:r>
              <a:rPr lang="en-US" dirty="0">
                <a:solidFill>
                  <a:schemeClr val="accent1"/>
                </a:solidFill>
              </a:rPr>
              <a:t>,  </a:t>
            </a:r>
            <a:r>
              <a:rPr lang="en-US" dirty="0" err="1">
                <a:solidFill>
                  <a:schemeClr val="accent1"/>
                </a:solidFill>
              </a:rPr>
              <a:t>nesneyi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depolanan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yerden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çekip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aynı</a:t>
            </a:r>
            <a:r>
              <a:rPr lang="en-US" dirty="0">
                <a:solidFill>
                  <a:schemeClr val="accent1"/>
                </a:solidFill>
              </a:rPr>
              <a:t> durum (state) </a:t>
            </a:r>
            <a:r>
              <a:rPr lang="en-US" dirty="0" err="1">
                <a:solidFill>
                  <a:schemeClr val="accent1"/>
                </a:solidFill>
              </a:rPr>
              <a:t>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özellikleri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kullanmaya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devam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edebiliriz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Tüm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sisteme</a:t>
            </a:r>
            <a:r>
              <a:rPr lang="en-US" dirty="0">
                <a:solidFill>
                  <a:schemeClr val="accent1"/>
                </a:solidFill>
              </a:rPr>
              <a:t>, Object Serialization(</a:t>
            </a:r>
            <a:r>
              <a:rPr lang="en-US" dirty="0" err="1">
                <a:solidFill>
                  <a:schemeClr val="accent1"/>
                </a:solidFill>
              </a:rPr>
              <a:t>Nesne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Serileştirme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adı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verilir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F08B6E4-070B-4D20-AACB-E9CCE27D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27" y="4356920"/>
            <a:ext cx="3557614" cy="23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Object </a:t>
            </a:r>
            <a:r>
              <a:rPr lang="tr-TR" dirty="0" err="1"/>
              <a:t>Serialization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325918"/>
          </a:xfrm>
        </p:spPr>
        <p:txBody>
          <a:bodyPr>
            <a:normAutofit/>
          </a:bodyPr>
          <a:lstStyle/>
          <a:p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serileştirmek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serileştirilecek</a:t>
            </a:r>
            <a:r>
              <a:rPr lang="en-US" dirty="0"/>
              <a:t> </a:t>
            </a:r>
            <a:r>
              <a:rPr lang="en-US" dirty="0" err="1"/>
              <a:t>nesnemizin</a:t>
            </a:r>
            <a:r>
              <a:rPr lang="en-US" dirty="0"/>
              <a:t> </a:t>
            </a:r>
            <a:r>
              <a:rPr lang="en-US" dirty="0" err="1"/>
              <a:t>serileştirilebilir</a:t>
            </a:r>
            <a:r>
              <a:rPr lang="en-US" dirty="0"/>
              <a:t> (serializable) </a:t>
            </a:r>
            <a:r>
              <a:rPr lang="en-US" dirty="0" err="1"/>
              <a:t>olduğunu</a:t>
            </a:r>
            <a:r>
              <a:rPr lang="en-US" dirty="0"/>
              <a:t> tagging interface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deklarasyonunun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tr-TR" dirty="0"/>
              <a:t> belirtmek.</a:t>
            </a:r>
          </a:p>
          <a:p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Tagging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Interface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, basit bir Java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interfaceidir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. Özelliği, içerisinde herhangi bir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method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tanımlaması yapmaz. Sadece belirli işlerin, belirli nesneler tarafından yapılabilmesi için sınıflara bazı standartlar oluşturmak için tasarlanmıştır. Nesne serileştirme işleminde de yapmamız gereken tek şey </a:t>
            </a:r>
            <a:r>
              <a:rPr lang="tr-TR" b="1" i="1" dirty="0" err="1">
                <a:solidFill>
                  <a:schemeClr val="accent1"/>
                </a:solidFill>
                <a:effectLst/>
                <a:latin typeface="+mj-lt"/>
              </a:rPr>
              <a:t>Serializable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 adındaki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tagging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interface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i, serileştirilecek olan nesnenin sınıf deklarasyonunda ya da kalıtım ile türediği sınıfın bu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interfacei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uygulaması gerekmektedir. (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implement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edilmesi)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AF75EA-E4A7-4528-9591-236EE0DD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66" y="4631654"/>
            <a:ext cx="3434554" cy="20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Object </a:t>
            </a:r>
            <a:r>
              <a:rPr lang="tr-TR" dirty="0" err="1"/>
              <a:t>Serialization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325918"/>
          </a:xfrm>
        </p:spPr>
        <p:txBody>
          <a:bodyPr>
            <a:normAutofit/>
          </a:bodyPr>
          <a:lstStyle/>
          <a:p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Nesneleri serileştirmek için Java platformu 2 temel sınıf sunar. </a:t>
            </a:r>
            <a:r>
              <a:rPr lang="tr-TR" b="1" i="1" dirty="0" err="1">
                <a:solidFill>
                  <a:schemeClr val="accent1"/>
                </a:solidFill>
                <a:effectLst/>
                <a:latin typeface="+mj-lt"/>
              </a:rPr>
              <a:t>ObjectInputStream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 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ve</a:t>
            </a:r>
            <a:r>
              <a:rPr lang="tr-TR" b="1" i="1" dirty="0" err="1">
                <a:solidFill>
                  <a:schemeClr val="accent1"/>
                </a:solidFill>
                <a:effectLst/>
                <a:latin typeface="+mj-lt"/>
              </a:rPr>
              <a:t>ObjectOutputStream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 adı verilen bu iki sınıf ile,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Serializable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interfaceini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uygulayan herhangi bir sınıfı serileştirebiliriz. Bu iki sınıftan ilki olan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ObjectInputStream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, </a:t>
            </a:r>
            <a:r>
              <a:rPr lang="tr-TR" b="1" i="1" dirty="0" err="1">
                <a:solidFill>
                  <a:schemeClr val="accent1"/>
                </a:solidFill>
                <a:effectLst/>
                <a:latin typeface="+mj-lt"/>
              </a:rPr>
              <a:t>ObjectInput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 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interfaceini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uygular ve serileştirilen nesneyi tekrar akıştan okumak için kullanılır. 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ObjectInputStream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adındaki diğer sınıf, </a:t>
            </a:r>
            <a:r>
              <a:rPr lang="tr-TR" b="1" i="1" dirty="0" err="1">
                <a:solidFill>
                  <a:schemeClr val="accent1"/>
                </a:solidFill>
                <a:effectLst/>
                <a:latin typeface="+mj-lt"/>
              </a:rPr>
              <a:t>ObjectOutput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 </a:t>
            </a:r>
            <a:r>
              <a:rPr lang="tr-TR" b="0" i="0" dirty="0" err="1">
                <a:solidFill>
                  <a:schemeClr val="accent1"/>
                </a:solidFill>
                <a:effectLst/>
                <a:latin typeface="+mj-lt"/>
              </a:rPr>
              <a:t>interfaceini</a:t>
            </a:r>
            <a:r>
              <a:rPr lang="tr-TR" b="0" i="0" dirty="0">
                <a:solidFill>
                  <a:schemeClr val="accent1"/>
                </a:solidFill>
                <a:effectLst/>
                <a:latin typeface="+mj-lt"/>
              </a:rPr>
              <a:t> uygular ve herhangi bir nesneyi akışa yazdırmak için kullanılır.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062F5E-47CA-4339-AC68-D08797F4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00" y="3855563"/>
            <a:ext cx="3086653" cy="28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Object </a:t>
            </a:r>
            <a:r>
              <a:rPr lang="tr-TR" dirty="0" err="1"/>
              <a:t>Serialization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325918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ObjectInput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interfacei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, </a:t>
            </a:r>
            <a:r>
              <a:rPr lang="tr-TR" b="1" i="1" dirty="0" err="1">
                <a:solidFill>
                  <a:schemeClr val="tx1"/>
                </a:solidFill>
                <a:effectLst/>
                <a:latin typeface="+mj-lt"/>
              </a:rPr>
              <a:t>readObject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 adında bir metot sunar ve serileştirilen nesneyi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akışdan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 okumak için kullanılır. Yine aynı şekilde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ObjectOutput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interfacei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, </a:t>
            </a:r>
            <a:r>
              <a:rPr lang="tr-TR" b="1" i="1" dirty="0" err="1">
                <a:solidFill>
                  <a:schemeClr val="tx1"/>
                </a:solidFill>
                <a:effectLst/>
                <a:latin typeface="+mj-lt"/>
              </a:rPr>
              <a:t>writeObject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 adında bir metot sunar ve bu metot sayesinde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Serializable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interfaceini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 uygulayan herhangi bir nesneyi herhangi bir akışa yazdırabiliriz. Bu iki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interfacei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 sırasıyla uygulayan </a:t>
            </a:r>
            <a:r>
              <a:rPr lang="tr-TR" b="1" i="1" dirty="0" err="1">
                <a:solidFill>
                  <a:schemeClr val="tx1"/>
                </a:solidFill>
                <a:effectLst/>
                <a:latin typeface="+mj-lt"/>
              </a:rPr>
              <a:t>ObjectInputStream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ve</a:t>
            </a:r>
            <a:r>
              <a:rPr lang="tr-TR" b="1" i="1" dirty="0" err="1">
                <a:solidFill>
                  <a:schemeClr val="tx1"/>
                </a:solidFill>
                <a:effectLst/>
                <a:latin typeface="+mj-lt"/>
              </a:rPr>
              <a:t>ObjectOutputStream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 sınıfları bu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+mj-lt"/>
              </a:rPr>
              <a:t>methodları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 kendi içinde tanımlayarak, kullanıma hazırlar.</a:t>
            </a:r>
          </a:p>
          <a:p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Bu iki sınıfı kullanmak çok basittir. Serileştirilecek ve geri çekilecek nesneler eğer dosyalar üzerinde yapılacaksa, bu iki sınıfa dosyaya yazdırmak için java.io paketince sunulan </a:t>
            </a:r>
            <a:r>
              <a:rPr lang="tr-TR" b="1" i="1" dirty="0" err="1">
                <a:solidFill>
                  <a:schemeClr val="tx1"/>
                </a:solidFill>
                <a:effectLst/>
                <a:latin typeface="+mj-lt"/>
              </a:rPr>
              <a:t>FileInputStream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 veya </a:t>
            </a:r>
            <a:r>
              <a:rPr lang="tr-TR" b="1" i="1" dirty="0" err="1">
                <a:solidFill>
                  <a:schemeClr val="tx1"/>
                </a:solidFill>
                <a:effectLst/>
                <a:latin typeface="+mj-lt"/>
              </a:rPr>
              <a:t>FileOutputStream</a:t>
            </a:r>
            <a:r>
              <a:rPr lang="tr-TR" b="0" i="0" dirty="0">
                <a:solidFill>
                  <a:schemeClr val="tx1"/>
                </a:solidFill>
                <a:effectLst/>
                <a:latin typeface="+mj-lt"/>
              </a:rPr>
              <a:t> nesnelerini geçirmek yeterlidir.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983347-68FF-4D63-BA91-B970E91C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96" y="4536693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NonSerializable</a:t>
            </a:r>
            <a:r>
              <a:rPr lang="tr-TR" dirty="0"/>
              <a:t> Objects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545234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Serializable </a:t>
            </a:r>
            <a:r>
              <a:rPr lang="en-US" dirty="0" err="1">
                <a:solidFill>
                  <a:schemeClr val="tx1"/>
                </a:solidFill>
              </a:rPr>
              <a:t>arayüzünü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uygulayan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sınıfın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tüm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nesneleri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serileştirilebilirdir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Ancak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eğer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sınıf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içerisindeki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değişkenlerin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tamamı</a:t>
            </a:r>
            <a:r>
              <a:rPr lang="en-US" dirty="0">
                <a:solidFill>
                  <a:schemeClr val="tx1"/>
                </a:solidFill>
              </a:rPr>
              <a:t> primitive tip </a:t>
            </a:r>
            <a:r>
              <a:rPr lang="en-US" dirty="0" err="1">
                <a:solidFill>
                  <a:schemeClr val="tx1"/>
                </a:solidFill>
              </a:rPr>
              <a:t>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sorun</a:t>
            </a:r>
            <a:r>
              <a:rPr lang="en-US" dirty="0">
                <a:solidFill>
                  <a:schemeClr val="tx1"/>
                </a:solidFill>
              </a:rPr>
              <a:t> yok, </a:t>
            </a:r>
            <a:r>
              <a:rPr lang="en-US" dirty="0" err="1">
                <a:solidFill>
                  <a:schemeClr val="tx1"/>
                </a:solidFill>
              </a:rPr>
              <a:t>çünkü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tüm</a:t>
            </a:r>
            <a:r>
              <a:rPr lang="en-US" dirty="0">
                <a:solidFill>
                  <a:schemeClr val="tx1"/>
                </a:solidFill>
              </a:rPr>
              <a:t> primitive </a:t>
            </a:r>
            <a:r>
              <a:rPr lang="en-US" dirty="0" err="1">
                <a:solidFill>
                  <a:schemeClr val="tx1"/>
                </a:solidFill>
              </a:rPr>
              <a:t>tipler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otomatik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serileştirilebilir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tr-TR" b="0" i="0" dirty="0">
                <a:solidFill>
                  <a:srgbClr val="666666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tr-TR" dirty="0">
                <a:solidFill>
                  <a:schemeClr val="tx1"/>
                </a:solidFill>
                <a:latin typeface="+mj-lt"/>
              </a:rPr>
              <a:t>Serileştirilme işleminin yapılmasını istemediğiniz sınıf alanları varsa (</a:t>
            </a:r>
            <a:r>
              <a:rPr lang="tr-TR" dirty="0" err="1">
                <a:solidFill>
                  <a:schemeClr val="tx1"/>
                </a:solidFill>
                <a:latin typeface="+mj-lt"/>
              </a:rPr>
              <a:t>fields</a:t>
            </a:r>
            <a:r>
              <a:rPr lang="tr-TR" dirty="0">
                <a:solidFill>
                  <a:schemeClr val="tx1"/>
                </a:solidFill>
                <a:latin typeface="+mj-lt"/>
              </a:rPr>
              <a:t>) bunları </a:t>
            </a:r>
            <a:r>
              <a:rPr lang="tr-TR" b="1" i="1" dirty="0" err="1">
                <a:solidFill>
                  <a:schemeClr val="tx1"/>
                </a:solidFill>
                <a:latin typeface="+mj-lt"/>
              </a:rPr>
              <a:t>transient</a:t>
            </a:r>
            <a:r>
              <a:rPr lang="tr-TR" dirty="0">
                <a:solidFill>
                  <a:schemeClr val="tx1"/>
                </a:solidFill>
                <a:latin typeface="+mj-lt"/>
              </a:rPr>
              <a:t> olarak sınıf tanımlamasında belirtmemiz gerekiyor.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00F12FC-822C-47E0-8B51-4745B3F5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579" y="2914724"/>
            <a:ext cx="2095500" cy="2095500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69CFDB3-BFE4-439D-9E23-D185BBC27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84" y="3429000"/>
            <a:ext cx="370985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java.io.Serializable</a:t>
            </a:r>
            <a:r>
              <a:rPr lang="tr-TR" dirty="0"/>
              <a:t> </a:t>
            </a:r>
            <a:r>
              <a:rPr lang="tr-TR" dirty="0" err="1"/>
              <a:t>Arayüzü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482823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tr-TR" dirty="0"/>
              <a:t>Temel türler serileştirilebilirdir.</a:t>
            </a:r>
          </a:p>
          <a:p>
            <a:pPr algn="just">
              <a:buFont typeface="+mj-lt"/>
              <a:buAutoNum type="arabicPeriod"/>
            </a:pPr>
            <a:r>
              <a:rPr lang="tr-TR" dirty="0"/>
              <a:t>Serileştirilemeyen nitelikler içermeyen sınıflar serileştirilebilirdir. </a:t>
            </a:r>
          </a:p>
          <a:p>
            <a:pPr marL="0" indent="0" algn="just">
              <a:buNone/>
            </a:pPr>
            <a:r>
              <a:rPr lang="tr-TR" dirty="0"/>
              <a:t>3. Bir sınıf serileştirilemeyen bir nitelik içeriyorsa ve bu sınıfın yine de serileştirilebilir olması isteniyorsa, o nitelik </a:t>
            </a:r>
            <a:r>
              <a:rPr lang="tr-TR" dirty="0" err="1"/>
              <a:t>transient</a:t>
            </a:r>
            <a:r>
              <a:rPr lang="tr-TR" dirty="0"/>
              <a:t> anahtar sözcüğü ile işaretlenerek, bu sınıfa ait bir nesne serileştirilirken bu niteliğin serileştirilmeyeceği belirtilir.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74A48E6-C837-40FE-BA65-7A33BEF0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80" y="3429000"/>
            <a:ext cx="2678054" cy="20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</TotalTime>
  <Words>1105</Words>
  <Application>Microsoft Office PowerPoint</Application>
  <PresentationFormat>Geniş ekran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Source Sans Pro</vt:lpstr>
      <vt:lpstr>Wingdings 3</vt:lpstr>
      <vt:lpstr>Duman</vt:lpstr>
      <vt:lpstr>Serialization (Serileştirme) </vt:lpstr>
      <vt:lpstr>İçindekiler</vt:lpstr>
      <vt:lpstr>Serialization (Serileştirme)  nedir? </vt:lpstr>
      <vt:lpstr>PowerPoint Sunusu</vt:lpstr>
      <vt:lpstr>Object Serialization</vt:lpstr>
      <vt:lpstr>Object Serialization</vt:lpstr>
      <vt:lpstr>Object Serialization</vt:lpstr>
      <vt:lpstr>NonSerializable Objects</vt:lpstr>
      <vt:lpstr>java.io.Serializable Arayüzü</vt:lpstr>
      <vt:lpstr>Uygulama Örneği-1</vt:lpstr>
      <vt:lpstr>PowerPoint Sunusu</vt:lpstr>
      <vt:lpstr>PowerPoint Sunusu</vt:lpstr>
      <vt:lpstr>PowerPoint Sunusu</vt:lpstr>
      <vt:lpstr>Uygulama Örneği -2 </vt:lpstr>
      <vt:lpstr>Uygulama Örneği-2  </vt:lpstr>
      <vt:lpstr>Uygulama Örneği -2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Alper TUĞRUL</cp:lastModifiedBy>
  <cp:revision>55</cp:revision>
  <dcterms:created xsi:type="dcterms:W3CDTF">2020-04-15T07:57:29Z</dcterms:created>
  <dcterms:modified xsi:type="dcterms:W3CDTF">2021-06-09T15:29:59Z</dcterms:modified>
</cp:coreProperties>
</file>