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300" r:id="rId5"/>
    <p:sldId id="302" r:id="rId6"/>
    <p:sldId id="303" r:id="rId7"/>
    <p:sldId id="261" r:id="rId8"/>
    <p:sldId id="271" r:id="rId9"/>
    <p:sldId id="289" r:id="rId10"/>
    <p:sldId id="290" r:id="rId11"/>
    <p:sldId id="298" r:id="rId12"/>
    <p:sldId id="291" r:id="rId13"/>
    <p:sldId id="292" r:id="rId14"/>
    <p:sldId id="293" r:id="rId15"/>
    <p:sldId id="294" r:id="rId16"/>
    <p:sldId id="295" r:id="rId17"/>
    <p:sldId id="297" r:id="rId18"/>
    <p:sldId id="296" r:id="rId19"/>
    <p:sldId id="304" r:id="rId20"/>
    <p:sldId id="305" r:id="rId21"/>
    <p:sldId id="306" r:id="rId22"/>
    <p:sldId id="275" r:id="rId23"/>
    <p:sldId id="262" r:id="rId24"/>
    <p:sldId id="301" r:id="rId25"/>
    <p:sldId id="259"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7" d="100"/>
          <a:sy n="67" d="100"/>
        </p:scale>
        <p:origin x="6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6/10/2021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693" y="2786776"/>
            <a:ext cx="9764202" cy="888718"/>
          </a:xfrm>
        </p:spPr>
        <p:txBody>
          <a:bodyPr>
            <a:normAutofit fontScale="90000"/>
          </a:bodyPr>
          <a:lstStyle/>
          <a:p>
            <a:pPr algn="ctr"/>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PROXY TASARIM DESENİ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21896" y="4639002"/>
            <a:ext cx="5824755"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a:t>
            </a:r>
            <a:r>
              <a:rPr lang="tr-TR">
                <a:solidFill>
                  <a:schemeClr val="tx1"/>
                </a:solidFill>
              </a:rPr>
              <a:t>: </a:t>
            </a:r>
            <a:r>
              <a:rPr lang="tr-TR" b="1">
                <a:solidFill>
                  <a:schemeClr val="tx1"/>
                </a:solidFill>
              </a:rPr>
              <a:t>Deniz Can TOŞUR 1611404025</a:t>
            </a:r>
            <a:endParaRPr lang="tr-TR" b="1" dirty="0">
              <a:solidFill>
                <a:schemeClr val="tx1"/>
              </a:solidFill>
            </a:endParaRPr>
          </a:p>
          <a:p>
            <a:r>
              <a:rPr lang="tr-TR" dirty="0">
                <a:solidFill>
                  <a:schemeClr val="tx1"/>
                </a:solidFill>
              </a:rPr>
              <a:t>Tarih                            </a:t>
            </a:r>
            <a:r>
              <a:rPr lang="tr-TR">
                <a:solidFill>
                  <a:schemeClr val="tx1"/>
                </a:solidFill>
              </a:rPr>
              <a:t>: 10/06/2021</a:t>
            </a:r>
            <a:endParaRPr lang="tr-TR" dirty="0">
              <a:solidFill>
                <a:schemeClr val="tx1"/>
              </a:solidFill>
            </a:endParaRPr>
          </a:p>
          <a:p>
            <a:r>
              <a:rPr lang="tr-TR" dirty="0">
                <a:solidFill>
                  <a:schemeClr val="tx1"/>
                </a:solidFill>
              </a:rPr>
              <a:t>Sürüm                         </a:t>
            </a:r>
            <a:r>
              <a:rPr lang="tr-TR">
                <a:solidFill>
                  <a:schemeClr val="tx1"/>
                </a:solidFill>
              </a:rPr>
              <a:t>: 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6ACF44-4380-40C0-9C80-E5EF6833DA36}"/>
              </a:ext>
            </a:extLst>
          </p:cNvPr>
          <p:cNvSpPr>
            <a:spLocks noGrp="1"/>
          </p:cNvSpPr>
          <p:nvPr>
            <p:ph type="title"/>
          </p:nvPr>
        </p:nvSpPr>
        <p:spPr>
          <a:xfrm>
            <a:off x="2326225" y="76201"/>
            <a:ext cx="8911687" cy="1280890"/>
          </a:xfrm>
        </p:spPr>
        <p:txBody>
          <a:bodyPr/>
          <a:lstStyle/>
          <a:p>
            <a:r>
              <a:rPr lang="tr-TR"/>
              <a:t>Proxy UML Diyagramı</a:t>
            </a:r>
          </a:p>
        </p:txBody>
      </p:sp>
      <p:sp>
        <p:nvSpPr>
          <p:cNvPr id="4" name="Slayt Numarası Yer Tutucusu 3">
            <a:extLst>
              <a:ext uri="{FF2B5EF4-FFF2-40B4-BE49-F238E27FC236}">
                <a16:creationId xmlns:a16="http://schemas.microsoft.com/office/drawing/2014/main" id="{2AED8F1B-F42B-4418-AF3E-C9E755DFDE5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İçerik Yer Tutucusu 2">
            <a:extLst>
              <a:ext uri="{FF2B5EF4-FFF2-40B4-BE49-F238E27FC236}">
                <a16:creationId xmlns:a16="http://schemas.microsoft.com/office/drawing/2014/main" id="{EF2AE497-2329-4CEA-97C9-1B8FB103B933}"/>
              </a:ext>
            </a:extLst>
          </p:cNvPr>
          <p:cNvSpPr>
            <a:spLocks noGrp="1"/>
          </p:cNvSpPr>
          <p:nvPr>
            <p:ph idx="1"/>
          </p:nvPr>
        </p:nvSpPr>
        <p:spPr>
          <a:xfrm>
            <a:off x="531812" y="3952875"/>
            <a:ext cx="11660188" cy="2828923"/>
          </a:xfrm>
        </p:spPr>
        <p:txBody>
          <a:bodyPr>
            <a:normAutofit/>
          </a:bodyPr>
          <a:lstStyle/>
          <a:p>
            <a:r>
              <a:rPr lang="tr-TR" b="1"/>
              <a:t>Client: </a:t>
            </a:r>
            <a:r>
              <a:rPr lang="tr-TR"/>
              <a:t>İstemcidir.</a:t>
            </a:r>
          </a:p>
          <a:p>
            <a:r>
              <a:rPr lang="tr-TR" b="1"/>
              <a:t>Subject: </a:t>
            </a:r>
            <a:r>
              <a:rPr lang="tr-TR"/>
              <a:t>İstemcinin tek bir tip ile çalışmasını sağlayacak olan Interface yahut abstract class’ımızdır. Real Subject ve Proxy nesnelerimizin türediği yapıdır.</a:t>
            </a:r>
          </a:p>
          <a:p>
            <a:r>
              <a:rPr lang="tr-TR" b="1"/>
              <a:t>Real Subject: </a:t>
            </a:r>
            <a:r>
              <a:rPr lang="tr-TR"/>
              <a:t>O anki işin asıl çalışmasını gerçekleştirecek olan gerçek nesnemizdir.</a:t>
            </a:r>
          </a:p>
          <a:p>
            <a:r>
              <a:rPr lang="tr-TR" b="1"/>
              <a:t>Proxy: </a:t>
            </a:r>
            <a:r>
              <a:rPr lang="tr-TR"/>
              <a:t>Vekil sınıfımızdır. İçerisinde Real Subject referansını taşıyarak istemcinin isteklerine cevap verecektir. Doğal olarak istemci gerçek nesneye dolaylı yoldan Proxy üzerinden erişebilecektir.</a:t>
            </a:r>
          </a:p>
        </p:txBody>
      </p:sp>
      <p:pic>
        <p:nvPicPr>
          <p:cNvPr id="6" name="Resim 5">
            <a:extLst>
              <a:ext uri="{FF2B5EF4-FFF2-40B4-BE49-F238E27FC236}">
                <a16:creationId xmlns:a16="http://schemas.microsoft.com/office/drawing/2014/main" id="{68D69E63-CAC3-4B7B-85BD-F1EECFF093B8}"/>
              </a:ext>
            </a:extLst>
          </p:cNvPr>
          <p:cNvPicPr>
            <a:picLocks noChangeAspect="1"/>
          </p:cNvPicPr>
          <p:nvPr/>
        </p:nvPicPr>
        <p:blipFill rotWithShape="1">
          <a:blip r:embed="rId2"/>
          <a:srcRect l="22661" t="8098" r="2293"/>
          <a:stretch/>
        </p:blipFill>
        <p:spPr>
          <a:xfrm>
            <a:off x="2486025" y="716646"/>
            <a:ext cx="5629275" cy="3142481"/>
          </a:xfrm>
          <a:prstGeom prst="rect">
            <a:avLst/>
          </a:prstGeom>
        </p:spPr>
      </p:pic>
    </p:spTree>
    <p:extLst>
      <p:ext uri="{BB962C8B-B14F-4D97-AF65-F5344CB8AC3E}">
        <p14:creationId xmlns:p14="http://schemas.microsoft.com/office/powerpoint/2010/main" val="52779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BE4F79-766D-430D-BD9F-004447139D40}"/>
              </a:ext>
            </a:extLst>
          </p:cNvPr>
          <p:cNvSpPr>
            <a:spLocks noGrp="1"/>
          </p:cNvSpPr>
          <p:nvPr>
            <p:ph idx="1"/>
          </p:nvPr>
        </p:nvSpPr>
        <p:spPr>
          <a:xfrm>
            <a:off x="885825" y="1504950"/>
            <a:ext cx="10618787" cy="3562350"/>
          </a:xfrm>
        </p:spPr>
        <p:txBody>
          <a:bodyPr/>
          <a:lstStyle/>
          <a:p>
            <a:r>
              <a:rPr lang="tr-TR"/>
              <a:t>Uml diyagramındaki Subject yapısı interface veya abstract sınıf olarak tasarlanır ve gerçekleştirilecek operasyonların tanımını belirtir. </a:t>
            </a:r>
          </a:p>
          <a:p>
            <a:r>
              <a:rPr lang="tr-TR"/>
              <a:t>RealSubject ve Proxy ise gerçek sınıflardır. </a:t>
            </a:r>
          </a:p>
          <a:p>
            <a:r>
              <a:rPr lang="tr-TR"/>
              <a:t>RealSubject sınıfı operasyonu gerçekleştirecek gerçek kodları barındırır. </a:t>
            </a:r>
          </a:p>
          <a:p>
            <a:r>
              <a:rPr lang="tr-TR"/>
              <a:t>Proxy sınıfı ise RealSubject sınıfındaki operasyonları çalıştırır. </a:t>
            </a:r>
          </a:p>
          <a:p>
            <a:r>
              <a:rPr lang="tr-TR"/>
              <a:t>Yani burada proxy nesnesi client ve operasyonu gerçekleştirecek metotların arasında bulunan bir yapı görevi görür.</a:t>
            </a:r>
          </a:p>
          <a:p>
            <a:r>
              <a:rPr lang="tr-TR"/>
              <a:t>Yani, pattern olarak bir objeyi temsil eden başka bir objeden bahsediyoruz.</a:t>
            </a:r>
          </a:p>
          <a:p>
            <a:endParaRPr lang="tr-TR"/>
          </a:p>
        </p:txBody>
      </p:sp>
      <p:sp>
        <p:nvSpPr>
          <p:cNvPr id="4" name="Slayt Numarası Yer Tutucusu 3">
            <a:extLst>
              <a:ext uri="{FF2B5EF4-FFF2-40B4-BE49-F238E27FC236}">
                <a16:creationId xmlns:a16="http://schemas.microsoft.com/office/drawing/2014/main" id="{DB54D4CA-E2F9-43EB-AF4A-EEFDCBF6618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Başlık 1">
            <a:extLst>
              <a:ext uri="{FF2B5EF4-FFF2-40B4-BE49-F238E27FC236}">
                <a16:creationId xmlns:a16="http://schemas.microsoft.com/office/drawing/2014/main" id="{A2E64D72-5DE7-4CE5-8BD5-86253238A08B}"/>
              </a:ext>
            </a:extLst>
          </p:cNvPr>
          <p:cNvSpPr>
            <a:spLocks noGrp="1"/>
          </p:cNvSpPr>
          <p:nvPr>
            <p:ph type="title"/>
          </p:nvPr>
        </p:nvSpPr>
        <p:spPr>
          <a:xfrm>
            <a:off x="2316700" y="306333"/>
            <a:ext cx="8911687" cy="1280890"/>
          </a:xfrm>
        </p:spPr>
        <p:txBody>
          <a:bodyPr/>
          <a:lstStyle/>
          <a:p>
            <a:r>
              <a:rPr lang="tr-TR"/>
              <a:t>Proxy UML Diyagramı -Devam</a:t>
            </a:r>
          </a:p>
        </p:txBody>
      </p:sp>
      <p:pic>
        <p:nvPicPr>
          <p:cNvPr id="3074" name="Picture 2" descr="Proxy modeliyle çözüm">
            <a:extLst>
              <a:ext uri="{FF2B5EF4-FFF2-40B4-BE49-F238E27FC236}">
                <a16:creationId xmlns:a16="http://schemas.microsoft.com/office/drawing/2014/main" id="{5F220A0B-7051-4828-846E-764F04484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752749"/>
            <a:ext cx="5734050" cy="179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98E194-E553-417C-B587-1B33F7B55185}"/>
              </a:ext>
            </a:extLst>
          </p:cNvPr>
          <p:cNvSpPr>
            <a:spLocks noGrp="1"/>
          </p:cNvSpPr>
          <p:nvPr>
            <p:ph type="title"/>
          </p:nvPr>
        </p:nvSpPr>
        <p:spPr>
          <a:xfrm>
            <a:off x="2125663" y="568286"/>
            <a:ext cx="8911687" cy="1280890"/>
          </a:xfrm>
        </p:spPr>
        <p:txBody>
          <a:bodyPr/>
          <a:lstStyle/>
          <a:p>
            <a:r>
              <a:rPr lang="tr-TR"/>
              <a:t>Uygulama Örneği-1</a:t>
            </a:r>
          </a:p>
        </p:txBody>
      </p:sp>
      <p:sp>
        <p:nvSpPr>
          <p:cNvPr id="3" name="İçerik Yer Tutucusu 2">
            <a:extLst>
              <a:ext uri="{FF2B5EF4-FFF2-40B4-BE49-F238E27FC236}">
                <a16:creationId xmlns:a16="http://schemas.microsoft.com/office/drawing/2014/main" id="{D24122CC-3EEF-4B16-8A37-10E3C18B64B3}"/>
              </a:ext>
            </a:extLst>
          </p:cNvPr>
          <p:cNvSpPr>
            <a:spLocks noGrp="1"/>
          </p:cNvSpPr>
          <p:nvPr>
            <p:ph idx="1"/>
          </p:nvPr>
        </p:nvSpPr>
        <p:spPr>
          <a:xfrm>
            <a:off x="1495425" y="5593445"/>
            <a:ext cx="10009187" cy="954768"/>
          </a:xfrm>
        </p:spPr>
        <p:txBody>
          <a:bodyPr/>
          <a:lstStyle/>
          <a:p>
            <a:r>
              <a:rPr lang="tr-TR"/>
              <a:t>Öncelikle Subject Class’ımızı oluşturalım.</a:t>
            </a:r>
          </a:p>
        </p:txBody>
      </p:sp>
      <p:sp>
        <p:nvSpPr>
          <p:cNvPr id="4" name="Slayt Numarası Yer Tutucusu 3">
            <a:extLst>
              <a:ext uri="{FF2B5EF4-FFF2-40B4-BE49-F238E27FC236}">
                <a16:creationId xmlns:a16="http://schemas.microsoft.com/office/drawing/2014/main" id="{54EEF0E9-9B02-49BF-B626-E66ED2FE9E5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a:extLst>
              <a:ext uri="{FF2B5EF4-FFF2-40B4-BE49-F238E27FC236}">
                <a16:creationId xmlns:a16="http://schemas.microsoft.com/office/drawing/2014/main" id="{88CDEB60-9CE6-4FD1-8A97-62D0B41FBDF0}"/>
              </a:ext>
            </a:extLst>
          </p:cNvPr>
          <p:cNvPicPr>
            <a:picLocks noChangeAspect="1"/>
          </p:cNvPicPr>
          <p:nvPr/>
        </p:nvPicPr>
        <p:blipFill rotWithShape="1">
          <a:blip r:embed="rId2"/>
          <a:srcRect l="26094" t="30972" r="53124" b="52083"/>
          <a:stretch/>
        </p:blipFill>
        <p:spPr>
          <a:xfrm>
            <a:off x="834382" y="2120436"/>
            <a:ext cx="9231955" cy="3042115"/>
          </a:xfrm>
          <a:prstGeom prst="rect">
            <a:avLst/>
          </a:prstGeom>
        </p:spPr>
      </p:pic>
      <p:sp>
        <p:nvSpPr>
          <p:cNvPr id="7" name="Başlık 1">
            <a:extLst>
              <a:ext uri="{FF2B5EF4-FFF2-40B4-BE49-F238E27FC236}">
                <a16:creationId xmlns:a16="http://schemas.microsoft.com/office/drawing/2014/main" id="{5C8BBE8C-FB6F-4578-AE5A-A28BBABCB1E2}"/>
              </a:ext>
            </a:extLst>
          </p:cNvPr>
          <p:cNvSpPr txBox="1">
            <a:spLocks/>
          </p:cNvSpPr>
          <p:nvPr/>
        </p:nvSpPr>
        <p:spPr>
          <a:xfrm>
            <a:off x="1154650" y="126455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a:t>- Subject Class</a:t>
            </a:r>
          </a:p>
        </p:txBody>
      </p:sp>
    </p:spTree>
    <p:extLst>
      <p:ext uri="{BB962C8B-B14F-4D97-AF65-F5344CB8AC3E}">
        <p14:creationId xmlns:p14="http://schemas.microsoft.com/office/powerpoint/2010/main" val="237745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B732B1-1083-45A6-A702-97E80FFBE5FC}"/>
              </a:ext>
            </a:extLst>
          </p:cNvPr>
          <p:cNvSpPr>
            <a:spLocks noGrp="1"/>
          </p:cNvSpPr>
          <p:nvPr>
            <p:ph idx="1"/>
          </p:nvPr>
        </p:nvSpPr>
        <p:spPr>
          <a:xfrm>
            <a:off x="647700" y="5596167"/>
            <a:ext cx="11363325" cy="1308412"/>
          </a:xfrm>
        </p:spPr>
        <p:txBody>
          <a:bodyPr>
            <a:normAutofit/>
          </a:bodyPr>
          <a:lstStyle/>
          <a:p>
            <a:r>
              <a:rPr lang="es-ES"/>
              <a:t>Ardından gerçek nesnemiz olan Real Subject’i oluşturalım.</a:t>
            </a:r>
            <a:endParaRPr lang="tr-TR"/>
          </a:p>
          <a:p>
            <a:r>
              <a:rPr lang="es-ES"/>
              <a:t>Dikkat ederseniz Real Subject, Subject’ten türemekte ve artık hangi işlemi yapacaksa</a:t>
            </a:r>
            <a:r>
              <a:rPr lang="tr-TR"/>
              <a:t>k</a:t>
            </a:r>
            <a:r>
              <a:rPr lang="es-ES"/>
              <a:t> o işlemi yapacak nesnenin  kendisi olması gerekmektedir.</a:t>
            </a:r>
          </a:p>
          <a:p>
            <a:endParaRPr lang="es-ES"/>
          </a:p>
          <a:p>
            <a:endParaRPr lang="tr-TR"/>
          </a:p>
        </p:txBody>
      </p:sp>
      <p:sp>
        <p:nvSpPr>
          <p:cNvPr id="4" name="Slayt Numarası Yer Tutucusu 3">
            <a:extLst>
              <a:ext uri="{FF2B5EF4-FFF2-40B4-BE49-F238E27FC236}">
                <a16:creationId xmlns:a16="http://schemas.microsoft.com/office/drawing/2014/main" id="{56677A4A-69B6-433E-81C5-0AF5A87183E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Resim 6">
            <a:extLst>
              <a:ext uri="{FF2B5EF4-FFF2-40B4-BE49-F238E27FC236}">
                <a16:creationId xmlns:a16="http://schemas.microsoft.com/office/drawing/2014/main" id="{B27CCEA1-C0CE-421F-872C-563A032C3477}"/>
              </a:ext>
            </a:extLst>
          </p:cNvPr>
          <p:cNvPicPr>
            <a:picLocks noChangeAspect="1"/>
          </p:cNvPicPr>
          <p:nvPr/>
        </p:nvPicPr>
        <p:blipFill rotWithShape="1">
          <a:blip r:embed="rId2"/>
          <a:srcRect l="26250" t="35555" r="16718" b="15833"/>
          <a:stretch/>
        </p:blipFill>
        <p:spPr>
          <a:xfrm>
            <a:off x="143819" y="1518032"/>
            <a:ext cx="12048181" cy="4078135"/>
          </a:xfrm>
          <a:prstGeom prst="rect">
            <a:avLst/>
          </a:prstGeom>
        </p:spPr>
      </p:pic>
      <p:sp>
        <p:nvSpPr>
          <p:cNvPr id="8" name="Başlık 1">
            <a:extLst>
              <a:ext uri="{FF2B5EF4-FFF2-40B4-BE49-F238E27FC236}">
                <a16:creationId xmlns:a16="http://schemas.microsoft.com/office/drawing/2014/main" id="{5BE0B31F-BDA0-4624-816B-270852BC5C5D}"/>
              </a:ext>
            </a:extLst>
          </p:cNvPr>
          <p:cNvSpPr txBox="1">
            <a:spLocks/>
          </p:cNvSpPr>
          <p:nvPr/>
        </p:nvSpPr>
        <p:spPr>
          <a:xfrm>
            <a:off x="1240375" y="97034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a:t>- Real Subject Class</a:t>
            </a:r>
          </a:p>
        </p:txBody>
      </p:sp>
      <p:sp>
        <p:nvSpPr>
          <p:cNvPr id="11" name="Başlık 1">
            <a:extLst>
              <a:ext uri="{FF2B5EF4-FFF2-40B4-BE49-F238E27FC236}">
                <a16:creationId xmlns:a16="http://schemas.microsoft.com/office/drawing/2014/main" id="{21A9C06D-FCC8-4045-9CEC-36BA2C3A1E48}"/>
              </a:ext>
            </a:extLst>
          </p:cNvPr>
          <p:cNvSpPr>
            <a:spLocks noGrp="1"/>
          </p:cNvSpPr>
          <p:nvPr>
            <p:ph type="title"/>
          </p:nvPr>
        </p:nvSpPr>
        <p:spPr>
          <a:xfrm>
            <a:off x="1876425" y="329899"/>
            <a:ext cx="9342437" cy="640445"/>
          </a:xfrm>
        </p:spPr>
        <p:txBody>
          <a:bodyPr>
            <a:normAutofit/>
          </a:bodyPr>
          <a:lstStyle/>
          <a:p>
            <a:r>
              <a:rPr lang="tr-TR"/>
              <a:t>Uygulama Örneği-1 -Devam</a:t>
            </a:r>
          </a:p>
        </p:txBody>
      </p:sp>
    </p:spTree>
    <p:extLst>
      <p:ext uri="{BB962C8B-B14F-4D97-AF65-F5344CB8AC3E}">
        <p14:creationId xmlns:p14="http://schemas.microsoft.com/office/powerpoint/2010/main" val="422316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7780C7-358D-4CE0-A56B-009A076F5BD0}"/>
              </a:ext>
            </a:extLst>
          </p:cNvPr>
          <p:cNvSpPr>
            <a:spLocks noGrp="1"/>
          </p:cNvSpPr>
          <p:nvPr>
            <p:ph idx="1"/>
          </p:nvPr>
        </p:nvSpPr>
        <p:spPr>
          <a:xfrm>
            <a:off x="531812" y="1624181"/>
            <a:ext cx="10647362" cy="429499"/>
          </a:xfrm>
        </p:spPr>
        <p:txBody>
          <a:bodyPr/>
          <a:lstStyle/>
          <a:p>
            <a:r>
              <a:rPr lang="tr-TR"/>
              <a:t>Şimdi Proxy’i inşa ederek, Client tarafından erişim sağlanacak vekil sınıfımızı oluşturalım.</a:t>
            </a:r>
          </a:p>
        </p:txBody>
      </p:sp>
      <p:sp>
        <p:nvSpPr>
          <p:cNvPr id="4" name="Slayt Numarası Yer Tutucusu 3">
            <a:extLst>
              <a:ext uri="{FF2B5EF4-FFF2-40B4-BE49-F238E27FC236}">
                <a16:creationId xmlns:a16="http://schemas.microsoft.com/office/drawing/2014/main" id="{2E8C48C8-28B6-47C9-A6BC-8E24537B660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Resim 6">
            <a:extLst>
              <a:ext uri="{FF2B5EF4-FFF2-40B4-BE49-F238E27FC236}">
                <a16:creationId xmlns:a16="http://schemas.microsoft.com/office/drawing/2014/main" id="{EC8F1863-3E80-4B21-8D5C-5D424CAE1A3C}"/>
              </a:ext>
            </a:extLst>
          </p:cNvPr>
          <p:cNvPicPr>
            <a:picLocks noChangeAspect="1"/>
          </p:cNvPicPr>
          <p:nvPr/>
        </p:nvPicPr>
        <p:blipFill rotWithShape="1">
          <a:blip r:embed="rId2"/>
          <a:srcRect l="25703" t="18056" r="16094" b="17500"/>
          <a:stretch/>
        </p:blipFill>
        <p:spPr>
          <a:xfrm>
            <a:off x="190500" y="1963209"/>
            <a:ext cx="12001500" cy="4656665"/>
          </a:xfrm>
          <a:prstGeom prst="rect">
            <a:avLst/>
          </a:prstGeom>
        </p:spPr>
      </p:pic>
      <p:sp>
        <p:nvSpPr>
          <p:cNvPr id="9" name="Başlık 1">
            <a:extLst>
              <a:ext uri="{FF2B5EF4-FFF2-40B4-BE49-F238E27FC236}">
                <a16:creationId xmlns:a16="http://schemas.microsoft.com/office/drawing/2014/main" id="{4B017D71-9B45-4FA7-9A03-344D3C406CE6}"/>
              </a:ext>
            </a:extLst>
          </p:cNvPr>
          <p:cNvSpPr txBox="1">
            <a:spLocks/>
          </p:cNvSpPr>
          <p:nvPr/>
        </p:nvSpPr>
        <p:spPr>
          <a:xfrm>
            <a:off x="1311579" y="102251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a:t>- Proxy Class</a:t>
            </a:r>
          </a:p>
        </p:txBody>
      </p:sp>
      <p:sp>
        <p:nvSpPr>
          <p:cNvPr id="13" name="Başlık 1">
            <a:extLst>
              <a:ext uri="{FF2B5EF4-FFF2-40B4-BE49-F238E27FC236}">
                <a16:creationId xmlns:a16="http://schemas.microsoft.com/office/drawing/2014/main" id="{4636BFC2-991A-4953-8F7B-E95A49D30628}"/>
              </a:ext>
            </a:extLst>
          </p:cNvPr>
          <p:cNvSpPr>
            <a:spLocks noGrp="1"/>
          </p:cNvSpPr>
          <p:nvPr>
            <p:ph type="title"/>
          </p:nvPr>
        </p:nvSpPr>
        <p:spPr>
          <a:xfrm>
            <a:off x="1876425" y="329899"/>
            <a:ext cx="9342437" cy="640445"/>
          </a:xfrm>
        </p:spPr>
        <p:txBody>
          <a:bodyPr>
            <a:normAutofit/>
          </a:bodyPr>
          <a:lstStyle/>
          <a:p>
            <a:r>
              <a:rPr lang="tr-TR"/>
              <a:t>Uygulama Örneği-1 -Devam</a:t>
            </a:r>
          </a:p>
        </p:txBody>
      </p:sp>
    </p:spTree>
    <p:extLst>
      <p:ext uri="{BB962C8B-B14F-4D97-AF65-F5344CB8AC3E}">
        <p14:creationId xmlns:p14="http://schemas.microsoft.com/office/powerpoint/2010/main" val="29124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54D990-1ED8-45CE-8DB6-52B0C5085FB5}"/>
              </a:ext>
            </a:extLst>
          </p:cNvPr>
          <p:cNvSpPr>
            <a:spLocks noGrp="1"/>
          </p:cNvSpPr>
          <p:nvPr>
            <p:ph idx="1"/>
          </p:nvPr>
        </p:nvSpPr>
        <p:spPr>
          <a:xfrm>
            <a:off x="695325" y="5065301"/>
            <a:ext cx="10896600" cy="1593468"/>
          </a:xfrm>
        </p:spPr>
        <p:txBody>
          <a:bodyPr/>
          <a:lstStyle/>
          <a:p>
            <a:r>
              <a:rPr lang="tr-TR"/>
              <a:t>Burada dikkat etmeniz gereken husus, Protection Proxy‘e özel örneklendirme yaptığımız için yapılacak yetkilendirme işlemine uygun bir algoritma gerçekleştirdik.</a:t>
            </a:r>
          </a:p>
        </p:txBody>
      </p:sp>
      <p:sp>
        <p:nvSpPr>
          <p:cNvPr id="4" name="Slayt Numarası Yer Tutucusu 3">
            <a:extLst>
              <a:ext uri="{FF2B5EF4-FFF2-40B4-BE49-F238E27FC236}">
                <a16:creationId xmlns:a16="http://schemas.microsoft.com/office/drawing/2014/main" id="{4655A2D3-2813-4FB7-BC9B-5FA96A7778B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Resim 6">
            <a:extLst>
              <a:ext uri="{FF2B5EF4-FFF2-40B4-BE49-F238E27FC236}">
                <a16:creationId xmlns:a16="http://schemas.microsoft.com/office/drawing/2014/main" id="{11EA5861-61D8-46EB-9A8C-E3D5229D47DD}"/>
              </a:ext>
            </a:extLst>
          </p:cNvPr>
          <p:cNvPicPr>
            <a:picLocks noChangeAspect="1"/>
          </p:cNvPicPr>
          <p:nvPr/>
        </p:nvPicPr>
        <p:blipFill rotWithShape="1">
          <a:blip r:embed="rId2"/>
          <a:srcRect l="27656" t="35695" r="23672" b="35556"/>
          <a:stretch/>
        </p:blipFill>
        <p:spPr>
          <a:xfrm>
            <a:off x="1524000" y="1792699"/>
            <a:ext cx="9010650" cy="2993909"/>
          </a:xfrm>
          <a:prstGeom prst="rect">
            <a:avLst/>
          </a:prstGeom>
        </p:spPr>
      </p:pic>
      <p:sp>
        <p:nvSpPr>
          <p:cNvPr id="8" name="Başlık 1">
            <a:extLst>
              <a:ext uri="{FF2B5EF4-FFF2-40B4-BE49-F238E27FC236}">
                <a16:creationId xmlns:a16="http://schemas.microsoft.com/office/drawing/2014/main" id="{427AF882-E52B-40EF-8240-DF72AB117C7E}"/>
              </a:ext>
            </a:extLst>
          </p:cNvPr>
          <p:cNvSpPr txBox="1">
            <a:spLocks/>
          </p:cNvSpPr>
          <p:nvPr/>
        </p:nvSpPr>
        <p:spPr>
          <a:xfrm>
            <a:off x="1311579" y="102251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a:t>- Proxy Class –Devam</a:t>
            </a:r>
          </a:p>
        </p:txBody>
      </p:sp>
      <p:sp>
        <p:nvSpPr>
          <p:cNvPr id="14" name="Başlık 1">
            <a:extLst>
              <a:ext uri="{FF2B5EF4-FFF2-40B4-BE49-F238E27FC236}">
                <a16:creationId xmlns:a16="http://schemas.microsoft.com/office/drawing/2014/main" id="{0648D218-E6F1-458B-B4D8-923A9051DEFB}"/>
              </a:ext>
            </a:extLst>
          </p:cNvPr>
          <p:cNvSpPr>
            <a:spLocks noGrp="1"/>
          </p:cNvSpPr>
          <p:nvPr>
            <p:ph type="title"/>
          </p:nvPr>
        </p:nvSpPr>
        <p:spPr>
          <a:xfrm>
            <a:off x="1876425" y="329899"/>
            <a:ext cx="9342437" cy="640445"/>
          </a:xfrm>
        </p:spPr>
        <p:txBody>
          <a:bodyPr>
            <a:normAutofit/>
          </a:bodyPr>
          <a:lstStyle/>
          <a:p>
            <a:r>
              <a:rPr lang="tr-TR"/>
              <a:t>Uygulama Örneği-1 -Devam</a:t>
            </a:r>
          </a:p>
        </p:txBody>
      </p:sp>
    </p:spTree>
    <p:extLst>
      <p:ext uri="{BB962C8B-B14F-4D97-AF65-F5344CB8AC3E}">
        <p14:creationId xmlns:p14="http://schemas.microsoft.com/office/powerpoint/2010/main" val="294509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808171-DCD4-4B5F-B4F0-C391EAC0A147}"/>
              </a:ext>
            </a:extLst>
          </p:cNvPr>
          <p:cNvSpPr>
            <a:spLocks noGrp="1"/>
          </p:cNvSpPr>
          <p:nvPr>
            <p:ph idx="1"/>
          </p:nvPr>
        </p:nvSpPr>
        <p:spPr>
          <a:xfrm>
            <a:off x="921695" y="1575121"/>
            <a:ext cx="7620000" cy="438150"/>
          </a:xfrm>
        </p:spPr>
        <p:txBody>
          <a:bodyPr/>
          <a:lstStyle/>
          <a:p>
            <a:r>
              <a:rPr lang="tr-TR"/>
              <a:t>Bu tasarımı Client tarafında aşağıdaki gibi kullanabilmekteyiz.</a:t>
            </a:r>
          </a:p>
        </p:txBody>
      </p:sp>
      <p:sp>
        <p:nvSpPr>
          <p:cNvPr id="4" name="Slayt Numarası Yer Tutucusu 3">
            <a:extLst>
              <a:ext uri="{FF2B5EF4-FFF2-40B4-BE49-F238E27FC236}">
                <a16:creationId xmlns:a16="http://schemas.microsoft.com/office/drawing/2014/main" id="{A4E2D325-943B-4EBF-B7BF-0AC37BABDA6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Resim 5">
            <a:extLst>
              <a:ext uri="{FF2B5EF4-FFF2-40B4-BE49-F238E27FC236}">
                <a16:creationId xmlns:a16="http://schemas.microsoft.com/office/drawing/2014/main" id="{6CEB8D95-6153-40EA-B671-05EE096C53F5}"/>
              </a:ext>
            </a:extLst>
          </p:cNvPr>
          <p:cNvPicPr>
            <a:picLocks noChangeAspect="1"/>
          </p:cNvPicPr>
          <p:nvPr/>
        </p:nvPicPr>
        <p:blipFill rotWithShape="1">
          <a:blip r:embed="rId2"/>
          <a:srcRect l="26827" t="17917" r="36047" b="24583"/>
          <a:stretch/>
        </p:blipFill>
        <p:spPr>
          <a:xfrm>
            <a:off x="809625" y="1946596"/>
            <a:ext cx="10070795" cy="4906274"/>
          </a:xfrm>
          <a:prstGeom prst="rect">
            <a:avLst/>
          </a:prstGeom>
        </p:spPr>
      </p:pic>
      <p:sp>
        <p:nvSpPr>
          <p:cNvPr id="8" name="Başlık 1">
            <a:extLst>
              <a:ext uri="{FF2B5EF4-FFF2-40B4-BE49-F238E27FC236}">
                <a16:creationId xmlns:a16="http://schemas.microsoft.com/office/drawing/2014/main" id="{A524732A-379D-4CAB-9811-7B9EEE31377D}"/>
              </a:ext>
            </a:extLst>
          </p:cNvPr>
          <p:cNvSpPr txBox="1">
            <a:spLocks/>
          </p:cNvSpPr>
          <p:nvPr/>
        </p:nvSpPr>
        <p:spPr>
          <a:xfrm>
            <a:off x="1311579" y="102251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a:t>- Client(İstemci)</a:t>
            </a:r>
          </a:p>
        </p:txBody>
      </p:sp>
      <p:sp>
        <p:nvSpPr>
          <p:cNvPr id="14" name="Başlık 1">
            <a:extLst>
              <a:ext uri="{FF2B5EF4-FFF2-40B4-BE49-F238E27FC236}">
                <a16:creationId xmlns:a16="http://schemas.microsoft.com/office/drawing/2014/main" id="{F86C7BF5-F715-4FBF-AEB1-F7BD5E0015AB}"/>
              </a:ext>
            </a:extLst>
          </p:cNvPr>
          <p:cNvSpPr>
            <a:spLocks noGrp="1"/>
          </p:cNvSpPr>
          <p:nvPr>
            <p:ph type="title"/>
          </p:nvPr>
        </p:nvSpPr>
        <p:spPr>
          <a:xfrm>
            <a:off x="1876425" y="329899"/>
            <a:ext cx="9342437" cy="640445"/>
          </a:xfrm>
        </p:spPr>
        <p:txBody>
          <a:bodyPr>
            <a:normAutofit/>
          </a:bodyPr>
          <a:lstStyle/>
          <a:p>
            <a:r>
              <a:rPr lang="tr-TR"/>
              <a:t>Uygulama Örneği-1 -Devam</a:t>
            </a:r>
          </a:p>
        </p:txBody>
      </p:sp>
    </p:spTree>
    <p:extLst>
      <p:ext uri="{BB962C8B-B14F-4D97-AF65-F5344CB8AC3E}">
        <p14:creationId xmlns:p14="http://schemas.microsoft.com/office/powerpoint/2010/main" val="424731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B9B68C-AADC-4D10-8F61-50FF15361BC3}"/>
              </a:ext>
            </a:extLst>
          </p:cNvPr>
          <p:cNvSpPr>
            <a:spLocks noGrp="1"/>
          </p:cNvSpPr>
          <p:nvPr>
            <p:ph idx="1"/>
          </p:nvPr>
        </p:nvSpPr>
        <p:spPr>
          <a:xfrm>
            <a:off x="712787" y="3019807"/>
            <a:ext cx="3116263" cy="1028700"/>
          </a:xfrm>
        </p:spPr>
        <p:txBody>
          <a:bodyPr/>
          <a:lstStyle/>
          <a:p>
            <a:r>
              <a:rPr lang="tr-TR"/>
              <a:t>Çıktılar yandaki gibidir.</a:t>
            </a:r>
          </a:p>
        </p:txBody>
      </p:sp>
      <p:sp>
        <p:nvSpPr>
          <p:cNvPr id="4" name="Slayt Numarası Yer Tutucusu 3">
            <a:extLst>
              <a:ext uri="{FF2B5EF4-FFF2-40B4-BE49-F238E27FC236}">
                <a16:creationId xmlns:a16="http://schemas.microsoft.com/office/drawing/2014/main" id="{B539351A-D219-410E-952E-2EA0952CD4F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Başlık 1">
            <a:extLst>
              <a:ext uri="{FF2B5EF4-FFF2-40B4-BE49-F238E27FC236}">
                <a16:creationId xmlns:a16="http://schemas.microsoft.com/office/drawing/2014/main" id="{97E38E7D-3B01-4173-846D-052DB1987AE2}"/>
              </a:ext>
            </a:extLst>
          </p:cNvPr>
          <p:cNvSpPr>
            <a:spLocks noGrp="1"/>
          </p:cNvSpPr>
          <p:nvPr>
            <p:ph type="title"/>
          </p:nvPr>
        </p:nvSpPr>
        <p:spPr>
          <a:xfrm>
            <a:off x="1876425" y="329899"/>
            <a:ext cx="9342437" cy="640445"/>
          </a:xfrm>
        </p:spPr>
        <p:txBody>
          <a:bodyPr>
            <a:normAutofit/>
          </a:bodyPr>
          <a:lstStyle/>
          <a:p>
            <a:r>
              <a:rPr lang="tr-TR"/>
              <a:t>Uygulama Örneği-1 -Devam</a:t>
            </a:r>
          </a:p>
        </p:txBody>
      </p:sp>
      <p:pic>
        <p:nvPicPr>
          <p:cNvPr id="8" name="Resim 7">
            <a:extLst>
              <a:ext uri="{FF2B5EF4-FFF2-40B4-BE49-F238E27FC236}">
                <a16:creationId xmlns:a16="http://schemas.microsoft.com/office/drawing/2014/main" id="{91329D64-8659-4B54-9038-9778A4878D89}"/>
              </a:ext>
            </a:extLst>
          </p:cNvPr>
          <p:cNvPicPr>
            <a:picLocks noChangeAspect="1"/>
          </p:cNvPicPr>
          <p:nvPr/>
        </p:nvPicPr>
        <p:blipFill>
          <a:blip r:embed="rId2"/>
          <a:stretch>
            <a:fillRect/>
          </a:stretch>
        </p:blipFill>
        <p:spPr>
          <a:xfrm>
            <a:off x="4118659" y="970344"/>
            <a:ext cx="7016065" cy="5897562"/>
          </a:xfrm>
          <a:prstGeom prst="rect">
            <a:avLst/>
          </a:prstGeom>
        </p:spPr>
      </p:pic>
    </p:spTree>
    <p:extLst>
      <p:ext uri="{BB962C8B-B14F-4D97-AF65-F5344CB8AC3E}">
        <p14:creationId xmlns:p14="http://schemas.microsoft.com/office/powerpoint/2010/main" val="426443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8A1B4B-4095-4C6D-B704-744128C8247D}"/>
              </a:ext>
            </a:extLst>
          </p:cNvPr>
          <p:cNvSpPr>
            <a:spLocks noGrp="1"/>
          </p:cNvSpPr>
          <p:nvPr>
            <p:ph type="title"/>
          </p:nvPr>
        </p:nvSpPr>
        <p:spPr>
          <a:xfrm>
            <a:off x="2535775" y="281211"/>
            <a:ext cx="8911687" cy="1280890"/>
          </a:xfrm>
        </p:spPr>
        <p:txBody>
          <a:bodyPr/>
          <a:lstStyle/>
          <a:p>
            <a:r>
              <a:rPr lang="tr-TR"/>
              <a:t>Uygulama Örneği-2</a:t>
            </a:r>
          </a:p>
        </p:txBody>
      </p:sp>
      <p:sp>
        <p:nvSpPr>
          <p:cNvPr id="3" name="İçerik Yer Tutucusu 2">
            <a:extLst>
              <a:ext uri="{FF2B5EF4-FFF2-40B4-BE49-F238E27FC236}">
                <a16:creationId xmlns:a16="http://schemas.microsoft.com/office/drawing/2014/main" id="{2B2A03E0-D05E-4A07-B789-B36119A730FD}"/>
              </a:ext>
            </a:extLst>
          </p:cNvPr>
          <p:cNvSpPr>
            <a:spLocks noGrp="1"/>
          </p:cNvSpPr>
          <p:nvPr>
            <p:ph idx="1"/>
          </p:nvPr>
        </p:nvSpPr>
        <p:spPr>
          <a:xfrm>
            <a:off x="819150" y="5143501"/>
            <a:ext cx="11220450" cy="1433288"/>
          </a:xfrm>
        </p:spPr>
        <p:txBody>
          <a:bodyPr/>
          <a:lstStyle/>
          <a:p>
            <a:r>
              <a:rPr lang="tr-TR"/>
              <a:t>Hesaplama işlemleri yapan bir sınıf yazalım ve Base olarak oluşturduğumuz sınıftan Implement işlemi gerçekleştirelim. </a:t>
            </a:r>
          </a:p>
          <a:p>
            <a:r>
              <a:rPr lang="tr-TR"/>
              <a:t>Bu hesaplama sınıfını her çağırdığımızda sınıfın tekrar oluşturmasını engellemek için işlemlerimizi yazalım. </a:t>
            </a:r>
          </a:p>
        </p:txBody>
      </p:sp>
      <p:sp>
        <p:nvSpPr>
          <p:cNvPr id="4" name="Slayt Numarası Yer Tutucusu 3">
            <a:extLst>
              <a:ext uri="{FF2B5EF4-FFF2-40B4-BE49-F238E27FC236}">
                <a16:creationId xmlns:a16="http://schemas.microsoft.com/office/drawing/2014/main" id="{48116F8B-C2CB-4240-A596-981BFB6FFB0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Resim 5">
            <a:extLst>
              <a:ext uri="{FF2B5EF4-FFF2-40B4-BE49-F238E27FC236}">
                <a16:creationId xmlns:a16="http://schemas.microsoft.com/office/drawing/2014/main" id="{B9EAF0FD-F56B-4D34-8E58-88AFA1A7404B}"/>
              </a:ext>
            </a:extLst>
          </p:cNvPr>
          <p:cNvPicPr>
            <a:picLocks noChangeAspect="1"/>
          </p:cNvPicPr>
          <p:nvPr/>
        </p:nvPicPr>
        <p:blipFill rotWithShape="1">
          <a:blip r:embed="rId2"/>
          <a:srcRect l="26016" t="24306" r="50039" b="25139"/>
          <a:stretch/>
        </p:blipFill>
        <p:spPr>
          <a:xfrm>
            <a:off x="2435528" y="970344"/>
            <a:ext cx="6279847" cy="4004365"/>
          </a:xfrm>
          <a:prstGeom prst="rect">
            <a:avLst/>
          </a:prstGeom>
        </p:spPr>
      </p:pic>
    </p:spTree>
    <p:extLst>
      <p:ext uri="{BB962C8B-B14F-4D97-AF65-F5344CB8AC3E}">
        <p14:creationId xmlns:p14="http://schemas.microsoft.com/office/powerpoint/2010/main" val="7272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1B5C77-7A8D-4086-9BBE-1E3605F53031}"/>
              </a:ext>
            </a:extLst>
          </p:cNvPr>
          <p:cNvSpPr>
            <a:spLocks noGrp="1"/>
          </p:cNvSpPr>
          <p:nvPr>
            <p:ph idx="1"/>
          </p:nvPr>
        </p:nvSpPr>
        <p:spPr>
          <a:xfrm>
            <a:off x="1254429" y="5064647"/>
            <a:ext cx="10193033" cy="1280891"/>
          </a:xfrm>
        </p:spPr>
        <p:txBody>
          <a:bodyPr/>
          <a:lstStyle/>
          <a:p>
            <a:r>
              <a:rPr lang="tr-TR"/>
              <a:t>Proxy sınıfımızda daha önceden işlem yapacağımız sınıfın kullanılma durumunu kontrol edelim. </a:t>
            </a:r>
          </a:p>
          <a:p>
            <a:r>
              <a:rPr lang="tr-TR"/>
              <a:t>Sınıf kullanılıyorsa işlem yapmadan var olan değeri geri gönderelim.</a:t>
            </a:r>
          </a:p>
        </p:txBody>
      </p:sp>
      <p:sp>
        <p:nvSpPr>
          <p:cNvPr id="4" name="Slayt Numarası Yer Tutucusu 3">
            <a:extLst>
              <a:ext uri="{FF2B5EF4-FFF2-40B4-BE49-F238E27FC236}">
                <a16:creationId xmlns:a16="http://schemas.microsoft.com/office/drawing/2014/main" id="{13B2119E-D262-4720-B3D8-ED01BBBB8D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Başlık 1">
            <a:extLst>
              <a:ext uri="{FF2B5EF4-FFF2-40B4-BE49-F238E27FC236}">
                <a16:creationId xmlns:a16="http://schemas.microsoft.com/office/drawing/2014/main" id="{9CF7DAF6-52EB-4573-9433-49AE415BED56}"/>
              </a:ext>
            </a:extLst>
          </p:cNvPr>
          <p:cNvSpPr>
            <a:spLocks noGrp="1"/>
          </p:cNvSpPr>
          <p:nvPr>
            <p:ph type="title"/>
          </p:nvPr>
        </p:nvSpPr>
        <p:spPr>
          <a:xfrm>
            <a:off x="2535775" y="281211"/>
            <a:ext cx="8911687" cy="1280890"/>
          </a:xfrm>
        </p:spPr>
        <p:txBody>
          <a:bodyPr/>
          <a:lstStyle/>
          <a:p>
            <a:r>
              <a:rPr lang="tr-TR"/>
              <a:t>Uygulama Örneği-2 -Devam</a:t>
            </a:r>
          </a:p>
        </p:txBody>
      </p:sp>
      <p:pic>
        <p:nvPicPr>
          <p:cNvPr id="7" name="Resim 6">
            <a:extLst>
              <a:ext uri="{FF2B5EF4-FFF2-40B4-BE49-F238E27FC236}">
                <a16:creationId xmlns:a16="http://schemas.microsoft.com/office/drawing/2014/main" id="{EDBB8309-012B-4ECF-BAB5-2AD57A4D48E8}"/>
              </a:ext>
            </a:extLst>
          </p:cNvPr>
          <p:cNvPicPr>
            <a:picLocks noChangeAspect="1"/>
          </p:cNvPicPr>
          <p:nvPr/>
        </p:nvPicPr>
        <p:blipFill rotWithShape="1">
          <a:blip r:embed="rId2"/>
          <a:srcRect l="25625" t="27778" r="45547" b="33472"/>
          <a:stretch/>
        </p:blipFill>
        <p:spPr>
          <a:xfrm>
            <a:off x="2362200" y="1152907"/>
            <a:ext cx="5524500" cy="3327245"/>
          </a:xfrm>
          <a:prstGeom prst="rect">
            <a:avLst/>
          </a:prstGeom>
        </p:spPr>
      </p:pic>
    </p:spTree>
    <p:extLst>
      <p:ext uri="{BB962C8B-B14F-4D97-AF65-F5344CB8AC3E}">
        <p14:creationId xmlns:p14="http://schemas.microsoft.com/office/powerpoint/2010/main" val="172766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02425" y="591453"/>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571624" y="1458039"/>
            <a:ext cx="6696075" cy="4609386"/>
          </a:xfrm>
        </p:spPr>
        <p:txBody>
          <a:bodyPr>
            <a:normAutofit/>
          </a:bodyPr>
          <a:lstStyle/>
          <a:p>
            <a:r>
              <a:rPr lang="tr-TR" sz="1900"/>
              <a:t>Proxy Tasarım Deseni Nedir?</a:t>
            </a:r>
          </a:p>
          <a:p>
            <a:r>
              <a:rPr lang="tr-TR" sz="1900"/>
              <a:t>Proxy Tasarım Deseni Nasıl Uygulanır?</a:t>
            </a:r>
          </a:p>
          <a:p>
            <a:r>
              <a:rPr lang="tr-TR" sz="1900"/>
              <a:t>Proxy Tasarım Deseni Türleri</a:t>
            </a:r>
          </a:p>
          <a:p>
            <a:r>
              <a:rPr lang="tr-TR" sz="1900"/>
              <a:t>Proxy Tasarım Deseni Nasıl Kullanılır?</a:t>
            </a:r>
          </a:p>
          <a:p>
            <a:r>
              <a:rPr lang="tr-TR" sz="1900"/>
              <a:t>Proxy UML Diyagramı</a:t>
            </a:r>
          </a:p>
          <a:p>
            <a:r>
              <a:rPr lang="tr-TR" sz="1900"/>
              <a:t>Uygulama Örneği-1</a:t>
            </a:r>
          </a:p>
          <a:p>
            <a:r>
              <a:rPr lang="tr-TR" sz="1900"/>
              <a:t>Uygulama Örneği-2</a:t>
            </a:r>
          </a:p>
          <a:p>
            <a:r>
              <a:rPr lang="tr-TR" sz="1900"/>
              <a:t>Proxy Tasarım Deseni Faydaları</a:t>
            </a:r>
          </a:p>
          <a:p>
            <a:r>
              <a:rPr lang="tr-TR" sz="1900"/>
              <a:t>Proxy Tasarım Deseni Dezavantajları</a:t>
            </a:r>
          </a:p>
          <a:p>
            <a:r>
              <a:rPr lang="tr-TR" sz="1900"/>
              <a:t>Sonuç</a:t>
            </a:r>
            <a:endParaRPr lang="tr-TR" sz="1900" dirty="0"/>
          </a:p>
          <a:p>
            <a:r>
              <a:rPr lang="tr-TR" sz="1900"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C8D4D5-1188-4997-8DE5-A04B5792F9F2}"/>
              </a:ext>
            </a:extLst>
          </p:cNvPr>
          <p:cNvSpPr>
            <a:spLocks noGrp="1"/>
          </p:cNvSpPr>
          <p:nvPr>
            <p:ph idx="1"/>
          </p:nvPr>
        </p:nvSpPr>
        <p:spPr>
          <a:xfrm>
            <a:off x="1057275" y="4924425"/>
            <a:ext cx="10447337" cy="986796"/>
          </a:xfrm>
        </p:spPr>
        <p:txBody>
          <a:bodyPr/>
          <a:lstStyle/>
          <a:p>
            <a:r>
              <a:rPr lang="tr-TR"/>
              <a:t>Kullanmış olduğumuz sınıfları çağıralım ve projemizi çalıştıralım.</a:t>
            </a:r>
          </a:p>
        </p:txBody>
      </p:sp>
      <p:sp>
        <p:nvSpPr>
          <p:cNvPr id="4" name="Slayt Numarası Yer Tutucusu 3">
            <a:extLst>
              <a:ext uri="{FF2B5EF4-FFF2-40B4-BE49-F238E27FC236}">
                <a16:creationId xmlns:a16="http://schemas.microsoft.com/office/drawing/2014/main" id="{5307E5F1-33BD-42E8-8DC5-242E775F511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Başlık 1">
            <a:extLst>
              <a:ext uri="{FF2B5EF4-FFF2-40B4-BE49-F238E27FC236}">
                <a16:creationId xmlns:a16="http://schemas.microsoft.com/office/drawing/2014/main" id="{A42A9B5D-BFB6-44AC-84F5-1AC3FA7F4DD3}"/>
              </a:ext>
            </a:extLst>
          </p:cNvPr>
          <p:cNvSpPr>
            <a:spLocks noGrp="1"/>
          </p:cNvSpPr>
          <p:nvPr>
            <p:ph type="title"/>
          </p:nvPr>
        </p:nvSpPr>
        <p:spPr>
          <a:xfrm>
            <a:off x="2535775" y="281211"/>
            <a:ext cx="8911687" cy="1280890"/>
          </a:xfrm>
        </p:spPr>
        <p:txBody>
          <a:bodyPr/>
          <a:lstStyle/>
          <a:p>
            <a:r>
              <a:rPr lang="tr-TR"/>
              <a:t>Uygulama Örneği-2 -Devam</a:t>
            </a:r>
          </a:p>
        </p:txBody>
      </p:sp>
      <p:pic>
        <p:nvPicPr>
          <p:cNvPr id="7" name="Resim 6">
            <a:extLst>
              <a:ext uri="{FF2B5EF4-FFF2-40B4-BE49-F238E27FC236}">
                <a16:creationId xmlns:a16="http://schemas.microsoft.com/office/drawing/2014/main" id="{E46FD459-667B-40FB-BC32-1C4DBD25C0F6}"/>
              </a:ext>
            </a:extLst>
          </p:cNvPr>
          <p:cNvPicPr>
            <a:picLocks noChangeAspect="1"/>
          </p:cNvPicPr>
          <p:nvPr/>
        </p:nvPicPr>
        <p:blipFill rotWithShape="1">
          <a:blip r:embed="rId2"/>
          <a:srcRect l="25625" t="42917" r="33125" b="35833"/>
          <a:stretch/>
        </p:blipFill>
        <p:spPr>
          <a:xfrm>
            <a:off x="1057275" y="1361851"/>
            <a:ext cx="9303143" cy="2695799"/>
          </a:xfrm>
          <a:prstGeom prst="rect">
            <a:avLst/>
          </a:prstGeom>
        </p:spPr>
      </p:pic>
    </p:spTree>
    <p:extLst>
      <p:ext uri="{BB962C8B-B14F-4D97-AF65-F5344CB8AC3E}">
        <p14:creationId xmlns:p14="http://schemas.microsoft.com/office/powerpoint/2010/main" val="20736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B9CFF1D-C3E0-467D-B954-3471670ADE0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Başlık 1">
            <a:extLst>
              <a:ext uri="{FF2B5EF4-FFF2-40B4-BE49-F238E27FC236}">
                <a16:creationId xmlns:a16="http://schemas.microsoft.com/office/drawing/2014/main" id="{9624377A-4DF4-40EA-8FEF-B064C91064CC}"/>
              </a:ext>
            </a:extLst>
          </p:cNvPr>
          <p:cNvSpPr>
            <a:spLocks noGrp="1"/>
          </p:cNvSpPr>
          <p:nvPr>
            <p:ph type="title"/>
          </p:nvPr>
        </p:nvSpPr>
        <p:spPr>
          <a:xfrm>
            <a:off x="2535775" y="281211"/>
            <a:ext cx="8911687" cy="1280890"/>
          </a:xfrm>
        </p:spPr>
        <p:txBody>
          <a:bodyPr/>
          <a:lstStyle/>
          <a:p>
            <a:r>
              <a:rPr lang="tr-TR"/>
              <a:t>Uygulama Örneği-2 -Devam</a:t>
            </a:r>
          </a:p>
        </p:txBody>
      </p:sp>
      <p:sp>
        <p:nvSpPr>
          <p:cNvPr id="6" name="İçerik Yer Tutucusu 2">
            <a:extLst>
              <a:ext uri="{FF2B5EF4-FFF2-40B4-BE49-F238E27FC236}">
                <a16:creationId xmlns:a16="http://schemas.microsoft.com/office/drawing/2014/main" id="{E09597AB-2787-4394-BD6A-F7174DB252DB}"/>
              </a:ext>
            </a:extLst>
          </p:cNvPr>
          <p:cNvSpPr>
            <a:spLocks noGrp="1"/>
          </p:cNvSpPr>
          <p:nvPr>
            <p:ph idx="1"/>
          </p:nvPr>
        </p:nvSpPr>
        <p:spPr>
          <a:xfrm>
            <a:off x="921695" y="2409825"/>
            <a:ext cx="3421062" cy="676275"/>
          </a:xfrm>
        </p:spPr>
        <p:txBody>
          <a:bodyPr/>
          <a:lstStyle/>
          <a:p>
            <a:r>
              <a:rPr lang="tr-TR"/>
              <a:t>Çıktılar yandaki gibidir.</a:t>
            </a:r>
          </a:p>
        </p:txBody>
      </p:sp>
      <p:pic>
        <p:nvPicPr>
          <p:cNvPr id="8" name="Resim 7">
            <a:extLst>
              <a:ext uri="{FF2B5EF4-FFF2-40B4-BE49-F238E27FC236}">
                <a16:creationId xmlns:a16="http://schemas.microsoft.com/office/drawing/2014/main" id="{14B4DFFD-3252-4037-912B-93CCC35A6A06}"/>
              </a:ext>
            </a:extLst>
          </p:cNvPr>
          <p:cNvPicPr>
            <a:picLocks noChangeAspect="1"/>
          </p:cNvPicPr>
          <p:nvPr/>
        </p:nvPicPr>
        <p:blipFill rotWithShape="1">
          <a:blip r:embed="rId2"/>
          <a:srcRect l="12496" t="21528" r="75391" b="63750"/>
          <a:stretch/>
        </p:blipFill>
        <p:spPr>
          <a:xfrm>
            <a:off x="4419600" y="1738311"/>
            <a:ext cx="4967171" cy="3395663"/>
          </a:xfrm>
          <a:prstGeom prst="rect">
            <a:avLst/>
          </a:prstGeom>
        </p:spPr>
      </p:pic>
    </p:spTree>
    <p:extLst>
      <p:ext uri="{BB962C8B-B14F-4D97-AF65-F5344CB8AC3E}">
        <p14:creationId xmlns:p14="http://schemas.microsoft.com/office/powerpoint/2010/main" val="48561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F4CD734-2B79-451B-B44C-29B121F47128}"/>
              </a:ext>
            </a:extLst>
          </p:cNvPr>
          <p:cNvSpPr>
            <a:spLocks noGrp="1"/>
          </p:cNvSpPr>
          <p:nvPr>
            <p:ph idx="1"/>
          </p:nvPr>
        </p:nvSpPr>
        <p:spPr>
          <a:xfrm>
            <a:off x="1143000" y="1352550"/>
            <a:ext cx="11049000" cy="5581650"/>
          </a:xfrm>
        </p:spPr>
        <p:txBody>
          <a:bodyPr>
            <a:normAutofit/>
          </a:bodyPr>
          <a:lstStyle/>
          <a:p>
            <a:r>
              <a:rPr lang="tr-TR"/>
              <a:t>Proxy modelinin avantajlarından biri güvenliktir.</a:t>
            </a:r>
          </a:p>
          <a:p>
            <a:r>
              <a:rPr lang="tr-TR"/>
              <a:t>Bu model, çok büyük boyutta ve bellek açısından yoğun olabilecek nesnelerin çoğaltılmasını önler. Bu da uygulamanın performansını artırır.</a:t>
            </a:r>
          </a:p>
          <a:p>
            <a:r>
              <a:rPr lang="tr-TR"/>
              <a:t>Uzak proxy ayrıca yerel kod proxy'sini (saplama) istemci makineye yükleyerek ve ardından uzak kod yardımıyla sunucuya erişerek güvenliği sağlar.</a:t>
            </a:r>
          </a:p>
          <a:p>
            <a:r>
              <a:rPr lang="tr-TR"/>
              <a:t>Oluşturulması zaman alan bir nesne yaratılması gerektiğinde kullanılır.</a:t>
            </a:r>
          </a:p>
          <a:p>
            <a:r>
              <a:rPr lang="tr-TR"/>
              <a:t>Uzaktan erişilerek bir nesne yaratılması gerektiğinde kullanılır.</a:t>
            </a:r>
          </a:p>
          <a:p>
            <a:r>
              <a:rPr lang="tr-TR"/>
              <a:t>Nesneye erişmeden önce bazı kontroller yapılması gerektiğinde kullanılır.</a:t>
            </a:r>
          </a:p>
          <a:p>
            <a:r>
              <a:rPr lang="tr-TR"/>
              <a:t>Nesneye erişimin kısıtlı olduğunda yararlı olabilir.</a:t>
            </a:r>
          </a:p>
          <a:p>
            <a:r>
              <a:rPr lang="tr-TR"/>
              <a:t>Uygulama istemcileri tarafından pratik veri tüketimi yapar.</a:t>
            </a:r>
          </a:p>
          <a:p>
            <a:r>
              <a:rPr lang="tr-TR"/>
              <a:t>Uygulaması kolaydır.</a:t>
            </a:r>
          </a:p>
          <a:p>
            <a:r>
              <a:rPr lang="tr-TR"/>
              <a:t>Önbelleğe alma gibi proxy düzeyinde iyi programlama teknikleri imkanı sağlar.</a:t>
            </a:r>
          </a:p>
          <a:p>
            <a:r>
              <a:rPr lang="tr-TR"/>
              <a:t>İsteklerin kontrolü ve yönlendirilmesini sağlar.</a:t>
            </a:r>
          </a:p>
          <a:p>
            <a:endParaRPr lang="tr-TR"/>
          </a:p>
        </p:txBody>
      </p:sp>
      <p:sp>
        <p:nvSpPr>
          <p:cNvPr id="4" name="Slayt Numarası Yer Tutucusu 3">
            <a:extLst>
              <a:ext uri="{FF2B5EF4-FFF2-40B4-BE49-F238E27FC236}">
                <a16:creationId xmlns:a16="http://schemas.microsoft.com/office/drawing/2014/main" id="{88958B4A-8268-495D-96CF-AD1F0D66504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Başlık 1">
            <a:extLst>
              <a:ext uri="{FF2B5EF4-FFF2-40B4-BE49-F238E27FC236}">
                <a16:creationId xmlns:a16="http://schemas.microsoft.com/office/drawing/2014/main" id="{2AD21511-4C99-44CA-B116-F28960E9C827}"/>
              </a:ext>
            </a:extLst>
          </p:cNvPr>
          <p:cNvSpPr>
            <a:spLocks noGrp="1"/>
          </p:cNvSpPr>
          <p:nvPr>
            <p:ph type="title"/>
          </p:nvPr>
        </p:nvSpPr>
        <p:spPr>
          <a:xfrm>
            <a:off x="1666875" y="375936"/>
            <a:ext cx="10096500" cy="1281413"/>
          </a:xfrm>
        </p:spPr>
        <p:txBody>
          <a:bodyPr>
            <a:normAutofit/>
          </a:bodyPr>
          <a:lstStyle/>
          <a:p>
            <a:r>
              <a:rPr lang="tr-TR"/>
              <a:t>Proxy Tasarım Deseni Faydaları</a:t>
            </a:r>
            <a:endParaRPr lang="en-US" dirty="0"/>
          </a:p>
        </p:txBody>
      </p:sp>
    </p:spTree>
    <p:extLst>
      <p:ext uri="{BB962C8B-B14F-4D97-AF65-F5344CB8AC3E}">
        <p14:creationId xmlns:p14="http://schemas.microsoft.com/office/powerpoint/2010/main" val="223021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14475" y="542925"/>
            <a:ext cx="10344150" cy="1362075"/>
          </a:xfrm>
        </p:spPr>
        <p:txBody>
          <a:bodyPr>
            <a:normAutofit/>
          </a:bodyPr>
          <a:lstStyle/>
          <a:p>
            <a:r>
              <a:rPr lang="tr-TR"/>
              <a:t>Proxy Tasarım Deseni Dezavantajları</a:t>
            </a:r>
            <a:br>
              <a:rPr lang="tr-TR"/>
            </a:b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971550" y="1562100"/>
            <a:ext cx="11068050" cy="5295900"/>
          </a:xfrm>
        </p:spPr>
        <p:txBody>
          <a:bodyPr>
            <a:normAutofit/>
          </a:bodyPr>
          <a:lstStyle/>
          <a:p>
            <a:pPr algn="just"/>
            <a:r>
              <a:rPr lang="en-US"/>
              <a:t>Bu model, RealSubject koduna bazı istemciler tarafından doğrudan erişilirse ve bazıları Proxy sınıflarına erişebilirse bazen sorun olabilecek başka bir soyutlama katmanı sunar. Bu, farklı davranışlara neden olabilir.</a:t>
            </a:r>
            <a:endParaRPr lang="tr-TR"/>
          </a:p>
          <a:p>
            <a:pPr algn="just"/>
            <a:r>
              <a:rPr lang="en-US"/>
              <a:t>Aşırı yük tanımlamasında tıkanıklık</a:t>
            </a:r>
            <a:r>
              <a:rPr lang="tr-TR"/>
              <a:t> olabilir.</a:t>
            </a:r>
          </a:p>
          <a:p>
            <a:pPr algn="just"/>
            <a:r>
              <a:rPr lang="tr-TR"/>
              <a:t>Y</a:t>
            </a:r>
            <a:r>
              <a:rPr lang="en-US"/>
              <a:t>erel süreçte uzak bir kaynağı temsil etmek için bir proxy kullanılıyorsa, bu, uzaktan iletişimin söz konusu olduğu gerçeğini gizleyebilir. Bildiğimiz gibi, uzaktan çağırma yerel çağırmadan tamamen farklıdır ve programlarımız ona aynıymış gibi davranmamalıdır. Proxy'nin bir şekilde yerel bir kaynak yerine uzak bir kaynak için bir proxy olduğunu beyan etmesi daha iyidir. Daha sonra müşteriler yalnızca yerel kaynakları seçebilecek veya uzak bir kaynak kullanırken davranışlarını değiştirebilecekti.</a:t>
            </a:r>
            <a:endParaRPr lang="tr-TR"/>
          </a:p>
          <a:p>
            <a:pPr algn="just"/>
            <a:r>
              <a:rPr lang="tr-TR"/>
              <a:t>Uygunsuz yanıt değişikliğine sebep olabilir.</a:t>
            </a:r>
          </a:p>
          <a:p>
            <a:pPr algn="just"/>
            <a:r>
              <a:rPr lang="tr-TR"/>
              <a:t>Çok sayıda yeni sınıf tanıtmanız gerektiğinden kod daha karmaşık hale gelebilir.</a:t>
            </a:r>
          </a:p>
          <a:p>
            <a:pPr algn="just"/>
            <a:r>
              <a:rPr lang="tr-TR"/>
              <a:t> Servisten yanıt gecikebilir.</a:t>
            </a:r>
          </a:p>
          <a:p>
            <a:pPr algn="just"/>
            <a:endParaRPr lang="tr-TR"/>
          </a:p>
          <a:p>
            <a:pPr algn="just"/>
            <a:endParaRPr lang="en-US" dirty="0"/>
          </a:p>
        </p:txBody>
      </p:sp>
    </p:spTree>
    <p:extLst>
      <p:ext uri="{BB962C8B-B14F-4D97-AF65-F5344CB8AC3E}">
        <p14:creationId xmlns:p14="http://schemas.microsoft.com/office/powerpoint/2010/main" val="129174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73C87-C76C-42A3-9550-147006AA0361}"/>
              </a:ext>
            </a:extLst>
          </p:cNvPr>
          <p:cNvSpPr>
            <a:spLocks noGrp="1"/>
          </p:cNvSpPr>
          <p:nvPr>
            <p:ph type="title"/>
          </p:nvPr>
        </p:nvSpPr>
        <p:spPr/>
        <p:txBody>
          <a:bodyPr/>
          <a:lstStyle/>
          <a:p>
            <a:r>
              <a:rPr lang="tr-TR"/>
              <a:t>Sonuç</a:t>
            </a:r>
          </a:p>
        </p:txBody>
      </p:sp>
      <p:sp>
        <p:nvSpPr>
          <p:cNvPr id="3" name="İçerik Yer Tutucusu 2">
            <a:extLst>
              <a:ext uri="{FF2B5EF4-FFF2-40B4-BE49-F238E27FC236}">
                <a16:creationId xmlns:a16="http://schemas.microsoft.com/office/drawing/2014/main" id="{BC426904-8E0B-447A-B2AA-855DCB698CD3}"/>
              </a:ext>
            </a:extLst>
          </p:cNvPr>
          <p:cNvSpPr>
            <a:spLocks noGrp="1"/>
          </p:cNvSpPr>
          <p:nvPr>
            <p:ph idx="1"/>
          </p:nvPr>
        </p:nvSpPr>
        <p:spPr>
          <a:xfrm>
            <a:off x="990600" y="1905000"/>
            <a:ext cx="10514012" cy="4006222"/>
          </a:xfrm>
        </p:spPr>
        <p:txBody>
          <a:bodyPr/>
          <a:lstStyle/>
          <a:p>
            <a:r>
              <a:rPr lang="tr-TR"/>
              <a:t>Bu tasarım deseni ile kod tekrarını önleriz. Böylelikle performans artışı da sağlamış oluruz.</a:t>
            </a:r>
          </a:p>
          <a:p>
            <a:r>
              <a:rPr lang="tr-TR"/>
              <a:t>Kompleks sınıfları, client’in bilmesine zorlamadan yönetebilirsiniz.</a:t>
            </a:r>
          </a:p>
          <a:p>
            <a:r>
              <a:rPr lang="tr-TR"/>
              <a:t>Proxy tasarım deseni, Open/Closed (SOLID) presibine uyar. </a:t>
            </a:r>
          </a:p>
          <a:p>
            <a:r>
              <a:rPr lang="tr-TR"/>
              <a:t>Mevcut sınıfı değiştirmeden, yeni proxy ler ekleyebilirsiniz.</a:t>
            </a:r>
          </a:p>
          <a:p>
            <a:r>
              <a:rPr lang="tr-TR"/>
              <a:t> Proxy, hizmet nesnesi hazır olmadığında veya kullanılamadığında bile çalışır.</a:t>
            </a:r>
          </a:p>
          <a:p>
            <a:r>
              <a:rPr lang="tr-TR"/>
              <a:t>Oluşturulması zaman alan bir nesne yaratılması gerektiğinde kullanılır.</a:t>
            </a:r>
          </a:p>
          <a:p>
            <a:r>
              <a:rPr lang="tr-TR"/>
              <a:t>Uygulama istemcileri tarafından pratik veri tüketimi yapar.</a:t>
            </a:r>
          </a:p>
          <a:p>
            <a:r>
              <a:rPr lang="tr-TR"/>
              <a:t>Uygulaması kolaydır.</a:t>
            </a:r>
          </a:p>
          <a:p>
            <a:endParaRPr lang="tr-TR"/>
          </a:p>
          <a:p>
            <a:endParaRPr lang="tr-TR"/>
          </a:p>
        </p:txBody>
      </p:sp>
      <p:sp>
        <p:nvSpPr>
          <p:cNvPr id="4" name="Slayt Numarası Yer Tutucusu 3">
            <a:extLst>
              <a:ext uri="{FF2B5EF4-FFF2-40B4-BE49-F238E27FC236}">
                <a16:creationId xmlns:a16="http://schemas.microsoft.com/office/drawing/2014/main" id="{BE06C152-88A4-4C9D-997D-B8A171AE79D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69584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76325" y="1781175"/>
            <a:ext cx="10428287" cy="4130047"/>
          </a:xfrm>
        </p:spPr>
        <p:txBody>
          <a:bodyPr>
            <a:normAutofit/>
          </a:bodyPr>
          <a:lstStyle/>
          <a:p>
            <a:r>
              <a:rPr lang="tr-TR"/>
              <a:t>https://www.mshowto.org/proxy-tasarim-deseni-nedir.html</a:t>
            </a:r>
          </a:p>
          <a:p>
            <a:r>
              <a:rPr lang="tr-TR"/>
              <a:t>https://www.gencayyildiz.com/blog/c-proxy-design-patternproxy-tasarim-deseni/</a:t>
            </a:r>
          </a:p>
          <a:p>
            <a:r>
              <a:rPr lang="tr-TR"/>
              <a:t>https://medium.com/@ibrahimozdogan/proxy-tasar%C4%B1m-deseni-251b4f69a8ab</a:t>
            </a:r>
          </a:p>
          <a:p>
            <a:r>
              <a:rPr lang="tr-TR"/>
              <a:t>https://sourcemaking.com/design_patterns/proxy</a:t>
            </a:r>
          </a:p>
          <a:p>
            <a:r>
              <a:rPr lang="tr-TR"/>
              <a:t>https://endjin.com/blog/2020/12/design-patterns-in-csharp-the-proxy-pattern</a:t>
            </a:r>
          </a:p>
          <a:p>
            <a:r>
              <a:rPr lang="tr-TR"/>
              <a:t>https://www.turkayurkmez.com/proxy-design-pattern/</a:t>
            </a:r>
          </a:p>
          <a:p>
            <a:r>
              <a:rPr lang="tr-TR"/>
              <a:t>https://www.geeksforgeeks.org/proxy-design-pattern/</a:t>
            </a:r>
          </a:p>
          <a:p>
            <a:r>
              <a:rPr lang="tr-TR"/>
              <a:t>https://www.codesenior.com/tutorial/Vekil-Proxy-Tasarim-Deseni</a:t>
            </a:r>
          </a:p>
          <a:p>
            <a:r>
              <a:rPr lang="tr-TR"/>
              <a:t>https://refactoring.guru/design-patterns/proxy</a:t>
            </a:r>
          </a:p>
          <a:p>
            <a:r>
              <a:rPr lang="tr-TR"/>
              <a:t>https://www.dofactory.com/net/proxy-design-pattern</a:t>
            </a:r>
          </a:p>
          <a:p>
            <a:endParaRPr lang="tr-TR"/>
          </a:p>
          <a:p>
            <a:endParaRPr lang="tr-TR"/>
          </a:p>
          <a:p>
            <a:endParaRPr lang="tr-T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87929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a:solidFill>
                  <a:schemeClr val="tx1"/>
                </a:solidFill>
              </a:rPr>
              <a:t>: </a:t>
            </a:r>
            <a:r>
              <a:rPr lang="tr-TR" b="1">
                <a:solidFill>
                  <a:schemeClr val="tx1"/>
                </a:solidFill>
              </a:rPr>
              <a:t>Deniz Can TOŞUR 1611404025</a:t>
            </a:r>
            <a:br>
              <a:rPr lang="tr-TR" b="1" dirty="0">
                <a:solidFill>
                  <a:schemeClr val="tx1"/>
                </a:solidFill>
              </a:rPr>
            </a:br>
            <a:r>
              <a:rPr lang="tr-TR" dirty="0">
                <a:solidFill>
                  <a:schemeClr val="tx1"/>
                </a:solidFill>
              </a:rPr>
              <a:t>E-posta                       </a:t>
            </a:r>
            <a:r>
              <a:rPr lang="tr-TR">
                <a:solidFill>
                  <a:schemeClr val="tx1"/>
                </a:solidFill>
              </a:rPr>
              <a:t>: denizcan07ant@</a:t>
            </a:r>
            <a:r>
              <a:rPr lang="tr-TR" dirty="0">
                <a:solidFill>
                  <a:schemeClr val="tx1"/>
                </a:solidFill>
              </a:rPr>
              <a:t>gmail.com</a:t>
            </a:r>
          </a:p>
          <a:p>
            <a:r>
              <a:rPr lang="tr-TR" dirty="0">
                <a:solidFill>
                  <a:schemeClr val="tx1"/>
                </a:solidFill>
              </a:rPr>
              <a:t>Tarih                            </a:t>
            </a:r>
            <a:r>
              <a:rPr lang="tr-TR">
                <a:solidFill>
                  <a:schemeClr val="tx1"/>
                </a:solidFill>
              </a:rPr>
              <a:t>: 10/06/2021</a:t>
            </a:r>
            <a:endParaRPr lang="tr-TR" dirty="0">
              <a:solidFill>
                <a:schemeClr val="tx1"/>
              </a:solidFill>
            </a:endParaRPr>
          </a:p>
          <a:p>
            <a:r>
              <a:rPr lang="tr-TR" dirty="0">
                <a:solidFill>
                  <a:schemeClr val="tx1"/>
                </a:solidFill>
              </a:rPr>
              <a:t>Sürüm                         </a:t>
            </a:r>
            <a:r>
              <a:rPr lang="tr-TR">
                <a:solidFill>
                  <a:schemeClr val="tx1"/>
                </a:solidFill>
              </a:rPr>
              <a:t>: 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26250" y="512462"/>
            <a:ext cx="8911687" cy="1280890"/>
          </a:xfrm>
        </p:spPr>
        <p:txBody>
          <a:bodyPr/>
          <a:lstStyle/>
          <a:p>
            <a:r>
              <a:rPr lang="tr-TR"/>
              <a:t>Proxy Tasarım Deseni Nedir?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400050" y="1571495"/>
            <a:ext cx="11391900" cy="4324480"/>
          </a:xfrm>
        </p:spPr>
        <p:txBody>
          <a:bodyPr>
            <a:normAutofit/>
          </a:bodyPr>
          <a:lstStyle/>
          <a:p>
            <a:pPr algn="just"/>
            <a:r>
              <a:rPr lang="en-US"/>
              <a:t>Proxy tasarım deseni, oluşturduğumuz bir Proxy sınıf üzerinden, başka bir sınıfı temsil etmemizi sağlar. </a:t>
            </a:r>
            <a:endParaRPr lang="tr-TR"/>
          </a:p>
          <a:p>
            <a:pPr algn="just"/>
            <a:r>
              <a:rPr lang="en-US"/>
              <a:t>Böylelikle Proxy sınıf, esas sınıfa müdahale etmeden istediği işlem veya işlemler bütününü gerçekleştirebilir.</a:t>
            </a:r>
            <a:endParaRPr lang="tr-TR"/>
          </a:p>
          <a:p>
            <a:pPr algn="just"/>
            <a:r>
              <a:rPr lang="en-US"/>
              <a:t>Proxy tasarım deseni, </a:t>
            </a:r>
            <a:r>
              <a:rPr lang="tr-TR"/>
              <a:t>yapısal</a:t>
            </a:r>
            <a:r>
              <a:rPr lang="en-US"/>
              <a:t> grubuna ait</a:t>
            </a:r>
            <a:r>
              <a:rPr lang="tr-TR"/>
              <a:t>,</a:t>
            </a:r>
            <a:r>
              <a:rPr lang="en-US"/>
              <a:t> oluşturulması karmaşık veya oluşturulması zaman alan işlemlerin kontrolünü sağlar.</a:t>
            </a:r>
            <a:endParaRPr lang="tr-TR"/>
          </a:p>
          <a:p>
            <a:pPr algn="just"/>
            <a:r>
              <a:rPr lang="en-US"/>
              <a:t>Proxy tasarım deseni çalışma maliyeti yüksek işlemlerin olduğu yapılarda, web servisi kullanılan yapılarda, remoting uygulamalarında, operasyonun gerçekleştirilmesinden önce hazırlık yapılması veya ön işlem yapılması durumlarında kullanılır. Uygulanışı basit bir tasarım desenidir. </a:t>
            </a:r>
          </a:p>
          <a:p>
            <a:pPr algn="just"/>
            <a:endParaRPr lang="en-US"/>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93782B47-1300-4A9C-851F-EED1BC8D7ECA}"/>
              </a:ext>
            </a:extLst>
          </p:cNvPr>
          <p:cNvPicPr>
            <a:picLocks noChangeAspect="1"/>
          </p:cNvPicPr>
          <p:nvPr/>
        </p:nvPicPr>
        <p:blipFill rotWithShape="1">
          <a:blip r:embed="rId2"/>
          <a:srcRect r="55373" b="70555"/>
          <a:stretch/>
        </p:blipFill>
        <p:spPr>
          <a:xfrm>
            <a:off x="2526250" y="4591050"/>
            <a:ext cx="6770150" cy="2145228"/>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5820B30-FBB6-4DED-AA3E-2FDB754B1125}"/>
              </a:ext>
            </a:extLst>
          </p:cNvPr>
          <p:cNvSpPr>
            <a:spLocks noGrp="1"/>
          </p:cNvSpPr>
          <p:nvPr>
            <p:ph idx="1"/>
          </p:nvPr>
        </p:nvSpPr>
        <p:spPr>
          <a:xfrm>
            <a:off x="609600" y="1568696"/>
            <a:ext cx="10972800" cy="4501522"/>
          </a:xfrm>
        </p:spPr>
        <p:txBody>
          <a:bodyPr/>
          <a:lstStyle/>
          <a:p>
            <a:r>
              <a:rPr lang="tr-TR"/>
              <a:t>Örneğin; Bir classımız ve bunun bir nesnesi olduğunu varsayalım. </a:t>
            </a:r>
          </a:p>
          <a:p>
            <a:r>
              <a:rPr lang="tr-TR"/>
              <a:t>Bu nesne bir okula ait tüm sınıf öğrencilerinin tüm bilgilerini tutuyor olsun. </a:t>
            </a:r>
          </a:p>
          <a:p>
            <a:r>
              <a:rPr lang="tr-TR"/>
              <a:t>Aldıkları dersleri, derslerden aldıkları puanları, kaldıkları dersleri, isimlerini, soyisimlerini, doğum tarihlerini, ailelerinin isim, soyisim ve kimlik bilgilerini ve her bir işlem yaptığımızda bu okul öğrencilerini bir tur dönüyor ve gerekli bilgileri içerisinde barındırıyor olsun. </a:t>
            </a:r>
          </a:p>
          <a:p>
            <a:r>
              <a:rPr lang="tr-TR"/>
              <a:t>Ancak bizim client(istemci) olarak tüm bu bilgilerden ziyade belli başlı sınıfların belli başlı özelliklerine ve bilgilerine ihtiyacımız olabilir. </a:t>
            </a:r>
          </a:p>
          <a:p>
            <a:r>
              <a:rPr lang="tr-TR"/>
              <a:t>Bu durumda proxy class oluşturup sadece belli başlı metotlara ve üyelere erişim izni verebiliriz ve client(istemci) bu nesneyi kopyaladığında orjinal nesneyi kopyalamasına kıyasla çok daha az bir maliyet ile işi halletmiş olur.</a:t>
            </a:r>
          </a:p>
        </p:txBody>
      </p:sp>
      <p:sp>
        <p:nvSpPr>
          <p:cNvPr id="4" name="Slayt Numarası Yer Tutucusu 3">
            <a:extLst>
              <a:ext uri="{FF2B5EF4-FFF2-40B4-BE49-F238E27FC236}">
                <a16:creationId xmlns:a16="http://schemas.microsoft.com/office/drawing/2014/main" id="{D0896896-7E88-4E91-920F-F0FD08D7CE1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Başlık 1">
            <a:extLst>
              <a:ext uri="{FF2B5EF4-FFF2-40B4-BE49-F238E27FC236}">
                <a16:creationId xmlns:a16="http://schemas.microsoft.com/office/drawing/2014/main" id="{508B7C9E-74ED-4C43-A8C4-16FDDDB990C4}"/>
              </a:ext>
            </a:extLst>
          </p:cNvPr>
          <p:cNvSpPr>
            <a:spLocks noGrp="1"/>
          </p:cNvSpPr>
          <p:nvPr>
            <p:ph type="title"/>
          </p:nvPr>
        </p:nvSpPr>
        <p:spPr>
          <a:xfrm>
            <a:off x="2526250" y="512462"/>
            <a:ext cx="8911687" cy="1280890"/>
          </a:xfrm>
        </p:spPr>
        <p:txBody>
          <a:bodyPr/>
          <a:lstStyle/>
          <a:p>
            <a:r>
              <a:rPr lang="tr-TR"/>
              <a:t>Proxy Tasarım Deseni Nedir? -Devam</a:t>
            </a:r>
          </a:p>
        </p:txBody>
      </p:sp>
    </p:spTree>
    <p:extLst>
      <p:ext uri="{BB962C8B-B14F-4D97-AF65-F5344CB8AC3E}">
        <p14:creationId xmlns:p14="http://schemas.microsoft.com/office/powerpoint/2010/main" val="66895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1890574-B7D8-4738-8715-CAE556C7473A}"/>
              </a:ext>
            </a:extLst>
          </p:cNvPr>
          <p:cNvSpPr>
            <a:spLocks noGrp="1"/>
          </p:cNvSpPr>
          <p:nvPr>
            <p:ph idx="1"/>
          </p:nvPr>
        </p:nvSpPr>
        <p:spPr>
          <a:xfrm>
            <a:off x="531812" y="2076450"/>
            <a:ext cx="11583987" cy="3781425"/>
          </a:xfrm>
        </p:spPr>
        <p:txBody>
          <a:bodyPr/>
          <a:lstStyle/>
          <a:p>
            <a:r>
              <a:rPr lang="tr-TR"/>
              <a:t>Önceden var olan bir hizmet arabirimi yoksa, proxy ve hizmet nesnelerini değiştirilebilir hale getirmek için bir tane oluşturun. </a:t>
            </a:r>
          </a:p>
          <a:p>
            <a:r>
              <a:rPr lang="tr-TR"/>
              <a:t>Arabirimi hizmet sınıfından çıkarmak her zaman mümkün değildir, çünkü bu arabirimi kullanmak için hizmetin tüm istemcilerini değiştirmeniz gerekir. </a:t>
            </a:r>
          </a:p>
          <a:p>
            <a:r>
              <a:rPr lang="tr-TR"/>
              <a:t>Proxy sınıfını oluşturun. </a:t>
            </a:r>
          </a:p>
          <a:p>
            <a:r>
              <a:rPr lang="tr-TR"/>
              <a:t>Hizmete bir referans depolamak için bir alana sahip olmalıdır. </a:t>
            </a:r>
          </a:p>
          <a:p>
            <a:r>
              <a:rPr lang="tr-TR"/>
              <a:t>Genellikle proxy'ler, hizmetlerinin tüm yaşam döngüsünü oluşturur ve yönetir. Nadir durumlarda, istemci tarafından bir yapıcı aracılığıyla proxy'ye bir hizmet iletilir.</a:t>
            </a:r>
          </a:p>
          <a:p>
            <a:endParaRPr lang="tr-TR" b="1"/>
          </a:p>
        </p:txBody>
      </p:sp>
      <p:sp>
        <p:nvSpPr>
          <p:cNvPr id="4" name="Slayt Numarası Yer Tutucusu 3">
            <a:extLst>
              <a:ext uri="{FF2B5EF4-FFF2-40B4-BE49-F238E27FC236}">
                <a16:creationId xmlns:a16="http://schemas.microsoft.com/office/drawing/2014/main" id="{EC4CF8D3-76E7-4915-8011-E68E2819BB1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Başlık 1">
            <a:extLst>
              <a:ext uri="{FF2B5EF4-FFF2-40B4-BE49-F238E27FC236}">
                <a16:creationId xmlns:a16="http://schemas.microsoft.com/office/drawing/2014/main" id="{AC5BC209-E6CB-4E80-AE0C-46889D5DDF74}"/>
              </a:ext>
            </a:extLst>
          </p:cNvPr>
          <p:cNvSpPr>
            <a:spLocks noGrp="1"/>
          </p:cNvSpPr>
          <p:nvPr>
            <p:ph type="title"/>
          </p:nvPr>
        </p:nvSpPr>
        <p:spPr>
          <a:xfrm>
            <a:off x="2592925" y="624110"/>
            <a:ext cx="8911687" cy="1280890"/>
          </a:xfrm>
        </p:spPr>
        <p:txBody>
          <a:bodyPr/>
          <a:lstStyle/>
          <a:p>
            <a:r>
              <a:rPr lang="tr-TR"/>
              <a:t>Proxy Tasarım Deseni Nasıl Uygulanır?</a:t>
            </a:r>
          </a:p>
        </p:txBody>
      </p:sp>
    </p:spTree>
    <p:extLst>
      <p:ext uri="{BB962C8B-B14F-4D97-AF65-F5344CB8AC3E}">
        <p14:creationId xmlns:p14="http://schemas.microsoft.com/office/powerpoint/2010/main" val="41550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FF235-A519-4C90-AA16-8B4AD857CF37}"/>
              </a:ext>
            </a:extLst>
          </p:cNvPr>
          <p:cNvSpPr>
            <a:spLocks noGrp="1"/>
          </p:cNvSpPr>
          <p:nvPr>
            <p:ph type="title"/>
          </p:nvPr>
        </p:nvSpPr>
        <p:spPr>
          <a:xfrm>
            <a:off x="1619251" y="624110"/>
            <a:ext cx="10353674" cy="1280890"/>
          </a:xfrm>
        </p:spPr>
        <p:txBody>
          <a:bodyPr/>
          <a:lstStyle/>
          <a:p>
            <a:r>
              <a:rPr lang="tr-TR"/>
              <a:t>Proxy Tasarım Deseni Nasıl Uygulanır? -Devam</a:t>
            </a:r>
          </a:p>
        </p:txBody>
      </p:sp>
      <p:sp>
        <p:nvSpPr>
          <p:cNvPr id="3" name="İçerik Yer Tutucusu 2">
            <a:extLst>
              <a:ext uri="{FF2B5EF4-FFF2-40B4-BE49-F238E27FC236}">
                <a16:creationId xmlns:a16="http://schemas.microsoft.com/office/drawing/2014/main" id="{28F39EC5-39C9-4365-B72E-ADAB8D239E9E}"/>
              </a:ext>
            </a:extLst>
          </p:cNvPr>
          <p:cNvSpPr>
            <a:spLocks noGrp="1"/>
          </p:cNvSpPr>
          <p:nvPr>
            <p:ph idx="1"/>
          </p:nvPr>
        </p:nvSpPr>
        <p:spPr>
          <a:xfrm>
            <a:off x="723900" y="1724025"/>
            <a:ext cx="10780712" cy="4187197"/>
          </a:xfrm>
        </p:spPr>
        <p:txBody>
          <a:bodyPr/>
          <a:lstStyle/>
          <a:p>
            <a:r>
              <a:rPr lang="tr-TR"/>
              <a:t>Proxy yöntemlerini amaçlarına göre uygulayın. </a:t>
            </a:r>
          </a:p>
          <a:p>
            <a:r>
              <a:rPr lang="tr-TR"/>
              <a:t>Çoğu durumda, bazı işler yaptıktan sonra vekil, işi hizmet nesnesine devretmelidir.</a:t>
            </a:r>
            <a:endParaRPr lang="tr-TR" b="1"/>
          </a:p>
          <a:p>
            <a:r>
              <a:rPr lang="tr-TR"/>
              <a:t>İstemcinin bir proxy mi yoksa gerçek bir hizmet mi alacağına karar veren bir oluşturma yöntemi sunmayı düşünün. </a:t>
            </a:r>
          </a:p>
          <a:p>
            <a:r>
              <a:rPr lang="tr-TR"/>
              <a:t>Bu, proxy sınıfında basit bir statik yöntem veya tam gelişmiş bir fabrika yöntemi olabilir.</a:t>
            </a:r>
          </a:p>
          <a:p>
            <a:r>
              <a:rPr lang="tr-TR"/>
              <a:t>Hizmet nesnesi için tembel başlatma uygulamayı düşünün.</a:t>
            </a:r>
          </a:p>
          <a:p>
            <a:endParaRPr lang="tr-TR" b="1"/>
          </a:p>
          <a:p>
            <a:endParaRPr lang="tr-TR" b="1"/>
          </a:p>
        </p:txBody>
      </p:sp>
      <p:sp>
        <p:nvSpPr>
          <p:cNvPr id="4" name="Slayt Numarası Yer Tutucusu 3">
            <a:extLst>
              <a:ext uri="{FF2B5EF4-FFF2-40B4-BE49-F238E27FC236}">
                <a16:creationId xmlns:a16="http://schemas.microsoft.com/office/drawing/2014/main" id="{CA1519FF-822A-40A1-B758-364CAA22161C}"/>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descr="Proxy tasarımı desen">
            <a:extLst>
              <a:ext uri="{FF2B5EF4-FFF2-40B4-BE49-F238E27FC236}">
                <a16:creationId xmlns:a16="http://schemas.microsoft.com/office/drawing/2014/main" id="{202096B7-67AE-493B-BA26-CF21FFCAC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256" y="4275534"/>
            <a:ext cx="3857625" cy="24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1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90751" y="624110"/>
            <a:ext cx="9313862" cy="823690"/>
          </a:xfrm>
        </p:spPr>
        <p:txBody>
          <a:bodyPr>
            <a:normAutofit/>
          </a:bodyPr>
          <a:lstStyle/>
          <a:p>
            <a:r>
              <a:rPr lang="tr-TR"/>
              <a:t>Proxy Tasarım Deseni Türleri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57226" y="1514475"/>
            <a:ext cx="11449050" cy="3238500"/>
          </a:xfrm>
        </p:spPr>
        <p:txBody>
          <a:bodyPr>
            <a:normAutofit lnSpcReduction="10000"/>
          </a:bodyPr>
          <a:lstStyle/>
          <a:p>
            <a:pPr algn="just"/>
            <a:r>
              <a:rPr lang="en-US"/>
              <a:t>Proxy tasarım deseninin kullanıldığı birçok durum var. Popüler kullanımları ise:</a:t>
            </a:r>
          </a:p>
          <a:p>
            <a:pPr marL="0" indent="0" algn="just">
              <a:buNone/>
            </a:pPr>
            <a:r>
              <a:rPr lang="tr-TR" b="1"/>
              <a:t>	</a:t>
            </a:r>
            <a:r>
              <a:rPr lang="en-US" b="1"/>
              <a:t>Virtual Proxy </a:t>
            </a:r>
            <a:endParaRPr lang="tr-TR" b="1"/>
          </a:p>
          <a:p>
            <a:pPr algn="just"/>
            <a:r>
              <a:rPr lang="en-US"/>
              <a:t>Üretimi yahut kullanımı maliyetli nesnelerin oluşturulması veya kullanılması için tercih edilir. </a:t>
            </a:r>
            <a:endParaRPr lang="tr-TR"/>
          </a:p>
          <a:p>
            <a:pPr algn="just"/>
            <a:r>
              <a:rPr lang="en-US"/>
              <a:t>Buna örnek olarak genelde herkesin dillendirdiği resim yükleme işlevini verebiliriz. </a:t>
            </a:r>
            <a:endParaRPr lang="tr-TR"/>
          </a:p>
          <a:p>
            <a:pPr algn="just"/>
            <a:r>
              <a:rPr lang="en-US"/>
              <a:t>Yüksek boyutlu bir resmin boyutundan dolayı geç yüklenmesi durumunda verilen </a:t>
            </a:r>
            <a:r>
              <a:rPr lang="tr-TR"/>
              <a:t>‘</a:t>
            </a:r>
            <a:r>
              <a:rPr lang="en-US"/>
              <a:t>yükleniyor</a:t>
            </a:r>
            <a:r>
              <a:rPr lang="tr-TR"/>
              <a:t>’</a:t>
            </a:r>
            <a:r>
              <a:rPr lang="en-US"/>
              <a:t> mesajı ve ardından yükleme işlemi bittiği anda resmin gösterilmesinde kullanılabilir.</a:t>
            </a:r>
            <a:r>
              <a:rPr lang="tr-TR"/>
              <a:t> </a:t>
            </a:r>
          </a:p>
          <a:p>
            <a:pPr algn="just"/>
            <a:r>
              <a:rPr lang="en-US"/>
              <a:t>Ağır sistem kaynağı kullanan sınıflarda</a:t>
            </a:r>
            <a:r>
              <a:rPr lang="tr-TR"/>
              <a:t> da</a:t>
            </a:r>
            <a:r>
              <a:rPr lang="en-US"/>
              <a:t> kullanılır. </a:t>
            </a:r>
            <a:endParaRPr lang="tr-TR"/>
          </a:p>
          <a:p>
            <a:pPr algn="just"/>
            <a:r>
              <a:rPr lang="en-US"/>
              <a:t>Uygulama başlar başlamaz; sınıfı oluşturmak yerine, sadece ihtiyaç olduğunda hedef sınıfı oluşturur.</a:t>
            </a:r>
            <a:endParaRPr lang="tr-TR"/>
          </a:p>
          <a:p>
            <a:pPr marL="0" indent="0" algn="just">
              <a:buNone/>
            </a:pPr>
            <a:r>
              <a:rPr lang="tr-TR" sz="1900" b="1"/>
              <a:t>	</a:t>
            </a: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2054" name="Picture 6" descr="Proxy modeliyle çözülen sorun">
            <a:extLst>
              <a:ext uri="{FF2B5EF4-FFF2-40B4-BE49-F238E27FC236}">
                <a16:creationId xmlns:a16="http://schemas.microsoft.com/office/drawing/2014/main" id="{2F675964-A5C8-497D-8F66-5B4CE31ED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581524"/>
            <a:ext cx="6267450" cy="196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8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781050" y="1600200"/>
            <a:ext cx="11296650" cy="4686300"/>
          </a:xfrm>
        </p:spPr>
        <p:txBody>
          <a:bodyPr>
            <a:normAutofit/>
          </a:bodyPr>
          <a:lstStyle/>
          <a:p>
            <a:pPr marL="0" indent="0" algn="just">
              <a:buNone/>
            </a:pPr>
            <a:r>
              <a:rPr lang="tr-TR" b="1"/>
              <a:t>	Logging Proxy</a:t>
            </a:r>
          </a:p>
          <a:p>
            <a:pPr algn="just"/>
            <a:r>
              <a:rPr lang="tr-TR"/>
              <a:t>İstenilen belirli işlemlerden önce veya sonra, log göndermek için kullanır.</a:t>
            </a:r>
          </a:p>
          <a:p>
            <a:pPr marL="0" indent="0" algn="just">
              <a:buNone/>
            </a:pPr>
            <a:r>
              <a:rPr lang="tr-TR" b="1"/>
              <a:t>	Caching Proxy</a:t>
            </a:r>
          </a:p>
          <a:p>
            <a:pPr algn="just"/>
            <a:r>
              <a:rPr lang="tr-TR"/>
              <a:t>Sürekli olarak gönderilen aynı tipte isteklerin aynı sonucu geri gönderdiği durumlarda kullanılır.</a:t>
            </a:r>
            <a:endParaRPr lang="tr-TR" b="1"/>
          </a:p>
          <a:p>
            <a:pPr marL="0" indent="0" algn="just">
              <a:buNone/>
            </a:pPr>
            <a:r>
              <a:rPr lang="tr-TR" b="1"/>
              <a:t>	</a:t>
            </a:r>
            <a:r>
              <a:rPr lang="en-US" b="1"/>
              <a:t>Remote(Uzak) Proxy </a:t>
            </a:r>
          </a:p>
          <a:p>
            <a:pPr algn="just"/>
            <a:r>
              <a:rPr lang="en-US"/>
              <a:t>Remote(uzak) bir nesne kullanılacağı durumlarda kullanılabilir. </a:t>
            </a:r>
          </a:p>
          <a:p>
            <a:pPr algn="just"/>
            <a:r>
              <a:rPr lang="en-US"/>
              <a:t>Uzaktaki nesneye local bir temsilci sağlar ve gerekli kontrolleri yapmamıza olanak tanır.</a:t>
            </a:r>
            <a:endParaRPr lang="tr-TR"/>
          </a:p>
          <a:p>
            <a:r>
              <a:rPr lang="tr-TR" b="1"/>
              <a:t>Protection Proxy</a:t>
            </a:r>
          </a:p>
          <a:p>
            <a:r>
              <a:rPr lang="tr-TR"/>
              <a:t>Client’ın, sadece belirli durumlarda sınıfı çalıştırması gerekiyorsa uygulanır.</a:t>
            </a:r>
          </a:p>
          <a:p>
            <a:r>
              <a:rPr lang="tr-TR"/>
              <a:t>Yetkilendirme yahut login durumlarında kullanılabilir.</a:t>
            </a:r>
          </a:p>
          <a:p>
            <a:endParaRPr lang="tr-TR"/>
          </a:p>
          <a:p>
            <a:pPr algn="just"/>
            <a:endParaRPr lang="en-US"/>
          </a:p>
          <a:p>
            <a:pPr algn="just"/>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Başlık 1">
            <a:extLst>
              <a:ext uri="{FF2B5EF4-FFF2-40B4-BE49-F238E27FC236}">
                <a16:creationId xmlns:a16="http://schemas.microsoft.com/office/drawing/2014/main" id="{FADC8169-32AF-46B6-9338-4F02D9D41538}"/>
              </a:ext>
            </a:extLst>
          </p:cNvPr>
          <p:cNvSpPr txBox="1">
            <a:spLocks/>
          </p:cNvSpPr>
          <p:nvPr/>
        </p:nvSpPr>
        <p:spPr>
          <a:xfrm>
            <a:off x="2190751" y="624110"/>
            <a:ext cx="9313862" cy="8236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a:t>Proxy Tasarım Deseni Türleri -Devam</a:t>
            </a:r>
            <a:endParaRPr lang="en-US" dirty="0"/>
          </a:p>
        </p:txBody>
      </p:sp>
    </p:spTree>
    <p:extLst>
      <p:ext uri="{BB962C8B-B14F-4D97-AF65-F5344CB8AC3E}">
        <p14:creationId xmlns:p14="http://schemas.microsoft.com/office/powerpoint/2010/main" val="167643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350C2AD-B2F2-4CB6-9E72-FE93FC1E6323}"/>
              </a:ext>
            </a:extLst>
          </p:cNvPr>
          <p:cNvSpPr>
            <a:spLocks noGrp="1"/>
          </p:cNvSpPr>
          <p:nvPr>
            <p:ph idx="1"/>
          </p:nvPr>
        </p:nvSpPr>
        <p:spPr>
          <a:xfrm>
            <a:off x="531812" y="1447799"/>
            <a:ext cx="11593512" cy="5248275"/>
          </a:xfrm>
        </p:spPr>
        <p:txBody>
          <a:bodyPr/>
          <a:lstStyle/>
          <a:p>
            <a:r>
              <a:rPr lang="tr-TR"/>
              <a:t>Öncelikle türü interface veya abstract olan bir Subject sınıfı oluşturulur. </a:t>
            </a:r>
          </a:p>
          <a:p>
            <a:r>
              <a:rPr lang="tr-TR"/>
              <a:t>Bu sınıftan türeyecek veya sınıfı(interface olarak tanımlanırsa) implement edecek Proxy ve RealSubject sınıfları yaratılır. </a:t>
            </a:r>
          </a:p>
          <a:p>
            <a:r>
              <a:rPr lang="tr-TR"/>
              <a:t>Bu sınıflar aynı sınıftan türediği için, ortak metod(lar)a sahip olurlar. </a:t>
            </a:r>
          </a:p>
          <a:p>
            <a:r>
              <a:rPr lang="tr-TR"/>
              <a:t>Proxy sınıfına, Subject türüne sahip değişken eklenir. </a:t>
            </a:r>
          </a:p>
          <a:p>
            <a:r>
              <a:rPr lang="tr-TR"/>
              <a:t>Proxy ve RealSubject aynı sınıftan türediği için türleri aynı olur. </a:t>
            </a:r>
          </a:p>
          <a:p>
            <a:r>
              <a:rPr lang="tr-TR"/>
              <a:t>Bu sayede Proxy sınıfı içerisindeki bir metod içerisinden RealSubject sınıfındaki metod çağrılır. </a:t>
            </a:r>
          </a:p>
          <a:p>
            <a:r>
              <a:rPr lang="tr-TR"/>
              <a:t>Proxy sınıfında bulunan metoda ise Client sınıfı tarafından erişilir. </a:t>
            </a:r>
          </a:p>
          <a:p>
            <a:r>
              <a:rPr lang="tr-TR"/>
              <a:t>Client sınıfı RealSubject sınıfına direkt erişmez, bunun yerine Proxy sınıfı aracılığı ile erişir. </a:t>
            </a:r>
          </a:p>
          <a:p>
            <a:r>
              <a:rPr lang="tr-TR"/>
              <a:t>Proxy sınıfı bu özelliği ile erişimi kontrol eden sınıf olarak adlandırılır.</a:t>
            </a:r>
          </a:p>
          <a:p>
            <a:r>
              <a:rPr lang="tr-TR"/>
              <a:t>Ayrıca RealSubject sınıfından nesne yaratılma işlemi Proxy sınıfında yapılır.</a:t>
            </a:r>
          </a:p>
        </p:txBody>
      </p:sp>
      <p:sp>
        <p:nvSpPr>
          <p:cNvPr id="4" name="Slayt Numarası Yer Tutucusu 3">
            <a:extLst>
              <a:ext uri="{FF2B5EF4-FFF2-40B4-BE49-F238E27FC236}">
                <a16:creationId xmlns:a16="http://schemas.microsoft.com/office/drawing/2014/main" id="{425EE5AE-2E2E-4FEC-B190-164C6986715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Başlık 1">
            <a:extLst>
              <a:ext uri="{FF2B5EF4-FFF2-40B4-BE49-F238E27FC236}">
                <a16:creationId xmlns:a16="http://schemas.microsoft.com/office/drawing/2014/main" id="{6CDA64C6-79EA-45F1-AABF-4FDC9AA4BBFB}"/>
              </a:ext>
            </a:extLst>
          </p:cNvPr>
          <p:cNvSpPr>
            <a:spLocks noGrp="1"/>
          </p:cNvSpPr>
          <p:nvPr>
            <p:ph type="title"/>
          </p:nvPr>
        </p:nvSpPr>
        <p:spPr>
          <a:xfrm>
            <a:off x="2307175" y="512462"/>
            <a:ext cx="8911687" cy="1280890"/>
          </a:xfrm>
        </p:spPr>
        <p:txBody>
          <a:bodyPr/>
          <a:lstStyle/>
          <a:p>
            <a:r>
              <a:rPr lang="tr-TR"/>
              <a:t>Proxy Tasarım Deseni Nasıl Kullanılır?</a:t>
            </a:r>
          </a:p>
        </p:txBody>
      </p:sp>
    </p:spTree>
    <p:extLst>
      <p:ext uri="{BB962C8B-B14F-4D97-AF65-F5344CB8AC3E}">
        <p14:creationId xmlns:p14="http://schemas.microsoft.com/office/powerpoint/2010/main" val="4143808317"/>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2489</TotalTime>
  <Words>1622</Words>
  <Application>Microsoft Office PowerPoint</Application>
  <PresentationFormat>Geniş ekran</PresentationFormat>
  <Paragraphs>190</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Century Gothic</vt:lpstr>
      <vt:lpstr>Wingdings 3</vt:lpstr>
      <vt:lpstr>Duman</vt:lpstr>
      <vt:lpstr>PROXY TASARIM DESENİ</vt:lpstr>
      <vt:lpstr>İçindekiler</vt:lpstr>
      <vt:lpstr>Proxy Tasarım Deseni Nedir?</vt:lpstr>
      <vt:lpstr>Proxy Tasarım Deseni Nedir? -Devam</vt:lpstr>
      <vt:lpstr>Proxy Tasarım Deseni Nasıl Uygulanır?</vt:lpstr>
      <vt:lpstr>Proxy Tasarım Deseni Nasıl Uygulanır? -Devam</vt:lpstr>
      <vt:lpstr>Proxy Tasarım Deseni Türleri</vt:lpstr>
      <vt:lpstr>PowerPoint Sunusu</vt:lpstr>
      <vt:lpstr>Proxy Tasarım Deseni Nasıl Kullanılır?</vt:lpstr>
      <vt:lpstr>Proxy UML Diyagramı</vt:lpstr>
      <vt:lpstr>Proxy UML Diyagramı -Devam</vt:lpstr>
      <vt:lpstr>Uygulama Örneği-1</vt:lpstr>
      <vt:lpstr>Uygulama Örneği-1 -Devam</vt:lpstr>
      <vt:lpstr>Uygulama Örneği-1 -Devam</vt:lpstr>
      <vt:lpstr>Uygulama Örneği-1 -Devam</vt:lpstr>
      <vt:lpstr>Uygulama Örneği-1 -Devam</vt:lpstr>
      <vt:lpstr>Uygulama Örneği-1 -Devam</vt:lpstr>
      <vt:lpstr>Uygulama Örneği-2</vt:lpstr>
      <vt:lpstr>Uygulama Örneği-2 -Devam</vt:lpstr>
      <vt:lpstr>Uygulama Örneği-2 -Devam</vt:lpstr>
      <vt:lpstr>Uygulama Örneği-2 -Devam</vt:lpstr>
      <vt:lpstr>Proxy Tasarım Deseni Faydaları</vt:lpstr>
      <vt:lpstr>Proxy Tasarım Deseni Dezavantajları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Deniz Can TOŞUR</cp:lastModifiedBy>
  <cp:revision>100</cp:revision>
  <dcterms:created xsi:type="dcterms:W3CDTF">2020-04-15T07:57:29Z</dcterms:created>
  <dcterms:modified xsi:type="dcterms:W3CDTF">2021-06-10T10:19:35Z</dcterms:modified>
</cp:coreProperties>
</file>