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80" r:id="rId10"/>
    <p:sldId id="265" r:id="rId11"/>
    <p:sldId id="281" r:id="rId12"/>
    <p:sldId id="282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5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74" y="2817867"/>
            <a:ext cx="9764202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Önişlemci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</a:t>
            </a:r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Preprocessor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 Kullanımı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Hasan Hüseyin AK 1711404026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08/06/2021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57" r="5357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106545" y="179000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Koşullu Derleme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10713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derleme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Önişlemci</a:t>
            </a:r>
            <a:r>
              <a:rPr lang="en-US" dirty="0"/>
              <a:t> </a:t>
            </a:r>
            <a:r>
              <a:rPr lang="en-US" dirty="0" err="1"/>
              <a:t>komutlarını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derlemeyi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endParaRPr lang="en-US" dirty="0"/>
          </a:p>
          <a:p>
            <a:pPr algn="just"/>
            <a:r>
              <a:rPr lang="en-US" dirty="0"/>
              <a:t>– Durum </a:t>
            </a:r>
            <a:r>
              <a:rPr lang="en-US" dirty="0" err="1"/>
              <a:t>ifadeleri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en-US" dirty="0" err="1"/>
              <a:t>numaralandırma</a:t>
            </a:r>
            <a:r>
              <a:rPr lang="en-US" dirty="0"/>
              <a:t> </a:t>
            </a:r>
            <a:r>
              <a:rPr lang="en-US" dirty="0" err="1"/>
              <a:t>sabitleri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önişlemci</a:t>
            </a:r>
            <a:r>
              <a:rPr lang="en-US" dirty="0"/>
              <a:t> </a:t>
            </a:r>
            <a:r>
              <a:rPr lang="en-US" dirty="0" err="1"/>
              <a:t>komutlarında</a:t>
            </a:r>
            <a:r>
              <a:rPr lang="en-US" dirty="0"/>
              <a:t> </a:t>
            </a:r>
            <a:r>
              <a:rPr lang="en-US" dirty="0" err="1"/>
              <a:t>işlenemez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Yapısı</a:t>
            </a:r>
            <a:r>
              <a:rPr lang="en-US" dirty="0"/>
              <a:t> if </a:t>
            </a:r>
            <a:r>
              <a:rPr lang="en-US" dirty="0" err="1"/>
              <a:t>deyimine</a:t>
            </a:r>
            <a:r>
              <a:rPr lang="en-US" dirty="0"/>
              <a:t> </a:t>
            </a:r>
            <a:r>
              <a:rPr lang="en-US" dirty="0" err="1"/>
              <a:t>benzerdir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Örnek:</a:t>
            </a:r>
            <a:endParaRPr lang="en-US" dirty="0"/>
          </a:p>
          <a:p>
            <a:pPr algn="just"/>
            <a:r>
              <a:rPr lang="en-US" dirty="0"/>
              <a:t>#if !defined( NULL )</a:t>
            </a:r>
            <a:endParaRPr lang="tr-TR" dirty="0"/>
          </a:p>
          <a:p>
            <a:pPr algn="just"/>
            <a:r>
              <a:rPr lang="en-US" dirty="0"/>
              <a:t>#define NULL 0</a:t>
            </a:r>
          </a:p>
          <a:p>
            <a:pPr algn="just"/>
            <a:r>
              <a:rPr lang="en-US" dirty="0"/>
              <a:t>#endif </a:t>
            </a:r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Koşullu Derleme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1071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• </a:t>
            </a:r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NULL un </a:t>
            </a:r>
            <a:r>
              <a:rPr lang="en-US" dirty="0" err="1"/>
              <a:t>tanımlanıp</a:t>
            </a:r>
            <a:r>
              <a:rPr lang="en-US" dirty="0"/>
              <a:t> </a:t>
            </a:r>
            <a:r>
              <a:rPr lang="en-US" dirty="0" err="1"/>
              <a:t>tanımlanmadığını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Eğer</a:t>
            </a:r>
            <a:r>
              <a:rPr lang="en-US" dirty="0"/>
              <a:t> NULL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defined( NULL ) 1 </a:t>
            </a:r>
          </a:p>
          <a:p>
            <a:pPr algn="just"/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alır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Eğer</a:t>
            </a:r>
            <a:r>
              <a:rPr lang="en-US" dirty="0"/>
              <a:t> NULL </a:t>
            </a:r>
            <a:r>
              <a:rPr lang="en-US" dirty="0" err="1"/>
              <a:t>tanımlanmamışsa</a:t>
            </a:r>
            <a:r>
              <a:rPr lang="en-US" dirty="0"/>
              <a:t>, NULL 0 </a:t>
            </a:r>
            <a:r>
              <a:rPr lang="en-US" dirty="0" err="1"/>
              <a:t>olur</a:t>
            </a:r>
            <a:endParaRPr lang="en-US" dirty="0"/>
          </a:p>
          <a:p>
            <a:pPr algn="just"/>
            <a:r>
              <a:rPr lang="en-US" dirty="0"/>
              <a:t>– Her #if, #endif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sonlandırılır</a:t>
            </a:r>
            <a:endParaRPr lang="en-US" dirty="0"/>
          </a:p>
          <a:p>
            <a:pPr algn="just"/>
            <a:r>
              <a:rPr lang="en-US" dirty="0"/>
              <a:t>– #ifdef </a:t>
            </a:r>
            <a:r>
              <a:rPr lang="en-US" dirty="0" err="1"/>
              <a:t>kısaca</a:t>
            </a:r>
            <a:r>
              <a:rPr lang="en-US" dirty="0"/>
              <a:t> #if defined( </a:t>
            </a:r>
            <a:r>
              <a:rPr lang="en-US" dirty="0" err="1"/>
              <a:t>isim</a:t>
            </a:r>
            <a:r>
              <a:rPr lang="en-US" dirty="0"/>
              <a:t> )</a:t>
            </a:r>
            <a:r>
              <a:rPr lang="en-US" dirty="0" err="1"/>
              <a:t>demektir</a:t>
            </a:r>
            <a:endParaRPr lang="en-US" dirty="0"/>
          </a:p>
          <a:p>
            <a:pPr algn="just"/>
            <a:r>
              <a:rPr lang="en-US" dirty="0"/>
              <a:t>– #ifndef </a:t>
            </a:r>
            <a:r>
              <a:rPr lang="en-US" dirty="0" err="1"/>
              <a:t>kısaca</a:t>
            </a:r>
            <a:r>
              <a:rPr lang="en-US" dirty="0"/>
              <a:t> #if !defined( </a:t>
            </a:r>
            <a:r>
              <a:rPr lang="en-US" dirty="0" err="1"/>
              <a:t>isim</a:t>
            </a:r>
            <a:r>
              <a:rPr lang="en-US" dirty="0"/>
              <a:t> ) </a:t>
            </a:r>
            <a:r>
              <a:rPr lang="en-US" dirty="0" err="1"/>
              <a:t>demektir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0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Koşullu Derleme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deyimler</a:t>
            </a:r>
            <a:endParaRPr lang="en-US" dirty="0"/>
          </a:p>
          <a:p>
            <a:pPr algn="just"/>
            <a:r>
              <a:rPr lang="en-US" dirty="0"/>
              <a:t>– #elif – if </a:t>
            </a:r>
            <a:r>
              <a:rPr lang="en-US" dirty="0" err="1"/>
              <a:t>yapısındaki</a:t>
            </a:r>
            <a:r>
              <a:rPr lang="en-US" dirty="0"/>
              <a:t> else if e </a:t>
            </a:r>
            <a:r>
              <a:rPr lang="en-US" dirty="0" err="1"/>
              <a:t>denktir</a:t>
            </a:r>
            <a:endParaRPr lang="en-US" dirty="0"/>
          </a:p>
          <a:p>
            <a:pPr algn="just"/>
            <a:r>
              <a:rPr lang="en-US" dirty="0"/>
              <a:t>– #else – if </a:t>
            </a:r>
            <a:r>
              <a:rPr lang="en-US" dirty="0" err="1"/>
              <a:t>yapısındaki</a:t>
            </a:r>
            <a:r>
              <a:rPr lang="en-US" dirty="0"/>
              <a:t> else e </a:t>
            </a:r>
            <a:r>
              <a:rPr lang="en-US" dirty="0" err="1"/>
              <a:t>denktir</a:t>
            </a:r>
            <a:endParaRPr lang="en-US" dirty="0"/>
          </a:p>
          <a:p>
            <a:pPr algn="just"/>
            <a:r>
              <a:rPr lang="en-US" dirty="0"/>
              <a:t>• "</a:t>
            </a:r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" </a:t>
            </a:r>
            <a:r>
              <a:rPr lang="en-US" dirty="0" err="1"/>
              <a:t>kodu</a:t>
            </a:r>
            <a:endParaRPr lang="en-US" dirty="0"/>
          </a:p>
          <a:p>
            <a:pPr algn="just"/>
            <a:r>
              <a:rPr lang="en-US" dirty="0"/>
              <a:t>– /* ... */ </a:t>
            </a:r>
            <a:r>
              <a:rPr lang="en-US" dirty="0" err="1"/>
              <a:t>kullanmayınız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Onun</a:t>
            </a:r>
            <a:r>
              <a:rPr lang="en-US" dirty="0"/>
              <a:t> </a:t>
            </a:r>
            <a:r>
              <a:rPr lang="en-US" dirty="0" err="1"/>
              <a:t>yerine</a:t>
            </a:r>
            <a:endParaRPr lang="en-US" dirty="0"/>
          </a:p>
          <a:p>
            <a:pPr algn="just"/>
            <a:r>
              <a:rPr lang="en-US" dirty="0"/>
              <a:t>#if 0</a:t>
            </a:r>
          </a:p>
          <a:p>
            <a:pPr algn="just"/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çıktısı</a:t>
            </a:r>
            <a:r>
              <a:rPr lang="en-US" dirty="0"/>
              <a:t> </a:t>
            </a:r>
            <a:r>
              <a:rPr lang="en-US" dirty="0" err="1"/>
              <a:t>kodu</a:t>
            </a:r>
            <a:endParaRPr lang="en-US" dirty="0"/>
          </a:p>
          <a:p>
            <a:pPr algn="just"/>
            <a:r>
              <a:rPr lang="en-US" dirty="0"/>
              <a:t>#endif</a:t>
            </a:r>
          </a:p>
          <a:p>
            <a:pPr algn="just"/>
            <a:r>
              <a:rPr lang="en-US" dirty="0"/>
              <a:t>– Kodu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0 </a:t>
            </a:r>
            <a:r>
              <a:rPr lang="en-US" dirty="0" err="1"/>
              <a:t>yerine</a:t>
            </a:r>
            <a:r>
              <a:rPr lang="en-US" dirty="0"/>
              <a:t> 1 </a:t>
            </a:r>
            <a:r>
              <a:rPr lang="en-US" dirty="0" err="1"/>
              <a:t>yaz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8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Koşullu Derleme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• Debugging (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Düzeltme</a:t>
            </a:r>
            <a:r>
              <a:rPr lang="en-US" dirty="0"/>
              <a:t>)</a:t>
            </a:r>
            <a:endParaRPr lang="tr-TR" dirty="0"/>
          </a:p>
          <a:p>
            <a:pPr algn="just"/>
            <a:r>
              <a:rPr lang="en-US" dirty="0"/>
              <a:t>#define DEBUG </a:t>
            </a:r>
            <a:endParaRPr lang="tr-TR" dirty="0"/>
          </a:p>
          <a:p>
            <a:pPr algn="just"/>
            <a:r>
              <a:rPr lang="en-US" dirty="0"/>
              <a:t>#ifdef DEBU</a:t>
            </a:r>
            <a:r>
              <a:rPr lang="tr-TR" dirty="0"/>
              <a:t>G</a:t>
            </a:r>
          </a:p>
          <a:p>
            <a:pPr algn="just"/>
            <a:r>
              <a:rPr lang="en-US" dirty="0" err="1"/>
              <a:t>cerr</a:t>
            </a:r>
            <a:r>
              <a:rPr lang="en-US" dirty="0"/>
              <a:t> &lt;&lt; " </a:t>
            </a:r>
            <a:r>
              <a:rPr lang="en-US" dirty="0" err="1"/>
              <a:t>Değişken</a:t>
            </a:r>
            <a:r>
              <a:rPr lang="en-US" dirty="0"/>
              <a:t> x = "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#endif</a:t>
            </a:r>
          </a:p>
          <a:p>
            <a:pPr algn="just"/>
            <a:r>
              <a:rPr lang="en-US" dirty="0"/>
              <a:t>– DEBUG, 1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tanımlanırsa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düzeltildikten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#define </a:t>
            </a:r>
            <a:r>
              <a:rPr lang="en-US" dirty="0" err="1"/>
              <a:t>deyimini</a:t>
            </a:r>
            <a:r>
              <a:rPr lang="en-US" dirty="0"/>
              <a:t> </a:t>
            </a:r>
            <a:r>
              <a:rPr lang="en-US" dirty="0" err="1"/>
              <a:t>kaldır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düzeltme</a:t>
            </a:r>
            <a:r>
              <a:rPr lang="en-US" dirty="0"/>
              <a:t> </a:t>
            </a:r>
            <a:r>
              <a:rPr lang="en-US" dirty="0" err="1"/>
              <a:t>deyimleri</a:t>
            </a:r>
            <a:r>
              <a:rPr lang="en-US" dirty="0"/>
              <a:t> </a:t>
            </a:r>
            <a:r>
              <a:rPr lang="en-US" dirty="0" err="1"/>
              <a:t>gözardı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#error ve #pragma </a:t>
            </a:r>
            <a:r>
              <a:rPr lang="tr-TR" dirty="0" err="1"/>
              <a:t>Önişlemci</a:t>
            </a:r>
            <a:r>
              <a:rPr lang="tr-TR" dirty="0"/>
              <a:t> Kodları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#error </a:t>
            </a:r>
            <a:r>
              <a:rPr lang="en-US" dirty="0" err="1"/>
              <a:t>fişleri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Fişler</a:t>
            </a:r>
            <a:r>
              <a:rPr lang="en-US" dirty="0"/>
              <a:t>,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ayrılan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dizileridir</a:t>
            </a:r>
            <a:endParaRPr lang="en-US" dirty="0"/>
          </a:p>
          <a:p>
            <a:pPr algn="just"/>
            <a:r>
              <a:rPr lang="en-US" dirty="0"/>
              <a:t>• "C++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güçlüdür</a:t>
            </a:r>
            <a:r>
              <a:rPr lang="en-US" dirty="0"/>
              <a:t>" 3 </a:t>
            </a:r>
            <a:r>
              <a:rPr lang="en-US" dirty="0" err="1"/>
              <a:t>fişe</a:t>
            </a:r>
            <a:r>
              <a:rPr lang="en-US" dirty="0"/>
              <a:t> </a:t>
            </a:r>
            <a:r>
              <a:rPr lang="en-US" dirty="0" err="1"/>
              <a:t>sahiptir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fişler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görüntüler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Önişlemciyi</a:t>
            </a:r>
            <a:r>
              <a:rPr lang="en-US" dirty="0"/>
              <a:t> </a:t>
            </a:r>
            <a:r>
              <a:rPr lang="en-US" dirty="0" err="1"/>
              <a:t>durdurur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program </a:t>
            </a:r>
            <a:r>
              <a:rPr lang="en-US" dirty="0" err="1"/>
              <a:t>derlemesini</a:t>
            </a:r>
            <a:r>
              <a:rPr lang="en-US" dirty="0"/>
              <a:t> </a:t>
            </a:r>
            <a:r>
              <a:rPr lang="en-US" dirty="0" err="1"/>
              <a:t>önler</a:t>
            </a:r>
            <a:endParaRPr lang="tr-TR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• #pragma </a:t>
            </a:r>
            <a:r>
              <a:rPr lang="en-US" dirty="0" err="1"/>
              <a:t>fişleri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(</a:t>
            </a:r>
            <a:r>
              <a:rPr lang="en-US" dirty="0" err="1"/>
              <a:t>derleyici</a:t>
            </a:r>
            <a:r>
              <a:rPr lang="en-US" dirty="0"/>
              <a:t> </a:t>
            </a:r>
            <a:r>
              <a:rPr lang="en-US" dirty="0" err="1"/>
              <a:t>dökümanına</a:t>
            </a:r>
            <a:r>
              <a:rPr lang="en-US" dirty="0"/>
              <a:t> </a:t>
            </a:r>
            <a:r>
              <a:rPr lang="en-US" dirty="0" err="1"/>
              <a:t>bakınız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İşlemcinin</a:t>
            </a:r>
            <a:r>
              <a:rPr lang="en-US" dirty="0"/>
              <a:t> </a:t>
            </a:r>
            <a:r>
              <a:rPr lang="en-US" dirty="0" err="1"/>
              <a:t>tanımadığı</a:t>
            </a:r>
            <a:r>
              <a:rPr lang="en-US" dirty="0"/>
              <a:t> </a:t>
            </a:r>
            <a:r>
              <a:rPr lang="en-US" dirty="0" err="1"/>
              <a:t>pragmalar</a:t>
            </a:r>
            <a:r>
              <a:rPr lang="en-US" dirty="0"/>
              <a:t> </a:t>
            </a:r>
            <a:r>
              <a:rPr lang="en-US" dirty="0" err="1"/>
              <a:t>gözardı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 # ve ## Operatörleri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</a:t>
            </a:r>
          </a:p>
          <a:p>
            <a:pPr algn="just"/>
            <a:r>
              <a:rPr lang="en-US" dirty="0"/>
              <a:t>– Bir </a:t>
            </a:r>
            <a:r>
              <a:rPr lang="en-US" dirty="0" err="1"/>
              <a:t>yerleştirme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fişinin</a:t>
            </a:r>
            <a:r>
              <a:rPr lang="en-US" dirty="0"/>
              <a:t> </a:t>
            </a:r>
            <a:r>
              <a:rPr lang="en-US" dirty="0" err="1"/>
              <a:t>tırnak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stringe</a:t>
            </a:r>
            <a:r>
              <a:rPr lang="en-US" dirty="0"/>
              <a:t> </a:t>
            </a:r>
            <a:r>
              <a:rPr lang="en-US" dirty="0" err="1"/>
              <a:t>dönüşmesine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Örneğin</a:t>
            </a:r>
            <a:endParaRPr lang="en-US" dirty="0"/>
          </a:p>
          <a:p>
            <a:pPr algn="just"/>
            <a:r>
              <a:rPr lang="en-US" dirty="0"/>
              <a:t>#define MERHABA( x ) </a:t>
            </a:r>
            <a:r>
              <a:rPr lang="en-US" dirty="0" err="1"/>
              <a:t>printf</a:t>
            </a:r>
            <a:r>
              <a:rPr lang="en-US" dirty="0"/>
              <a:t>( “ </a:t>
            </a:r>
            <a:r>
              <a:rPr lang="en-US" dirty="0" err="1"/>
              <a:t>Merhaba</a:t>
            </a:r>
            <a:r>
              <a:rPr lang="en-US" dirty="0"/>
              <a:t>, ” #x </a:t>
            </a:r>
          </a:p>
          <a:p>
            <a:pPr algn="just"/>
            <a:r>
              <a:rPr lang="en-US" dirty="0"/>
              <a:t>“\n” );</a:t>
            </a:r>
          </a:p>
          <a:p>
            <a:pPr algn="just"/>
            <a:r>
              <a:rPr lang="en-US" dirty="0" err="1"/>
              <a:t>tanımlaması</a:t>
            </a:r>
            <a:endParaRPr lang="en-US" dirty="0"/>
          </a:p>
          <a:p>
            <a:pPr algn="just"/>
            <a:r>
              <a:rPr lang="en-US" dirty="0"/>
              <a:t>MERHABA( </a:t>
            </a:r>
            <a:r>
              <a:rPr lang="en-US" dirty="0" err="1"/>
              <a:t>Sınıf</a:t>
            </a:r>
            <a:r>
              <a:rPr lang="en-US" dirty="0"/>
              <a:t> ) </a:t>
            </a:r>
          </a:p>
          <a:p>
            <a:pPr algn="just"/>
            <a:r>
              <a:rPr lang="en-US" dirty="0" err="1"/>
              <a:t>deyimini</a:t>
            </a:r>
            <a:endParaRPr lang="en-US" dirty="0"/>
          </a:p>
          <a:p>
            <a:pPr algn="just"/>
            <a:r>
              <a:rPr lang="en-US" dirty="0" err="1"/>
              <a:t>printf</a:t>
            </a:r>
            <a:r>
              <a:rPr lang="en-US" dirty="0"/>
              <a:t>( “ </a:t>
            </a:r>
            <a:r>
              <a:rPr lang="en-US" dirty="0" err="1"/>
              <a:t>Merhaba</a:t>
            </a:r>
            <a:r>
              <a:rPr lang="en-US" dirty="0"/>
              <a:t>, ” “</a:t>
            </a:r>
            <a:r>
              <a:rPr lang="en-US" dirty="0" err="1"/>
              <a:t>Sınıf</a:t>
            </a:r>
            <a:r>
              <a:rPr lang="en-US" dirty="0"/>
              <a:t>” “\n” );</a:t>
            </a:r>
          </a:p>
          <a:p>
            <a:pPr algn="just"/>
            <a:r>
              <a:rPr lang="en-US" dirty="0" err="1"/>
              <a:t>deyimine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olarak</a:t>
            </a:r>
            <a:endParaRPr lang="en-US" dirty="0"/>
          </a:p>
          <a:p>
            <a:pPr algn="just"/>
            <a:r>
              <a:rPr lang="en-US" dirty="0" err="1"/>
              <a:t>printf</a:t>
            </a:r>
            <a:r>
              <a:rPr lang="en-US" dirty="0"/>
              <a:t>( “ </a:t>
            </a:r>
            <a:r>
              <a:rPr lang="en-US" dirty="0" err="1"/>
              <a:t>Merhaba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\n” );</a:t>
            </a:r>
          </a:p>
          <a:p>
            <a:pPr algn="just"/>
            <a:r>
              <a:rPr lang="en-US" dirty="0" err="1"/>
              <a:t>deyimine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9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 # ve ## Operatörleri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##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fişi</a:t>
            </a:r>
            <a:r>
              <a:rPr lang="en-US" dirty="0"/>
              <a:t> </a:t>
            </a:r>
            <a:r>
              <a:rPr lang="en-US" dirty="0" err="1"/>
              <a:t>birleştirir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Örneğin</a:t>
            </a:r>
            <a:endParaRPr lang="en-US" dirty="0"/>
          </a:p>
          <a:p>
            <a:pPr algn="just"/>
            <a:r>
              <a:rPr lang="en-US" dirty="0"/>
              <a:t>#define FISBIRLESTIR( x, y ) x ## y</a:t>
            </a:r>
          </a:p>
          <a:p>
            <a:pPr algn="just"/>
            <a:r>
              <a:rPr lang="en-US" dirty="0" err="1"/>
              <a:t>tanımlaması</a:t>
            </a:r>
            <a:endParaRPr lang="en-US" dirty="0"/>
          </a:p>
          <a:p>
            <a:pPr algn="just"/>
            <a:r>
              <a:rPr lang="en-US" dirty="0"/>
              <a:t>FISBIRLESTIR( O, K ) </a:t>
            </a:r>
          </a:p>
          <a:p>
            <a:pPr algn="just"/>
            <a:r>
              <a:rPr lang="en-US" dirty="0" err="1"/>
              <a:t>ile</a:t>
            </a:r>
            <a:endParaRPr lang="en-US" dirty="0"/>
          </a:p>
          <a:p>
            <a:pPr algn="just"/>
            <a:r>
              <a:rPr lang="en-US" dirty="0"/>
              <a:t>OK</a:t>
            </a:r>
          </a:p>
          <a:p>
            <a:pPr algn="just"/>
            <a:r>
              <a:rPr lang="en-US" dirty="0" err="1"/>
              <a:t>olur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0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Satır Numaraları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#line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Ardışık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satırlarını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</a:t>
            </a:r>
            <a:r>
              <a:rPr lang="en-US" dirty="0" err="1"/>
              <a:t>değerden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endParaRPr lang="en-US" dirty="0"/>
          </a:p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numaralar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yazılabilir</a:t>
            </a:r>
            <a:endParaRPr lang="en-US" dirty="0"/>
          </a:p>
          <a:p>
            <a:pPr algn="just"/>
            <a:r>
              <a:rPr lang="en-US" dirty="0"/>
              <a:t>– #line 100 "</a:t>
            </a:r>
            <a:r>
              <a:rPr lang="en-US" dirty="0" err="1"/>
              <a:t>dosya.c</a:t>
            </a:r>
            <a:r>
              <a:rPr lang="en-US" dirty="0"/>
              <a:t>"</a:t>
            </a:r>
          </a:p>
          <a:p>
            <a:pPr algn="just"/>
            <a:r>
              <a:rPr lang="en-US" dirty="0"/>
              <a:t>• Bir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başından</a:t>
            </a:r>
            <a:r>
              <a:rPr lang="en-US" dirty="0"/>
              <a:t> </a:t>
            </a:r>
            <a:r>
              <a:rPr lang="en-US" dirty="0" err="1"/>
              <a:t>itibaren</a:t>
            </a:r>
            <a:r>
              <a:rPr lang="en-US" dirty="0"/>
              <a:t> 100 den </a:t>
            </a:r>
          </a:p>
          <a:p>
            <a:pPr algn="just"/>
            <a:r>
              <a:rPr lang="en-US" dirty="0" err="1"/>
              <a:t>başlayarak</a:t>
            </a:r>
            <a:r>
              <a:rPr lang="en-US" dirty="0"/>
              <a:t> </a:t>
            </a:r>
            <a:r>
              <a:rPr lang="en-US" dirty="0" err="1"/>
              <a:t>satırlar</a:t>
            </a:r>
            <a:r>
              <a:rPr lang="en-US" dirty="0"/>
              <a:t> </a:t>
            </a:r>
            <a:r>
              <a:rPr lang="en-US" dirty="0" err="1"/>
              <a:t>numaralandırılır</a:t>
            </a:r>
            <a:endParaRPr lang="en-US" dirty="0"/>
          </a:p>
          <a:p>
            <a:pPr algn="just"/>
            <a:r>
              <a:rPr lang="en-US" dirty="0"/>
              <a:t>• </a:t>
            </a:r>
            <a:r>
              <a:rPr lang="en-US" dirty="0" err="1"/>
              <a:t>Derleyici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"</a:t>
            </a:r>
            <a:r>
              <a:rPr lang="en-US" dirty="0" err="1"/>
              <a:t>dosya.c</a:t>
            </a:r>
            <a:r>
              <a:rPr lang="en-US" dirty="0"/>
              <a:t>" de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oluştuğunu</a:t>
            </a:r>
            <a:r>
              <a:rPr lang="en-US" dirty="0"/>
              <a:t> </a:t>
            </a:r>
            <a:r>
              <a:rPr lang="en-US" dirty="0" err="1"/>
              <a:t>düşünecektir</a:t>
            </a:r>
            <a:endParaRPr lang="en-US" dirty="0"/>
          </a:p>
          <a:p>
            <a:pPr algn="just"/>
            <a:r>
              <a:rPr lang="en-US" dirty="0"/>
              <a:t>•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anlamlı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endParaRPr lang="en-US" dirty="0"/>
          </a:p>
          <a:p>
            <a:pPr algn="just"/>
            <a:r>
              <a:rPr lang="en-US" dirty="0"/>
              <a:t>•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kodda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numaraları</a:t>
            </a:r>
            <a:r>
              <a:rPr lang="en-US" dirty="0"/>
              <a:t> </a:t>
            </a:r>
            <a:r>
              <a:rPr lang="en-US" dirty="0" err="1"/>
              <a:t>görünmez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Öntanımlı</a:t>
            </a:r>
            <a:r>
              <a:rPr lang="tr-TR" dirty="0"/>
              <a:t> Sembolik Sabitler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Beş</a:t>
            </a:r>
            <a:r>
              <a:rPr lang="en-US" dirty="0"/>
              <a:t> </a:t>
            </a:r>
            <a:r>
              <a:rPr lang="en-US" dirty="0" err="1"/>
              <a:t>tanedir</a:t>
            </a:r>
            <a:endParaRPr lang="en-US" dirty="0"/>
          </a:p>
          <a:p>
            <a:pPr algn="just"/>
            <a:r>
              <a:rPr lang="en-US" dirty="0"/>
              <a:t>– #define </a:t>
            </a:r>
            <a:r>
              <a:rPr lang="en-US" dirty="0" err="1"/>
              <a:t>veya</a:t>
            </a:r>
            <a:r>
              <a:rPr lang="en-US" dirty="0"/>
              <a:t> #undef de </a:t>
            </a:r>
            <a:r>
              <a:rPr lang="en-US" dirty="0" err="1"/>
              <a:t>kullanılamaz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EE4837-831C-475F-81D9-D54FCA57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8" y="3078501"/>
            <a:ext cx="7041490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Bildiriler (</a:t>
            </a:r>
            <a:r>
              <a:rPr lang="tr-TR" dirty="0" err="1"/>
              <a:t>Assertion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231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assert </a:t>
            </a:r>
            <a:r>
              <a:rPr lang="en-US" dirty="0" err="1"/>
              <a:t>makrosu</a:t>
            </a:r>
            <a:endParaRPr lang="en-US" dirty="0"/>
          </a:p>
          <a:p>
            <a:pPr algn="just"/>
            <a:r>
              <a:rPr lang="en-US" dirty="0"/>
              <a:t>– Header &lt;</a:t>
            </a:r>
            <a:r>
              <a:rPr lang="en-US" dirty="0" err="1"/>
              <a:t>assert.h</a:t>
            </a:r>
            <a:r>
              <a:rPr lang="en-US" dirty="0"/>
              <a:t>&gt; </a:t>
            </a:r>
          </a:p>
          <a:p>
            <a:pPr algn="just"/>
            <a:r>
              <a:rPr lang="en-US" dirty="0"/>
              <a:t>– Bir </a:t>
            </a:r>
            <a:r>
              <a:rPr lang="en-US" dirty="0" err="1"/>
              <a:t>ifadenin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test </a:t>
            </a:r>
            <a:r>
              <a:rPr lang="en-US" dirty="0" err="1"/>
              <a:t>eder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Eğer</a:t>
            </a:r>
            <a:r>
              <a:rPr lang="en-US" dirty="0"/>
              <a:t> 0 (false)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abort </a:t>
            </a:r>
            <a:r>
              <a:rPr lang="en-US" dirty="0" err="1"/>
              <a:t>çağırır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(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sonlandırır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Örnek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assert( x &lt;= 10 );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Eğer</a:t>
            </a:r>
            <a:r>
              <a:rPr lang="en-US" dirty="0"/>
              <a:t> NDEBUG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ise</a:t>
            </a:r>
            <a:endParaRPr lang="en-US" dirty="0"/>
          </a:p>
          <a:p>
            <a:pPr algn="just"/>
            <a:r>
              <a:rPr lang="en-US" dirty="0"/>
              <a:t>•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assert </a:t>
            </a:r>
            <a:r>
              <a:rPr lang="en-US" dirty="0" err="1"/>
              <a:t>deyimleri</a:t>
            </a:r>
            <a:r>
              <a:rPr lang="en-US" dirty="0"/>
              <a:t> </a:t>
            </a:r>
            <a:r>
              <a:rPr lang="en-US" dirty="0" err="1"/>
              <a:t>gözardı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en-US" dirty="0"/>
          </a:p>
          <a:p>
            <a:pPr algn="just"/>
            <a:r>
              <a:rPr lang="en-US" dirty="0"/>
              <a:t>#define NDEBUG</a:t>
            </a:r>
          </a:p>
        </p:txBody>
      </p:sp>
    </p:spTree>
    <p:extLst>
      <p:ext uri="{BB962C8B-B14F-4D97-AF65-F5344CB8AC3E}">
        <p14:creationId xmlns:p14="http://schemas.microsoft.com/office/powerpoint/2010/main" val="93813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nedir</a:t>
            </a:r>
          </a:p>
          <a:p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Formatı</a:t>
            </a:r>
          </a:p>
          <a:p>
            <a:r>
              <a:rPr lang="tr-TR" dirty="0"/>
              <a:t>#include </a:t>
            </a:r>
            <a:r>
              <a:rPr lang="tr-TR" dirty="0" err="1"/>
              <a:t>Önişlemci</a:t>
            </a:r>
            <a:r>
              <a:rPr lang="tr-TR" dirty="0"/>
              <a:t> komutu</a:t>
            </a:r>
          </a:p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Komutu: Sabitler</a:t>
            </a:r>
          </a:p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Komutu: Makrolar</a:t>
            </a:r>
          </a:p>
          <a:p>
            <a:r>
              <a:rPr lang="tr-TR" dirty="0"/>
              <a:t>Koşullu Derleme</a:t>
            </a:r>
          </a:p>
          <a:p>
            <a:r>
              <a:rPr lang="tr-TR" dirty="0"/>
              <a:t>#error ve #pragma </a:t>
            </a:r>
            <a:r>
              <a:rPr lang="tr-TR" dirty="0" err="1"/>
              <a:t>Önişlemci</a:t>
            </a:r>
            <a:r>
              <a:rPr lang="tr-TR" dirty="0"/>
              <a:t> Kodları</a:t>
            </a:r>
          </a:p>
          <a:p>
            <a:r>
              <a:rPr lang="tr-TR" dirty="0"/>
              <a:t># ve ## Operatörleri </a:t>
            </a:r>
          </a:p>
          <a:p>
            <a:r>
              <a:rPr lang="tr-TR" dirty="0"/>
              <a:t>Satır Numaraları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Microsoft </a:t>
            </a:r>
            <a:r>
              <a:rPr lang="tr-TR" dirty="0" err="1"/>
              <a:t>Dökümanlar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https://docs.microsoft.com/tr-tr/cpp/preprocessor/preprocessor-directives?view=msvc-160</a:t>
            </a:r>
            <a:r>
              <a:rPr lang="tr-TR" dirty="0"/>
              <a:t>)</a:t>
            </a:r>
          </a:p>
          <a:p>
            <a:r>
              <a:rPr lang="tr-TR" dirty="0" err="1"/>
              <a:t>Medium</a:t>
            </a:r>
            <a:r>
              <a:rPr lang="tr-TR" dirty="0"/>
              <a:t> </a:t>
            </a:r>
            <a:r>
              <a:rPr lang="tr-TR" dirty="0" err="1"/>
              <a:t>önişlemci</a:t>
            </a:r>
            <a:br>
              <a:rPr lang="tr-TR" dirty="0"/>
            </a:br>
            <a:r>
              <a:rPr lang="tr-TR" dirty="0"/>
              <a:t>(https://medium.com/software-development-turkey/c-preprocessor-directives-d255f7bda597)</a:t>
            </a:r>
          </a:p>
          <a:p>
            <a:r>
              <a:rPr lang="tr-TR" dirty="0"/>
              <a:t>Ankara </a:t>
            </a:r>
            <a:r>
              <a:rPr lang="tr-TR" dirty="0" err="1"/>
              <a:t>Açıköğretim</a:t>
            </a:r>
            <a:br>
              <a:rPr lang="tr-TR" dirty="0"/>
            </a:br>
            <a:r>
              <a:rPr lang="tr-TR" dirty="0"/>
              <a:t>(https://acikders.ankara.edu.tr/)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Hasan Hüseyin AK 1711404026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iskoriptx@hotmail.com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08/06/2021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FB18176-8C29-4F50-9ACE-8E8E2FE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289425" y="242609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</a:t>
            </a:r>
            <a:r>
              <a:rPr lang="en-US" dirty="0" err="1"/>
              <a:t>nedir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Program </a:t>
            </a:r>
            <a:r>
              <a:rPr lang="en-US" dirty="0" err="1"/>
              <a:t>derlenmeden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oluşur</a:t>
            </a:r>
            <a:endParaRPr lang="en-US" dirty="0"/>
          </a:p>
          <a:p>
            <a:pPr algn="just"/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eklenmesi</a:t>
            </a:r>
            <a:endParaRPr lang="en-US" dirty="0"/>
          </a:p>
          <a:p>
            <a:pPr algn="just"/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makroların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endParaRPr lang="en-US" dirty="0"/>
          </a:p>
          <a:p>
            <a:pPr algn="just"/>
            <a:r>
              <a:rPr lang="en-US" dirty="0"/>
              <a:t>Program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derlenmesi</a:t>
            </a:r>
            <a:endParaRPr lang="en-US" dirty="0"/>
          </a:p>
          <a:p>
            <a:pPr algn="just"/>
            <a:r>
              <a:rPr lang="en-US" dirty="0" err="1"/>
              <a:t>Önişlemci</a:t>
            </a:r>
            <a:r>
              <a:rPr lang="en-US" dirty="0"/>
              <a:t> </a:t>
            </a:r>
            <a:r>
              <a:rPr lang="en-US" dirty="0" err="1"/>
              <a:t>komutlarının</a:t>
            </a:r>
            <a:r>
              <a:rPr lang="en-US" dirty="0"/>
              <a:t>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işlenmesi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Formatı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Satırlar</a:t>
            </a:r>
            <a:r>
              <a:rPr lang="en-US" dirty="0"/>
              <a:t> #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başlar</a:t>
            </a:r>
            <a:endParaRPr lang="tr-TR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Bir </a:t>
            </a:r>
            <a:r>
              <a:rPr lang="en-US" dirty="0" err="1"/>
              <a:t>satırdaki</a:t>
            </a:r>
            <a:r>
              <a:rPr lang="en-US" dirty="0"/>
              <a:t> </a:t>
            </a:r>
            <a:r>
              <a:rPr lang="en-US" dirty="0" err="1"/>
              <a:t>komuttan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boşluk</a:t>
            </a:r>
            <a:r>
              <a:rPr lang="en-US" dirty="0"/>
              <a:t> (whitespace) </a:t>
            </a:r>
            <a:r>
              <a:rPr lang="en-US" dirty="0" err="1"/>
              <a:t>karakteri</a:t>
            </a:r>
            <a:r>
              <a:rPr lang="en-US" dirty="0"/>
              <a:t> </a:t>
            </a:r>
            <a:r>
              <a:rPr lang="en-US" dirty="0" err="1"/>
              <a:t>olabilir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#include </a:t>
            </a:r>
            <a:r>
              <a:rPr lang="tr-TR" dirty="0" err="1"/>
              <a:t>Önişlemci</a:t>
            </a:r>
            <a:r>
              <a:rPr lang="tr-TR" dirty="0"/>
              <a:t> komutu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489590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 </a:t>
            </a:r>
            <a:r>
              <a:rPr lang="tr-TR" b="1" dirty="0"/>
              <a:t>#include</a:t>
            </a:r>
          </a:p>
          <a:p>
            <a:pPr algn="just"/>
            <a:r>
              <a:rPr lang="en-US" dirty="0" err="1"/>
              <a:t>Komutun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</a:t>
            </a:r>
            <a:r>
              <a:rPr lang="en-US" dirty="0"/>
              <a:t> </a:t>
            </a:r>
            <a:r>
              <a:rPr lang="en-US" dirty="0" err="1"/>
              <a:t>yerleştirilir</a:t>
            </a:r>
            <a:endParaRPr lang="en-US" dirty="0"/>
          </a:p>
          <a:p>
            <a:pPr algn="just"/>
            <a:r>
              <a:rPr lang="en-US" b="1" dirty="0"/>
              <a:t>– #include &lt;</a:t>
            </a:r>
            <a:r>
              <a:rPr lang="en-US" b="1" dirty="0" err="1"/>
              <a:t>dosya</a:t>
            </a:r>
            <a:r>
              <a:rPr lang="en-US" b="1" dirty="0"/>
              <a:t> </a:t>
            </a:r>
            <a:r>
              <a:rPr lang="en-US" b="1" dirty="0" err="1"/>
              <a:t>adı</a:t>
            </a:r>
            <a:r>
              <a:rPr lang="en-US" b="1" dirty="0"/>
              <a:t>&gt;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/>
              <a:t>•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kütüphaneyi</a:t>
            </a:r>
            <a:r>
              <a:rPr lang="en-US" dirty="0"/>
              <a:t> </a:t>
            </a:r>
            <a:r>
              <a:rPr lang="en-US" dirty="0" err="1"/>
              <a:t>tarar</a:t>
            </a:r>
            <a:endParaRPr lang="en-US" dirty="0"/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/>
              <a:t>•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pPr algn="just"/>
            <a:r>
              <a:rPr lang="en-US" b="1" dirty="0"/>
              <a:t>– #include “</a:t>
            </a:r>
            <a:r>
              <a:rPr lang="en-US" b="1" dirty="0" err="1"/>
              <a:t>dosya</a:t>
            </a:r>
            <a:r>
              <a:rPr lang="en-US" b="1" dirty="0"/>
              <a:t> </a:t>
            </a:r>
            <a:r>
              <a:rPr lang="en-US" b="1" dirty="0" err="1"/>
              <a:t>adı</a:t>
            </a:r>
            <a:r>
              <a:rPr lang="en-US" b="1" dirty="0"/>
              <a:t>" 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/>
              <a:t>• </a:t>
            </a:r>
            <a:r>
              <a:rPr lang="en-US" dirty="0" err="1"/>
              <a:t>Öncelikle</a:t>
            </a:r>
            <a:r>
              <a:rPr lang="en-US" dirty="0"/>
              <a:t> o </a:t>
            </a:r>
            <a:r>
              <a:rPr lang="en-US" dirty="0" err="1"/>
              <a:t>anki</a:t>
            </a:r>
            <a:r>
              <a:rPr lang="en-US" dirty="0"/>
              <a:t> </a:t>
            </a:r>
            <a:r>
              <a:rPr lang="en-US" dirty="0" err="1"/>
              <a:t>klasörü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kütüphaneyi</a:t>
            </a:r>
            <a:r>
              <a:rPr lang="en-US" dirty="0"/>
              <a:t> </a:t>
            </a:r>
            <a:r>
              <a:rPr lang="en-US" dirty="0" err="1"/>
              <a:t>tarar</a:t>
            </a:r>
            <a:endParaRPr lang="en-US" dirty="0"/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/>
              <a:t>• </a:t>
            </a:r>
            <a:r>
              <a:rPr lang="en-US" dirty="0" err="1"/>
              <a:t>Kullanıcı-tanımlı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Kullanımı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/>
              <a:t>•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derlenecek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/>
              <a:t>• Header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tanımlamalar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deklarasyonlar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(</a:t>
            </a:r>
            <a:r>
              <a:rPr lang="en-US" dirty="0" err="1"/>
              <a:t>sınıflar</a:t>
            </a:r>
            <a:r>
              <a:rPr lang="en-US" dirty="0"/>
              <a:t>, </a:t>
            </a:r>
            <a:r>
              <a:rPr lang="en-US" dirty="0" err="1"/>
              <a:t>yapılar</a:t>
            </a:r>
            <a:r>
              <a:rPr lang="en-US" dirty="0"/>
              <a:t>,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prototipleri</a:t>
            </a:r>
            <a:r>
              <a:rPr lang="en-US" dirty="0"/>
              <a:t>)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dosyada</a:t>
            </a:r>
            <a:r>
              <a:rPr lang="en-US" dirty="0"/>
              <a:t> #include </a:t>
            </a:r>
            <a:r>
              <a:rPr lang="en-US" dirty="0" err="1"/>
              <a:t>deyimi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Komutu: Sabitler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525260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#define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makrolar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önişlemci</a:t>
            </a:r>
            <a:r>
              <a:rPr lang="en-US" dirty="0"/>
              <a:t> </a:t>
            </a:r>
            <a:r>
              <a:rPr lang="en-US" dirty="0" err="1"/>
              <a:t>komutu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sabitler</a:t>
            </a:r>
            <a:endParaRPr lang="en-US" dirty="0"/>
          </a:p>
          <a:p>
            <a:pPr lvl="1" algn="just"/>
            <a:r>
              <a:rPr lang="en-US" dirty="0"/>
              <a:t> Program </a:t>
            </a:r>
            <a:r>
              <a:rPr lang="en-US" dirty="0" err="1"/>
              <a:t>derlendiğinde</a:t>
            </a:r>
            <a:r>
              <a:rPr lang="en-US" dirty="0"/>
              <a:t>, </a:t>
            </a:r>
            <a:r>
              <a:rPr lang="en-US" dirty="0" err="1"/>
              <a:t>kodda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göründüğü</a:t>
            </a:r>
            <a:r>
              <a:rPr lang="en-US" dirty="0"/>
              <a:t> </a:t>
            </a:r>
            <a:r>
              <a:rPr lang="en-US" dirty="0" err="1"/>
              <a:t>yerlere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yerleştirilir</a:t>
            </a:r>
            <a:endParaRPr lang="en-US" dirty="0"/>
          </a:p>
          <a:p>
            <a:pPr algn="just"/>
            <a:r>
              <a:rPr lang="en-US" dirty="0"/>
              <a:t>– Format</a:t>
            </a:r>
          </a:p>
          <a:p>
            <a:pPr algn="just"/>
            <a:r>
              <a:rPr lang="en-US" dirty="0"/>
              <a:t>#define </a:t>
            </a:r>
            <a:r>
              <a:rPr lang="en-US" dirty="0" err="1"/>
              <a:t>belirleyici</a:t>
            </a:r>
            <a:r>
              <a:rPr lang="en-US" dirty="0"/>
              <a:t> </a:t>
            </a:r>
            <a:r>
              <a:rPr lang="en-US" dirty="0" err="1"/>
              <a:t>yerini_alacak_değer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 err="1"/>
              <a:t>Örnek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#define PI 3.14159 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Belirleyicinin</a:t>
            </a:r>
            <a:r>
              <a:rPr lang="en-US" dirty="0"/>
              <a:t> </a:t>
            </a:r>
            <a:r>
              <a:rPr lang="en-US" dirty="0" err="1"/>
              <a:t>sağındaki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PI </a:t>
            </a:r>
            <a:r>
              <a:rPr lang="en-US" dirty="0" err="1"/>
              <a:t>yerine</a:t>
            </a:r>
            <a:endParaRPr lang="en-US" dirty="0"/>
          </a:p>
          <a:p>
            <a:pPr lvl="1" algn="just"/>
            <a:r>
              <a:rPr lang="en-US" dirty="0"/>
              <a:t>#define PI = 3.14159 </a:t>
            </a:r>
          </a:p>
          <a:p>
            <a:pPr lvl="1" algn="just"/>
            <a:r>
              <a:rPr lang="en-US" dirty="0"/>
              <a:t>• “PI” </a:t>
            </a:r>
            <a:r>
              <a:rPr lang="en-US" dirty="0" err="1"/>
              <a:t>yerine</a:t>
            </a:r>
            <a:r>
              <a:rPr lang="en-US" dirty="0"/>
              <a:t> "= 3.14159" </a:t>
            </a:r>
            <a:r>
              <a:rPr lang="en-US" dirty="0" err="1"/>
              <a:t>alınacağına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ediniz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oluşturulduktan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tanımlanamaz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Komutu: Makrolar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494188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Makro</a:t>
            </a:r>
          </a:p>
          <a:p>
            <a:pPr algn="just"/>
            <a:r>
              <a:rPr lang="en-US" dirty="0"/>
              <a:t>– </a:t>
            </a:r>
            <a:r>
              <a:rPr lang="en-US" dirty="0" err="1"/>
              <a:t>İşlem</a:t>
            </a:r>
            <a:r>
              <a:rPr lang="en-US" dirty="0"/>
              <a:t> #define da </a:t>
            </a:r>
            <a:r>
              <a:rPr lang="en-US" dirty="0" err="1"/>
              <a:t>tanımlanır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Argümentsiz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 </a:t>
            </a:r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algılanır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Argümentli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 </a:t>
            </a:r>
            <a:r>
              <a:rPr lang="en-US" dirty="0" err="1"/>
              <a:t>açıldığında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yerleştirilir</a:t>
            </a:r>
            <a:endParaRPr lang="en-US" dirty="0"/>
          </a:p>
          <a:p>
            <a:pPr algn="just"/>
            <a:r>
              <a:rPr lang="en-US" dirty="0"/>
              <a:t>– Teks </a:t>
            </a:r>
            <a:r>
              <a:rPr lang="en-US" dirty="0" err="1"/>
              <a:t>yerleştirme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–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yapmaz</a:t>
            </a:r>
            <a:endParaRPr lang="en-US" dirty="0"/>
          </a:p>
          <a:p>
            <a:pPr algn="just"/>
            <a:r>
              <a:rPr lang="en-US" dirty="0"/>
              <a:t>– Makro, </a:t>
            </a:r>
            <a:r>
              <a:rPr lang="en-US" dirty="0" err="1"/>
              <a:t>örneğin</a:t>
            </a:r>
            <a:endParaRPr lang="en-US" dirty="0"/>
          </a:p>
          <a:p>
            <a:pPr lvl="1" algn="just"/>
            <a:r>
              <a:rPr lang="en-US" dirty="0"/>
              <a:t>#define DAIRE_ALANI( x ) ( PI * ( x ) * ( x ) )</a:t>
            </a:r>
            <a:r>
              <a:rPr lang="tr-TR" dirty="0"/>
              <a:t>     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ise</a:t>
            </a:r>
            <a:endParaRPr lang="en-US" dirty="0"/>
          </a:p>
          <a:p>
            <a:pPr lvl="1" algn="just"/>
            <a:r>
              <a:rPr lang="en-US" dirty="0" err="1"/>
              <a:t>alan</a:t>
            </a:r>
            <a:r>
              <a:rPr lang="en-US" dirty="0"/>
              <a:t> = DAIRE_ALANI( 4 );</a:t>
            </a:r>
          </a:p>
          <a:p>
            <a:pPr algn="just"/>
            <a:r>
              <a:rPr lang="en-US" dirty="0" err="1"/>
              <a:t>komutu</a:t>
            </a:r>
            <a:r>
              <a:rPr lang="en-US" dirty="0"/>
              <a:t>, </a:t>
            </a:r>
            <a:r>
              <a:rPr lang="en-US" dirty="0" err="1"/>
              <a:t>derlemeden</a:t>
            </a:r>
            <a:r>
              <a:rPr lang="en-US" dirty="0"/>
              <a:t> </a:t>
            </a:r>
            <a:r>
              <a:rPr lang="en-US" dirty="0" err="1"/>
              <a:t>sonra</a:t>
            </a:r>
            <a:endParaRPr lang="en-US" dirty="0"/>
          </a:p>
          <a:p>
            <a:pPr lvl="1" algn="just"/>
            <a:r>
              <a:rPr lang="en-US" dirty="0" err="1"/>
              <a:t>alan</a:t>
            </a:r>
            <a:r>
              <a:rPr lang="en-US" dirty="0"/>
              <a:t> = ( 3.14159 * ( 4 ) * ( 4 ) </a:t>
            </a:r>
            <a:r>
              <a:rPr lang="tr-TR" dirty="0"/>
              <a:t>);     </a:t>
            </a:r>
            <a:r>
              <a:rPr lang="en-US" dirty="0" err="1"/>
              <a:t>şeklini</a:t>
            </a:r>
            <a:r>
              <a:rPr lang="en-US" dirty="0"/>
              <a:t> </a:t>
            </a:r>
            <a:r>
              <a:rPr lang="en-US" dirty="0" err="1"/>
              <a:t>alır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Komutu: Makrolar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9936481" cy="516382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Parantez</a:t>
            </a:r>
            <a:r>
              <a:rPr lang="en-US" dirty="0"/>
              <a:t> </a:t>
            </a:r>
            <a:r>
              <a:rPr lang="en-US" dirty="0" err="1"/>
              <a:t>kullanınız</a:t>
            </a:r>
            <a:endParaRPr lang="en-US" dirty="0"/>
          </a:p>
          <a:p>
            <a:pPr algn="just"/>
            <a:r>
              <a:rPr lang="en-US" dirty="0"/>
              <a:t>– </a:t>
            </a:r>
            <a:r>
              <a:rPr lang="en-US" dirty="0" err="1"/>
              <a:t>Parantez</a:t>
            </a:r>
            <a:r>
              <a:rPr lang="en-US" dirty="0"/>
              <a:t> </a:t>
            </a:r>
            <a:r>
              <a:rPr lang="en-US" dirty="0" err="1"/>
              <a:t>olmazsa</a:t>
            </a:r>
            <a:endParaRPr lang="en-US" dirty="0"/>
          </a:p>
          <a:p>
            <a:pPr lvl="1" algn="just"/>
            <a:r>
              <a:rPr lang="en-US" dirty="0"/>
              <a:t>#define DAIRE_ALANI( x ) PI * ( x ) * ( x ) </a:t>
            </a:r>
            <a:r>
              <a:rPr lang="tr-TR" dirty="0"/>
              <a:t>  </a:t>
            </a:r>
            <a:r>
              <a:rPr lang="en-US" dirty="0" err="1"/>
              <a:t>için</a:t>
            </a:r>
            <a:endParaRPr lang="en-US" dirty="0"/>
          </a:p>
          <a:p>
            <a:pPr lvl="1" algn="just"/>
            <a:r>
              <a:rPr lang="en-US" dirty="0" err="1"/>
              <a:t>alan</a:t>
            </a:r>
            <a:r>
              <a:rPr lang="en-US" dirty="0"/>
              <a:t> = DAIRE_ALANI( c + 2 );</a:t>
            </a:r>
          </a:p>
          <a:p>
            <a:pPr algn="just"/>
            <a:r>
              <a:rPr lang="en-US" dirty="0" err="1"/>
              <a:t>komutu</a:t>
            </a:r>
            <a:endParaRPr lang="en-US" dirty="0"/>
          </a:p>
          <a:p>
            <a:pPr lvl="1" algn="just"/>
            <a:r>
              <a:rPr lang="en-US" dirty="0" err="1"/>
              <a:t>alan</a:t>
            </a:r>
            <a:r>
              <a:rPr lang="en-US" dirty="0"/>
              <a:t> = 3.14159 * c + 2 * c + 2;</a:t>
            </a:r>
          </a:p>
          <a:p>
            <a:pPr algn="just"/>
            <a:r>
              <a:rPr lang="en-US" dirty="0" err="1"/>
              <a:t>demektir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Komutu: Makrolar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9936481" cy="536426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tr-TR" dirty="0"/>
          </a:p>
          <a:p>
            <a:pPr algn="just"/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argümentler</a:t>
            </a:r>
            <a:r>
              <a:rPr lang="en-US" dirty="0"/>
              <a:t> </a:t>
            </a:r>
            <a:endParaRPr lang="tr-TR" dirty="0"/>
          </a:p>
          <a:p>
            <a:pPr lvl="1" algn="just"/>
            <a:r>
              <a:rPr lang="en-US" dirty="0"/>
              <a:t>#define DIKDORTGEN_ALANI( x, y )( ( x ) * ( y ) )</a:t>
            </a:r>
          </a:p>
          <a:p>
            <a:pPr algn="just"/>
            <a:r>
              <a:rPr lang="en-US" dirty="0" err="1"/>
              <a:t>tanımlamasında</a:t>
            </a:r>
            <a:endParaRPr lang="en-US" dirty="0"/>
          </a:p>
          <a:p>
            <a:pPr lvl="1" algn="just"/>
            <a:r>
              <a:rPr lang="en-US" dirty="0" err="1"/>
              <a:t>dikAlan</a:t>
            </a:r>
            <a:r>
              <a:rPr lang="en-US" dirty="0"/>
              <a:t> = DIKDORTGEN_ALANI( a + 4, b + 7 ); </a:t>
            </a:r>
          </a:p>
          <a:p>
            <a:pPr algn="just"/>
            <a:r>
              <a:rPr lang="en-US" dirty="0" err="1"/>
              <a:t>komutunun</a:t>
            </a:r>
            <a:r>
              <a:rPr lang="en-US" dirty="0"/>
              <a:t> </a:t>
            </a:r>
            <a:r>
              <a:rPr lang="en-US" dirty="0" err="1"/>
              <a:t>anlamı</a:t>
            </a:r>
            <a:endParaRPr lang="en-US" dirty="0"/>
          </a:p>
          <a:p>
            <a:pPr lvl="1" algn="just"/>
            <a:r>
              <a:rPr lang="en-US" dirty="0" err="1"/>
              <a:t>dikAlan</a:t>
            </a:r>
            <a:r>
              <a:rPr lang="en-US" dirty="0"/>
              <a:t> = ( ( a + 4 ) * ( b + 7 ) ); </a:t>
            </a:r>
            <a:endParaRPr lang="tr-TR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• #undef</a:t>
            </a:r>
          </a:p>
          <a:p>
            <a:pPr lvl="1" algn="just"/>
            <a:r>
              <a:rPr lang="en-US" dirty="0"/>
              <a:t>– </a:t>
            </a:r>
            <a:r>
              <a:rPr lang="en-US" dirty="0" err="1"/>
              <a:t>Sembolik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 </a:t>
            </a:r>
            <a:r>
              <a:rPr lang="en-US" dirty="0" err="1"/>
              <a:t>tanımını</a:t>
            </a:r>
            <a:r>
              <a:rPr lang="en-US" dirty="0"/>
              <a:t> </a:t>
            </a:r>
            <a:r>
              <a:rPr lang="en-US" dirty="0" err="1"/>
              <a:t>kaldırır</a:t>
            </a:r>
            <a:endParaRPr lang="en-US" dirty="0"/>
          </a:p>
          <a:p>
            <a:pPr lvl="1" algn="just"/>
            <a:r>
              <a:rPr lang="en-US" dirty="0"/>
              <a:t>–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kaldırılan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 </a:t>
            </a:r>
            <a:r>
              <a:rPr lang="en-US" dirty="0" err="1"/>
              <a:t>sonradan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8886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1167</Words>
  <Application>Microsoft Office PowerPoint</Application>
  <PresentationFormat>Geniş ekran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Duman</vt:lpstr>
      <vt:lpstr>Önişlemci (Preprocessor) Kullanımı</vt:lpstr>
      <vt:lpstr>İçindekiler</vt:lpstr>
      <vt:lpstr>Önişlemci (Preprocessor) nedir</vt:lpstr>
      <vt:lpstr>Önişlemci (Preprocessor) Formatı</vt:lpstr>
      <vt:lpstr>#include Önişlemci komutu</vt:lpstr>
      <vt:lpstr>#define Önişlemci Komutu: Sabitler</vt:lpstr>
      <vt:lpstr>#define Önişlemci Komutu: Makrolar</vt:lpstr>
      <vt:lpstr>#define Önişlemci Komutu: Makrolar</vt:lpstr>
      <vt:lpstr>#define Önişlemci Komutu: Makrolar</vt:lpstr>
      <vt:lpstr>Koşullu Derleme</vt:lpstr>
      <vt:lpstr>Koşullu Derleme</vt:lpstr>
      <vt:lpstr>Koşullu Derleme</vt:lpstr>
      <vt:lpstr>Koşullu Derleme</vt:lpstr>
      <vt:lpstr>#error ve #pragma Önişlemci Kodları</vt:lpstr>
      <vt:lpstr> # ve ## Operatörleri</vt:lpstr>
      <vt:lpstr> # ve ## Operatörleri</vt:lpstr>
      <vt:lpstr>Satır Numaraları</vt:lpstr>
      <vt:lpstr>Öntanımlı Sembolik Sabitler</vt:lpstr>
      <vt:lpstr>Bildiriler (Assertion)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Pc</cp:lastModifiedBy>
  <cp:revision>37</cp:revision>
  <dcterms:created xsi:type="dcterms:W3CDTF">2020-04-15T07:57:29Z</dcterms:created>
  <dcterms:modified xsi:type="dcterms:W3CDTF">2021-06-09T19:59:20Z</dcterms:modified>
</cp:coreProperties>
</file>