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74" r:id="rId5"/>
    <p:sldId id="271" r:id="rId6"/>
    <p:sldId id="265" r:id="rId7"/>
    <p:sldId id="275" r:id="rId8"/>
    <p:sldId id="276" r:id="rId9"/>
    <p:sldId id="277" r:id="rId10"/>
    <p:sldId id="278" r:id="rId11"/>
    <p:sldId id="262" r:id="rId12"/>
    <p:sldId id="261" r:id="rId13"/>
    <p:sldId id="272" r:id="rId14"/>
    <p:sldId id="266" r:id="rId15"/>
    <p:sldId id="264" r:id="rId16"/>
    <p:sldId id="281" r:id="rId17"/>
    <p:sldId id="270" r:id="rId18"/>
    <p:sldId id="259"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p:normalViewPr>
  <p:slideViewPr>
    <p:cSldViewPr snapToGrid="0">
      <p:cViewPr varScale="1">
        <p:scale>
          <a:sx n="116" d="100"/>
          <a:sy n="116" d="100"/>
        </p:scale>
        <p:origin x="324" y="1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6/15/2021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youtube.com/bmdersleri" TargetMode="External"/><Relationship Id="rId3" Type="http://schemas.openxmlformats.org/officeDocument/2006/relationships/hyperlink" Target="https://www.youtube.com/c/Yaz&#305;l&#305;mBilimiAnkara/videos" TargetMode="External"/><Relationship Id="rId7" Type="http://schemas.openxmlformats.org/officeDocument/2006/relationships/image" Target="../media/image3.png"/><Relationship Id="rId2" Type="http://schemas.openxmlformats.org/officeDocument/2006/relationships/hyperlink" Target="https://www.youtube.com/user/JavaOgreniyorum/featured" TargetMode="External"/><Relationship Id="rId1" Type="http://schemas.openxmlformats.org/officeDocument/2006/relationships/slideLayout" Target="../slideLayouts/slideLayout2.xml"/><Relationship Id="rId6" Type="http://schemas.openxmlformats.org/officeDocument/2006/relationships/hyperlink" Target="https://www.youtube.com/channel/UCIdYgV-XFjv9q0IHtzUTtQw" TargetMode="External"/><Relationship Id="rId5" Type="http://schemas.openxmlformats.org/officeDocument/2006/relationships/image" Target="../media/image1.jpeg"/><Relationship Id="rId4" Type="http://schemas.openxmlformats.org/officeDocument/2006/relationships/hyperlink" Target="https://www.dijitalders.com/icerik/5143/java_kalitim.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 xmlns:a16="http://schemas.microsoft.com/office/drawing/2014/main" id="{9BA139C7-4FF9-4739-8B42-CEE441CD9363}"/>
              </a:ext>
            </a:extLst>
          </p:cNvPr>
          <p:cNvSpPr>
            <a:spLocks noGrp="1"/>
          </p:cNvSpPr>
          <p:nvPr>
            <p:ph type="ctrTitle"/>
          </p:nvPr>
        </p:nvSpPr>
        <p:spPr>
          <a:xfrm>
            <a:off x="1496974" y="2817867"/>
            <a:ext cx="9764202" cy="888718"/>
          </a:xfrm>
        </p:spPr>
        <p:txBody>
          <a:bodyPr>
            <a:normAutofit fontScale="90000"/>
          </a:bodyPr>
          <a:lstStyle/>
          <a:p>
            <a:pPr algn="ctr"/>
            <a:r>
              <a:rPr lang="tr-TR"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Inheritance</a:t>
            </a:r>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Kalıtım</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Erkut Bulut 1711404017</a:t>
            </a:r>
            <a:endParaRPr lang="tr-TR" b="1" dirty="0">
              <a:solidFill>
                <a:schemeClr val="tx1"/>
              </a:solidFill>
            </a:endParaRPr>
          </a:p>
          <a:p>
            <a:r>
              <a:rPr lang="tr-TR" dirty="0">
                <a:solidFill>
                  <a:schemeClr val="tx1"/>
                </a:solidFill>
              </a:rPr>
              <a:t>Tarih                            : </a:t>
            </a:r>
            <a:r>
              <a:rPr lang="tr-TR" dirty="0" smtClean="0">
                <a:solidFill>
                  <a:schemeClr val="tx1"/>
                </a:solidFill>
              </a:rPr>
              <a:t>16/06/2021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Kalıtım Türleri</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tr-TR" sz="2400" dirty="0" smtClean="0"/>
              <a:t>5-) </a:t>
            </a:r>
            <a:r>
              <a:rPr lang="tr-TR" sz="2400" dirty="0" err="1" smtClean="0"/>
              <a:t>Hybrid</a:t>
            </a:r>
            <a:r>
              <a:rPr lang="tr-TR" sz="2400" dirty="0" smtClean="0"/>
              <a:t> / Karışık Kalıtım</a:t>
            </a:r>
            <a:endParaRPr lang="en-US" sz="2400"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131" y="2627819"/>
            <a:ext cx="4127053" cy="3859559"/>
          </a:xfrm>
          <a:prstGeom prst="rect">
            <a:avLst/>
          </a:prstGeom>
        </p:spPr>
      </p:pic>
    </p:spTree>
    <p:extLst>
      <p:ext uri="{BB962C8B-B14F-4D97-AF65-F5344CB8AC3E}">
        <p14:creationId xmlns:p14="http://schemas.microsoft.com/office/powerpoint/2010/main" val="2396703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Java Kalıtım Sözdizimi</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tr-TR" dirty="0" smtClean="0"/>
              <a:t>Java’da </a:t>
            </a:r>
            <a:r>
              <a:rPr lang="tr-TR" dirty="0" err="1" smtClean="0"/>
              <a:t>extends</a:t>
            </a:r>
            <a:r>
              <a:rPr lang="tr-TR" dirty="0" smtClean="0"/>
              <a:t> anahtar sözcüğü, </a:t>
            </a:r>
            <a:r>
              <a:rPr lang="tr-TR" dirty="0" err="1" smtClean="0"/>
              <a:t>varolan</a:t>
            </a:r>
            <a:r>
              <a:rPr lang="tr-TR" dirty="0" smtClean="0"/>
              <a:t> bir sınıftan türeyen yeni bir sınıf oluşturduğumuzu gösterir.</a:t>
            </a: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060" y="2686541"/>
            <a:ext cx="7412995" cy="1604751"/>
          </a:xfrm>
          <a:prstGeom prst="rect">
            <a:avLst/>
          </a:prstGeom>
        </p:spPr>
      </p:pic>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Kalıtım Örneği </a:t>
            </a: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082" y="1680085"/>
            <a:ext cx="8708140" cy="4589387"/>
          </a:xfrm>
          <a:prstGeom prst="rect">
            <a:avLst/>
          </a:prstGeom>
        </p:spPr>
      </p:pic>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Kalıtım Örneği  </a:t>
            </a: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262" y="1589025"/>
            <a:ext cx="5925983" cy="5051973"/>
          </a:xfrm>
          <a:prstGeom prst="rect">
            <a:avLst/>
          </a:prstGeom>
        </p:spPr>
      </p:pic>
    </p:spTree>
    <p:extLst>
      <p:ext uri="{BB962C8B-B14F-4D97-AF65-F5344CB8AC3E}">
        <p14:creationId xmlns:p14="http://schemas.microsoft.com/office/powerpoint/2010/main" val="1065353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Kalıtım Uygulama Örneği  </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44563" y="1346929"/>
            <a:ext cx="9655408" cy="2741992"/>
          </a:xfrm>
        </p:spPr>
        <p:txBody>
          <a:bodyPr>
            <a:normAutofit/>
          </a:bodyPr>
          <a:lstStyle/>
          <a:p>
            <a:pPr algn="just"/>
            <a:r>
              <a:rPr lang="tr-TR" dirty="0" smtClean="0"/>
              <a:t>Taşıt adında bir temel sınıf oluşturalım. Taşıt sınıfının altında otomobil ve otobüs adında iki alt sınıf oluşturalım. Daha sonra taşıt temel sınıfına marka ve model değişkenleri tanımlayalım. Bu iki değişken otobüs ve otomobil altsınıfları tarafından miras alınacaktır. Otomobil alt sınıfına da maksimum hız ve yolcu sayısı değişkenleri tanımlayalım.</a:t>
            </a:r>
          </a:p>
          <a:p>
            <a:pPr algn="just"/>
            <a:endParaRPr lang="tr-TR" dirty="0"/>
          </a:p>
          <a:p>
            <a:pPr algn="just"/>
            <a:r>
              <a:rPr lang="tr-TR" dirty="0"/>
              <a:t>Çıktı : </a:t>
            </a:r>
            <a:endParaRPr lang="en-US" dirty="0"/>
          </a:p>
          <a:p>
            <a:pPr algn="just"/>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707" y="3289764"/>
            <a:ext cx="5059138" cy="1290862"/>
          </a:xfrm>
          <a:prstGeom prst="rect">
            <a:avLst/>
          </a:prstGeom>
        </p:spPr>
      </p:pic>
    </p:spTree>
    <p:extLst>
      <p:ext uri="{BB962C8B-B14F-4D97-AF65-F5344CB8AC3E}">
        <p14:creationId xmlns:p14="http://schemas.microsoft.com/office/powerpoint/2010/main" val="527634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err="1"/>
              <a:t>super</a:t>
            </a:r>
            <a:r>
              <a:rPr lang="tr-TR" dirty="0"/>
              <a:t>() </a:t>
            </a:r>
            <a:r>
              <a:rPr lang="tr-TR" dirty="0" smtClean="0"/>
              <a:t>Deyimi</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418060" y="1405651"/>
            <a:ext cx="10086552" cy="4236024"/>
          </a:xfrm>
        </p:spPr>
        <p:txBody>
          <a:bodyPr>
            <a:normAutofit/>
          </a:bodyPr>
          <a:lstStyle/>
          <a:p>
            <a:pPr algn="just"/>
            <a:r>
              <a:rPr lang="tr-TR" dirty="0"/>
              <a:t>P</a:t>
            </a:r>
            <a:r>
              <a:rPr lang="tr-TR" dirty="0" smtClean="0"/>
              <a:t>arametre </a:t>
            </a:r>
            <a:r>
              <a:rPr lang="tr-TR" dirty="0"/>
              <a:t>alan yapılandırıcılar için çağırma işlemi biraz daha farklıdır. Dolayısıyla sınıfın parametre alan yapılandırıcısını çağırmak istediğimizde </a:t>
            </a:r>
            <a:r>
              <a:rPr lang="tr-TR" dirty="0" err="1"/>
              <a:t>super</a:t>
            </a:r>
            <a:r>
              <a:rPr lang="tr-TR" dirty="0"/>
              <a:t> anahtar kelimesini kullanmamız gerekir. Burada bahsedilen; kalıtım veren bir sınıfın parametre alan bir yapılandırıcıya sahip olduğudur. Dolayısıyla kalıtım alan sınıftan, üst sınıfa ait parametre alan yapılandırıcı çağırma işlemi, ancak </a:t>
            </a:r>
            <a:r>
              <a:rPr lang="tr-TR" dirty="0" err="1"/>
              <a:t>super</a:t>
            </a:r>
            <a:r>
              <a:rPr lang="tr-TR" dirty="0"/>
              <a:t> anahtar kelimesiyle mümkündür</a:t>
            </a:r>
            <a:r>
              <a:rPr lang="tr-TR" dirty="0" smtClean="0"/>
              <a:t>.</a:t>
            </a:r>
          </a:p>
          <a:p>
            <a:pPr algn="just"/>
            <a:r>
              <a:rPr lang="tr-TR" dirty="0" smtClean="0"/>
              <a:t>Bunu da az önce anlatılan taşıt, otomobil, otobüs örneğiyle uygulamalı öğrenelim.</a:t>
            </a:r>
          </a:p>
          <a:p>
            <a:pPr algn="just"/>
            <a:endParaRPr lang="en-US" dirty="0"/>
          </a:p>
        </p:txBody>
      </p:sp>
    </p:spTree>
    <p:extLst>
      <p:ext uri="{BB962C8B-B14F-4D97-AF65-F5344CB8AC3E}">
        <p14:creationId xmlns:p14="http://schemas.microsoft.com/office/powerpoint/2010/main" val="4014743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err="1" smtClean="0"/>
              <a:t>Override</a:t>
            </a:r>
            <a:r>
              <a:rPr lang="tr-TR" dirty="0" smtClean="0"/>
              <a:t> (iptal) İşlemi</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418060" y="1405651"/>
            <a:ext cx="10086552" cy="4236024"/>
          </a:xfrm>
        </p:spPr>
        <p:txBody>
          <a:bodyPr>
            <a:normAutofit/>
          </a:bodyPr>
          <a:lstStyle/>
          <a:p>
            <a:pPr algn="just"/>
            <a:r>
              <a:rPr lang="tr-TR" dirty="0"/>
              <a:t>Kalıtım verecek ana sınıf içerisinde tanımlı bir metodun, kalıtım alan sınıf içerisinde tekrardan aynı isim ve yapıyla tanımlamasına iptal (</a:t>
            </a:r>
            <a:r>
              <a:rPr lang="tr-TR" dirty="0" err="1"/>
              <a:t>override</a:t>
            </a:r>
            <a:r>
              <a:rPr lang="tr-TR" dirty="0"/>
              <a:t>) denir. Buradaki iptal işlemi üst sınıf metodu için geçerlidir. Yani alt sınıfta tanımlı olan </a:t>
            </a:r>
            <a:r>
              <a:rPr lang="tr-TR" dirty="0" err="1"/>
              <a:t>metod</a:t>
            </a:r>
            <a:r>
              <a:rPr lang="tr-TR" dirty="0"/>
              <a:t> geçerli olacak, dolayısıyla üst sınıf metodu devre dışı kalacaktır</a:t>
            </a:r>
            <a:r>
              <a:rPr lang="tr-TR" dirty="0" smtClean="0"/>
              <a:t>.</a:t>
            </a:r>
          </a:p>
          <a:p>
            <a:pPr algn="just"/>
            <a:r>
              <a:rPr lang="tr-TR" dirty="0" smtClean="0"/>
              <a:t>Az önceki uygulama örneğine devam edelim.</a:t>
            </a:r>
            <a:endParaRPr lang="en-US" dirty="0"/>
          </a:p>
        </p:txBody>
      </p:sp>
    </p:spTree>
    <p:extLst>
      <p:ext uri="{BB962C8B-B14F-4D97-AF65-F5344CB8AC3E}">
        <p14:creationId xmlns:p14="http://schemas.microsoft.com/office/powerpoint/2010/main" val="2909130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marL="0" indent="0">
              <a:buNone/>
            </a:pPr>
            <a:endParaRPr lang="tr-TR" dirty="0"/>
          </a:p>
          <a:p>
            <a:r>
              <a:rPr lang="tr-TR" dirty="0" smtClean="0"/>
              <a:t>Projelerde </a:t>
            </a:r>
            <a:r>
              <a:rPr lang="tr-TR" dirty="0"/>
              <a:t>daha önce kullanılan sınıflar, denenmiş hatasız anlamındadır. Kısaca daha çok güven arz etmektedir</a:t>
            </a:r>
            <a:r>
              <a:rPr lang="tr-TR" dirty="0" smtClean="0"/>
              <a:t>.</a:t>
            </a:r>
          </a:p>
          <a:p>
            <a:r>
              <a:rPr lang="tr-TR" dirty="0" err="1"/>
              <a:t>if</a:t>
            </a:r>
            <a:r>
              <a:rPr lang="tr-TR" dirty="0"/>
              <a:t>, else, </a:t>
            </a:r>
            <a:r>
              <a:rPr lang="tr-TR" dirty="0" err="1"/>
              <a:t>switch</a:t>
            </a:r>
            <a:r>
              <a:rPr lang="tr-TR" dirty="0"/>
              <a:t> gibi kontrol ifadelerinin kullanıldığı sınıflar kötü tasarım örnekleri olarak ele alındıklarından, kalıtımın nimetlerinden faydalanabiliriz</a:t>
            </a:r>
            <a:r>
              <a:rPr lang="tr-TR" dirty="0" smtClean="0"/>
              <a:t>.</a:t>
            </a:r>
            <a:r>
              <a:rPr lang="tr-TR" dirty="0"/>
              <a:t> </a:t>
            </a:r>
            <a:endParaRPr lang="tr-TR" dirty="0" smtClean="0"/>
          </a:p>
          <a:p>
            <a:r>
              <a:rPr lang="tr-TR" dirty="0" smtClean="0"/>
              <a:t>Daha </a:t>
            </a:r>
            <a:r>
              <a:rPr lang="tr-TR" dirty="0"/>
              <a:t>önce yazılmış sınıf içindeki kod parçacıklarının tekrar tekrar yazılmadan başka sınıflar içinde kullanılması sağlar. Bu işlem iş yükünü hafifletir ve zaman kazandırır</a:t>
            </a:r>
            <a:r>
              <a:rPr lang="tr-TR" dirty="0" smtClean="0"/>
              <a:t>.</a:t>
            </a:r>
          </a:p>
          <a:p>
            <a:r>
              <a:rPr lang="tr-TR" dirty="0" smtClean="0"/>
              <a:t>Sonuç olarak kalıtımın türlerini, </a:t>
            </a:r>
            <a:r>
              <a:rPr lang="tr-TR" dirty="0" err="1" smtClean="0"/>
              <a:t>java</a:t>
            </a:r>
            <a:r>
              <a:rPr lang="tr-TR" dirty="0" smtClean="0"/>
              <a:t> programlama dilinde nasıl kullanıldığını, </a:t>
            </a:r>
            <a:r>
              <a:rPr lang="tr-TR" dirty="0" err="1" smtClean="0"/>
              <a:t>override</a:t>
            </a:r>
            <a:r>
              <a:rPr lang="tr-TR" dirty="0" smtClean="0"/>
              <a:t> ve süper deyimlerini öğrendik.</a:t>
            </a:r>
            <a:endParaRPr lang="tr-TR" dirty="0"/>
          </a:p>
          <a:p>
            <a:endParaRPr lang="tr-TR" dirty="0"/>
          </a:p>
          <a:p>
            <a:endParaRPr lang="tr-TR" dirty="0"/>
          </a:p>
          <a:p>
            <a:endParaRPr lang="tr-TR" dirty="0"/>
          </a:p>
        </p:txBody>
      </p:sp>
    </p:spTree>
    <p:extLst>
      <p:ext uri="{BB962C8B-B14F-4D97-AF65-F5344CB8AC3E}">
        <p14:creationId xmlns:p14="http://schemas.microsoft.com/office/powerpoint/2010/main" val="2697588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p:txBody>
          <a:bodyPr/>
          <a:lstStyle/>
          <a:p>
            <a:r>
              <a:rPr lang="tr-TR" dirty="0"/>
              <a:t>Java </a:t>
            </a:r>
            <a:r>
              <a:rPr lang="tr-TR" dirty="0" smtClean="0"/>
              <a:t>Öğreniyorum </a:t>
            </a:r>
            <a:r>
              <a:rPr lang="tr-TR" dirty="0"/>
              <a:t/>
            </a:r>
            <a:br>
              <a:rPr lang="tr-TR" dirty="0"/>
            </a:br>
            <a:r>
              <a:rPr lang="tr-TR" dirty="0" smtClean="0"/>
              <a:t>(</a:t>
            </a:r>
            <a:r>
              <a:rPr lang="en-US" dirty="0">
                <a:hlinkClick r:id="rId2"/>
              </a:rPr>
              <a:t>https://</a:t>
            </a:r>
            <a:r>
              <a:rPr lang="en-US" dirty="0" smtClean="0">
                <a:hlinkClick r:id="rId2"/>
              </a:rPr>
              <a:t>www.youtube.com/user/JavaOgreniyorum/featured</a:t>
            </a:r>
            <a:r>
              <a:rPr lang="tr-TR" dirty="0" smtClean="0"/>
              <a:t>)</a:t>
            </a:r>
            <a:endParaRPr lang="tr-TR" dirty="0"/>
          </a:p>
          <a:p>
            <a:r>
              <a:rPr lang="tr-TR" dirty="0"/>
              <a:t>Java </a:t>
            </a:r>
            <a:r>
              <a:rPr lang="tr-TR" dirty="0" smtClean="0"/>
              <a:t>Programlama </a:t>
            </a:r>
            <a:r>
              <a:rPr lang="tr-TR" dirty="0"/>
              <a:t/>
            </a:r>
            <a:br>
              <a:rPr lang="tr-TR" dirty="0"/>
            </a:br>
            <a:r>
              <a:rPr lang="tr-TR" dirty="0" smtClean="0"/>
              <a:t>(</a:t>
            </a:r>
            <a:r>
              <a:rPr lang="en-US" dirty="0">
                <a:hlinkClick r:id="rId3"/>
              </a:rPr>
              <a:t>https://</a:t>
            </a:r>
            <a:r>
              <a:rPr lang="en-US" dirty="0" smtClean="0">
                <a:hlinkClick r:id="rId3"/>
              </a:rPr>
              <a:t>www.youtube.com/c/Yaz</a:t>
            </a:r>
            <a:r>
              <a:rPr lang="tr-TR" dirty="0" smtClean="0">
                <a:hlinkClick r:id="rId3"/>
              </a:rPr>
              <a:t>ılı</a:t>
            </a:r>
            <a:r>
              <a:rPr lang="en-US" dirty="0" err="1" smtClean="0">
                <a:hlinkClick r:id="rId3"/>
              </a:rPr>
              <a:t>mBilimiAnkara</a:t>
            </a:r>
            <a:r>
              <a:rPr lang="en-US" dirty="0" smtClean="0">
                <a:hlinkClick r:id="rId3"/>
              </a:rPr>
              <a:t>/videos</a:t>
            </a:r>
            <a:r>
              <a:rPr lang="tr-TR" dirty="0" smtClean="0"/>
              <a:t>)</a:t>
            </a:r>
            <a:endParaRPr lang="tr-TR" dirty="0"/>
          </a:p>
          <a:p>
            <a:r>
              <a:rPr lang="tr-TR" dirty="0"/>
              <a:t>Java ile Nesneye Yönelik Programlama</a:t>
            </a:r>
            <a:br>
              <a:rPr lang="tr-TR" dirty="0"/>
            </a:br>
            <a:r>
              <a:rPr lang="tr-TR" dirty="0" smtClean="0"/>
              <a:t>(</a:t>
            </a:r>
            <a:r>
              <a:rPr lang="tr-TR" dirty="0"/>
              <a:t>Oğuz </a:t>
            </a:r>
            <a:r>
              <a:rPr lang="tr-TR" dirty="0" err="1"/>
              <a:t>Aslantürk</a:t>
            </a:r>
            <a:r>
              <a:rPr lang="tr-TR" dirty="0" smtClean="0"/>
              <a:t>)</a:t>
            </a:r>
            <a:endParaRPr lang="tr-TR" dirty="0"/>
          </a:p>
          <a:p>
            <a:r>
              <a:rPr lang="tr-TR" dirty="0"/>
              <a:t>Java </a:t>
            </a:r>
            <a:r>
              <a:rPr lang="tr-TR" dirty="0" smtClean="0"/>
              <a:t>Kalıtım</a:t>
            </a:r>
            <a:r>
              <a:rPr lang="tr-TR" dirty="0"/>
              <a:t/>
            </a:r>
            <a:br>
              <a:rPr lang="tr-TR" dirty="0"/>
            </a:br>
            <a:r>
              <a:rPr lang="tr-TR" dirty="0" smtClean="0"/>
              <a:t>(</a:t>
            </a:r>
            <a:r>
              <a:rPr lang="en-US" dirty="0">
                <a:hlinkClick r:id="rId4"/>
              </a:rPr>
              <a:t>https://</a:t>
            </a:r>
            <a:r>
              <a:rPr lang="en-US" dirty="0" smtClean="0">
                <a:hlinkClick r:id="rId4"/>
              </a:rPr>
              <a:t>www.dijitalders.com/icerik/5143/java_kalitim.html</a:t>
            </a:r>
            <a:r>
              <a:rPr lang="tr-TR" dirty="0" smtClean="0"/>
              <a:t>)</a:t>
            </a:r>
            <a:endParaRPr lang="tr-TR" dirty="0"/>
          </a:p>
          <a:p>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8" descr="Kurumsal Kimlik | Burdur Mehmet Akif Ersoy Üniversitesi">
            <a:extLst>
              <a:ext uri="{FF2B5EF4-FFF2-40B4-BE49-F238E27FC236}">
                <a16:creationId xmlns="" xmlns:a16="http://schemas.microsoft.com/office/drawing/2014/main" id="{B9692603-E4BF-4B67-BABB-587E14DDD6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6"/>
            <a:extLst>
              <a:ext uri="{FF2B5EF4-FFF2-40B4-BE49-F238E27FC236}">
                <a16:creationId xmlns="" xmlns:a16="http://schemas.microsoft.com/office/drawing/2014/main" id="{E615FC51-021C-4530-9CCB-7B39F7838C2C}"/>
              </a:ext>
            </a:extLst>
          </p:cNvPr>
          <p:cNvPicPr>
            <a:picLocks noChangeAspect="1"/>
          </p:cNvPicPr>
          <p:nvPr/>
        </p:nvPicPr>
        <p:blipFill>
          <a:blip r:embed="rId7"/>
          <a:stretch>
            <a:fillRect/>
          </a:stretch>
        </p:blipFill>
        <p:spPr>
          <a:xfrm>
            <a:off x="9794742" y="4953001"/>
            <a:ext cx="1778435" cy="1633526"/>
          </a:xfrm>
          <a:prstGeom prst="rect">
            <a:avLst/>
          </a:prstGeom>
        </p:spPr>
      </p:pic>
      <p:sp>
        <p:nvSpPr>
          <p:cNvPr id="10" name="Dikdörtgen 9">
            <a:extLst>
              <a:ext uri="{FF2B5EF4-FFF2-40B4-BE49-F238E27FC236}">
                <a16:creationId xmlns=""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8"/>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Alt Başlık 2">
            <a:extLst>
              <a:ext uri="{FF2B5EF4-FFF2-40B4-BE49-F238E27FC236}">
                <a16:creationId xmlns="" xmlns:a16="http://schemas.microsoft.com/office/drawing/2014/main" id="{ABB297CB-A6C7-4031-8C8E-CA95B981B15B}"/>
              </a:ext>
            </a:extLst>
          </p:cNvPr>
          <p:cNvSpPr txBox="1">
            <a:spLocks/>
          </p:cNvSpPr>
          <p:nvPr/>
        </p:nvSpPr>
        <p:spPr>
          <a:xfrm>
            <a:off x="6124755" y="4483857"/>
            <a:ext cx="5720499" cy="206155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Erkut Bulut 1711404017</a:t>
            </a: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erkutbulut0915@gmail.com</a:t>
            </a:r>
            <a:endParaRPr lang="tr-TR" dirty="0">
              <a:solidFill>
                <a:schemeClr val="tx1"/>
              </a:solidFill>
            </a:endParaRPr>
          </a:p>
          <a:p>
            <a:r>
              <a:rPr lang="tr-TR" dirty="0">
                <a:solidFill>
                  <a:schemeClr val="tx1"/>
                </a:solidFill>
              </a:rPr>
              <a:t>Tarih                            : </a:t>
            </a:r>
            <a:r>
              <a:rPr lang="tr-TR" dirty="0" smtClean="0">
                <a:solidFill>
                  <a:schemeClr val="tx1"/>
                </a:solidFill>
              </a:rPr>
              <a:t>16/06/2021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p:txBody>
          <a:bodyPr>
            <a:normAutofit lnSpcReduction="10000"/>
          </a:bodyPr>
          <a:lstStyle/>
          <a:p>
            <a:r>
              <a:rPr lang="tr-TR" dirty="0" err="1"/>
              <a:t>Inheritance</a:t>
            </a:r>
            <a:r>
              <a:rPr lang="tr-TR" dirty="0"/>
              <a:t> / Kalıtım </a:t>
            </a:r>
            <a:r>
              <a:rPr lang="tr-TR" dirty="0" smtClean="0"/>
              <a:t>Nedir?</a:t>
            </a:r>
          </a:p>
          <a:p>
            <a:r>
              <a:rPr lang="tr-TR" dirty="0" smtClean="0"/>
              <a:t>Kalıtımda </a:t>
            </a:r>
            <a:r>
              <a:rPr lang="tr-TR" dirty="0"/>
              <a:t>Kullanılan </a:t>
            </a:r>
            <a:r>
              <a:rPr lang="tr-TR" dirty="0" smtClean="0"/>
              <a:t>Terimler</a:t>
            </a:r>
          </a:p>
          <a:p>
            <a:r>
              <a:rPr lang="tr-TR" dirty="0"/>
              <a:t>Kalıtım </a:t>
            </a:r>
            <a:r>
              <a:rPr lang="tr-TR" dirty="0" smtClean="0"/>
              <a:t>Türleri</a:t>
            </a:r>
          </a:p>
          <a:p>
            <a:r>
              <a:rPr lang="tr-TR" dirty="0" smtClean="0"/>
              <a:t>Java Kalıtım Sözdizimi</a:t>
            </a:r>
          </a:p>
          <a:p>
            <a:r>
              <a:rPr lang="tr-TR" dirty="0"/>
              <a:t>Kalıtım Örneği </a:t>
            </a:r>
            <a:endParaRPr lang="tr-TR" dirty="0" smtClean="0"/>
          </a:p>
          <a:p>
            <a:r>
              <a:rPr lang="tr-TR" dirty="0"/>
              <a:t>Kalıtım Uygulama Örneği </a:t>
            </a:r>
            <a:endParaRPr lang="tr-TR" dirty="0" smtClean="0"/>
          </a:p>
          <a:p>
            <a:r>
              <a:rPr lang="tr-TR" dirty="0" err="1"/>
              <a:t>super</a:t>
            </a:r>
            <a:r>
              <a:rPr lang="tr-TR" dirty="0"/>
              <a:t>() </a:t>
            </a:r>
            <a:r>
              <a:rPr lang="tr-TR" dirty="0" smtClean="0"/>
              <a:t>Deyimi</a:t>
            </a:r>
          </a:p>
          <a:p>
            <a:r>
              <a:rPr lang="tr-TR" dirty="0" err="1"/>
              <a:t>Override</a:t>
            </a:r>
            <a:r>
              <a:rPr lang="tr-TR" dirty="0"/>
              <a:t> (iptal) </a:t>
            </a:r>
            <a:r>
              <a:rPr lang="tr-TR" dirty="0" smtClean="0"/>
              <a:t>İşlemi</a:t>
            </a:r>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err="1" smtClean="0"/>
              <a:t>Inheritance</a:t>
            </a:r>
            <a:r>
              <a:rPr lang="tr-TR" dirty="0" smtClean="0"/>
              <a:t> / Kalıtım Nedir?</a:t>
            </a:r>
            <a:r>
              <a:rPr lang="en-US" dirty="0"/>
              <a:t/>
            </a:r>
            <a:br>
              <a:rPr lang="en-US" dirty="0"/>
            </a:b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dirty="0" smtClean="0"/>
              <a:t>Nesne </a:t>
            </a:r>
            <a:r>
              <a:rPr lang="tr-TR" dirty="0"/>
              <a:t>yönelimli programlama dillerinin en önemli kavramlarından birisi </a:t>
            </a:r>
            <a:r>
              <a:rPr lang="tr-TR" b="1" dirty="0"/>
              <a:t>k</a:t>
            </a:r>
            <a:r>
              <a:rPr lang="tr-TR" b="1" dirty="0" smtClean="0"/>
              <a:t>alıtımdır</a:t>
            </a:r>
            <a:r>
              <a:rPr lang="tr-TR" dirty="0"/>
              <a:t>. Gerçek hayattan aklımıza getirecek olursak örneğin ben, annemin gözlerini almışım dediğimde, tıp uzmanlarının buna getirdikleri yorum " siz annenizden kalıtımsal olarak şu özelikleri almışsınız" oluyor. Programlama dillerinde de kalıtımın rolünün aynıdır. Nesne yönelimli programlama dillerini tasarlayan uzmanlar, gerçek hayat problemlerini, bilgisayar ortamına taşıyabilmek amacıyla en etkili modelleri geliştirmişler. İşte bu model içerisine </a:t>
            </a:r>
            <a:r>
              <a:rPr lang="tr-TR" b="1" dirty="0" smtClean="0"/>
              <a:t>kalıtımı da</a:t>
            </a:r>
            <a:r>
              <a:rPr lang="tr-TR" dirty="0"/>
              <a:t> katarak çok önemli bir özelliğin kullanılabilmesini sağlamışlar. Kalıtımın en genel </a:t>
            </a:r>
            <a:r>
              <a:rPr lang="tr-TR" dirty="0" smtClean="0"/>
              <a:t>tanımı </a:t>
            </a:r>
            <a:r>
              <a:rPr lang="tr-TR" b="1" dirty="0" smtClean="0"/>
              <a:t>’’bir </a:t>
            </a:r>
            <a:r>
              <a:rPr lang="tr-TR" b="1" dirty="0"/>
              <a:t>sınıftan yeni sınıflar </a:t>
            </a:r>
            <a:r>
              <a:rPr lang="tr-TR" b="1" dirty="0" smtClean="0"/>
              <a:t>türetmektir’’.</a:t>
            </a: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188" y="1659315"/>
            <a:ext cx="3682144" cy="2714978"/>
          </a:xfrm>
          <a:prstGeom prst="rect">
            <a:avLst/>
          </a:prstGeom>
        </p:spPr>
      </p:pic>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err="1"/>
              <a:t>Inheritance</a:t>
            </a:r>
            <a:r>
              <a:rPr lang="tr-TR" dirty="0"/>
              <a:t> / </a:t>
            </a:r>
            <a:r>
              <a:rPr lang="tr-TR" dirty="0" smtClean="0"/>
              <a:t>Kalıtım Nedir? (devamı)</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2466973"/>
          </a:xfrm>
        </p:spPr>
        <p:txBody>
          <a:bodyPr>
            <a:normAutofit/>
          </a:bodyPr>
          <a:lstStyle/>
          <a:p>
            <a:pPr algn="just"/>
            <a:r>
              <a:rPr lang="tr-TR" b="1" dirty="0" smtClean="0"/>
              <a:t>Soru</a:t>
            </a:r>
            <a:r>
              <a:rPr lang="tr-TR" b="1" dirty="0"/>
              <a:t>: </a:t>
            </a:r>
            <a:r>
              <a:rPr lang="tr-TR" dirty="0"/>
              <a:t>Kalıtım yolu ile bir sınıftan, yeni sınıflar türetilebilmesinin, türetilen sınıflara etkisi nedir</a:t>
            </a:r>
            <a:r>
              <a:rPr lang="tr-TR" dirty="0" smtClean="0"/>
              <a:t>?</a:t>
            </a:r>
          </a:p>
          <a:p>
            <a:pPr algn="just"/>
            <a:r>
              <a:rPr lang="tr-TR" b="1" dirty="0"/>
              <a:t>Cevap</a:t>
            </a:r>
            <a:r>
              <a:rPr lang="tr-TR" dirty="0"/>
              <a:t>: Türetilen her bir sınıf, türediği sınıfın </a:t>
            </a:r>
            <a:r>
              <a:rPr lang="tr-TR" dirty="0" smtClean="0"/>
              <a:t>özelliklerini de </a:t>
            </a:r>
            <a:r>
              <a:rPr lang="tr-TR" dirty="0"/>
              <a:t>devralır. Buradan, türetilmiş bir sınıf içerisinden, türediği sınıfa ait üyelere erişilebileceğiz. Bu erişiminde bazı kuralları vardır</a:t>
            </a:r>
            <a:r>
              <a:rPr lang="tr-TR" dirty="0" smtClean="0"/>
              <a:t>. Erişim </a:t>
            </a:r>
            <a:r>
              <a:rPr lang="tr-TR" dirty="0"/>
              <a:t>belirleyicilerinin etkisi veya aynı üyelerin kullanılışı gibi durumlar örnek olarak gösterilebilir</a:t>
            </a:r>
            <a:r>
              <a:rPr lang="tr-TR" dirty="0" smtClean="0"/>
              <a:t>.</a:t>
            </a:r>
          </a:p>
          <a:p>
            <a:pPr algn="just"/>
            <a:r>
              <a:rPr lang="tr-TR" b="1" dirty="0"/>
              <a:t>Soru:</a:t>
            </a:r>
            <a:r>
              <a:rPr lang="tr-TR" dirty="0"/>
              <a:t> Neden bir sınıftan başka sınıflar türetiriz ki</a:t>
            </a:r>
            <a:r>
              <a:rPr lang="tr-TR" dirty="0" smtClean="0"/>
              <a:t>?</a:t>
            </a:r>
          </a:p>
          <a:p>
            <a:pPr algn="just"/>
            <a:r>
              <a:rPr lang="tr-TR" b="1" dirty="0"/>
              <a:t>Cevap:</a:t>
            </a:r>
            <a:r>
              <a:rPr lang="tr-TR" dirty="0"/>
              <a:t> Tüm sınıflarda ortak olan özellikleri tek bir sınıf içerisinde </a:t>
            </a:r>
            <a:r>
              <a:rPr lang="tr-TR" dirty="0" smtClean="0"/>
              <a:t>toparlamak için.</a:t>
            </a: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241506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Kalıtımda Kullanılan Terimler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4423587"/>
          </a:xfrm>
        </p:spPr>
        <p:txBody>
          <a:bodyPr>
            <a:normAutofit/>
          </a:bodyPr>
          <a:lstStyle/>
          <a:p>
            <a:pPr algn="just"/>
            <a:r>
              <a:rPr lang="tr-TR" dirty="0" smtClean="0"/>
              <a:t>Sınıf(Class): Sınıf, ortak özelliklere sahip nesneler grubudur. Nesnelerin oluşturulduğu bir şablon veya plandır.</a:t>
            </a:r>
          </a:p>
          <a:p>
            <a:pPr algn="just"/>
            <a:r>
              <a:rPr lang="tr-TR" dirty="0" smtClean="0"/>
              <a:t>Alt Sınıf / Çocuk Sınıfı(</a:t>
            </a:r>
            <a:r>
              <a:rPr lang="tr-TR" dirty="0" err="1" smtClean="0"/>
              <a:t>Sub</a:t>
            </a:r>
            <a:r>
              <a:rPr lang="tr-TR" dirty="0" smtClean="0"/>
              <a:t> Class / Child Class): Alt sınıf, diğer sınıfı devralan bir sınıftır. Ayrıca türetilmiş bir sınıf, genişletilmiş sınıf veya alt sınıf olarak da adlandırılır.</a:t>
            </a:r>
          </a:p>
          <a:p>
            <a:pPr algn="just"/>
            <a:r>
              <a:rPr lang="tr-TR" dirty="0" smtClean="0"/>
              <a:t>Süper Sınıf / Üst Sınıf (</a:t>
            </a:r>
            <a:r>
              <a:rPr lang="tr-TR" dirty="0" err="1" smtClean="0"/>
              <a:t>Super</a:t>
            </a:r>
            <a:r>
              <a:rPr lang="tr-TR" dirty="0" smtClean="0"/>
              <a:t> Class / </a:t>
            </a:r>
            <a:r>
              <a:rPr lang="tr-TR" dirty="0" err="1" smtClean="0"/>
              <a:t>Parent</a:t>
            </a:r>
            <a:r>
              <a:rPr lang="tr-TR" dirty="0" smtClean="0"/>
              <a:t> Class): </a:t>
            </a:r>
            <a:r>
              <a:rPr lang="tr-TR" dirty="0"/>
              <a:t>B</a:t>
            </a:r>
            <a:r>
              <a:rPr lang="tr-TR" dirty="0" smtClean="0"/>
              <a:t>ir alt sınıfın özellikleri miras aldığı sınıftır. Ayrıca bir temel sınıf veya bir üst sınıf olarak da adlandırılır.</a:t>
            </a:r>
          </a:p>
          <a:p>
            <a:pPr algn="just"/>
            <a:r>
              <a:rPr lang="tr-TR" dirty="0" smtClean="0"/>
              <a:t>Yeniden Kullanılabilirlik: Adının belirttiği gibi, yeniden kullanılabilirlik, yeni bir sınıf oluştururken var olan sınıfın alanlarını ve yöntemlerini yeniden kullanmamızı kolaylaştıran bir mekanizmadır. Önceki sınıfta önceden tanımlanan aynı alanları ve yöntemleri kullanabilirsiniz.</a:t>
            </a: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Kalıtım Türleri</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tr-TR" sz="2400" dirty="0" smtClean="0"/>
              <a:t>1-) </a:t>
            </a:r>
            <a:r>
              <a:rPr lang="tr-TR" sz="2400" dirty="0" err="1" smtClean="0"/>
              <a:t>Single</a:t>
            </a:r>
            <a:r>
              <a:rPr lang="tr-TR" sz="2400" dirty="0" smtClean="0"/>
              <a:t> / Tekli Kalıtım</a:t>
            </a:r>
            <a:endParaRPr lang="en-US" sz="2400"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372131"/>
            <a:ext cx="2433421" cy="2983505"/>
          </a:xfrm>
          <a:prstGeom prst="rect">
            <a:avLst/>
          </a:prstGeom>
        </p:spPr>
      </p:pic>
      <p:sp>
        <p:nvSpPr>
          <p:cNvPr id="5" name="Dikdörtgen 4"/>
          <p:cNvSpPr/>
          <p:nvPr/>
        </p:nvSpPr>
        <p:spPr>
          <a:xfrm>
            <a:off x="6050300" y="2435779"/>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Ebeveyn</a:t>
            </a:r>
            <a:endParaRPr lang="tr-TR" dirty="0"/>
          </a:p>
        </p:txBody>
      </p:sp>
      <p:sp>
        <p:nvSpPr>
          <p:cNvPr id="9" name="Dikdörtgen 8"/>
          <p:cNvSpPr/>
          <p:nvPr/>
        </p:nvSpPr>
        <p:spPr>
          <a:xfrm>
            <a:off x="6039477" y="4387970"/>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Çocuk</a:t>
            </a:r>
            <a:endParaRPr lang="tr-TR" dirty="0"/>
          </a:p>
        </p:txBody>
      </p:sp>
      <p:cxnSp>
        <p:nvCxnSpPr>
          <p:cNvPr id="10" name="Düz Ok Bağlayıcısı 9"/>
          <p:cNvCxnSpPr>
            <a:endCxn id="5" idx="2"/>
          </p:cNvCxnSpPr>
          <p:nvPr/>
        </p:nvCxnSpPr>
        <p:spPr>
          <a:xfrm flipV="1">
            <a:off x="7059590" y="3220783"/>
            <a:ext cx="1" cy="11491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035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Kalıtım Türleri</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tr-TR" sz="2400" dirty="0"/>
              <a:t>2</a:t>
            </a:r>
            <a:r>
              <a:rPr lang="tr-TR" sz="2400" dirty="0" smtClean="0"/>
              <a:t>-) </a:t>
            </a:r>
            <a:r>
              <a:rPr lang="tr-TR" sz="2400" dirty="0" err="1" smtClean="0"/>
              <a:t>Multilevel</a:t>
            </a:r>
            <a:r>
              <a:rPr lang="tr-TR" sz="2400" dirty="0" smtClean="0"/>
              <a:t> / Çoklu Kalıtım</a:t>
            </a:r>
            <a:endParaRPr lang="en-US" sz="2400" dirty="0"/>
          </a:p>
        </p:txBody>
      </p:sp>
      <p:sp>
        <p:nvSpPr>
          <p:cNvPr id="5" name="Dikdörtgen 4"/>
          <p:cNvSpPr/>
          <p:nvPr/>
        </p:nvSpPr>
        <p:spPr>
          <a:xfrm>
            <a:off x="5696617" y="2235317"/>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Büyükanne/</a:t>
            </a:r>
          </a:p>
          <a:p>
            <a:pPr algn="ctr"/>
            <a:r>
              <a:rPr lang="tr-TR" dirty="0" smtClean="0"/>
              <a:t>Büyükbaba</a:t>
            </a:r>
            <a:endParaRPr lang="tr-TR" dirty="0"/>
          </a:p>
        </p:txBody>
      </p:sp>
      <p:sp>
        <p:nvSpPr>
          <p:cNvPr id="9" name="Dikdörtgen 8"/>
          <p:cNvSpPr/>
          <p:nvPr/>
        </p:nvSpPr>
        <p:spPr>
          <a:xfrm>
            <a:off x="5696617" y="3970885"/>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Çocuk</a:t>
            </a:r>
            <a:endParaRPr lang="tr-TR" dirty="0"/>
          </a:p>
        </p:txBody>
      </p:sp>
      <p:cxnSp>
        <p:nvCxnSpPr>
          <p:cNvPr id="10" name="Düz Ok Bağlayıcısı 9"/>
          <p:cNvCxnSpPr>
            <a:endCxn id="5" idx="2"/>
          </p:cNvCxnSpPr>
          <p:nvPr/>
        </p:nvCxnSpPr>
        <p:spPr>
          <a:xfrm flipV="1">
            <a:off x="6702725" y="3020321"/>
            <a:ext cx="3183" cy="904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235317"/>
            <a:ext cx="1883641" cy="3655977"/>
          </a:xfrm>
          <a:prstGeom prst="rect">
            <a:avLst/>
          </a:prstGeom>
        </p:spPr>
      </p:pic>
      <p:sp>
        <p:nvSpPr>
          <p:cNvPr id="11" name="Dikdörtgen 10"/>
          <p:cNvSpPr/>
          <p:nvPr/>
        </p:nvSpPr>
        <p:spPr>
          <a:xfrm>
            <a:off x="5696617" y="5669997"/>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Torun</a:t>
            </a:r>
            <a:endParaRPr lang="tr-TR" dirty="0"/>
          </a:p>
        </p:txBody>
      </p:sp>
      <p:cxnSp>
        <p:nvCxnSpPr>
          <p:cNvPr id="12" name="Düz Ok Bağlayıcısı 11"/>
          <p:cNvCxnSpPr/>
          <p:nvPr/>
        </p:nvCxnSpPr>
        <p:spPr>
          <a:xfrm flipV="1">
            <a:off x="6699542" y="4741220"/>
            <a:ext cx="3183" cy="904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802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Kalıtım Türleri</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tr-TR" sz="2400" dirty="0" smtClean="0"/>
              <a:t>3-) </a:t>
            </a:r>
            <a:r>
              <a:rPr lang="tr-TR" sz="2400" dirty="0" err="1" smtClean="0"/>
              <a:t>Hierarchical</a:t>
            </a:r>
            <a:r>
              <a:rPr lang="tr-TR" sz="2400" dirty="0" smtClean="0"/>
              <a:t> / Hiyerarşik Kalıtım</a:t>
            </a:r>
            <a:endParaRPr lang="en-US" sz="2400" dirty="0"/>
          </a:p>
        </p:txBody>
      </p:sp>
      <p:sp>
        <p:nvSpPr>
          <p:cNvPr id="5" name="Dikdörtgen 4"/>
          <p:cNvSpPr/>
          <p:nvPr/>
        </p:nvSpPr>
        <p:spPr>
          <a:xfrm>
            <a:off x="7298439" y="2577158"/>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Ebeveyn</a:t>
            </a:r>
            <a:endParaRPr lang="tr-TR" dirty="0"/>
          </a:p>
        </p:txBody>
      </p:sp>
      <p:sp>
        <p:nvSpPr>
          <p:cNvPr id="9" name="Dikdörtgen 8"/>
          <p:cNvSpPr/>
          <p:nvPr/>
        </p:nvSpPr>
        <p:spPr>
          <a:xfrm>
            <a:off x="6039477" y="3980564"/>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1. çocuk</a:t>
            </a:r>
            <a:endParaRPr lang="tr-TR" dirty="0"/>
          </a:p>
        </p:txBody>
      </p:sp>
      <p:cxnSp>
        <p:nvCxnSpPr>
          <p:cNvPr id="10" name="Düz Ok Bağlayıcısı 9"/>
          <p:cNvCxnSpPr>
            <a:stCxn id="9" idx="0"/>
            <a:endCxn id="5" idx="2"/>
          </p:cNvCxnSpPr>
          <p:nvPr/>
        </p:nvCxnSpPr>
        <p:spPr>
          <a:xfrm flipV="1">
            <a:off x="7048768" y="3362162"/>
            <a:ext cx="1258962" cy="6184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a:xfrm>
            <a:off x="8501932" y="3980564"/>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2. çocuk</a:t>
            </a:r>
            <a:endParaRPr lang="tr-TR" dirty="0"/>
          </a:p>
        </p:txBody>
      </p:sp>
      <p:cxnSp>
        <p:nvCxnSpPr>
          <p:cNvPr id="12" name="Düz Ok Bağlayıcısı 11"/>
          <p:cNvCxnSpPr>
            <a:stCxn id="11" idx="0"/>
          </p:cNvCxnSpPr>
          <p:nvPr/>
        </p:nvCxnSpPr>
        <p:spPr>
          <a:xfrm flipH="1" flipV="1">
            <a:off x="8307729" y="3362162"/>
            <a:ext cx="1203494" cy="6184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563" y="2593335"/>
            <a:ext cx="3444538" cy="2118544"/>
          </a:xfrm>
          <a:prstGeom prst="rect">
            <a:avLst/>
          </a:prstGeom>
        </p:spPr>
      </p:pic>
    </p:spTree>
    <p:extLst>
      <p:ext uri="{BB962C8B-B14F-4D97-AF65-F5344CB8AC3E}">
        <p14:creationId xmlns:p14="http://schemas.microsoft.com/office/powerpoint/2010/main" val="899528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Kalıtım Türleri</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tr-TR" sz="2400" dirty="0" smtClean="0"/>
              <a:t>4-) </a:t>
            </a:r>
            <a:r>
              <a:rPr lang="tr-TR" sz="2400" dirty="0" err="1" smtClean="0"/>
              <a:t>Multiple</a:t>
            </a:r>
            <a:r>
              <a:rPr lang="tr-TR" sz="2400" dirty="0" smtClean="0"/>
              <a:t> / Çoklu Kalıtım</a:t>
            </a:r>
            <a:endParaRPr lang="en-US" sz="2400" dirty="0"/>
          </a:p>
        </p:txBody>
      </p:sp>
      <p:sp>
        <p:nvSpPr>
          <p:cNvPr id="5" name="Dikdörtgen 4"/>
          <p:cNvSpPr/>
          <p:nvPr/>
        </p:nvSpPr>
        <p:spPr>
          <a:xfrm>
            <a:off x="7505473" y="4072350"/>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Çocuk</a:t>
            </a:r>
            <a:endParaRPr lang="tr-TR" dirty="0"/>
          </a:p>
        </p:txBody>
      </p:sp>
      <p:sp>
        <p:nvSpPr>
          <p:cNvPr id="9" name="Dikdörtgen 8"/>
          <p:cNvSpPr/>
          <p:nvPr/>
        </p:nvSpPr>
        <p:spPr>
          <a:xfrm>
            <a:off x="6084507" y="2596173"/>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Anne</a:t>
            </a:r>
            <a:endParaRPr lang="tr-TR" dirty="0"/>
          </a:p>
        </p:txBody>
      </p:sp>
      <p:cxnSp>
        <p:nvCxnSpPr>
          <p:cNvPr id="10" name="Düz Ok Bağlayıcısı 9"/>
          <p:cNvCxnSpPr>
            <a:stCxn id="5" idx="0"/>
            <a:endCxn id="9" idx="2"/>
          </p:cNvCxnSpPr>
          <p:nvPr/>
        </p:nvCxnSpPr>
        <p:spPr>
          <a:xfrm flipH="1" flipV="1">
            <a:off x="7093798" y="3381177"/>
            <a:ext cx="1420966" cy="691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a:xfrm>
            <a:off x="8636114" y="2591333"/>
            <a:ext cx="2018581" cy="785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dirty="0" smtClean="0"/>
              <a:t>Baba</a:t>
            </a:r>
            <a:endParaRPr lang="tr-TR" dirty="0"/>
          </a:p>
        </p:txBody>
      </p:sp>
      <p:cxnSp>
        <p:nvCxnSpPr>
          <p:cNvPr id="12" name="Düz Ok Bağlayıcısı 11"/>
          <p:cNvCxnSpPr>
            <a:stCxn id="5" idx="0"/>
            <a:endCxn id="11" idx="2"/>
          </p:cNvCxnSpPr>
          <p:nvPr/>
        </p:nvCxnSpPr>
        <p:spPr>
          <a:xfrm flipV="1">
            <a:off x="8514764" y="3376337"/>
            <a:ext cx="1130641" cy="6960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563" y="2593335"/>
            <a:ext cx="3444538" cy="2118544"/>
          </a:xfrm>
          <a:prstGeom prst="rect">
            <a:avLst/>
          </a:prstGeom>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835" y="2593335"/>
            <a:ext cx="3434794" cy="2172233"/>
          </a:xfrm>
          <a:prstGeom prst="rect">
            <a:avLst/>
          </a:prstGeom>
        </p:spPr>
      </p:pic>
    </p:spTree>
    <p:extLst>
      <p:ext uri="{BB962C8B-B14F-4D97-AF65-F5344CB8AC3E}">
        <p14:creationId xmlns:p14="http://schemas.microsoft.com/office/powerpoint/2010/main" val="1587049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2629</TotalTime>
  <Words>604</Words>
  <Application>Microsoft Office PowerPoint</Application>
  <PresentationFormat>Geniş ekran</PresentationFormat>
  <Paragraphs>106</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Calibri</vt:lpstr>
      <vt:lpstr>Century Gothic</vt:lpstr>
      <vt:lpstr>Wingdings 3</vt:lpstr>
      <vt:lpstr>Duman</vt:lpstr>
      <vt:lpstr>Inheritance / Kalıtım</vt:lpstr>
      <vt:lpstr>İçindekiler</vt:lpstr>
      <vt:lpstr>Inheritance / Kalıtım Nedir? </vt:lpstr>
      <vt:lpstr>Inheritance / Kalıtım Nedir? (devamı)</vt:lpstr>
      <vt:lpstr>Kalıtımda Kullanılan Terimler</vt:lpstr>
      <vt:lpstr>Kalıtım Türleri</vt:lpstr>
      <vt:lpstr>Kalıtım Türleri</vt:lpstr>
      <vt:lpstr>Kalıtım Türleri</vt:lpstr>
      <vt:lpstr>Kalıtım Türleri</vt:lpstr>
      <vt:lpstr>Kalıtım Türleri</vt:lpstr>
      <vt:lpstr>Java Kalıtım Sözdizimi</vt:lpstr>
      <vt:lpstr>Kalıtım Örneği </vt:lpstr>
      <vt:lpstr>Kalıtım Örneği  </vt:lpstr>
      <vt:lpstr>Kalıtım Uygulama Örneği  </vt:lpstr>
      <vt:lpstr>super() Deyimi</vt:lpstr>
      <vt:lpstr>Override (iptal) İşlemi</vt:lpstr>
      <vt:lpstr>Sonuç</vt:lpstr>
      <vt:lpstr>Kaynaklar</vt:lpstr>
      <vt:lpstr>İlginiz için 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Microsoft hesabı</cp:lastModifiedBy>
  <cp:revision>61</cp:revision>
  <dcterms:created xsi:type="dcterms:W3CDTF">2020-04-15T07:57:29Z</dcterms:created>
  <dcterms:modified xsi:type="dcterms:W3CDTF">2021-06-15T23:50:05Z</dcterms:modified>
</cp:coreProperties>
</file>