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5" r:id="rId17"/>
    <p:sldId id="266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71" r:id="rId34"/>
    <p:sldId id="270" r:id="rId35"/>
    <p:sldId id="259" r:id="rId36"/>
    <p:sldId id="26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univera-ng.blogspot.com/2009/12/uml-ve-modelleme-bolum-4-class-snf.html" TargetMode="External"/><Relationship Id="rId3" Type="http://schemas.openxmlformats.org/officeDocument/2006/relationships/hyperlink" Target="https://tugrulbayrak.medium.com/uml-class-diyagramlari-4c3bb7e9cc4c" TargetMode="External"/><Relationship Id="rId7" Type="http://schemas.openxmlformats.org/officeDocument/2006/relationships/hyperlink" Target="http://univera-ng.blogspot.com/2009/11/uml-ve-modelleme-bolum-3-use-case.html" TargetMode="External"/><Relationship Id="rId12" Type="http://schemas.openxmlformats.org/officeDocument/2006/relationships/hyperlink" Target="http://youtube.com/bmdersleri" TargetMode="External"/><Relationship Id="rId2" Type="http://schemas.openxmlformats.org/officeDocument/2006/relationships/hyperlink" Target="https://www.ahmetcevahircinar.com.tr/2016/07/23/uml-nedir-uml-ne-ise-yarar-umlnin-faydalari-nelerdi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hmetkaymaz.com/2009/09/14/uml-ve-uml-diyagramlari-i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staff.emu.edu.tr/duygucelik/Documents/BLGM412/UML%20ve%20Modelleme.pdf" TargetMode="External"/><Relationship Id="rId10" Type="http://schemas.openxmlformats.org/officeDocument/2006/relationships/hyperlink" Target="https://www.youtube.com/channel/UCIdYgV-XFjv9q0IHtzUTtQw" TargetMode="External"/><Relationship Id="rId4" Type="http://schemas.openxmlformats.org/officeDocument/2006/relationships/hyperlink" Target="https://medium.com/gokhanyavas/uml-nedir-faydalar%C4%B1-nelerdir-7212d31279c" TargetMode="External"/><Relationship Id="rId9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974" y="2817867"/>
            <a:ext cx="9764202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UML DİYAGRAMLARI 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Mesut BİLGE 1711404009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08</a:t>
            </a:r>
            <a:r>
              <a:rPr lang="tr-TR" dirty="0" smtClean="0">
                <a:solidFill>
                  <a:schemeClr val="tx1"/>
                </a:solidFill>
              </a:rPr>
              <a:t>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357" r="5357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DEB69C2-A183-4D95-A820-41C7676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106545" y="179000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BİRLEŞİK YAPI ( COMPOSİTE STRUCTURE ) DİYAGRAMI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Birleşik yapı diyagramları özellikle bir </a:t>
            </a:r>
            <a:r>
              <a:rPr lang="tr-TR" dirty="0" smtClean="0"/>
              <a:t>sınıflandırıcı</a:t>
            </a:r>
            <a:r>
              <a:rPr lang="tr-TR" dirty="0"/>
              <a:t> ve onun çevresi ile olan alışverişlerini gösterir. Bu amaçla parça ve </a:t>
            </a:r>
            <a:r>
              <a:rPr lang="tr-TR" dirty="0" err="1"/>
              <a:t>konnektör</a:t>
            </a:r>
            <a:r>
              <a:rPr lang="tr-TR" dirty="0"/>
              <a:t> gösterimleri kullanılır.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65" y="3262483"/>
            <a:ext cx="4549881" cy="28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DAĞILIM ( DEPLOYMENT ) DİYAGRAMI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Sistem donanımını ve yazılımını temsil etmek için </a:t>
            </a:r>
            <a:r>
              <a:rPr lang="tr-TR" dirty="0" err="1"/>
              <a:t>kullanılmaktadır.Sistemde</a:t>
            </a:r>
            <a:r>
              <a:rPr lang="tr-TR" dirty="0"/>
              <a:t> hangi donanım bileşenlerinin olduğunu ve bunlarla hangi yazılımların çalıştığını anlatan diyagramdır.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12" y="3303586"/>
            <a:ext cx="679227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PAKET ( PACKAGE ) DİYAGRAMI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tr-TR" dirty="0" smtClean="0"/>
              <a:t>ir </a:t>
            </a:r>
            <a:r>
              <a:rPr lang="tr-TR" dirty="0"/>
              <a:t>modeli oluşturan paketler arasındaki bağımlılıkları göstermek için kullanılır. Ana hedef, karmaşık bir sistemi oluşturan çeşitli büyük bileşenler arasındaki ilişkiyi göstermektir. </a:t>
            </a:r>
            <a:endParaRPr lang="tr-TR" dirty="0" smtClean="0"/>
          </a:p>
          <a:p>
            <a:r>
              <a:rPr lang="tr-TR" dirty="0"/>
              <a:t>Her </a:t>
            </a:r>
            <a:r>
              <a:rPr lang="tr-TR" dirty="0" smtClean="0"/>
              <a:t>paket dikdörtgen ve  </a:t>
            </a:r>
            <a:r>
              <a:rPr lang="tr-TR" dirty="0"/>
              <a:t>sol üst köşesinde küçük bir dikdörtgen </a:t>
            </a:r>
            <a:r>
              <a:rPr lang="tr-TR" dirty="0" smtClean="0"/>
              <a:t>olacak şekilde  çizilir.</a:t>
            </a:r>
          </a:p>
          <a:p>
            <a:r>
              <a:rPr lang="tr-TR" dirty="0"/>
              <a:t>Paketler arasındaki bağımlılıklar kesikli ok ile bağımlı olan paketten bağlı olunun pakete doğru gösterilir.</a:t>
            </a:r>
          </a:p>
          <a:p>
            <a:r>
              <a:rPr lang="tr-TR" dirty="0" smtClean="0"/>
              <a:t>Paketler </a:t>
            </a:r>
            <a:r>
              <a:rPr lang="tr-TR" dirty="0"/>
              <a:t>mantıksal olarak daha üst paketler içerisinde yer alabilir.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96" y="4940181"/>
            <a:ext cx="5068795" cy="1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ETKİLEŞİM DİYAGRAMLARI NELERDİR ?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Etkileşim diyagramları 4’e ayrılır.</a:t>
            </a:r>
          </a:p>
          <a:p>
            <a:r>
              <a:rPr lang="tr-TR" dirty="0" smtClean="0"/>
              <a:t>İletişim Diyagramı</a:t>
            </a:r>
            <a:endParaRPr lang="tr-TR" dirty="0"/>
          </a:p>
          <a:p>
            <a:r>
              <a:rPr lang="tr-TR" dirty="0" smtClean="0"/>
              <a:t>Etkileşime </a:t>
            </a:r>
            <a:r>
              <a:rPr lang="tr-TR" dirty="0"/>
              <a:t>Bakış </a:t>
            </a:r>
            <a:r>
              <a:rPr lang="tr-TR" dirty="0" smtClean="0"/>
              <a:t>Diyagramı</a:t>
            </a:r>
            <a:endParaRPr lang="tr-TR" dirty="0"/>
          </a:p>
          <a:p>
            <a:r>
              <a:rPr lang="tr-TR" dirty="0" smtClean="0"/>
              <a:t>Sıralama Diyagramı</a:t>
            </a:r>
            <a:endParaRPr lang="tr-TR" dirty="0"/>
          </a:p>
          <a:p>
            <a:r>
              <a:rPr lang="tr-TR" dirty="0" smtClean="0"/>
              <a:t>Zaman </a:t>
            </a:r>
            <a:r>
              <a:rPr lang="tr-TR" dirty="0"/>
              <a:t>Akış </a:t>
            </a:r>
            <a:r>
              <a:rPr lang="tr-TR" dirty="0" smtClean="0"/>
              <a:t>Diyagramı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Şimdi kısaca bunlardan bahsedelim.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57692" y="1584960"/>
            <a:ext cx="8915400" cy="3777622"/>
          </a:xfrm>
        </p:spPr>
        <p:txBody>
          <a:bodyPr/>
          <a:lstStyle/>
          <a:p>
            <a:r>
              <a:rPr lang="tr-TR" dirty="0" smtClean="0"/>
              <a:t>İletişim Diyagramı : </a:t>
            </a:r>
            <a:r>
              <a:rPr lang="tr-TR" dirty="0"/>
              <a:t>Yazılım ve Sistem modellemelerinde kullanılan UML diyagramlarından biridir. İletişim Diyagramı bir sistemde bulunan sınıflar arasındaki dinamik ilişkileri mesajlar aracılığıyla gösterir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Etkileşime Bakış Diyagramı : </a:t>
            </a:r>
            <a:r>
              <a:rPr lang="tr-TR" dirty="0"/>
              <a:t>Farklı etkileşim diyagramları kullanarak, bunlar arasındaki komut akışını gösterir. Bir başka deyişle, elemanları etkileşim diyagramları olan faaliyet diyagramlarıdır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Sıralama Diyagramı : </a:t>
            </a:r>
            <a:r>
              <a:rPr lang="tr-TR" dirty="0"/>
              <a:t>Sıralama Diyagramı nesnelerin birbirine hangi sırayla ve nasıl çalıştığını gösteren bir etkileşim diyagramıdır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Zaman Akış Diyagramı : </a:t>
            </a:r>
            <a:r>
              <a:rPr lang="tr-TR" dirty="0"/>
              <a:t>Nesnelerin bir zaman akışı içerisinde birbirleri ile etkileşimini göstermede kullanılır.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DAVRANIŞ DİYAGRAMLARI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Davranış Diyagramları ;</a:t>
            </a:r>
            <a:endParaRPr lang="tr-TR" dirty="0"/>
          </a:p>
          <a:p>
            <a:r>
              <a:rPr lang="tr-TR" dirty="0" smtClean="0"/>
              <a:t>Faaliyet Diyagramı</a:t>
            </a:r>
          </a:p>
          <a:p>
            <a:r>
              <a:rPr lang="tr-TR" dirty="0" smtClean="0"/>
              <a:t>Durum Diyagramı</a:t>
            </a:r>
          </a:p>
          <a:p>
            <a:r>
              <a:rPr lang="tr-TR" dirty="0" err="1" smtClean="0"/>
              <a:t>Use</a:t>
            </a:r>
            <a:r>
              <a:rPr lang="tr-TR" dirty="0" smtClean="0"/>
              <a:t> Case Diyagramı</a:t>
            </a:r>
          </a:p>
          <a:p>
            <a:pPr marL="0" indent="0">
              <a:buNone/>
            </a:pPr>
            <a:r>
              <a:rPr lang="tr-TR" dirty="0" smtClean="0"/>
              <a:t>Olmak üzere 3  bölüme ayrılır.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FAALİYET DİYAGRAMI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Etkinlik diyagramları sistem içerisindeki eylemlerin akışını gösterir. Diyagram yukarıdan aşağıya doğru okunur ve dallanmalar paralel eylemleri ve durumları belirtir. Dallanma, aynı anda birden fazla sürecin işlediğini gösterir. 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38" y="2627819"/>
            <a:ext cx="3392178" cy="37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DURUM DİYAGRAMI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Sistemdeki nesnenin davranışı, kendisine gönderilen iletilerin yanı sıra x anı içerisinde değişiklik gösteriyor ise </a:t>
            </a:r>
            <a:r>
              <a:rPr lang="tr-TR" dirty="0" err="1"/>
              <a:t>state</a:t>
            </a:r>
            <a:r>
              <a:rPr lang="tr-TR" dirty="0"/>
              <a:t> diyagram kullanılır. Durum değiştirmeyen nesneler için </a:t>
            </a:r>
            <a:r>
              <a:rPr lang="tr-TR" dirty="0" err="1"/>
              <a:t>state</a:t>
            </a:r>
            <a:r>
              <a:rPr lang="tr-TR" dirty="0"/>
              <a:t> diyagram modellemesinin kullanılması uygun değildir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State</a:t>
            </a:r>
            <a:r>
              <a:rPr lang="tr-TR" dirty="0" smtClean="0"/>
              <a:t> diyagramlarında kullanılan 9 adet temel kavram vardır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473825"/>
            <a:ext cx="8915400" cy="5910350"/>
          </a:xfrm>
        </p:spPr>
        <p:txBody>
          <a:bodyPr>
            <a:normAutofit fontScale="70000" lnSpcReduction="20000"/>
          </a:bodyPr>
          <a:lstStyle/>
          <a:p>
            <a:pPr algn="ctr"/>
            <a:endParaRPr lang="tr-TR" dirty="0" smtClean="0"/>
          </a:p>
          <a:p>
            <a:pPr algn="ctr"/>
            <a:r>
              <a:rPr lang="tr-TR" dirty="0" err="1"/>
              <a:t>State</a:t>
            </a:r>
            <a:r>
              <a:rPr lang="tr-TR" dirty="0"/>
              <a:t> Machine (Durum Makinesi)</a:t>
            </a:r>
          </a:p>
          <a:p>
            <a:pPr marL="0" indent="0" algn="ctr">
              <a:buNone/>
            </a:pPr>
            <a:r>
              <a:rPr lang="tr-TR" dirty="0"/>
              <a:t> Bir nesne yada sisteme ait bütün durumları şema halinde gösteren yapıdır.</a:t>
            </a:r>
          </a:p>
          <a:p>
            <a:pPr algn="ctr"/>
            <a:r>
              <a:rPr lang="tr-TR" dirty="0" err="1" smtClean="0"/>
              <a:t>İnitial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( ilk durum )</a:t>
            </a:r>
          </a:p>
          <a:p>
            <a:pPr marL="0" indent="0" algn="ctr">
              <a:buNone/>
            </a:pPr>
            <a:r>
              <a:rPr lang="tr-TR" dirty="0"/>
              <a:t>Yaşam döngüsünün ilk eylemi ya da başlama noktasını ifade eden </a:t>
            </a:r>
            <a:r>
              <a:rPr lang="tr-TR" dirty="0" smtClean="0"/>
              <a:t>elemandır.</a:t>
            </a:r>
          </a:p>
          <a:p>
            <a:pPr algn="ctr"/>
            <a:r>
              <a:rPr lang="tr-TR" dirty="0" err="1"/>
              <a:t>State</a:t>
            </a:r>
            <a:r>
              <a:rPr lang="tr-TR" dirty="0"/>
              <a:t> (Durum</a:t>
            </a:r>
            <a:r>
              <a:rPr lang="tr-TR" dirty="0" smtClean="0"/>
              <a:t>)</a:t>
            </a:r>
          </a:p>
          <a:p>
            <a:pPr marL="0" indent="0" algn="ctr">
              <a:buNone/>
            </a:pPr>
            <a:r>
              <a:rPr lang="tr-TR" b="1" dirty="0"/>
              <a:t> </a:t>
            </a:r>
            <a:r>
              <a:rPr lang="tr-TR" dirty="0"/>
              <a:t>Nesnenin ya da </a:t>
            </a:r>
            <a:r>
              <a:rPr lang="tr-TR" dirty="0" smtClean="0"/>
              <a:t>sistemin </a:t>
            </a:r>
            <a:r>
              <a:rPr lang="tr-TR" dirty="0"/>
              <a:t>x anındaki durumunu ifade etmek için kullanılır. </a:t>
            </a:r>
            <a:endParaRPr lang="tr-TR" dirty="0" smtClean="0"/>
          </a:p>
          <a:p>
            <a:pPr algn="ctr"/>
            <a:r>
              <a:rPr lang="tr-TR" dirty="0" err="1"/>
              <a:t>Transition</a:t>
            </a:r>
            <a:r>
              <a:rPr lang="tr-TR" dirty="0"/>
              <a:t> (</a:t>
            </a:r>
            <a:r>
              <a:rPr lang="tr-TR" dirty="0" smtClean="0"/>
              <a:t>Geçiş)</a:t>
            </a:r>
          </a:p>
          <a:p>
            <a:pPr marL="0" indent="0" algn="ctr">
              <a:buNone/>
            </a:pPr>
            <a:r>
              <a:rPr lang="tr-TR" dirty="0" smtClean="0"/>
              <a:t>Nesnenin </a:t>
            </a:r>
            <a:r>
              <a:rPr lang="tr-TR" dirty="0"/>
              <a:t>bir durumdan diğer bir duruma geçişini ifade eder. </a:t>
            </a:r>
            <a:endParaRPr lang="tr-TR" dirty="0" smtClean="0"/>
          </a:p>
          <a:p>
            <a:pPr algn="ctr"/>
            <a:r>
              <a:rPr lang="tr-TR" dirty="0" err="1"/>
              <a:t>History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 (Geçmiş </a:t>
            </a:r>
            <a:r>
              <a:rPr lang="tr-TR" dirty="0" smtClean="0"/>
              <a:t>Durumlar)</a:t>
            </a:r>
          </a:p>
          <a:p>
            <a:pPr marL="0" indent="0" algn="ctr">
              <a:buNone/>
            </a:pPr>
            <a:r>
              <a:rPr lang="tr-TR" dirty="0" smtClean="0"/>
              <a:t>Bir </a:t>
            </a:r>
            <a:r>
              <a:rPr lang="tr-TR" dirty="0"/>
              <a:t>akışta, bir nesne, transa ya da bekleme durumuna geçebilir. Belirli bir olayın gerçekleşme süresinde bekleme durumuna girdiği zaman son aktif durumuna geri dönmek istenebilir</a:t>
            </a:r>
            <a:r>
              <a:rPr lang="tr-TR" dirty="0" smtClean="0"/>
              <a:t>.</a:t>
            </a:r>
          </a:p>
          <a:p>
            <a:pPr algn="ctr"/>
            <a:r>
              <a:rPr lang="tr-TR" dirty="0" smtClean="0"/>
              <a:t>EVENT (OLAY )</a:t>
            </a:r>
          </a:p>
          <a:p>
            <a:pPr marL="0" indent="0" algn="ctr">
              <a:buNone/>
            </a:pPr>
            <a:r>
              <a:rPr lang="tr-TR" dirty="0"/>
              <a:t>Durumlar arası geçişi tetikleyiciler olay </a:t>
            </a:r>
            <a:r>
              <a:rPr lang="tr-TR" dirty="0" smtClean="0"/>
              <a:t>olarak </a:t>
            </a:r>
            <a:r>
              <a:rPr lang="tr-TR" dirty="0"/>
              <a:t>adlandırılır</a:t>
            </a:r>
            <a:r>
              <a:rPr lang="tr-TR" dirty="0" smtClean="0"/>
              <a:t>.</a:t>
            </a:r>
          </a:p>
          <a:p>
            <a:pPr algn="ctr"/>
            <a:r>
              <a:rPr lang="tr-TR" dirty="0" smtClean="0"/>
              <a:t>ACTİON (EYLEM)</a:t>
            </a:r>
          </a:p>
          <a:p>
            <a:pPr marL="0" indent="0" algn="ctr">
              <a:buNone/>
            </a:pPr>
            <a:r>
              <a:rPr lang="tr-TR" dirty="0"/>
              <a:t>Y</a:t>
            </a:r>
            <a:r>
              <a:rPr lang="tr-TR" dirty="0" smtClean="0"/>
              <a:t>aşanan </a:t>
            </a:r>
            <a:r>
              <a:rPr lang="tr-TR" dirty="0"/>
              <a:t>durum değişimi sonrasında yaptığı işlerdir</a:t>
            </a:r>
            <a:r>
              <a:rPr lang="tr-TR" dirty="0" smtClean="0"/>
              <a:t>.</a:t>
            </a:r>
          </a:p>
          <a:p>
            <a:pPr algn="ctr"/>
            <a:r>
              <a:rPr lang="tr-TR" dirty="0" smtClean="0"/>
              <a:t>SİGNAL (SİNYAL)</a:t>
            </a:r>
          </a:p>
          <a:p>
            <a:pPr marL="0" indent="0" algn="ctr">
              <a:buNone/>
            </a:pPr>
            <a:r>
              <a:rPr lang="tr-TR" dirty="0"/>
              <a:t>Duruma bir mesaj yada tetikleyici gönderimi olduğunda geçiş oluşur ve </a:t>
            </a:r>
            <a:r>
              <a:rPr lang="tr-TR" dirty="0" smtClean="0"/>
              <a:t>mesaj olay ile gönderildiğinde </a:t>
            </a:r>
            <a:r>
              <a:rPr lang="tr-TR" dirty="0"/>
              <a:t>sinyal olarak adlandırılır.</a:t>
            </a:r>
            <a:endParaRPr lang="tr-TR" dirty="0" smtClean="0"/>
          </a:p>
          <a:p>
            <a:pPr algn="ctr"/>
            <a:r>
              <a:rPr lang="tr-TR" dirty="0"/>
              <a:t>Final </a:t>
            </a:r>
            <a:r>
              <a:rPr lang="tr-TR" dirty="0" err="1"/>
              <a:t>State</a:t>
            </a:r>
            <a:r>
              <a:rPr lang="tr-TR" dirty="0"/>
              <a:t> (Son Durum</a:t>
            </a:r>
            <a:r>
              <a:rPr lang="tr-TR" dirty="0" smtClean="0"/>
              <a:t>)</a:t>
            </a:r>
          </a:p>
          <a:p>
            <a:pPr marL="0" indent="0" algn="ctr">
              <a:buNone/>
            </a:pPr>
            <a:r>
              <a:rPr lang="tr-TR" b="1" dirty="0"/>
              <a:t> </a:t>
            </a:r>
            <a:r>
              <a:rPr lang="tr-TR" dirty="0"/>
              <a:t>Sistemin yaşam döngüsü içerisindeki son durumunu ifade eder</a:t>
            </a:r>
            <a:r>
              <a:rPr lang="tr-TR" dirty="0" smtClean="0"/>
              <a:t>.</a:t>
            </a:r>
          </a:p>
          <a:p>
            <a:pPr marL="0" indent="0" algn="ctr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 CASE DİYAGRAMI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 </a:t>
            </a:r>
            <a:r>
              <a:rPr lang="tr-TR" dirty="0"/>
              <a:t>süreçlerinin yönetilmesi aşamasında ihtiyaç duyulan tüm fonksiyonları, bu fonksiyonları tetikleyecek aktörleri, fonksiyonlardan etkilenecek aktörleri ve fonksiyonlar arasındaki ilişkileri göstermek amacıyla kullanılmaktadır.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22" y="3441090"/>
            <a:ext cx="4673736" cy="32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İÇİNDEKİLER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UML DİYAGRAMI NEDİR ?</a:t>
            </a:r>
            <a:endParaRPr lang="tr-TR" dirty="0"/>
          </a:p>
          <a:p>
            <a:r>
              <a:rPr lang="tr-TR" dirty="0" smtClean="0"/>
              <a:t>YAPISAL UML DİYAGRAMLARI</a:t>
            </a:r>
            <a:endParaRPr lang="tr-TR" dirty="0"/>
          </a:p>
          <a:p>
            <a:r>
              <a:rPr lang="tr-TR" dirty="0"/>
              <a:t>ETKİLEŞİM </a:t>
            </a:r>
            <a:r>
              <a:rPr lang="tr-TR" dirty="0" smtClean="0"/>
              <a:t>DİYAGRAMLARI</a:t>
            </a:r>
          </a:p>
          <a:p>
            <a:r>
              <a:rPr lang="tr-TR" dirty="0" smtClean="0"/>
              <a:t>DAVRANIŞ DİYAGRAMLARI</a:t>
            </a:r>
            <a:endParaRPr lang="tr-TR" dirty="0"/>
          </a:p>
          <a:p>
            <a:r>
              <a:rPr lang="tr-TR" dirty="0" smtClean="0"/>
              <a:t>UML ‘ İN FAYDALARI NELERDİR ?</a:t>
            </a:r>
            <a:endParaRPr lang="tr-TR" dirty="0"/>
          </a:p>
          <a:p>
            <a:r>
              <a:rPr lang="tr-TR" dirty="0" smtClean="0"/>
              <a:t>Kaynaklar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 GÖSTERİMİ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74" y="1297805"/>
            <a:ext cx="3901163" cy="540504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6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ASSOCIATION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Association ortada bir sahibin olmadığı ilişkilere denir.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40" y="2665616"/>
            <a:ext cx="2562622" cy="31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4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ASSOCIATION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45" y="2211728"/>
            <a:ext cx="5722196" cy="3573930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6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ASSOCIATION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60" y="1988127"/>
            <a:ext cx="7547846" cy="3140825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9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ASSOCIATION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35" y="2150563"/>
            <a:ext cx="4908377" cy="3697428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DEPENDENCY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sınıf bir başka sınıfın nesnesini </a:t>
            </a:r>
            <a:r>
              <a:rPr lang="tr-TR" dirty="0" err="1"/>
              <a:t>local</a:t>
            </a:r>
            <a:r>
              <a:rPr lang="tr-TR" dirty="0"/>
              <a:t> değişken olarak kullanıyorsa buna </a:t>
            </a:r>
            <a:r>
              <a:rPr lang="tr-TR" dirty="0" err="1"/>
              <a:t>dependency</a:t>
            </a:r>
            <a:r>
              <a:rPr lang="tr-TR" dirty="0"/>
              <a:t> denir.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63" y="3116172"/>
            <a:ext cx="2173530" cy="32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4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DEPENDENCY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22" y="2527400"/>
            <a:ext cx="7274966" cy="1678839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25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AGGREGATION	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Nesnelerin parça bütün ilişkisine AGGREGATİON denir .</a:t>
            </a:r>
            <a:endParaRPr lang="tr-TR" dirty="0"/>
          </a:p>
        </p:txBody>
      </p:sp>
      <p:pic>
        <p:nvPicPr>
          <p:cNvPr id="7" name="İçerik Yer Tutucus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26" y="3229247"/>
            <a:ext cx="1947888" cy="17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AGGREGATION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27" y="2467541"/>
            <a:ext cx="3139280" cy="191258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57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COMPOSITION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Composition'da</a:t>
            </a:r>
            <a:r>
              <a:rPr lang="tr-TR" dirty="0"/>
              <a:t> da parça-bütün ilişkisi vardır, fakat parça ve bütün nesnelerinin ömürleri birbirine sıkı sıkıya bağlıdır. Birinin ölmesi/yok olması/silinmesi diğerini de öldürür/yok eder/siler.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37" y="3457268"/>
            <a:ext cx="1598465" cy="25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1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UML DİYAGRAMI NEDİR 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sz="1700" dirty="0"/>
              <a:t>İ</a:t>
            </a:r>
            <a:r>
              <a:rPr lang="tr-TR" sz="1700" dirty="0" smtClean="0"/>
              <a:t>ş </a:t>
            </a:r>
            <a:r>
              <a:rPr lang="tr-TR" sz="1700" dirty="0"/>
              <a:t>sistemlerinin modellenmesi konusunda </a:t>
            </a:r>
            <a:r>
              <a:rPr lang="tr-TR" sz="1700" dirty="0" smtClean="0"/>
              <a:t>1997 yılında ortaya </a:t>
            </a:r>
            <a:r>
              <a:rPr lang="tr-TR" sz="1700" dirty="0"/>
              <a:t>çıkmış bir dildir. UML bir programlama dili değildir, aksine bir modelleme dilidir</a:t>
            </a:r>
            <a:r>
              <a:rPr lang="tr-TR" sz="1700" dirty="0" smtClean="0"/>
              <a:t>. Genellikle </a:t>
            </a:r>
            <a:r>
              <a:rPr lang="tr-TR" sz="1700" dirty="0"/>
              <a:t>yazılım sektöründe kullanılmakla beraber, iş sistemlerini, bir süreci veya herhangi bir işi grafikler ile açıklamak </a:t>
            </a:r>
            <a:r>
              <a:rPr lang="tr-TR" sz="1700" dirty="0" smtClean="0"/>
              <a:t>isteyenler tarafından </a:t>
            </a:r>
            <a:r>
              <a:rPr lang="tr-TR" sz="1700" dirty="0"/>
              <a:t>kullanılır</a:t>
            </a:r>
            <a:r>
              <a:rPr lang="tr-TR" sz="1700" dirty="0" smtClean="0"/>
              <a:t>.</a:t>
            </a:r>
            <a:endParaRPr lang="en-US" sz="17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51" y="3218577"/>
            <a:ext cx="562053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COMPOSİTİON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63" y="2725811"/>
            <a:ext cx="3849384" cy="2267122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4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INHERITANCE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3" y="2535740"/>
            <a:ext cx="1476581" cy="187668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03" y="2597660"/>
            <a:ext cx="235300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92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REALIZATION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94" y="2441172"/>
            <a:ext cx="1390844" cy="2038635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72" y="2365323"/>
            <a:ext cx="3134412" cy="21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33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UML ‘ İN FAYDALARI NELERDİR 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3883416"/>
          </a:xfrm>
        </p:spPr>
        <p:txBody>
          <a:bodyPr>
            <a:normAutofit fontScale="47500" lnSpcReduction="20000"/>
          </a:bodyPr>
          <a:lstStyle/>
          <a:p>
            <a:r>
              <a:rPr lang="tr-TR" sz="3800" dirty="0"/>
              <a:t>Takım çalışmasına birebirdir.</a:t>
            </a:r>
          </a:p>
          <a:p>
            <a:r>
              <a:rPr lang="tr-TR" sz="3800" dirty="0" smtClean="0"/>
              <a:t>Analizi </a:t>
            </a:r>
            <a:r>
              <a:rPr lang="tr-TR" sz="3800" dirty="0"/>
              <a:t>ve tasarımı geniş bir şekilde yapıldığından kodlama işlemi daha kolay olur. Çünkü programdan beklenilenler ve programlama ile yapılacaklar belirlenmiştir</a:t>
            </a:r>
            <a:r>
              <a:rPr lang="tr-TR" sz="3800" dirty="0" smtClean="0"/>
              <a:t>.</a:t>
            </a:r>
          </a:p>
          <a:p>
            <a:r>
              <a:rPr lang="tr-TR" sz="3800" dirty="0" smtClean="0"/>
              <a:t> Düzgün </a:t>
            </a:r>
            <a:r>
              <a:rPr lang="tr-TR" sz="3800" dirty="0"/>
              <a:t>yapılan tasarım aşamasından sonra, tekrar kullanılabilen kodların sayısı artacak ve program geliştirme maliyeti büyük ölçüde düşecektir.</a:t>
            </a:r>
          </a:p>
          <a:p>
            <a:r>
              <a:rPr lang="tr-TR" sz="3800" dirty="0"/>
              <a:t>UML diyagramları programın tamamını kapsayacağı için bellek kullanımını daha etkili hale getirilebilir.</a:t>
            </a:r>
          </a:p>
          <a:p>
            <a:r>
              <a:rPr lang="tr-TR" sz="3800" dirty="0"/>
              <a:t>Programın kararlılığı artacağı gibi </a:t>
            </a:r>
            <a:r>
              <a:rPr lang="tr-TR" sz="3800" dirty="0" smtClean="0"/>
              <a:t>doküman </a:t>
            </a:r>
            <a:r>
              <a:rPr lang="tr-TR" sz="3800" dirty="0"/>
              <a:t>halindeki programı koda çevirmek zamandan da tasarruf etmeyi sağlar.</a:t>
            </a:r>
          </a:p>
          <a:p>
            <a:r>
              <a:rPr lang="tr-TR" sz="3800" dirty="0"/>
              <a:t>Ortak çalışılan projelerde programcıların iletişimi daha kolay hale gelir. Çünkü UML ile program parçalara ayrılmıştır ve parçalar arasında bir ilişki kurulmuştur.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UML FAYDALARI NELERDİR ?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689" y="1342211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UML </a:t>
            </a:r>
            <a:r>
              <a:rPr lang="tr-TR" dirty="0"/>
              <a:t>standartlaşmış uluslararası bir dildir ve bu dili bilen herkes diyagramlardan aynı şeyleri anlar. </a:t>
            </a:r>
            <a:endParaRPr lang="tr-TR" dirty="0" smtClean="0"/>
          </a:p>
          <a:p>
            <a:pPr algn="just"/>
            <a:r>
              <a:rPr lang="tr-TR" dirty="0" smtClean="0"/>
              <a:t>Müşteri </a:t>
            </a:r>
            <a:r>
              <a:rPr lang="tr-TR" dirty="0"/>
              <a:t>ve teknik sorumlular diyagramlar üzerinden rahatça iletişim kurabilirler. </a:t>
            </a:r>
            <a:endParaRPr lang="tr-TR" dirty="0" smtClean="0"/>
          </a:p>
          <a:p>
            <a:pPr algn="just"/>
            <a:r>
              <a:rPr lang="tr-TR" dirty="0" smtClean="0"/>
              <a:t>Kodlamayı </a:t>
            </a:r>
            <a:r>
              <a:rPr lang="tr-TR" dirty="0"/>
              <a:t>kolaylaştırır, UML ile </a:t>
            </a:r>
            <a:r>
              <a:rPr lang="tr-TR" dirty="0" smtClean="0"/>
              <a:t>uygulamanın </a:t>
            </a:r>
            <a:r>
              <a:rPr lang="tr-TR" dirty="0"/>
              <a:t>tasarımı analiz aşamasında yapıldığı için, </a:t>
            </a:r>
            <a:r>
              <a:rPr lang="tr-TR" dirty="0" smtClean="0"/>
              <a:t>modelleme bittikten </a:t>
            </a:r>
            <a:r>
              <a:rPr lang="tr-TR" dirty="0"/>
              <a:t>hemen sonra kod yazmaya </a:t>
            </a:r>
            <a:r>
              <a:rPr lang="tr-TR" dirty="0" smtClean="0"/>
              <a:t>başlayabiliriz.</a:t>
            </a:r>
            <a:r>
              <a:rPr lang="tr-TR" dirty="0"/>
              <a:t/>
            </a:r>
            <a:br>
              <a:rPr lang="tr-TR" dirty="0"/>
            </a:br>
            <a:endParaRPr lang="tr-TR" dirty="0" smtClean="0"/>
          </a:p>
          <a:p>
            <a:pPr algn="just"/>
            <a:r>
              <a:rPr lang="tr-TR" dirty="0" smtClean="0"/>
              <a:t>Hataları </a:t>
            </a:r>
            <a:r>
              <a:rPr lang="tr-TR" dirty="0"/>
              <a:t>en aza indirir, UML ile bütün sistem tasarlandığı için sistemde hata çıkma olasılığı azdır. Çıkan hataları düzeltmek ise çok daha kolaydır.</a:t>
            </a:r>
            <a:br>
              <a:rPr lang="tr-TR" dirty="0"/>
            </a:br>
            <a:r>
              <a:rPr lang="tr-TR" dirty="0"/>
              <a:t>Tekrar kullanılabilir </a:t>
            </a:r>
            <a:r>
              <a:rPr lang="tr-TR" dirty="0" smtClean="0"/>
              <a:t>bileşenler </a:t>
            </a:r>
            <a:r>
              <a:rPr lang="tr-TR" dirty="0"/>
              <a:t>artar, UML ile tüm sistem ve sistemin bileşenleri </a:t>
            </a:r>
            <a:r>
              <a:rPr lang="tr-TR" dirty="0" smtClean="0"/>
              <a:t>en </a:t>
            </a:r>
            <a:r>
              <a:rPr lang="tr-TR" dirty="0"/>
              <a:t>baştan belirlendiği </a:t>
            </a:r>
            <a:r>
              <a:rPr lang="tr-TR" dirty="0" smtClean="0"/>
              <a:t>için, o bölümler </a:t>
            </a:r>
            <a:r>
              <a:rPr lang="tr-TR" dirty="0"/>
              <a:t>tekrar tekrar yazılmayacaktır.</a:t>
            </a:r>
            <a:br>
              <a:rPr lang="tr-TR" dirty="0"/>
            </a:br>
            <a:endParaRPr lang="tr-TR" dirty="0" smtClean="0"/>
          </a:p>
          <a:p>
            <a:pPr algn="just"/>
            <a:r>
              <a:rPr lang="tr-TR" dirty="0" smtClean="0"/>
              <a:t>Program </a:t>
            </a:r>
            <a:r>
              <a:rPr lang="tr-TR" dirty="0"/>
              <a:t>kararlılığı artar, UML ile ayrıntılı gereksinim analizleri yapıldıktan sonra senaryolar belirlenir. Senaryoların baştan belirli olması programınızı daha kararlı hale getirmenizde size yardımcı olur.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056" y="1576836"/>
            <a:ext cx="8915400" cy="424215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https://www.ahmetcevahircinar.com.tr/2016/07/23/uml-nedir-uml-ne-ise-yarar-umlnin-faydalari-nelerdir</a:t>
            </a:r>
            <a:r>
              <a:rPr lang="en-US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tugrulbayrak.medium.com/uml-class-diyagramlari-4c3bb7e9cc4c</a:t>
            </a:r>
            <a:endParaRPr lang="tr-TR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medium.com/gokhanyavas/uml-nedir-faydalar%C4%B1-nelerdir-7212d31279c</a:t>
            </a:r>
            <a:endParaRPr lang="tr-TR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staff.emu.edu.tr/duygucelik/Documents/BLGM412/UML%20ve%20Modelleme.pdf</a:t>
            </a:r>
            <a:endParaRPr lang="tr-TR" dirty="0" smtClean="0"/>
          </a:p>
          <a:p>
            <a:r>
              <a:rPr lang="en-US" dirty="0">
                <a:hlinkClick r:id="rId2"/>
              </a:rPr>
              <a:t>https://www.ahmetcevahircinar.com.tr/2016/07/23/uml-nedir-uml-ne-ise-yarar-umlnin-faydalari-nelerdir</a:t>
            </a:r>
            <a:r>
              <a:rPr lang="en-US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en-US" dirty="0">
                <a:hlinkClick r:id="rId6"/>
              </a:rPr>
              <a:t>https://www.ahmetkaymaz.com/2009/09/14/uml-ve-uml-diyagramlari-i</a:t>
            </a:r>
            <a:r>
              <a:rPr lang="en-US" dirty="0" smtClean="0">
                <a:hlinkClick r:id="rId6"/>
              </a:rPr>
              <a:t>/</a:t>
            </a:r>
            <a:endParaRPr lang="tr-TR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univera-ng.blogspot.com/2009/11/uml-ve-modelleme-bolum-3-use-case.html</a:t>
            </a:r>
            <a:endParaRPr lang="tr-TR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univera-ng.blogspot.com/2009/12/uml-ve-modelleme-bolum-4-class-snf.html</a:t>
            </a:r>
            <a:endParaRPr lang="tr-TR" dirty="0" smtClean="0"/>
          </a:p>
          <a:p>
            <a:r>
              <a:rPr lang="en-US" dirty="0"/>
              <a:t>http://www.csharpnedir.com/articles/read/?id=46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10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Mesut BİLGE 1711404009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mesut1903_09@hotmail.com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08</a:t>
            </a:r>
            <a:r>
              <a:rPr lang="tr-TR" dirty="0" smtClean="0">
                <a:solidFill>
                  <a:schemeClr val="tx1"/>
                </a:solidFill>
              </a:rPr>
              <a:t>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FB18176-8C29-4F50-9ACE-8E8E2FE1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9289425" y="242609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UML DİYAGRAMI NEDİR 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sistemin geliştirilmesi </a:t>
            </a:r>
            <a:r>
              <a:rPr lang="tr-TR" dirty="0" smtClean="0"/>
              <a:t>kabaca dört aşamadan geçmektedir.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tr-TR" dirty="0"/>
              <a:t>P</a:t>
            </a:r>
            <a:r>
              <a:rPr lang="tr-TR" dirty="0" smtClean="0"/>
              <a:t>roblemleri </a:t>
            </a:r>
            <a:r>
              <a:rPr lang="tr-TR" dirty="0"/>
              <a:t>parçalara ayırıp parçalar arasında belirli ilişkiler sağlayabilmeye dayanır. Eğer problem parçalara ayrılabiliyorsa ve parçalar arasında belirli ilişkiler sağlanabiliyorsa UML kullanılması büyük fayda sağlayacaktır. </a:t>
            </a:r>
            <a:endParaRPr lang="tr-TR" dirty="0" smtClean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75" y="2367534"/>
            <a:ext cx="398200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/>
              <a:t>UML DİYAGRAMLARI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UML Diyagramları ; </a:t>
            </a:r>
          </a:p>
          <a:p>
            <a:pPr marL="0" indent="0" algn="just">
              <a:buNone/>
            </a:pPr>
            <a:r>
              <a:rPr lang="tr-TR" dirty="0" smtClean="0"/>
              <a:t>Yapısal , Davranış ve Davranış Diyagramının alt kümesi olan Etkileşim diyagramları olmak üzere 3 ana </a:t>
            </a:r>
            <a:r>
              <a:rPr lang="tr-TR" dirty="0"/>
              <a:t>bölüme </a:t>
            </a:r>
            <a:r>
              <a:rPr lang="tr-TR" dirty="0" smtClean="0"/>
              <a:t>ayrılır. Toplamda 13 </a:t>
            </a:r>
            <a:r>
              <a:rPr lang="tr-TR" dirty="0"/>
              <a:t>çeşit diyagram içerir. </a:t>
            </a:r>
            <a:r>
              <a:rPr lang="tr-TR" dirty="0" smtClean="0"/>
              <a:t> Yapısal </a:t>
            </a:r>
            <a:r>
              <a:rPr lang="tr-TR" dirty="0"/>
              <a:t>diyagramlarda modellenen sistemde nelerin var olması </a:t>
            </a:r>
            <a:r>
              <a:rPr lang="tr-TR" dirty="0" smtClean="0"/>
              <a:t>gerektiği vurgulanır</a:t>
            </a:r>
            <a:r>
              <a:rPr lang="tr-TR" dirty="0"/>
              <a:t>. </a:t>
            </a:r>
            <a:r>
              <a:rPr lang="tr-TR" dirty="0" smtClean="0"/>
              <a:t>Davranış </a:t>
            </a:r>
            <a:r>
              <a:rPr lang="tr-TR" dirty="0"/>
              <a:t>diyagramlarında modellenen sistemde nelerin meydana gelmesi gerektiğini </a:t>
            </a:r>
            <a:r>
              <a:rPr lang="tr-TR" dirty="0" smtClean="0"/>
              <a:t>belirtir. Etkileşim </a:t>
            </a:r>
            <a:r>
              <a:rPr lang="tr-TR" dirty="0"/>
              <a:t>diyagramlarında ise modellenen sistemdeki elemanlar arasındaki veri ve komut akışı gösterilir.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YAPISAL DİYAGRAMLAR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39228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1700" dirty="0" smtClean="0"/>
              <a:t>Yapısal Diyagramlar  ;</a:t>
            </a:r>
          </a:p>
          <a:p>
            <a:pPr algn="just"/>
            <a:r>
              <a:rPr lang="tr-TR" sz="1700" dirty="0" smtClean="0"/>
              <a:t>SINIF DİYAGRAMI</a:t>
            </a:r>
          </a:p>
          <a:p>
            <a:pPr algn="just"/>
            <a:r>
              <a:rPr lang="tr-TR" sz="1700" dirty="0" smtClean="0"/>
              <a:t>BİLEŞEN DİYAGRAMI </a:t>
            </a:r>
          </a:p>
          <a:p>
            <a:pPr algn="just"/>
            <a:r>
              <a:rPr lang="tr-TR" sz="1700" dirty="0" smtClean="0"/>
              <a:t>NESNE DİYAGRAMI </a:t>
            </a:r>
          </a:p>
          <a:p>
            <a:pPr algn="just"/>
            <a:r>
              <a:rPr lang="tr-TR" sz="1700" dirty="0" smtClean="0"/>
              <a:t>BİRLEŞİK YAPI DİYAGRAMI </a:t>
            </a:r>
          </a:p>
          <a:p>
            <a:pPr algn="just"/>
            <a:r>
              <a:rPr lang="tr-TR" sz="1700" dirty="0" smtClean="0"/>
              <a:t>DAĞILIM DİYAGRAMI </a:t>
            </a:r>
          </a:p>
          <a:p>
            <a:pPr algn="just"/>
            <a:r>
              <a:rPr lang="tr-TR" sz="1700" dirty="0" smtClean="0"/>
              <a:t>PAKET DİYAGRAMI </a:t>
            </a:r>
          </a:p>
          <a:p>
            <a:pPr marL="0" indent="0" algn="just">
              <a:buNone/>
            </a:pPr>
            <a:r>
              <a:rPr lang="tr-TR" sz="1700" dirty="0" smtClean="0"/>
              <a:t>      olmak üzere 6 </a:t>
            </a:r>
            <a:r>
              <a:rPr lang="tr-TR" sz="1700" dirty="0"/>
              <a:t>bölüme ayrılır.</a:t>
            </a:r>
          </a:p>
          <a:p>
            <a:pPr algn="just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SINIF (CLASS ) DİYAGRAMI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5888751" cy="5364265"/>
          </a:xfrm>
        </p:spPr>
        <p:txBody>
          <a:bodyPr>
            <a:normAutofit/>
          </a:bodyPr>
          <a:lstStyle/>
          <a:p>
            <a:pPr algn="just"/>
            <a:r>
              <a:rPr lang="tr-TR" sz="1700" dirty="0"/>
              <a:t>Nesne yönelimli programlamada her bir nesnenin konseptini belirten yapılara </a:t>
            </a:r>
            <a:r>
              <a:rPr lang="tr-TR" sz="1700" dirty="0" smtClean="0"/>
              <a:t>SINIF DİYAGRAMI</a:t>
            </a:r>
            <a:r>
              <a:rPr lang="tr-TR" sz="1700" dirty="0"/>
              <a:t> adı verilmektedir. Sınıflar çok farklı yapılarda ve işlevlerde olabilirler. Bununla birlikte, genellikle programlamada bütün iş tek bir sınıfın üzerine yüklenmez. </a:t>
            </a:r>
            <a:r>
              <a:rPr lang="tr-TR" sz="1700" dirty="0" smtClean="0"/>
              <a:t>Kurulacak olan sistem </a:t>
            </a:r>
            <a:r>
              <a:rPr lang="tr-TR" sz="1700" dirty="0"/>
              <a:t>ile ilgili önce temel sınıflar belirlenip daha sonra bunlar arasındaki bağlantıların açıklanması gerekir. </a:t>
            </a:r>
            <a:r>
              <a:rPr lang="tr-TR" sz="1700" dirty="0" smtClean="0"/>
              <a:t>Bu da bir </a:t>
            </a:r>
            <a:r>
              <a:rPr lang="tr-TR" sz="1700" dirty="0"/>
              <a:t>yazılım geliştirme sürecinin tasarım aşamasında </a:t>
            </a:r>
            <a:r>
              <a:rPr lang="tr-TR" sz="1700" dirty="0" smtClean="0"/>
              <a:t>yapılır. </a:t>
            </a:r>
            <a:endParaRPr lang="en-US" sz="17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22" y="4408260"/>
            <a:ext cx="1789658" cy="18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BİLEŞEN (COMPONENT) DİYAGRAMI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Component </a:t>
            </a:r>
            <a:r>
              <a:rPr lang="tr-TR" dirty="0" smtClean="0"/>
              <a:t>diyagramları , </a:t>
            </a:r>
            <a:r>
              <a:rPr lang="tr-TR" dirty="0"/>
              <a:t>sistemin yazılım bileşenlerini ve birbirleri arasındaki bağlantının nasıl olduğunu gösteren diyagramlardır</a:t>
            </a:r>
            <a:r>
              <a:rPr lang="tr-TR" dirty="0" smtClean="0"/>
              <a:t>.  </a:t>
            </a:r>
            <a:r>
              <a:rPr lang="tr-TR" dirty="0"/>
              <a:t>Sisteme daha yüksek seviyeden yani bileşenler seviyesinden bakabilmeyi sağlarlar.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85" y="3447033"/>
            <a:ext cx="4640963" cy="19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NESNE ( OBJECT ) DİYAGRAMI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Nesne Diyagramları nesneler ve aralarındaki bağıntıları gösterirler. </a:t>
            </a:r>
            <a:r>
              <a:rPr lang="tr-TR" dirty="0" smtClean="0"/>
              <a:t> Nesneler</a:t>
            </a:r>
            <a:r>
              <a:rPr lang="tr-TR" dirty="0"/>
              <a:t>, sınıfların somut örnekleri olduğundan sınıf özelliklerinin değer almış halidirler.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08" y="3145328"/>
            <a:ext cx="479174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847</TotalTime>
  <Words>1287</Words>
  <Application>Microsoft Office PowerPoint</Application>
  <PresentationFormat>Geniş ekran</PresentationFormat>
  <Paragraphs>178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Duman</vt:lpstr>
      <vt:lpstr>UML DİYAGRAMLARI </vt:lpstr>
      <vt:lpstr>İÇİNDEKİLER </vt:lpstr>
      <vt:lpstr>UML DİYAGRAMI NEDİR ?</vt:lpstr>
      <vt:lpstr>UML DİYAGRAMI NEDİR ?</vt:lpstr>
      <vt:lpstr>UML DİYAGRAMLARI </vt:lpstr>
      <vt:lpstr>YAPISAL DİYAGRAMLAR </vt:lpstr>
      <vt:lpstr>SINIF (CLASS ) DİYAGRAMI </vt:lpstr>
      <vt:lpstr>BİLEŞEN (COMPONENT) DİYAGRAMI</vt:lpstr>
      <vt:lpstr>NESNE ( OBJECT ) DİYAGRAMI </vt:lpstr>
      <vt:lpstr>BİRLEŞİK YAPI ( COMPOSİTE STRUCTURE ) DİYAGRAMI</vt:lpstr>
      <vt:lpstr>DAĞILIM ( DEPLOYMENT ) DİYAGRAMI</vt:lpstr>
      <vt:lpstr>PAKET ( PACKAGE ) DİYAGRAMI </vt:lpstr>
      <vt:lpstr>ETKİLEŞİM DİYAGRAMLARI NELERDİR ? </vt:lpstr>
      <vt:lpstr>PowerPoint Sunusu</vt:lpstr>
      <vt:lpstr>DAVRANIŞ DİYAGRAMLARI</vt:lpstr>
      <vt:lpstr>FAALİYET DİYAGRAMI</vt:lpstr>
      <vt:lpstr>DURUM DİYAGRAMI</vt:lpstr>
      <vt:lpstr>PowerPoint Sunusu</vt:lpstr>
      <vt:lpstr>USE CASE DİYAGRAMI </vt:lpstr>
      <vt:lpstr>KOD GÖSTERİMİ</vt:lpstr>
      <vt:lpstr>ASSOCIATION</vt:lpstr>
      <vt:lpstr>ASSOCIATION</vt:lpstr>
      <vt:lpstr>ASSOCIATION</vt:lpstr>
      <vt:lpstr>ASSOCIATION</vt:lpstr>
      <vt:lpstr>DEPENDENCY</vt:lpstr>
      <vt:lpstr>DEPENDENCY</vt:lpstr>
      <vt:lpstr>AGGREGATION </vt:lpstr>
      <vt:lpstr>AGGREGATION</vt:lpstr>
      <vt:lpstr>COMPOSITION</vt:lpstr>
      <vt:lpstr>COMPOSİTİON</vt:lpstr>
      <vt:lpstr>INHERITANCE</vt:lpstr>
      <vt:lpstr>REALIZATION</vt:lpstr>
      <vt:lpstr>UML ‘ İN FAYDALARI NELERDİR ?</vt:lpstr>
      <vt:lpstr>UML FAYDALARI NELERDİR ?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Asus</cp:lastModifiedBy>
  <cp:revision>66</cp:revision>
  <dcterms:created xsi:type="dcterms:W3CDTF">2020-04-15T07:57:29Z</dcterms:created>
  <dcterms:modified xsi:type="dcterms:W3CDTF">2021-06-08T17:30:15Z</dcterms:modified>
</cp:coreProperties>
</file>