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6" r:id="rId2"/>
    <p:sldId id="257" r:id="rId3"/>
    <p:sldId id="272" r:id="rId4"/>
    <p:sldId id="273" r:id="rId5"/>
    <p:sldId id="275" r:id="rId6"/>
    <p:sldId id="280" r:id="rId7"/>
    <p:sldId id="287" r:id="rId8"/>
    <p:sldId id="291" r:id="rId9"/>
    <p:sldId id="290" r:id="rId10"/>
    <p:sldId id="286" r:id="rId11"/>
    <p:sldId id="292" r:id="rId12"/>
    <p:sldId id="293" r:id="rId13"/>
    <p:sldId id="294" r:id="rId14"/>
    <p:sldId id="296" r:id="rId15"/>
    <p:sldId id="295" r:id="rId16"/>
    <p:sldId id="304" r:id="rId17"/>
    <p:sldId id="298" r:id="rId18"/>
    <p:sldId id="297" r:id="rId19"/>
    <p:sldId id="305" r:id="rId20"/>
    <p:sldId id="307" r:id="rId21"/>
    <p:sldId id="308" r:id="rId22"/>
    <p:sldId id="309" r:id="rId23"/>
    <p:sldId id="270" r:id="rId24"/>
    <p:sldId id="259" r:id="rId25"/>
    <p:sldId id="26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Çağla Soysal" initials="ÇS" lastIdx="1" clrIdx="0">
    <p:extLst>
      <p:ext uri="{19B8F6BF-5375-455C-9EA6-DF929625EA0E}">
        <p15:presenceInfo xmlns:p15="http://schemas.microsoft.com/office/powerpoint/2012/main" userId="beaac0e376245ff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4" autoAdjust="0"/>
    <p:restoredTop sz="94660"/>
  </p:normalViewPr>
  <p:slideViewPr>
    <p:cSldViewPr snapToGrid="0">
      <p:cViewPr varScale="1">
        <p:scale>
          <a:sx n="86" d="100"/>
          <a:sy n="86" d="100"/>
        </p:scale>
        <p:origin x="41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6/8/2021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6/8/2021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6/8/2021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6/8/2021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6/8/2021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www.mshowto.org/bridge-tasarim-deseni-nedir.html" TargetMode="External"/><Relationship Id="rId3" Type="http://schemas.openxmlformats.org/officeDocument/2006/relationships/hyperlink" Target="http://cagataykiziltan.net/tr/tasarim-kaliplari-design-patterns/3-yapisal-tasarim-desenleri/bridge-tasarim-deseni/" TargetMode="External"/><Relationship Id="rId7" Type="http://schemas.openxmlformats.org/officeDocument/2006/relationships/hyperlink" Target="https://www.turkayurkmez.com/bridge-design-pattern/" TargetMode="External"/><Relationship Id="rId12" Type="http://schemas.openxmlformats.org/officeDocument/2006/relationships/hyperlink" Target="http://youtube.com/bmdersleri" TargetMode="External"/><Relationship Id="rId2" Type="http://schemas.openxmlformats.org/officeDocument/2006/relationships/hyperlink" Target="https://tugrulbayrak.medium.com/design-patterns-tasarim-kaliplari-3da2018eb9c5" TargetMode="External"/><Relationship Id="rId1" Type="http://schemas.openxmlformats.org/officeDocument/2006/relationships/slideLayout" Target="../slideLayouts/slideLayout2.xml"/><Relationship Id="rId6" Type="http://schemas.openxmlformats.org/officeDocument/2006/relationships/hyperlink" Target="https://www.slideshare.net/ilkin_azizov/bridge-design-pattern-62726625" TargetMode="External"/><Relationship Id="rId11" Type="http://schemas.openxmlformats.org/officeDocument/2006/relationships/image" Target="../media/image3.png"/><Relationship Id="rId5" Type="http://schemas.openxmlformats.org/officeDocument/2006/relationships/hyperlink" Target="https://medium.com/gokhanyavas/structural-patterns-yap%C4%B1sal-desenler-7c84f174b7ae" TargetMode="External"/><Relationship Id="rId10" Type="http://schemas.openxmlformats.org/officeDocument/2006/relationships/hyperlink" Target="https://www.youtube.com/channel/UCIdYgV-XFjv9q0IHtzUTtQw" TargetMode="External"/><Relationship Id="rId4" Type="http://schemas.openxmlformats.org/officeDocument/2006/relationships/hyperlink" Target="https://refactoring.guru/designpatterns/bridge" TargetMode="External"/><Relationship Id="rId9"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youtube.com/bmdersleri"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70664"/>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1496974" y="2817867"/>
            <a:ext cx="9764202" cy="888718"/>
          </a:xfrm>
        </p:spPr>
        <p:txBody>
          <a:bodyPr>
            <a:normAutofit fontScale="90000"/>
          </a:bodyPr>
          <a:lstStyle/>
          <a:p>
            <a:pPr algn="ctr"/>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Bridge (Köprü) Deseni</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421677" y="4712102"/>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a:solidFill>
                  <a:schemeClr val="tx1"/>
                </a:solidFill>
              </a:rPr>
              <a:t>Çağla Soysal 1811404062</a:t>
            </a:r>
          </a:p>
          <a:p>
            <a:r>
              <a:rPr lang="tr-TR" dirty="0">
                <a:solidFill>
                  <a:schemeClr val="tx1"/>
                </a:solidFill>
              </a:rPr>
              <a:t>Tarih                            : 06/06/2021</a:t>
            </a:r>
          </a:p>
          <a:p>
            <a:r>
              <a:rPr lang="tr-TR" dirty="0">
                <a:solidFill>
                  <a:schemeClr val="tx1"/>
                </a:solidFill>
              </a:rPr>
              <a:t>Sürüm                         : v2</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951722" y="179000"/>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9C97840F-45F2-4B61-ACA8-042E075CB659}"/>
              </a:ext>
            </a:extLst>
          </p:cNvPr>
          <p:cNvPicPr>
            <a:picLocks noChangeAspect="1" noChangeArrowheads="1"/>
          </p:cNvPicPr>
          <p:nvPr/>
        </p:nvPicPr>
        <p:blipFill>
          <a:blip r:embed="rId3"/>
          <a:srcRect l="5357" r="5357"/>
          <a:stretch/>
        </p:blipFill>
        <p:spPr bwMode="auto">
          <a:xfrm>
            <a:off x="1866004" y="4326316"/>
            <a:ext cx="3731713"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a16="http://schemas.microsoft.com/office/drawing/2014/main" id="{49E0EA79-140A-465A-BD6F-C58E011B4CAE}"/>
              </a:ext>
            </a:extLst>
          </p:cNvPr>
          <p:cNvSpPr txBox="1">
            <a:spLocks/>
          </p:cNvSpPr>
          <p:nvPr/>
        </p:nvSpPr>
        <p:spPr>
          <a:xfrm>
            <a:off x="3854741" y="96532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İleri Programlama Dersi</a:t>
            </a:r>
            <a:endParaRPr lang="en-US" b="1" dirty="0">
              <a:ln/>
              <a:solidFill>
                <a:schemeClr val="accent3"/>
              </a:solidFill>
            </a:endParaRPr>
          </a:p>
        </p:txBody>
      </p:sp>
      <p:pic>
        <p:nvPicPr>
          <p:cNvPr id="5" name="Resim 4">
            <a:hlinkClick r:id="rId4"/>
            <a:extLst>
              <a:ext uri="{FF2B5EF4-FFF2-40B4-BE49-F238E27FC236}">
                <a16:creationId xmlns:a16="http://schemas.microsoft.com/office/drawing/2014/main" id="{EED764AF-282C-4771-8AA0-42C0A63C7DC7}"/>
              </a:ext>
            </a:extLst>
          </p:cNvPr>
          <p:cNvPicPr>
            <a:picLocks noChangeAspect="1"/>
          </p:cNvPicPr>
          <p:nvPr/>
        </p:nvPicPr>
        <p:blipFill>
          <a:blip r:embed="rId5"/>
          <a:stretch>
            <a:fillRect/>
          </a:stretch>
        </p:blipFill>
        <p:spPr>
          <a:xfrm>
            <a:off x="810778" y="-55368"/>
            <a:ext cx="1778435" cy="1633526"/>
          </a:xfrm>
          <a:prstGeom prst="rect">
            <a:avLst/>
          </a:prstGeom>
        </p:spPr>
      </p:pic>
      <p:sp>
        <p:nvSpPr>
          <p:cNvPr id="8" name="Dikdörtgen 7">
            <a:extLst>
              <a:ext uri="{FF2B5EF4-FFF2-40B4-BE49-F238E27FC236}">
                <a16:creationId xmlns:a16="http://schemas.microsoft.com/office/drawing/2014/main" id="{1E4F3095-F1B4-404E-8096-C524CBBDD076}"/>
              </a:ext>
            </a:extLst>
          </p:cNvPr>
          <p:cNvSpPr/>
          <p:nvPr/>
        </p:nvSpPr>
        <p:spPr>
          <a:xfrm>
            <a:off x="399582" y="1366436"/>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14" name="Picture 2">
            <a:extLst>
              <a:ext uri="{FF2B5EF4-FFF2-40B4-BE49-F238E27FC236}">
                <a16:creationId xmlns:a16="http://schemas.microsoft.com/office/drawing/2014/main" id="{BDEB69C2-A183-4D95-A820-41C76765ED57}"/>
              </a:ext>
            </a:extLst>
          </p:cNvPr>
          <p:cNvPicPr>
            <a:picLocks noChangeAspect="1" noChangeArrowheads="1"/>
          </p:cNvPicPr>
          <p:nvPr/>
        </p:nvPicPr>
        <p:blipFill>
          <a:blip r:embed="rId7"/>
          <a:srcRect/>
          <a:stretch/>
        </p:blipFill>
        <p:spPr bwMode="auto">
          <a:xfrm>
            <a:off x="9106545" y="179000"/>
            <a:ext cx="2685873" cy="18267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6137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Bridge Deseni Örneği (devam)</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2"/>
            <a:ext cx="10408642" cy="3076273"/>
          </a:xfrm>
        </p:spPr>
        <p:txBody>
          <a:bodyPr>
            <a:normAutofit fontScale="92500" lnSpcReduction="10000"/>
          </a:bodyPr>
          <a:lstStyle/>
          <a:p>
            <a:pPr algn="just"/>
            <a:r>
              <a:rPr lang="tr-TR" dirty="0"/>
              <a:t>Bu sorun, şekil sınıflarını iki bağımsız boyutta (renk ve şekil) genişletmeye çalışıldığı için oluşur: Bu, sınıf kalıtımıyla ilgili çok yaygın bir sorundur.</a:t>
            </a:r>
          </a:p>
          <a:p>
            <a:pPr algn="just"/>
            <a:r>
              <a:rPr lang="tr-TR" b="1" dirty="0"/>
              <a:t>Bridge (Köprü) Modeli</a:t>
            </a:r>
            <a:r>
              <a:rPr lang="tr-TR" dirty="0"/>
              <a:t>, kalıtımdan nesne kompozisyonuna geçerek bu sorunu çözmeye çalışır. Bunun anlamı, boyutlardan birini ayrı bir sınıf hiyerarşisine çıkarmanızdır, böylece orijinal sınıflar, tüm durum ve davranışlarına tek bir sınıf içinde sahip olmak yerine yeni hiyerarşinin bir nesnesine başvurur.</a:t>
            </a:r>
          </a:p>
          <a:p>
            <a:pPr algn="just"/>
            <a:r>
              <a:rPr lang="en-US" dirty="0"/>
              <a:t>Bu </a:t>
            </a:r>
            <a:r>
              <a:rPr lang="en-US" dirty="0" err="1"/>
              <a:t>yaklaşımı</a:t>
            </a:r>
            <a:r>
              <a:rPr lang="en-US" dirty="0"/>
              <a:t> </a:t>
            </a:r>
            <a:r>
              <a:rPr lang="en-US" dirty="0" err="1"/>
              <a:t>izleyerek</a:t>
            </a:r>
            <a:r>
              <a:rPr lang="en-US" dirty="0"/>
              <a:t>, </a:t>
            </a:r>
            <a:r>
              <a:rPr lang="en-US" dirty="0" err="1"/>
              <a:t>renkle</a:t>
            </a:r>
            <a:r>
              <a:rPr lang="en-US" dirty="0"/>
              <a:t> </a:t>
            </a:r>
            <a:r>
              <a:rPr lang="en-US" dirty="0" err="1"/>
              <a:t>ilgili</a:t>
            </a:r>
            <a:r>
              <a:rPr lang="en-US" dirty="0"/>
              <a:t> </a:t>
            </a:r>
            <a:r>
              <a:rPr lang="en-US" dirty="0" err="1"/>
              <a:t>kodu</a:t>
            </a:r>
            <a:r>
              <a:rPr lang="en-US" dirty="0"/>
              <a:t> </a:t>
            </a:r>
            <a:r>
              <a:rPr lang="en-US" dirty="0" err="1"/>
              <a:t>iki</a:t>
            </a:r>
            <a:r>
              <a:rPr lang="en-US" dirty="0"/>
              <a:t> alt </a:t>
            </a:r>
            <a:r>
              <a:rPr lang="en-US" dirty="0" err="1"/>
              <a:t>sınıfla</a:t>
            </a:r>
            <a:r>
              <a:rPr lang="en-US" dirty="0"/>
              <a:t> </a:t>
            </a:r>
            <a:r>
              <a:rPr lang="en-US" dirty="0" err="1"/>
              <a:t>kendi</a:t>
            </a:r>
            <a:r>
              <a:rPr lang="en-US" dirty="0"/>
              <a:t> </a:t>
            </a:r>
            <a:r>
              <a:rPr lang="en-US" dirty="0" err="1"/>
              <a:t>sınıfına</a:t>
            </a:r>
            <a:r>
              <a:rPr lang="en-US" dirty="0"/>
              <a:t> </a:t>
            </a:r>
            <a:r>
              <a:rPr lang="tr-TR" dirty="0"/>
              <a:t>çıkarılabilir</a:t>
            </a:r>
            <a:r>
              <a:rPr lang="en-US" dirty="0"/>
              <a:t>: </a:t>
            </a:r>
            <a:r>
              <a:rPr lang="tr-TR" b="1" dirty="0"/>
              <a:t>Kırmızı </a:t>
            </a:r>
            <a:r>
              <a:rPr lang="en-US" dirty="0" err="1"/>
              <a:t>ve</a:t>
            </a:r>
            <a:r>
              <a:rPr lang="en-US" dirty="0"/>
              <a:t> </a:t>
            </a:r>
            <a:r>
              <a:rPr lang="tr-TR" b="1" dirty="0"/>
              <a:t>Mavi</a:t>
            </a:r>
            <a:r>
              <a:rPr lang="en-US" dirty="0"/>
              <a:t>. </a:t>
            </a:r>
            <a:endParaRPr lang="tr-TR" dirty="0"/>
          </a:p>
          <a:p>
            <a:pPr algn="just"/>
            <a:r>
              <a:rPr lang="tr-TR" b="1" dirty="0"/>
              <a:t>Şekil</a:t>
            </a:r>
            <a:r>
              <a:rPr lang="tr-TR" dirty="0"/>
              <a:t> sınıfı</a:t>
            </a:r>
            <a:r>
              <a:rPr lang="en-US" dirty="0"/>
              <a:t> </a:t>
            </a:r>
            <a:r>
              <a:rPr lang="en-US" dirty="0" err="1"/>
              <a:t>daha</a:t>
            </a:r>
            <a:r>
              <a:rPr lang="en-US" dirty="0"/>
              <a:t> </a:t>
            </a:r>
            <a:r>
              <a:rPr lang="en-US" dirty="0" err="1"/>
              <a:t>sonra</a:t>
            </a:r>
            <a:r>
              <a:rPr lang="en-US" dirty="0"/>
              <a:t> </a:t>
            </a:r>
            <a:r>
              <a:rPr lang="en-US" dirty="0" err="1"/>
              <a:t>renk</a:t>
            </a:r>
            <a:r>
              <a:rPr lang="en-US" dirty="0"/>
              <a:t> </a:t>
            </a:r>
            <a:r>
              <a:rPr lang="en-US" dirty="0" err="1"/>
              <a:t>nesnelerin</a:t>
            </a:r>
            <a:r>
              <a:rPr lang="en-US" dirty="0"/>
              <a:t> </a:t>
            </a:r>
            <a:r>
              <a:rPr lang="en-US" dirty="0" err="1"/>
              <a:t>birine</a:t>
            </a:r>
            <a:r>
              <a:rPr lang="en-US" dirty="0"/>
              <a:t> </a:t>
            </a:r>
            <a:r>
              <a:rPr lang="en-US" dirty="0" err="1"/>
              <a:t>bir</a:t>
            </a:r>
            <a:r>
              <a:rPr lang="en-US" dirty="0"/>
              <a:t> </a:t>
            </a:r>
            <a:r>
              <a:rPr lang="en-US" dirty="0" err="1"/>
              <a:t>başvuru</a:t>
            </a:r>
            <a:r>
              <a:rPr lang="en-US" dirty="0"/>
              <a:t> </a:t>
            </a:r>
            <a:r>
              <a:rPr lang="en-US" dirty="0" err="1"/>
              <a:t>alanı</a:t>
            </a:r>
            <a:r>
              <a:rPr lang="en-US" dirty="0"/>
              <a:t> </a:t>
            </a:r>
            <a:r>
              <a:rPr lang="en-US" dirty="0" err="1"/>
              <a:t>işaret</a:t>
            </a:r>
            <a:r>
              <a:rPr lang="en-US" dirty="0"/>
              <a:t> </a:t>
            </a:r>
            <a:r>
              <a:rPr lang="en-US" dirty="0" err="1"/>
              <a:t>alır</a:t>
            </a:r>
            <a:r>
              <a:rPr lang="en-US" dirty="0"/>
              <a:t>. </a:t>
            </a:r>
            <a:r>
              <a:rPr lang="en-US" dirty="0" err="1"/>
              <a:t>Artık</a:t>
            </a:r>
            <a:r>
              <a:rPr lang="en-US" dirty="0"/>
              <a:t> </a:t>
            </a:r>
            <a:r>
              <a:rPr lang="tr-TR" dirty="0"/>
              <a:t>Şekil</a:t>
            </a:r>
            <a:r>
              <a:rPr lang="en-US" dirty="0"/>
              <a:t>, </a:t>
            </a:r>
            <a:r>
              <a:rPr lang="en-US" dirty="0" err="1"/>
              <a:t>renkle</a:t>
            </a:r>
            <a:r>
              <a:rPr lang="en-US" dirty="0"/>
              <a:t> </a:t>
            </a:r>
            <a:r>
              <a:rPr lang="en-US" dirty="0" err="1"/>
              <a:t>ilgili</a:t>
            </a:r>
            <a:r>
              <a:rPr lang="en-US" dirty="0"/>
              <a:t> </a:t>
            </a:r>
            <a:r>
              <a:rPr lang="en-US" dirty="0" err="1"/>
              <a:t>herhangi</a:t>
            </a:r>
            <a:r>
              <a:rPr lang="en-US" dirty="0"/>
              <a:t> </a:t>
            </a:r>
            <a:r>
              <a:rPr lang="en-US" dirty="0" err="1"/>
              <a:t>bir</a:t>
            </a:r>
            <a:r>
              <a:rPr lang="en-US" dirty="0"/>
              <a:t> </a:t>
            </a:r>
            <a:r>
              <a:rPr lang="en-US" dirty="0" err="1"/>
              <a:t>çalışmayı</a:t>
            </a:r>
            <a:r>
              <a:rPr lang="en-US" dirty="0"/>
              <a:t> </a:t>
            </a:r>
            <a:r>
              <a:rPr lang="en-US" dirty="0" err="1"/>
              <a:t>bağlantılı</a:t>
            </a:r>
            <a:r>
              <a:rPr lang="en-US" dirty="0"/>
              <a:t> </a:t>
            </a:r>
            <a:r>
              <a:rPr lang="tr-TR" dirty="0"/>
              <a:t>renk</a:t>
            </a:r>
            <a:r>
              <a:rPr lang="en-US" dirty="0"/>
              <a:t> </a:t>
            </a:r>
            <a:r>
              <a:rPr lang="en-US" dirty="0" err="1"/>
              <a:t>nesnesine</a:t>
            </a:r>
            <a:r>
              <a:rPr lang="en-US" dirty="0"/>
              <a:t> </a:t>
            </a:r>
            <a:r>
              <a:rPr lang="en-US" dirty="0" err="1"/>
              <a:t>devredebilir</a:t>
            </a:r>
            <a:r>
              <a:rPr lang="en-US" dirty="0"/>
              <a:t>. Bu </a:t>
            </a:r>
            <a:r>
              <a:rPr lang="en-US" dirty="0" err="1"/>
              <a:t>referans</a:t>
            </a:r>
            <a:r>
              <a:rPr lang="en-US" dirty="0"/>
              <a:t>, </a:t>
            </a:r>
            <a:r>
              <a:rPr lang="tr-TR" b="1" dirty="0"/>
              <a:t>Şekil</a:t>
            </a:r>
            <a:r>
              <a:rPr lang="tr-TR" dirty="0"/>
              <a:t> </a:t>
            </a:r>
            <a:r>
              <a:rPr lang="en-US" dirty="0" err="1"/>
              <a:t>ve</a:t>
            </a:r>
            <a:r>
              <a:rPr lang="en-US" dirty="0"/>
              <a:t> </a:t>
            </a:r>
            <a:r>
              <a:rPr lang="tr-TR" b="1" dirty="0"/>
              <a:t>Renk</a:t>
            </a:r>
            <a:r>
              <a:rPr lang="tr-TR" dirty="0"/>
              <a:t> </a:t>
            </a:r>
            <a:r>
              <a:rPr lang="en-US" dirty="0" err="1"/>
              <a:t>sınıfları</a:t>
            </a:r>
            <a:r>
              <a:rPr lang="en-US" dirty="0"/>
              <a:t> </a:t>
            </a:r>
            <a:r>
              <a:rPr lang="en-US" dirty="0" err="1"/>
              <a:t>arasında</a:t>
            </a:r>
            <a:r>
              <a:rPr lang="en-US" dirty="0"/>
              <a:t> </a:t>
            </a:r>
            <a:r>
              <a:rPr lang="en-US" dirty="0" err="1"/>
              <a:t>bir</a:t>
            </a:r>
            <a:r>
              <a:rPr lang="en-US" dirty="0"/>
              <a:t> </a:t>
            </a:r>
            <a:r>
              <a:rPr lang="en-US" dirty="0" err="1"/>
              <a:t>köprü</a:t>
            </a:r>
            <a:r>
              <a:rPr lang="en-US" dirty="0"/>
              <a:t> </a:t>
            </a:r>
            <a:r>
              <a:rPr lang="en-US" dirty="0" err="1"/>
              <a:t>görevi</a:t>
            </a:r>
            <a:r>
              <a:rPr lang="en-US" dirty="0"/>
              <a:t> </a:t>
            </a:r>
            <a:r>
              <a:rPr lang="en-US" dirty="0" err="1"/>
              <a:t>görecektir</a:t>
            </a:r>
            <a:r>
              <a:rPr lang="en-US" dirty="0"/>
              <a:t>. </a:t>
            </a:r>
            <a:r>
              <a:rPr lang="en-US" dirty="0" err="1"/>
              <a:t>Şu</a:t>
            </a:r>
            <a:r>
              <a:rPr lang="en-US" dirty="0"/>
              <a:t> </a:t>
            </a:r>
            <a:r>
              <a:rPr lang="en-US" dirty="0" err="1"/>
              <a:t>andan</a:t>
            </a:r>
            <a:r>
              <a:rPr lang="en-US" dirty="0"/>
              <a:t> </a:t>
            </a:r>
            <a:r>
              <a:rPr lang="en-US" dirty="0" err="1"/>
              <a:t>itibaren</a:t>
            </a:r>
            <a:r>
              <a:rPr lang="en-US" dirty="0"/>
              <a:t>, yeni </a:t>
            </a:r>
            <a:r>
              <a:rPr lang="en-US" dirty="0" err="1"/>
              <a:t>renkler</a:t>
            </a:r>
            <a:r>
              <a:rPr lang="en-US" dirty="0"/>
              <a:t> </a:t>
            </a:r>
            <a:r>
              <a:rPr lang="en-US" dirty="0" err="1"/>
              <a:t>eklemek</a:t>
            </a:r>
            <a:r>
              <a:rPr lang="en-US" dirty="0"/>
              <a:t> </a:t>
            </a:r>
            <a:r>
              <a:rPr lang="en-US" dirty="0" err="1"/>
              <a:t>şekil</a:t>
            </a:r>
            <a:r>
              <a:rPr lang="en-US" dirty="0"/>
              <a:t> </a:t>
            </a:r>
            <a:r>
              <a:rPr lang="en-US" dirty="0" err="1"/>
              <a:t>hiyerarşisini</a:t>
            </a:r>
            <a:r>
              <a:rPr lang="en-US" dirty="0"/>
              <a:t> </a:t>
            </a:r>
            <a:r>
              <a:rPr lang="en-US" dirty="0" err="1"/>
              <a:t>değiştirmeyi</a:t>
            </a:r>
            <a:r>
              <a:rPr lang="en-US" dirty="0"/>
              <a:t> </a:t>
            </a:r>
            <a:r>
              <a:rPr lang="en-US" dirty="0" err="1"/>
              <a:t>gerektirmeyecek</a:t>
            </a:r>
            <a:r>
              <a:rPr lang="tr-TR" dirty="0"/>
              <a:t>tir.</a:t>
            </a:r>
            <a:r>
              <a:rPr lang="en-US" dirty="0"/>
              <a:t> </a:t>
            </a:r>
            <a:r>
              <a:rPr lang="tr-TR" dirty="0"/>
              <a:t>Tabi bu durumun</a:t>
            </a:r>
            <a:r>
              <a:rPr lang="en-US" dirty="0"/>
              <a:t> </a:t>
            </a:r>
            <a:r>
              <a:rPr lang="en-US" dirty="0" err="1"/>
              <a:t>tersi</a:t>
            </a:r>
            <a:r>
              <a:rPr lang="en-US" dirty="0"/>
              <a:t> de </a:t>
            </a:r>
            <a:r>
              <a:rPr lang="en-US" dirty="0" err="1"/>
              <a:t>geçerli</a:t>
            </a:r>
            <a:r>
              <a:rPr lang="tr-TR" dirty="0" err="1"/>
              <a:t>dir</a:t>
            </a:r>
            <a:r>
              <a:rPr lang="tr-TR" dirty="0"/>
              <a:t>.</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9" name="İçerik Yer Tutucusu 5">
            <a:extLst>
              <a:ext uri="{FF2B5EF4-FFF2-40B4-BE49-F238E27FC236}">
                <a16:creationId xmlns:a16="http://schemas.microsoft.com/office/drawing/2014/main" id="{E5548B3A-E04B-4611-9111-F13AD6C89079}"/>
              </a:ext>
            </a:extLst>
          </p:cNvPr>
          <p:cNvPicPr>
            <a:picLocks noChangeAspect="1"/>
          </p:cNvPicPr>
          <p:nvPr/>
        </p:nvPicPr>
        <p:blipFill>
          <a:blip r:embed="rId2"/>
          <a:stretch>
            <a:fillRect/>
          </a:stretch>
        </p:blipFill>
        <p:spPr>
          <a:xfrm>
            <a:off x="3790766" y="4796638"/>
            <a:ext cx="4714044" cy="2049584"/>
          </a:xfrm>
          <a:prstGeom prst="rect">
            <a:avLst/>
          </a:prstGeom>
        </p:spPr>
      </p:pic>
    </p:spTree>
    <p:extLst>
      <p:ext uri="{BB962C8B-B14F-4D97-AF65-F5344CB8AC3E}">
        <p14:creationId xmlns:p14="http://schemas.microsoft.com/office/powerpoint/2010/main" val="381883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Ne Zaman Bridge Deseni Kullanılmalı?</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4589387"/>
          </a:xfrm>
        </p:spPr>
        <p:txBody>
          <a:bodyPr>
            <a:normAutofit/>
          </a:bodyPr>
          <a:lstStyle/>
          <a:p>
            <a:pPr algn="l"/>
            <a:r>
              <a:rPr lang="tr-TR" b="1" i="0" dirty="0">
                <a:solidFill>
                  <a:srgbClr val="444444"/>
                </a:solidFill>
                <a:effectLst/>
              </a:rPr>
              <a:t>Bazı işlevlerin çeşitli varyantlarına sahip </a:t>
            </a:r>
            <a:r>
              <a:rPr lang="tr-TR" b="1" i="0" dirty="0" err="1">
                <a:solidFill>
                  <a:srgbClr val="444444"/>
                </a:solidFill>
                <a:effectLst/>
              </a:rPr>
              <a:t>monolitik</a:t>
            </a:r>
            <a:r>
              <a:rPr lang="tr-TR" b="1" i="0" dirty="0">
                <a:solidFill>
                  <a:srgbClr val="444444"/>
                </a:solidFill>
                <a:effectLst/>
              </a:rPr>
              <a:t> bir sınıfı bölmek ve düzenlemek istediğinizde (örneğin, sınıf çeşitli veri tabanı sunucularıyla çalışabiliyorsa) Bridge Deseni kullanın.</a:t>
            </a:r>
          </a:p>
          <a:p>
            <a:pPr algn="just"/>
            <a:r>
              <a:rPr lang="tr-TR" b="0" i="0" dirty="0">
                <a:solidFill>
                  <a:srgbClr val="444444"/>
                </a:solidFill>
                <a:effectLst/>
              </a:rPr>
              <a:t>Bir sınıf büyüdükçe, nasıl çalıştığını anlamak o kadar zorlaşır ve bir değişiklik yapmak o kadar uzun sürer. İşlevselliğin varyasyonlarından birinde yapılan değişiklikler, tüm sınıfta değişiklikler yapılmasını gerektirebilir, bu da genellikle hatalara veya bazı kritik yan etkilerin ele alınmamasına neden olur.</a:t>
            </a:r>
          </a:p>
          <a:p>
            <a:pPr algn="just"/>
            <a:r>
              <a:rPr lang="tr-TR" b="0" i="0" u="sng" dirty="0">
                <a:solidFill>
                  <a:srgbClr val="444444"/>
                </a:solidFill>
                <a:effectLst/>
              </a:rPr>
              <a:t>Köprü Deseni, </a:t>
            </a:r>
            <a:r>
              <a:rPr lang="tr-TR" b="0" i="0" u="sng" dirty="0" err="1">
                <a:solidFill>
                  <a:srgbClr val="444444"/>
                </a:solidFill>
                <a:effectLst/>
              </a:rPr>
              <a:t>monolitik</a:t>
            </a:r>
            <a:r>
              <a:rPr lang="tr-TR" b="0" i="0" u="sng" dirty="0">
                <a:solidFill>
                  <a:srgbClr val="444444"/>
                </a:solidFill>
                <a:effectLst/>
              </a:rPr>
              <a:t> sınıfı birkaç sınıf hiyerarşisine bölmenize olanak tanır. Bundan sonra, her bir hiyerarşideki sınıfları diğerindeki sınıflardan bağımsız olarak değiştirebilirsiniz. Bu yaklaşım, kod bakımını basitleştirir ve mevcut kodu kırma riskini en aza indirir.</a:t>
            </a:r>
          </a:p>
          <a:p>
            <a:pPr algn="l"/>
            <a:endParaRPr lang="en-US" dirty="0" err="1"/>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572748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Ne Zaman Bridge Deseni Kullanılmalı? (devam)</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4589387"/>
          </a:xfrm>
        </p:spPr>
        <p:txBody>
          <a:bodyPr>
            <a:normAutofit/>
          </a:bodyPr>
          <a:lstStyle/>
          <a:p>
            <a:pPr algn="just"/>
            <a:r>
              <a:rPr lang="tr-TR" b="1" i="0" dirty="0">
                <a:solidFill>
                  <a:srgbClr val="444444"/>
                </a:solidFill>
                <a:effectLst/>
              </a:rPr>
              <a:t>Bir sınıfı birkaç </a:t>
            </a:r>
            <a:r>
              <a:rPr lang="tr-TR" b="1" i="0" dirty="0" err="1">
                <a:solidFill>
                  <a:srgbClr val="444444"/>
                </a:solidFill>
                <a:effectLst/>
              </a:rPr>
              <a:t>ortogonal</a:t>
            </a:r>
            <a:r>
              <a:rPr lang="tr-TR" b="1" i="0" dirty="0">
                <a:solidFill>
                  <a:srgbClr val="444444"/>
                </a:solidFill>
                <a:effectLst/>
              </a:rPr>
              <a:t> (bağımsız) boyutta genişletmeniz gerektiğinde bu deseni kullanın.</a:t>
            </a:r>
          </a:p>
          <a:p>
            <a:pPr algn="just"/>
            <a:r>
              <a:rPr lang="tr-TR" b="0" i="0" dirty="0">
                <a:solidFill>
                  <a:srgbClr val="444444"/>
                </a:solidFill>
                <a:effectLst/>
              </a:rPr>
              <a:t>Bridge, boyutların her biri için ayrı bir sınıf hiyerarşisi çıkarmanızı önerir. Orijinal sınıf, her şeyi kendi başına yapmak yerine, ilgili çalışmayı bu hiyerarşilere ait nesnelere devreder.</a:t>
            </a:r>
          </a:p>
          <a:p>
            <a:pPr algn="just"/>
            <a:endParaRPr lang="tr-TR" b="0" i="0" dirty="0">
              <a:solidFill>
                <a:srgbClr val="444444"/>
              </a:solidFill>
              <a:effectLst/>
            </a:endParaRPr>
          </a:p>
          <a:p>
            <a:pPr algn="just"/>
            <a:r>
              <a:rPr lang="tr-TR" b="1" i="0" dirty="0">
                <a:solidFill>
                  <a:srgbClr val="444444"/>
                </a:solidFill>
                <a:effectLst/>
              </a:rPr>
              <a:t>Çalışma zamanında uygulamaları değiştirebilmeniz gerekiyorsa Bridge Deseni kullanın.</a:t>
            </a:r>
          </a:p>
          <a:p>
            <a:pPr algn="just"/>
            <a:r>
              <a:rPr lang="tr-TR" b="0" i="0" dirty="0">
                <a:solidFill>
                  <a:srgbClr val="444444"/>
                </a:solidFill>
                <a:effectLst/>
              </a:rPr>
              <a:t>İsteğe bağlı olmasına rağmen, Köprü Deseni, soyutlama içindeki uygulama nesnesini değiştirmenize izin verir. Bir alana yeni bir değer atamak kadar kolaydır.</a:t>
            </a:r>
          </a:p>
          <a:p>
            <a:pPr marL="0" indent="0" algn="just">
              <a:buNone/>
            </a:pPr>
            <a:r>
              <a:rPr lang="tr-TR" b="1" i="0" dirty="0">
                <a:solidFill>
                  <a:srgbClr val="444444"/>
                </a:solidFill>
                <a:effectLst/>
              </a:rPr>
              <a:t> </a:t>
            </a:r>
            <a:endParaRPr lang="en-US" dirty="0" err="1"/>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971881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Bridge Deseni Nasıl Uygulanır?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4589387"/>
          </a:xfrm>
        </p:spPr>
        <p:txBody>
          <a:bodyPr>
            <a:normAutofit/>
          </a:bodyPr>
          <a:lstStyle/>
          <a:p>
            <a:pPr algn="just"/>
            <a:r>
              <a:rPr lang="tr-TR" b="0" i="0" dirty="0">
                <a:solidFill>
                  <a:srgbClr val="444444"/>
                </a:solidFill>
                <a:effectLst/>
              </a:rPr>
              <a:t>Sınıflarınızdaki </a:t>
            </a:r>
            <a:r>
              <a:rPr lang="tr-TR" b="0" i="0" dirty="0" err="1">
                <a:solidFill>
                  <a:srgbClr val="444444"/>
                </a:solidFill>
                <a:effectLst/>
              </a:rPr>
              <a:t>ortogonal</a:t>
            </a:r>
            <a:r>
              <a:rPr lang="tr-TR" b="0" i="0" dirty="0">
                <a:solidFill>
                  <a:srgbClr val="444444"/>
                </a:solidFill>
                <a:effectLst/>
              </a:rPr>
              <a:t> boyutları belirleyin. Bu bağımsız kavramlar şunlar olabilir: soyutlama/platform, etki alanı/altyapı, ön uç/arka uç veya </a:t>
            </a:r>
            <a:r>
              <a:rPr lang="tr-TR" b="0" i="0" dirty="0" err="1">
                <a:solidFill>
                  <a:srgbClr val="444444"/>
                </a:solidFill>
                <a:effectLst/>
              </a:rPr>
              <a:t>arayüz</a:t>
            </a:r>
            <a:r>
              <a:rPr lang="tr-TR" b="0" i="0" dirty="0">
                <a:solidFill>
                  <a:srgbClr val="444444"/>
                </a:solidFill>
                <a:effectLst/>
              </a:rPr>
              <a:t>/uygulama.</a:t>
            </a:r>
          </a:p>
          <a:p>
            <a:pPr algn="just"/>
            <a:endParaRPr lang="tr-TR" b="0" i="0" dirty="0">
              <a:solidFill>
                <a:srgbClr val="444444"/>
              </a:solidFill>
              <a:effectLst/>
            </a:endParaRPr>
          </a:p>
          <a:p>
            <a:pPr algn="just"/>
            <a:r>
              <a:rPr lang="tr-TR" b="0" i="0" dirty="0">
                <a:solidFill>
                  <a:srgbClr val="444444"/>
                </a:solidFill>
                <a:effectLst/>
              </a:rPr>
              <a:t>İstemcinin hangi işlemlere ihtiyacı olduğunu görün ve bunları temel soyutlama sınıfında tanımlayın.</a:t>
            </a:r>
          </a:p>
          <a:p>
            <a:pPr algn="just"/>
            <a:endParaRPr lang="tr-TR" b="0" i="0" dirty="0">
              <a:solidFill>
                <a:srgbClr val="444444"/>
              </a:solidFill>
              <a:effectLst/>
            </a:endParaRPr>
          </a:p>
          <a:p>
            <a:pPr algn="just"/>
            <a:r>
              <a:rPr lang="tr-TR" b="0" i="0" dirty="0">
                <a:solidFill>
                  <a:srgbClr val="444444"/>
                </a:solidFill>
                <a:effectLst/>
              </a:rPr>
              <a:t>Tüm platformlarda mevcut olan işlemleri belirleyin. Genel uygulama </a:t>
            </a:r>
            <a:r>
              <a:rPr lang="tr-TR" b="0" i="0" dirty="0" err="1">
                <a:solidFill>
                  <a:srgbClr val="444444"/>
                </a:solidFill>
                <a:effectLst/>
              </a:rPr>
              <a:t>arayüzünde</a:t>
            </a:r>
            <a:r>
              <a:rPr lang="tr-TR" b="0" i="0" dirty="0">
                <a:solidFill>
                  <a:srgbClr val="444444"/>
                </a:solidFill>
                <a:effectLst/>
              </a:rPr>
              <a:t> soyutlamanın gerektirdiklerini beyan edin.</a:t>
            </a:r>
          </a:p>
          <a:p>
            <a:pPr algn="just"/>
            <a:endParaRPr lang="tr-TR" b="0" i="0" dirty="0">
              <a:solidFill>
                <a:srgbClr val="444444"/>
              </a:solidFill>
              <a:effectLst/>
            </a:endParaRPr>
          </a:p>
          <a:p>
            <a:pPr algn="just"/>
            <a:r>
              <a:rPr lang="tr-TR" b="0" i="0" dirty="0">
                <a:solidFill>
                  <a:srgbClr val="444444"/>
                </a:solidFill>
                <a:effectLst/>
              </a:rPr>
              <a:t>Etki alanınızdaki tüm platformlar için somut uygulama sınıfları oluşturun, ancak hepsinin uygulama </a:t>
            </a:r>
            <a:r>
              <a:rPr lang="tr-TR" b="0" i="0" dirty="0" err="1">
                <a:solidFill>
                  <a:srgbClr val="444444"/>
                </a:solidFill>
                <a:effectLst/>
              </a:rPr>
              <a:t>arayüzünü</a:t>
            </a:r>
            <a:r>
              <a:rPr lang="tr-TR" b="0" i="0" dirty="0">
                <a:solidFill>
                  <a:srgbClr val="444444"/>
                </a:solidFill>
                <a:effectLst/>
              </a:rPr>
              <a:t> takip ettiğinden emin olun.</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752037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Bridge Deseni Nasıl Uygulanır? (devam)</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4589387"/>
          </a:xfrm>
        </p:spPr>
        <p:txBody>
          <a:bodyPr>
            <a:normAutofit/>
          </a:bodyPr>
          <a:lstStyle/>
          <a:p>
            <a:pPr algn="just"/>
            <a:r>
              <a:rPr lang="tr-TR" b="0" i="0" dirty="0">
                <a:solidFill>
                  <a:srgbClr val="444444"/>
                </a:solidFill>
                <a:effectLst/>
              </a:rPr>
              <a:t>Soyutlama sınıfının içine, uygulama türü için bir referans alanı ekleyin. Soyutlama, çalışmanın çoğunu bu alanda referans verilen uygulama nesnesine devreder.</a:t>
            </a:r>
          </a:p>
          <a:p>
            <a:pPr algn="just"/>
            <a:endParaRPr lang="tr-TR" b="0" i="0" dirty="0">
              <a:solidFill>
                <a:srgbClr val="444444"/>
              </a:solidFill>
              <a:effectLst/>
            </a:endParaRPr>
          </a:p>
          <a:p>
            <a:pPr algn="just"/>
            <a:r>
              <a:rPr lang="tr-TR" b="0" i="0" dirty="0">
                <a:solidFill>
                  <a:srgbClr val="444444"/>
                </a:solidFill>
                <a:effectLst/>
              </a:rPr>
              <a:t>Birkaç üst düzey mantık varyantınız varsa, temel soyutlama sınıfını genişleterek her varyant için rafine soyutlamalar oluşturun.</a:t>
            </a:r>
          </a:p>
          <a:p>
            <a:pPr algn="just"/>
            <a:endParaRPr lang="tr-TR" b="0" i="0" dirty="0">
              <a:solidFill>
                <a:srgbClr val="444444"/>
              </a:solidFill>
              <a:effectLst/>
            </a:endParaRPr>
          </a:p>
          <a:p>
            <a:pPr algn="just"/>
            <a:r>
              <a:rPr lang="tr-TR" b="0" i="0" dirty="0">
                <a:solidFill>
                  <a:srgbClr val="444444"/>
                </a:solidFill>
                <a:effectLst/>
              </a:rPr>
              <a:t>İstemci kodu, birini diğeriyle ilişkilendirmek için soyutlamanın yapıcısına bir uygulama nesnesi iletmelidir. Bundan sonra, müşteri uygulamayı unutabilir ve yalnızca soyutlama nesnesiyle çalışabilir.</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509845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Bridge </a:t>
            </a:r>
            <a:r>
              <a:rPr lang="tr-TR" dirty="0" err="1"/>
              <a:t>Deseni’nin</a:t>
            </a:r>
            <a:r>
              <a:rPr lang="tr-TR" dirty="0"/>
              <a:t> Avantajları ve Dezavantajı</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4589387"/>
          </a:xfrm>
        </p:spPr>
        <p:txBody>
          <a:bodyPr>
            <a:normAutofit/>
          </a:bodyPr>
          <a:lstStyle/>
          <a:p>
            <a:pPr algn="just"/>
            <a:r>
              <a:rPr lang="tr-TR" b="1" i="0" dirty="0">
                <a:solidFill>
                  <a:srgbClr val="444444"/>
                </a:solidFill>
                <a:effectLst/>
              </a:rPr>
              <a:t>Avantajları;</a:t>
            </a:r>
          </a:p>
          <a:p>
            <a:pPr algn="just"/>
            <a:r>
              <a:rPr lang="tr-TR" b="0" i="0" dirty="0">
                <a:solidFill>
                  <a:srgbClr val="444444"/>
                </a:solidFill>
                <a:effectLst/>
              </a:rPr>
              <a:t>Platformdan bağımsız sınıflar ve uygulamalar oluşturabilirsiniz.</a:t>
            </a:r>
          </a:p>
          <a:p>
            <a:pPr algn="just"/>
            <a:r>
              <a:rPr lang="tr-TR" b="0" i="0" dirty="0">
                <a:solidFill>
                  <a:srgbClr val="444444"/>
                </a:solidFill>
                <a:effectLst/>
              </a:rPr>
              <a:t>İstemci kodu, yüksek seviyeli soyutlamalarla çalışır. Platform ayrıntılarına maruz kalmaz.</a:t>
            </a:r>
          </a:p>
          <a:p>
            <a:pPr algn="just"/>
            <a:r>
              <a:rPr lang="tr-TR" b="0" i="1" dirty="0">
                <a:solidFill>
                  <a:srgbClr val="444444"/>
                </a:solidFill>
                <a:effectLst/>
              </a:rPr>
              <a:t>Açık / Kapalı Prensibi</a:t>
            </a:r>
            <a:r>
              <a:rPr lang="tr-TR" b="0" i="0" dirty="0">
                <a:solidFill>
                  <a:srgbClr val="444444"/>
                </a:solidFill>
                <a:effectLst/>
              </a:rPr>
              <a:t>: Birbirinden bağımsız olarak yeni soyutlamalar ve uygulamaları tanıtabilirsiniz.</a:t>
            </a:r>
          </a:p>
          <a:p>
            <a:pPr algn="just"/>
            <a:r>
              <a:rPr lang="tr-TR" b="0" i="1" dirty="0">
                <a:solidFill>
                  <a:srgbClr val="444444"/>
                </a:solidFill>
                <a:effectLst/>
              </a:rPr>
              <a:t>Tek Sorumluluk İlkesi</a:t>
            </a:r>
            <a:r>
              <a:rPr lang="tr-TR" dirty="0">
                <a:solidFill>
                  <a:srgbClr val="444444"/>
                </a:solidFill>
              </a:rPr>
              <a:t>:</a:t>
            </a:r>
            <a:r>
              <a:rPr lang="tr-TR" b="0" i="0" dirty="0">
                <a:solidFill>
                  <a:srgbClr val="444444"/>
                </a:solidFill>
                <a:effectLst/>
              </a:rPr>
              <a:t> Soyutlamada üst düzey mantığa ve uygulamada platform ayrıntılarına odaklanabilirsiniz.</a:t>
            </a:r>
          </a:p>
          <a:p>
            <a:pPr algn="just"/>
            <a:endParaRPr lang="tr-TR" dirty="0">
              <a:solidFill>
                <a:srgbClr val="444444"/>
              </a:solidFill>
            </a:endParaRPr>
          </a:p>
          <a:p>
            <a:pPr algn="just"/>
            <a:r>
              <a:rPr lang="tr-TR" b="1" i="0" dirty="0">
                <a:solidFill>
                  <a:srgbClr val="444444"/>
                </a:solidFill>
                <a:effectLst/>
              </a:rPr>
              <a:t>Dezavantajı;</a:t>
            </a:r>
            <a:endParaRPr lang="tr-TR" b="0" i="0" dirty="0">
              <a:solidFill>
                <a:srgbClr val="444444"/>
              </a:solidFill>
              <a:effectLst/>
            </a:endParaRPr>
          </a:p>
          <a:p>
            <a:pPr algn="just"/>
            <a:r>
              <a:rPr lang="tr-TR" b="0" i="0" dirty="0">
                <a:solidFill>
                  <a:srgbClr val="444444"/>
                </a:solidFill>
                <a:effectLst/>
              </a:rPr>
              <a:t>Modeli oldukça uyumlu bir sınıfa uygulayarak kodu daha karmaşık hale getirebilirsiniz.</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235979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Bridge Deseni Örneği -2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44563" y="1346929"/>
            <a:ext cx="9655408" cy="1733622"/>
          </a:xfrm>
        </p:spPr>
        <p:txBody>
          <a:bodyPr>
            <a:normAutofit fontScale="92500" lnSpcReduction="20000"/>
          </a:bodyPr>
          <a:lstStyle/>
          <a:p>
            <a:pPr algn="just"/>
            <a:r>
              <a:rPr lang="tr-TR" dirty="0"/>
              <a:t>Örnekte iki rapor türünü </a:t>
            </a:r>
            <a:r>
              <a:rPr lang="tr-TR" b="1" dirty="0"/>
              <a:t>web formatında </a:t>
            </a:r>
            <a:r>
              <a:rPr lang="tr-TR" dirty="0"/>
              <a:t>ve </a:t>
            </a:r>
            <a:r>
              <a:rPr lang="tr-TR" b="1" dirty="0"/>
              <a:t>masaüstü formatında </a:t>
            </a:r>
            <a:r>
              <a:rPr lang="tr-TR" dirty="0"/>
              <a:t>ayıralım. Bu rapor türleri de </a:t>
            </a:r>
            <a:r>
              <a:rPr lang="tr-TR" b="1" dirty="0"/>
              <a:t>satış raporu </a:t>
            </a:r>
            <a:r>
              <a:rPr lang="tr-TR" dirty="0"/>
              <a:t>ve çalışanların</a:t>
            </a:r>
            <a:r>
              <a:rPr lang="tr-TR" b="1" dirty="0"/>
              <a:t> performans raporu </a:t>
            </a:r>
            <a:r>
              <a:rPr lang="tr-TR" dirty="0"/>
              <a:t>olsun.</a:t>
            </a:r>
          </a:p>
          <a:p>
            <a:pPr algn="just"/>
            <a:r>
              <a:rPr lang="tr-TR" dirty="0"/>
              <a:t>Normalde başka bir rapor türü eklemek istesek (örneğin mobil), her rapor türü için ayrı ayrı </a:t>
            </a:r>
            <a:r>
              <a:rPr lang="tr-TR" b="0" i="0" dirty="0" err="1">
                <a:solidFill>
                  <a:srgbClr val="333333"/>
                </a:solidFill>
                <a:effectLst/>
              </a:rPr>
              <a:t>implementasyon</a:t>
            </a:r>
            <a:r>
              <a:rPr lang="tr-TR" b="0" i="0" dirty="0">
                <a:solidFill>
                  <a:srgbClr val="333333"/>
                </a:solidFill>
                <a:effectLst/>
              </a:rPr>
              <a:t> yapmak gerekir. Bu durumda da istemcinin kodunda değişiklik yapmak zorunda kalırız. </a:t>
            </a:r>
          </a:p>
          <a:p>
            <a:pPr algn="just"/>
            <a:r>
              <a:rPr lang="tr-TR" b="0" i="0" dirty="0">
                <a:solidFill>
                  <a:srgbClr val="333333"/>
                </a:solidFill>
                <a:effectLst/>
              </a:rPr>
              <a:t>Böyle bir soruna da Bridge Deseni ile çözüm bulabiliriz.</a:t>
            </a:r>
            <a:endParaRPr lang="en-US" dirty="0"/>
          </a:p>
        </p:txBody>
      </p:sp>
      <p:pic>
        <p:nvPicPr>
          <p:cNvPr id="5" name="Resim 4">
            <a:extLst>
              <a:ext uri="{FF2B5EF4-FFF2-40B4-BE49-F238E27FC236}">
                <a16:creationId xmlns:a16="http://schemas.microsoft.com/office/drawing/2014/main" id="{19BEECAB-1821-47CD-9CA1-8655E8B68D33}"/>
              </a:ext>
            </a:extLst>
          </p:cNvPr>
          <p:cNvPicPr>
            <a:picLocks noChangeAspect="1"/>
          </p:cNvPicPr>
          <p:nvPr/>
        </p:nvPicPr>
        <p:blipFill rotWithShape="1">
          <a:blip r:embed="rId2"/>
          <a:srcRect t="12034"/>
          <a:stretch/>
        </p:blipFill>
        <p:spPr>
          <a:xfrm>
            <a:off x="2301536" y="3306474"/>
            <a:ext cx="7588928" cy="3148917"/>
          </a:xfrm>
          <a:prstGeom prst="rect">
            <a:avLst/>
          </a:prstGeom>
        </p:spPr>
      </p:pic>
    </p:spTree>
    <p:extLst>
      <p:ext uri="{BB962C8B-B14F-4D97-AF65-F5344CB8AC3E}">
        <p14:creationId xmlns:p14="http://schemas.microsoft.com/office/powerpoint/2010/main" val="3359964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Bridge Deseni Örneği -2 (devam)</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44563" y="1346928"/>
            <a:ext cx="9655408" cy="3438135"/>
          </a:xfrm>
        </p:spPr>
        <p:txBody>
          <a:bodyPr>
            <a:normAutofit fontScale="92500" lnSpcReduction="20000"/>
          </a:bodyPr>
          <a:lstStyle/>
          <a:p>
            <a:pPr algn="just"/>
            <a:r>
              <a:rPr lang="tr-TR" b="0" i="0" dirty="0">
                <a:solidFill>
                  <a:srgbClr val="333333"/>
                </a:solidFill>
                <a:effectLst/>
              </a:rPr>
              <a:t>Bridge Deseni ile soyutlaşmış (</a:t>
            </a:r>
            <a:r>
              <a:rPr lang="tr-TR" b="0" i="0" dirty="0" err="1">
                <a:solidFill>
                  <a:srgbClr val="333333"/>
                </a:solidFill>
                <a:effectLst/>
              </a:rPr>
              <a:t>abstract</a:t>
            </a:r>
            <a:r>
              <a:rPr lang="tr-TR" b="0" i="0" dirty="0">
                <a:solidFill>
                  <a:srgbClr val="333333"/>
                </a:solidFill>
                <a:effectLst/>
              </a:rPr>
              <a:t>) bir yapıyı, </a:t>
            </a:r>
            <a:r>
              <a:rPr lang="tr-TR" b="0" i="0" dirty="0" err="1">
                <a:solidFill>
                  <a:srgbClr val="333333"/>
                </a:solidFill>
                <a:effectLst/>
              </a:rPr>
              <a:t>implementasyondan</a:t>
            </a:r>
            <a:r>
              <a:rPr lang="tr-TR" b="0" i="0" dirty="0">
                <a:solidFill>
                  <a:srgbClr val="333333"/>
                </a:solidFill>
                <a:effectLst/>
              </a:rPr>
              <a:t> ayırmak gerekir. Böylece bağımsız olarak geliştirilebilir iki yapı elde edilir.</a:t>
            </a:r>
          </a:p>
          <a:p>
            <a:pPr algn="just"/>
            <a:r>
              <a:rPr lang="tr-TR" b="0" i="0" dirty="0" err="1">
                <a:solidFill>
                  <a:srgbClr val="333333"/>
                </a:solidFill>
                <a:effectLst/>
              </a:rPr>
              <a:t>İmplementasyon</a:t>
            </a:r>
            <a:r>
              <a:rPr lang="tr-TR" b="0" i="0" dirty="0">
                <a:solidFill>
                  <a:srgbClr val="333333"/>
                </a:solidFill>
                <a:effectLst/>
              </a:rPr>
              <a:t> dediğimiz şey, en sonda elde edeceğimiz sınıftır. Örneğin bu sınıf, </a:t>
            </a:r>
            <a:r>
              <a:rPr lang="tr-TR" b="0" i="0" dirty="0" err="1">
                <a:solidFill>
                  <a:srgbClr val="333333"/>
                </a:solidFill>
                <a:effectLst/>
              </a:rPr>
              <a:t>MasaustuFormati</a:t>
            </a:r>
            <a:r>
              <a:rPr lang="tr-TR" b="0" i="0" dirty="0">
                <a:solidFill>
                  <a:srgbClr val="333333"/>
                </a:solidFill>
                <a:effectLst/>
              </a:rPr>
              <a:t> isimli sınıf olsun. </a:t>
            </a:r>
          </a:p>
          <a:p>
            <a:pPr algn="just"/>
            <a:r>
              <a:rPr lang="tr-TR" b="0" i="0" dirty="0">
                <a:solidFill>
                  <a:srgbClr val="333333"/>
                </a:solidFill>
                <a:effectLst/>
              </a:rPr>
              <a:t>Modelimizde </a:t>
            </a:r>
            <a:r>
              <a:rPr lang="tr-TR" b="1" i="0" dirty="0" err="1">
                <a:solidFill>
                  <a:srgbClr val="333333"/>
                </a:solidFill>
                <a:effectLst/>
              </a:rPr>
              <a:t>WebFormati</a:t>
            </a:r>
            <a:r>
              <a:rPr lang="tr-TR" b="0" i="0" dirty="0">
                <a:solidFill>
                  <a:srgbClr val="333333"/>
                </a:solidFill>
                <a:effectLst/>
              </a:rPr>
              <a:t> ile  </a:t>
            </a:r>
            <a:r>
              <a:rPr lang="tr-TR" b="1" i="0" dirty="0" err="1">
                <a:solidFill>
                  <a:srgbClr val="333333"/>
                </a:solidFill>
                <a:effectLst/>
              </a:rPr>
              <a:t>MasaustuFormati</a:t>
            </a:r>
            <a:r>
              <a:rPr lang="tr-TR" b="0" i="0" dirty="0">
                <a:solidFill>
                  <a:srgbClr val="333333"/>
                </a:solidFill>
                <a:effectLst/>
              </a:rPr>
              <a:t>  sınıfları ortak bir atadan türediklerine göre birbirleriyle akrabalar denilebilir. İki sınıf geliştirilebilir bir modelde olabilmesi için </a:t>
            </a:r>
            <a:r>
              <a:rPr lang="tr-TR" b="1" i="0" dirty="0">
                <a:solidFill>
                  <a:srgbClr val="333333"/>
                </a:solidFill>
                <a:effectLst/>
              </a:rPr>
              <a:t>akraba olmamalılar</a:t>
            </a:r>
            <a:r>
              <a:rPr lang="tr-TR" b="0" i="0" dirty="0">
                <a:solidFill>
                  <a:srgbClr val="333333"/>
                </a:solidFill>
                <a:effectLst/>
              </a:rPr>
              <a:t>. Nitekim Web formatında oluşturulmuş çalışan performans raporu başka bir şey, masaüstü formatında oluşturulmuş satış raporu ise bambaşka bir şey.</a:t>
            </a:r>
          </a:p>
          <a:p>
            <a:pPr algn="just"/>
            <a:r>
              <a:rPr lang="tr-TR" b="0" i="0" dirty="0">
                <a:solidFill>
                  <a:srgbClr val="333333"/>
                </a:solidFill>
                <a:effectLst/>
              </a:rPr>
              <a:t>Bu iki sınıf da </a:t>
            </a:r>
            <a:r>
              <a:rPr lang="tr-TR" b="1" i="0" dirty="0">
                <a:solidFill>
                  <a:srgbClr val="333333"/>
                </a:solidFill>
                <a:effectLst/>
              </a:rPr>
              <a:t>farklı iki formatta </a:t>
            </a:r>
            <a:r>
              <a:rPr lang="tr-TR" b="0" i="0" dirty="0">
                <a:solidFill>
                  <a:srgbClr val="333333"/>
                </a:solidFill>
                <a:effectLst/>
              </a:rPr>
              <a:t>bir rapordur. </a:t>
            </a:r>
            <a:r>
              <a:rPr lang="tr-TR" b="1" i="0" dirty="0" err="1">
                <a:solidFill>
                  <a:srgbClr val="333333"/>
                </a:solidFill>
                <a:effectLst/>
              </a:rPr>
              <a:t>RaporFormati</a:t>
            </a:r>
            <a:r>
              <a:rPr lang="tr-TR" b="1" i="0" dirty="0">
                <a:solidFill>
                  <a:srgbClr val="333333"/>
                </a:solidFill>
                <a:effectLst/>
              </a:rPr>
              <a:t>, bu modelde soyutlaşmış bir yapıdır</a:t>
            </a:r>
            <a:r>
              <a:rPr lang="tr-TR" b="0" i="0" dirty="0">
                <a:solidFill>
                  <a:srgbClr val="333333"/>
                </a:solidFill>
                <a:effectLst/>
              </a:rPr>
              <a:t>. Yani, satış ya da çalışan performans raporunu oluştururken, hangi formatta (Masaüstü veya web) kaydetmesi gerektiğini söylememiz yeterli olacaktır. Bu durumu ayarlamak için </a:t>
            </a:r>
            <a:r>
              <a:rPr lang="tr-TR" b="0" i="0" dirty="0" err="1">
                <a:solidFill>
                  <a:srgbClr val="333333"/>
                </a:solidFill>
                <a:effectLst/>
              </a:rPr>
              <a:t>RaporFormatı</a:t>
            </a:r>
            <a:r>
              <a:rPr lang="tr-TR" b="0" i="0" dirty="0">
                <a:solidFill>
                  <a:srgbClr val="333333"/>
                </a:solidFill>
                <a:effectLst/>
              </a:rPr>
              <a:t> isminde bir </a:t>
            </a:r>
            <a:r>
              <a:rPr lang="tr-TR" b="0" i="0" dirty="0" err="1">
                <a:solidFill>
                  <a:srgbClr val="333333"/>
                </a:solidFill>
                <a:effectLst/>
              </a:rPr>
              <a:t>arayüz</a:t>
            </a:r>
            <a:r>
              <a:rPr lang="tr-TR" b="0" i="0" dirty="0">
                <a:solidFill>
                  <a:srgbClr val="333333"/>
                </a:solidFill>
                <a:effectLst/>
              </a:rPr>
              <a:t> (</a:t>
            </a:r>
            <a:r>
              <a:rPr lang="tr-TR" b="0" i="0" dirty="0" err="1">
                <a:solidFill>
                  <a:srgbClr val="333333"/>
                </a:solidFill>
                <a:effectLst/>
              </a:rPr>
              <a:t>interface</a:t>
            </a:r>
            <a:r>
              <a:rPr lang="tr-TR" b="0" i="0" dirty="0">
                <a:solidFill>
                  <a:srgbClr val="333333"/>
                </a:solidFill>
                <a:effectLst/>
              </a:rPr>
              <a:t>) oluşturup ilgili formatları bu </a:t>
            </a:r>
            <a:r>
              <a:rPr lang="tr-TR" b="0" i="0" dirty="0" err="1">
                <a:solidFill>
                  <a:srgbClr val="333333"/>
                </a:solidFill>
                <a:effectLst/>
              </a:rPr>
              <a:t>arayüzden</a:t>
            </a:r>
            <a:r>
              <a:rPr lang="tr-TR" b="0" i="0" dirty="0">
                <a:solidFill>
                  <a:srgbClr val="333333"/>
                </a:solidFill>
                <a:effectLst/>
              </a:rPr>
              <a:t> </a:t>
            </a:r>
            <a:r>
              <a:rPr lang="tr-TR" b="0" i="0" dirty="0" err="1">
                <a:solidFill>
                  <a:srgbClr val="333333"/>
                </a:solidFill>
                <a:effectLst/>
              </a:rPr>
              <a:t>implemente</a:t>
            </a:r>
            <a:r>
              <a:rPr lang="tr-TR" b="0" i="0" dirty="0">
                <a:solidFill>
                  <a:srgbClr val="333333"/>
                </a:solidFill>
                <a:effectLst/>
              </a:rPr>
              <a:t> edebiliriz.</a:t>
            </a:r>
          </a:p>
        </p:txBody>
      </p:sp>
      <p:pic>
        <p:nvPicPr>
          <p:cNvPr id="5" name="Resim 4">
            <a:extLst>
              <a:ext uri="{FF2B5EF4-FFF2-40B4-BE49-F238E27FC236}">
                <a16:creationId xmlns:a16="http://schemas.microsoft.com/office/drawing/2014/main" id="{EC85B28F-7152-4B8B-B8B7-4049BEBDDC50}"/>
              </a:ext>
            </a:extLst>
          </p:cNvPr>
          <p:cNvPicPr>
            <a:picLocks noChangeAspect="1"/>
          </p:cNvPicPr>
          <p:nvPr/>
        </p:nvPicPr>
        <p:blipFill rotWithShape="1">
          <a:blip r:embed="rId2"/>
          <a:srcRect t="30217" r="1262" b="18302"/>
          <a:stretch/>
        </p:blipFill>
        <p:spPr>
          <a:xfrm>
            <a:off x="2370997" y="4598633"/>
            <a:ext cx="7450005" cy="2183906"/>
          </a:xfrm>
          <a:prstGeom prst="rect">
            <a:avLst/>
          </a:prstGeom>
        </p:spPr>
      </p:pic>
    </p:spTree>
    <p:extLst>
      <p:ext uri="{BB962C8B-B14F-4D97-AF65-F5344CB8AC3E}">
        <p14:creationId xmlns:p14="http://schemas.microsoft.com/office/powerpoint/2010/main" val="820120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Uygulama Örneği -1</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44563" y="1346929"/>
            <a:ext cx="9655408" cy="1849032"/>
          </a:xfrm>
        </p:spPr>
        <p:txBody>
          <a:bodyPr>
            <a:normAutofit fontScale="92500"/>
          </a:bodyPr>
          <a:lstStyle/>
          <a:p>
            <a:pPr algn="just"/>
            <a:r>
              <a:rPr lang="tr-TR" b="0" i="0" dirty="0">
                <a:effectLst/>
              </a:rPr>
              <a:t> Müşterilerimizi ve firmaları kayıt ettiğimiz bir yazılım yazdığımızı varsayalım. </a:t>
            </a:r>
          </a:p>
          <a:p>
            <a:pPr algn="just"/>
            <a:r>
              <a:rPr lang="tr-TR" dirty="0"/>
              <a:t>Aşağıdaki resmi incelersek;</a:t>
            </a:r>
          </a:p>
          <a:p>
            <a:pPr algn="just"/>
            <a:r>
              <a:rPr lang="tr-TR" dirty="0"/>
              <a:t>Arayüz (</a:t>
            </a:r>
            <a:r>
              <a:rPr lang="tr-TR" dirty="0" err="1"/>
              <a:t>İmplementasyon</a:t>
            </a:r>
            <a:r>
              <a:rPr lang="tr-TR" dirty="0"/>
              <a:t>) bölümü </a:t>
            </a:r>
            <a:r>
              <a:rPr lang="tr-TR" u="sng" dirty="0" err="1"/>
              <a:t>KayitOlustur</a:t>
            </a:r>
            <a:r>
              <a:rPr lang="tr-TR" dirty="0"/>
              <a:t> kısmıdır. Buradan </a:t>
            </a:r>
            <a:r>
              <a:rPr lang="tr-TR" u="sng" dirty="0" err="1"/>
              <a:t>MusteriOlustur</a:t>
            </a:r>
            <a:r>
              <a:rPr lang="tr-TR" dirty="0"/>
              <a:t> ve </a:t>
            </a:r>
            <a:r>
              <a:rPr lang="tr-TR" dirty="0" err="1"/>
              <a:t>FirmaOlustur</a:t>
            </a:r>
            <a:r>
              <a:rPr lang="tr-TR" dirty="0"/>
              <a:t> </a:t>
            </a:r>
            <a:r>
              <a:rPr lang="tr-TR" dirty="0" err="1"/>
              <a:t>implemente</a:t>
            </a:r>
            <a:r>
              <a:rPr lang="tr-TR" dirty="0"/>
              <a:t> edilmiştir.</a:t>
            </a:r>
          </a:p>
          <a:p>
            <a:pPr algn="just"/>
            <a:r>
              <a:rPr lang="tr-TR" i="0" dirty="0">
                <a:effectLst/>
              </a:rPr>
              <a:t>Soyutlama</a:t>
            </a:r>
            <a:r>
              <a:rPr lang="tr-TR" b="0" i="0" dirty="0">
                <a:effectLst/>
              </a:rPr>
              <a:t> (</a:t>
            </a:r>
            <a:r>
              <a:rPr lang="tr-TR" i="0" dirty="0" err="1">
                <a:solidFill>
                  <a:srgbClr val="333333"/>
                </a:solidFill>
                <a:effectLst/>
              </a:rPr>
              <a:t>abstract</a:t>
            </a:r>
            <a:r>
              <a:rPr lang="tr-TR" b="0" i="0" dirty="0">
                <a:effectLst/>
              </a:rPr>
              <a:t>) bölümü </a:t>
            </a:r>
            <a:r>
              <a:rPr lang="tr-TR" i="0" u="sng" dirty="0" err="1">
                <a:effectLst/>
              </a:rPr>
              <a:t>Kayitlar</a:t>
            </a:r>
            <a:r>
              <a:rPr lang="tr-TR" b="0" i="0" dirty="0">
                <a:effectLst/>
              </a:rPr>
              <a:t> kısmıdır. </a:t>
            </a:r>
            <a:r>
              <a:rPr lang="tr-TR" dirty="0"/>
              <a:t>Buradan </a:t>
            </a:r>
            <a:r>
              <a:rPr lang="tr-TR" u="sng" dirty="0" err="1"/>
              <a:t>Musteri</a:t>
            </a:r>
            <a:r>
              <a:rPr lang="tr-TR" dirty="0"/>
              <a:t> ve </a:t>
            </a:r>
            <a:r>
              <a:rPr lang="tr-TR" u="sng" dirty="0"/>
              <a:t>Firma</a:t>
            </a:r>
            <a:r>
              <a:rPr lang="tr-TR" dirty="0"/>
              <a:t> türetilmiştir.</a:t>
            </a:r>
            <a:endParaRPr lang="en-US" dirty="0"/>
          </a:p>
        </p:txBody>
      </p:sp>
      <p:pic>
        <p:nvPicPr>
          <p:cNvPr id="9" name="Resim 8">
            <a:extLst>
              <a:ext uri="{FF2B5EF4-FFF2-40B4-BE49-F238E27FC236}">
                <a16:creationId xmlns:a16="http://schemas.microsoft.com/office/drawing/2014/main" id="{D5A90A67-A7FF-488D-B458-613051E052AE}"/>
              </a:ext>
            </a:extLst>
          </p:cNvPr>
          <p:cNvPicPr>
            <a:picLocks noChangeAspect="1"/>
          </p:cNvPicPr>
          <p:nvPr/>
        </p:nvPicPr>
        <p:blipFill rotWithShape="1">
          <a:blip r:embed="rId2"/>
          <a:srcRect l="6553" t="4074" r="3374" b="32132"/>
          <a:stretch/>
        </p:blipFill>
        <p:spPr>
          <a:xfrm>
            <a:off x="1712335" y="3545918"/>
            <a:ext cx="8767330" cy="2929029"/>
          </a:xfrm>
          <a:prstGeom prst="rect">
            <a:avLst/>
          </a:prstGeom>
        </p:spPr>
      </p:pic>
    </p:spTree>
    <p:extLst>
      <p:ext uri="{BB962C8B-B14F-4D97-AF65-F5344CB8AC3E}">
        <p14:creationId xmlns:p14="http://schemas.microsoft.com/office/powerpoint/2010/main" val="632438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Uygulama Örneği -1 (devam)</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44563" y="1346928"/>
            <a:ext cx="9655408" cy="1006545"/>
          </a:xfrm>
        </p:spPr>
        <p:txBody>
          <a:bodyPr>
            <a:normAutofit fontScale="70000" lnSpcReduction="20000"/>
          </a:bodyPr>
          <a:lstStyle/>
          <a:p>
            <a:pPr algn="just"/>
            <a:r>
              <a:rPr lang="tr-TR" sz="1800" u="sng" dirty="0" err="1">
                <a:solidFill>
                  <a:srgbClr val="333333"/>
                </a:solidFill>
              </a:rPr>
              <a:t>Interface</a:t>
            </a:r>
            <a:r>
              <a:rPr lang="tr-TR" sz="1800" b="1" dirty="0">
                <a:solidFill>
                  <a:srgbClr val="333333"/>
                </a:solidFill>
              </a:rPr>
              <a:t> </a:t>
            </a:r>
            <a:r>
              <a:rPr lang="tr-TR" sz="1800" dirty="0">
                <a:solidFill>
                  <a:srgbClr val="333333"/>
                </a:solidFill>
              </a:rPr>
              <a:t>sayesinde</a:t>
            </a:r>
            <a:r>
              <a:rPr lang="tr-TR" sz="1800" b="1" dirty="0">
                <a:solidFill>
                  <a:srgbClr val="333333"/>
                </a:solidFill>
              </a:rPr>
              <a:t> </a:t>
            </a:r>
            <a:r>
              <a:rPr lang="tr-TR" sz="1800" dirty="0">
                <a:solidFill>
                  <a:srgbClr val="333333"/>
                </a:solidFill>
              </a:rPr>
              <a:t>sınıflara</a:t>
            </a:r>
            <a:r>
              <a:rPr lang="tr-TR" sz="1800" b="1" dirty="0">
                <a:solidFill>
                  <a:srgbClr val="333333"/>
                </a:solidFill>
              </a:rPr>
              <a:t> </a:t>
            </a:r>
            <a:r>
              <a:rPr lang="tr-TR" sz="1800" dirty="0">
                <a:solidFill>
                  <a:srgbClr val="333333"/>
                </a:solidFill>
              </a:rPr>
              <a:t>(</a:t>
            </a:r>
            <a:r>
              <a:rPr lang="tr-TR" sz="1800" dirty="0" err="1">
                <a:solidFill>
                  <a:srgbClr val="333333"/>
                </a:solidFill>
              </a:rPr>
              <a:t>class</a:t>
            </a:r>
            <a:r>
              <a:rPr lang="tr-TR" sz="1800" dirty="0">
                <a:solidFill>
                  <a:srgbClr val="333333"/>
                </a:solidFill>
              </a:rPr>
              <a:t>)</a:t>
            </a:r>
            <a:r>
              <a:rPr lang="tr-TR" sz="1800" b="1" dirty="0">
                <a:solidFill>
                  <a:srgbClr val="333333"/>
                </a:solidFill>
              </a:rPr>
              <a:t> </a:t>
            </a:r>
            <a:r>
              <a:rPr lang="tr-TR" sz="1800" dirty="0">
                <a:solidFill>
                  <a:srgbClr val="333333"/>
                </a:solidFill>
              </a:rPr>
              <a:t>rehberlik yapıyoruz</a:t>
            </a:r>
            <a:r>
              <a:rPr lang="tr-TR" sz="1800" b="1" dirty="0">
                <a:solidFill>
                  <a:srgbClr val="333333"/>
                </a:solidFill>
              </a:rPr>
              <a:t>. </a:t>
            </a:r>
            <a:r>
              <a:rPr lang="tr-TR" sz="1800" u="sng" dirty="0" err="1">
                <a:solidFill>
                  <a:srgbClr val="333333"/>
                </a:solidFill>
              </a:rPr>
              <a:t>IKayitOlustur</a:t>
            </a:r>
            <a:r>
              <a:rPr lang="tr-TR" sz="1800" dirty="0" err="1">
                <a:solidFill>
                  <a:srgbClr val="333333"/>
                </a:solidFill>
              </a:rPr>
              <a:t>’dan</a:t>
            </a:r>
            <a:r>
              <a:rPr lang="tr-TR" sz="1800" dirty="0">
                <a:solidFill>
                  <a:srgbClr val="333333"/>
                </a:solidFill>
              </a:rPr>
              <a:t> da  </a:t>
            </a:r>
            <a:r>
              <a:rPr lang="tr-TR" sz="1800" u="sng" dirty="0" err="1">
                <a:solidFill>
                  <a:srgbClr val="333333"/>
                </a:solidFill>
              </a:rPr>
              <a:t>MusteriOlustur</a:t>
            </a:r>
            <a:r>
              <a:rPr lang="tr-TR" sz="1800" dirty="0">
                <a:solidFill>
                  <a:srgbClr val="333333"/>
                </a:solidFill>
              </a:rPr>
              <a:t> ve </a:t>
            </a:r>
            <a:r>
              <a:rPr lang="tr-TR" sz="1800" u="sng" dirty="0" err="1">
                <a:solidFill>
                  <a:srgbClr val="333333"/>
                </a:solidFill>
              </a:rPr>
              <a:t>FirmaOlustur</a:t>
            </a:r>
            <a:r>
              <a:rPr lang="tr-TR" sz="1800" dirty="0">
                <a:solidFill>
                  <a:srgbClr val="333333"/>
                </a:solidFill>
              </a:rPr>
              <a:t> </a:t>
            </a:r>
            <a:r>
              <a:rPr lang="tr-TR" sz="1800" dirty="0" err="1">
                <a:solidFill>
                  <a:srgbClr val="333333"/>
                </a:solidFill>
              </a:rPr>
              <a:t>implemente</a:t>
            </a:r>
            <a:r>
              <a:rPr lang="tr-TR" sz="1800" dirty="0">
                <a:solidFill>
                  <a:srgbClr val="333333"/>
                </a:solidFill>
              </a:rPr>
              <a:t> ediyoruz.</a:t>
            </a:r>
          </a:p>
          <a:p>
            <a:pPr algn="just"/>
            <a:endParaRPr lang="tr-TR" sz="1800" dirty="0">
              <a:solidFill>
                <a:srgbClr val="333333"/>
              </a:solidFill>
            </a:endParaRPr>
          </a:p>
          <a:p>
            <a:pPr algn="just"/>
            <a:r>
              <a:rPr lang="tr-TR" sz="1800" b="1" dirty="0">
                <a:solidFill>
                  <a:srgbClr val="333333"/>
                </a:solidFill>
                <a:effectLst/>
              </a:rPr>
              <a:t>Uygulama (</a:t>
            </a:r>
            <a:r>
              <a:rPr lang="tr-TR" sz="1800" b="1" dirty="0"/>
              <a:t>i</a:t>
            </a:r>
            <a:r>
              <a:rPr lang="en-US" sz="1800" b="1" dirty="0" err="1"/>
              <a:t>mplement</a:t>
            </a:r>
            <a:r>
              <a:rPr lang="tr-TR" sz="1800" b="1" dirty="0" err="1"/>
              <a:t>ation</a:t>
            </a:r>
            <a:r>
              <a:rPr lang="tr-TR" sz="1800" b="1" dirty="0">
                <a:solidFill>
                  <a:srgbClr val="333333"/>
                </a:solidFill>
                <a:effectLst/>
              </a:rPr>
              <a:t>) Kodları</a:t>
            </a:r>
          </a:p>
          <a:p>
            <a:pPr algn="just"/>
            <a:endParaRPr lang="en-US" dirty="0"/>
          </a:p>
        </p:txBody>
      </p:sp>
      <p:pic>
        <p:nvPicPr>
          <p:cNvPr id="7" name="Resim 6">
            <a:extLst>
              <a:ext uri="{FF2B5EF4-FFF2-40B4-BE49-F238E27FC236}">
                <a16:creationId xmlns:a16="http://schemas.microsoft.com/office/drawing/2014/main" id="{9945BB5E-549C-4638-A4B4-B08EC12CB3E4}"/>
              </a:ext>
            </a:extLst>
          </p:cNvPr>
          <p:cNvPicPr>
            <a:picLocks noChangeAspect="1"/>
          </p:cNvPicPr>
          <p:nvPr/>
        </p:nvPicPr>
        <p:blipFill rotWithShape="1">
          <a:blip r:embed="rId2"/>
          <a:srcRect b="16037"/>
          <a:stretch/>
        </p:blipFill>
        <p:spPr>
          <a:xfrm>
            <a:off x="1386746" y="2353473"/>
            <a:ext cx="9418507" cy="4448317"/>
          </a:xfrm>
          <a:prstGeom prst="rect">
            <a:avLst/>
          </a:prstGeom>
        </p:spPr>
      </p:pic>
    </p:spTree>
    <p:extLst>
      <p:ext uri="{BB962C8B-B14F-4D97-AF65-F5344CB8AC3E}">
        <p14:creationId xmlns:p14="http://schemas.microsoft.com/office/powerpoint/2010/main" val="1012153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2592924" y="2133600"/>
            <a:ext cx="8911687" cy="3777622"/>
          </a:xfrm>
        </p:spPr>
        <p:txBody>
          <a:bodyPr numCol="1">
            <a:normAutofit fontScale="92500" lnSpcReduction="10000"/>
          </a:bodyPr>
          <a:lstStyle/>
          <a:p>
            <a:r>
              <a:rPr lang="tr-TR" sz="1400" dirty="0"/>
              <a:t>Tasarım Kalıpları</a:t>
            </a:r>
          </a:p>
          <a:p>
            <a:r>
              <a:rPr lang="tr-TR" sz="1400" dirty="0"/>
              <a:t>Tasarım Kalıpları çeşitleri</a:t>
            </a:r>
          </a:p>
          <a:p>
            <a:r>
              <a:rPr lang="tr-TR" sz="1400" dirty="0"/>
              <a:t>Bridge (Köprü) Deseni nedir?</a:t>
            </a:r>
          </a:p>
          <a:p>
            <a:r>
              <a:rPr lang="tr-TR" sz="1400" dirty="0"/>
              <a:t>UML Diyagramı</a:t>
            </a:r>
          </a:p>
          <a:p>
            <a:r>
              <a:rPr lang="tr-TR" sz="1400" dirty="0"/>
              <a:t>Bridge Deseni Örneği -1</a:t>
            </a:r>
          </a:p>
          <a:p>
            <a:r>
              <a:rPr lang="tr-TR" sz="1400" dirty="0"/>
              <a:t>Ne zaman Bridge Deseni kullanılmalı?</a:t>
            </a:r>
          </a:p>
          <a:p>
            <a:r>
              <a:rPr lang="tr-TR" sz="1400" dirty="0"/>
              <a:t>Bridge Deseni nasıl uygulanır?</a:t>
            </a:r>
          </a:p>
          <a:p>
            <a:r>
              <a:rPr lang="tr-TR" sz="1400" dirty="0"/>
              <a:t>Bridge </a:t>
            </a:r>
            <a:r>
              <a:rPr lang="tr-TR" sz="1400" dirty="0" err="1"/>
              <a:t>Deseni’nin</a:t>
            </a:r>
            <a:r>
              <a:rPr lang="tr-TR" sz="1400" dirty="0"/>
              <a:t> avantajları ve dezavantajı</a:t>
            </a:r>
          </a:p>
          <a:p>
            <a:r>
              <a:rPr lang="tr-TR" sz="1400" dirty="0"/>
              <a:t>Bridge Deseni Örneği -2</a:t>
            </a:r>
          </a:p>
          <a:p>
            <a:r>
              <a:rPr lang="tr-TR" sz="1400" dirty="0"/>
              <a:t>Uygulama Örneği -1</a:t>
            </a:r>
          </a:p>
          <a:p>
            <a:r>
              <a:rPr lang="tr-TR" sz="1400" dirty="0"/>
              <a:t>Sonuç</a:t>
            </a:r>
          </a:p>
          <a:p>
            <a:r>
              <a:rPr lang="tr-TR" sz="1400" dirty="0"/>
              <a:t>Kaynaklar</a:t>
            </a:r>
          </a:p>
          <a:p>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8" descr="Kurumsal Kimlik | Burdur Mehmet Akif Ersoy Üniversitesi">
            <a:extLst>
              <a:ext uri="{FF2B5EF4-FFF2-40B4-BE49-F238E27FC236}">
                <a16:creationId xmlns:a16="http://schemas.microsoft.com/office/drawing/2014/main"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ontent Icon Png ,HD PNG . (+) Pictures - vhv.rs">
            <a:extLst>
              <a:ext uri="{FF2B5EF4-FFF2-40B4-BE49-F238E27FC236}">
                <a16:creationId xmlns:a16="http://schemas.microsoft.com/office/drawing/2014/main" id="{30C9555B-79E5-493C-91CF-6C37CB0298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1090" y="2133600"/>
            <a:ext cx="3983372"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4"/>
            <a:extLst>
              <a:ext uri="{FF2B5EF4-FFF2-40B4-BE49-F238E27FC236}">
                <a16:creationId xmlns:a16="http://schemas.microsoft.com/office/drawing/2014/main" id="{5E0CEE4C-9B47-48D3-9C95-A5768F3000F3}"/>
              </a:ext>
            </a:extLst>
          </p:cNvPr>
          <p:cNvPicPr>
            <a:picLocks noChangeAspect="1"/>
          </p:cNvPicPr>
          <p:nvPr/>
        </p:nvPicPr>
        <p:blipFill>
          <a:blip r:embed="rId5"/>
          <a:stretch>
            <a:fillRect/>
          </a:stretch>
        </p:blipFill>
        <p:spPr>
          <a:xfrm>
            <a:off x="10228222" y="5153978"/>
            <a:ext cx="1778435" cy="1633526"/>
          </a:xfrm>
          <a:prstGeom prst="rect">
            <a:avLst/>
          </a:prstGeom>
        </p:spPr>
      </p:pic>
      <p:sp>
        <p:nvSpPr>
          <p:cNvPr id="9" name="Dikdörtgen 8">
            <a:extLst>
              <a:ext uri="{FF2B5EF4-FFF2-40B4-BE49-F238E27FC236}">
                <a16:creationId xmlns:a16="http://schemas.microsoft.com/office/drawing/2014/main"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Uygulama Örneği -1 (devam)</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44563" y="1346928"/>
            <a:ext cx="9655408" cy="1056704"/>
          </a:xfrm>
        </p:spPr>
        <p:txBody>
          <a:bodyPr>
            <a:normAutofit fontScale="62500" lnSpcReduction="20000"/>
          </a:bodyPr>
          <a:lstStyle/>
          <a:p>
            <a:pPr algn="just"/>
            <a:r>
              <a:rPr lang="tr-TR" b="0" i="0" dirty="0">
                <a:solidFill>
                  <a:srgbClr val="333333"/>
                </a:solidFill>
                <a:effectLst/>
              </a:rPr>
              <a:t>Varsayılan </a:t>
            </a:r>
            <a:r>
              <a:rPr lang="tr-TR" i="0" u="sng" dirty="0" err="1">
                <a:solidFill>
                  <a:srgbClr val="333333"/>
                </a:solidFill>
                <a:effectLst/>
              </a:rPr>
              <a:t>Constructor</a:t>
            </a:r>
            <a:r>
              <a:rPr lang="tr-TR" b="0" i="0" dirty="0">
                <a:solidFill>
                  <a:srgbClr val="333333"/>
                </a:solidFill>
                <a:effectLst/>
              </a:rPr>
              <a:t> üyeleri, </a:t>
            </a:r>
            <a:r>
              <a:rPr lang="tr-TR" i="0" u="sng" dirty="0" err="1">
                <a:solidFill>
                  <a:srgbClr val="333333"/>
                </a:solidFill>
                <a:effectLst/>
              </a:rPr>
              <a:t>IKayitOlustur</a:t>
            </a:r>
            <a:r>
              <a:rPr lang="tr-TR" b="1" i="0" dirty="0">
                <a:solidFill>
                  <a:srgbClr val="333333"/>
                </a:solidFill>
                <a:effectLst/>
              </a:rPr>
              <a:t> </a:t>
            </a:r>
            <a:r>
              <a:rPr lang="tr-TR" i="0" dirty="0" err="1">
                <a:solidFill>
                  <a:srgbClr val="333333"/>
                </a:solidFill>
                <a:effectLst/>
              </a:rPr>
              <a:t>arayüzünü</a:t>
            </a:r>
            <a:r>
              <a:rPr lang="tr-TR" b="1" i="0" dirty="0">
                <a:solidFill>
                  <a:srgbClr val="333333"/>
                </a:solidFill>
                <a:effectLst/>
              </a:rPr>
              <a:t> </a:t>
            </a:r>
            <a:r>
              <a:rPr lang="tr-TR" i="0" dirty="0">
                <a:solidFill>
                  <a:srgbClr val="333333"/>
                </a:solidFill>
                <a:effectLst/>
              </a:rPr>
              <a:t>(</a:t>
            </a:r>
            <a:r>
              <a:rPr lang="tr-TR" b="0" i="0" dirty="0" err="1">
                <a:solidFill>
                  <a:srgbClr val="333333"/>
                </a:solidFill>
                <a:effectLst/>
              </a:rPr>
              <a:t>interface</a:t>
            </a:r>
            <a:r>
              <a:rPr lang="tr-TR" b="0" i="0" dirty="0">
                <a:solidFill>
                  <a:srgbClr val="333333"/>
                </a:solidFill>
                <a:effectLst/>
              </a:rPr>
              <a:t>) parametre olarak alıyorlar ve bunu </a:t>
            </a:r>
            <a:r>
              <a:rPr lang="tr-TR" b="1" i="0" dirty="0">
                <a:solidFill>
                  <a:srgbClr val="333333"/>
                </a:solidFill>
                <a:effectLst/>
              </a:rPr>
              <a:t>_</a:t>
            </a:r>
            <a:r>
              <a:rPr lang="tr-TR" i="0" u="sng" dirty="0" err="1">
                <a:solidFill>
                  <a:srgbClr val="333333"/>
                </a:solidFill>
                <a:effectLst/>
              </a:rPr>
              <a:t>kayit</a:t>
            </a:r>
            <a:r>
              <a:rPr lang="tr-TR" b="1" i="0" dirty="0">
                <a:solidFill>
                  <a:srgbClr val="333333"/>
                </a:solidFill>
                <a:effectLst/>
              </a:rPr>
              <a:t> </a:t>
            </a:r>
            <a:r>
              <a:rPr lang="tr-TR" b="0" i="0" dirty="0">
                <a:solidFill>
                  <a:srgbClr val="333333"/>
                </a:solidFill>
                <a:effectLst/>
              </a:rPr>
              <a:t>özelliğine set ediyorlar. Böylelikle, istenilen alanda ve kategoride </a:t>
            </a:r>
            <a:r>
              <a:rPr lang="tr-TR" b="0" i="0" dirty="0" err="1">
                <a:solidFill>
                  <a:srgbClr val="333333"/>
                </a:solidFill>
                <a:effectLst/>
              </a:rPr>
              <a:t>kayit</a:t>
            </a:r>
            <a:r>
              <a:rPr lang="tr-TR" b="0" i="0" dirty="0">
                <a:solidFill>
                  <a:srgbClr val="333333"/>
                </a:solidFill>
                <a:effectLst/>
              </a:rPr>
              <a:t> üretilebilir hale geliyoruz.</a:t>
            </a:r>
          </a:p>
          <a:p>
            <a:pPr algn="just"/>
            <a:r>
              <a:rPr lang="tr-TR" dirty="0">
                <a:solidFill>
                  <a:srgbClr val="333333"/>
                </a:solidFill>
              </a:rPr>
              <a:t>Uygulamada nesne modelini geliştirirken miras (</a:t>
            </a:r>
            <a:r>
              <a:rPr lang="tr-TR" dirty="0" err="1">
                <a:solidFill>
                  <a:srgbClr val="333333"/>
                </a:solidFill>
              </a:rPr>
              <a:t>inheritance</a:t>
            </a:r>
            <a:r>
              <a:rPr lang="tr-TR" dirty="0">
                <a:solidFill>
                  <a:srgbClr val="333333"/>
                </a:solidFill>
              </a:rPr>
              <a:t>) kavramından oldukça faydalanıyoruz. Önce, genel (</a:t>
            </a:r>
            <a:r>
              <a:rPr lang="tr-TR" dirty="0" err="1">
                <a:solidFill>
                  <a:srgbClr val="333333"/>
                </a:solidFill>
              </a:rPr>
              <a:t>base</a:t>
            </a:r>
            <a:r>
              <a:rPr lang="tr-TR" dirty="0">
                <a:solidFill>
                  <a:srgbClr val="333333"/>
                </a:solidFill>
              </a:rPr>
              <a:t>) sınıfı oluşturup sonra da özel (</a:t>
            </a:r>
            <a:r>
              <a:rPr lang="tr-TR" dirty="0" err="1">
                <a:solidFill>
                  <a:srgbClr val="333333"/>
                </a:solidFill>
              </a:rPr>
              <a:t>derived</a:t>
            </a:r>
            <a:r>
              <a:rPr lang="tr-TR" dirty="0">
                <a:solidFill>
                  <a:srgbClr val="333333"/>
                </a:solidFill>
              </a:rPr>
              <a:t>) sınıflar buradan türetilebilir. Böylelikle bir hiyerarşi elde etmiş oluyoruz.</a:t>
            </a:r>
          </a:p>
          <a:p>
            <a:pPr algn="just"/>
            <a:r>
              <a:rPr lang="tr-TR" b="1" i="0" dirty="0">
                <a:solidFill>
                  <a:srgbClr val="333333"/>
                </a:solidFill>
                <a:effectLst/>
              </a:rPr>
              <a:t>Soyutlama (</a:t>
            </a:r>
            <a:r>
              <a:rPr lang="tr-TR" b="1" i="0" dirty="0" err="1">
                <a:solidFill>
                  <a:srgbClr val="333333"/>
                </a:solidFill>
                <a:effectLst/>
              </a:rPr>
              <a:t>abstract</a:t>
            </a:r>
            <a:r>
              <a:rPr lang="tr-TR" b="1" i="0" dirty="0">
                <a:solidFill>
                  <a:srgbClr val="333333"/>
                </a:solidFill>
                <a:effectLst/>
              </a:rPr>
              <a:t>) Kodları</a:t>
            </a:r>
          </a:p>
          <a:p>
            <a:pPr algn="just"/>
            <a:endParaRPr lang="en-US" dirty="0"/>
          </a:p>
        </p:txBody>
      </p:sp>
      <p:pic>
        <p:nvPicPr>
          <p:cNvPr id="13" name="Resim 12">
            <a:extLst>
              <a:ext uri="{FF2B5EF4-FFF2-40B4-BE49-F238E27FC236}">
                <a16:creationId xmlns:a16="http://schemas.microsoft.com/office/drawing/2014/main" id="{8AF60243-ABC1-41C7-84CA-F05780B09873}"/>
              </a:ext>
            </a:extLst>
          </p:cNvPr>
          <p:cNvPicPr>
            <a:picLocks noChangeAspect="1"/>
          </p:cNvPicPr>
          <p:nvPr/>
        </p:nvPicPr>
        <p:blipFill rotWithShape="1">
          <a:blip r:embed="rId2"/>
          <a:srcRect b="14822"/>
          <a:stretch/>
        </p:blipFill>
        <p:spPr>
          <a:xfrm>
            <a:off x="1493896" y="2403632"/>
            <a:ext cx="9204208" cy="4409978"/>
          </a:xfrm>
          <a:prstGeom prst="rect">
            <a:avLst/>
          </a:prstGeom>
        </p:spPr>
      </p:pic>
    </p:spTree>
    <p:extLst>
      <p:ext uri="{BB962C8B-B14F-4D97-AF65-F5344CB8AC3E}">
        <p14:creationId xmlns:p14="http://schemas.microsoft.com/office/powerpoint/2010/main" val="1713980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Uygulama Örneği -1 (devam)</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44563" y="1346929"/>
            <a:ext cx="9655408" cy="1017737"/>
          </a:xfrm>
        </p:spPr>
        <p:txBody>
          <a:bodyPr>
            <a:normAutofit fontScale="70000" lnSpcReduction="20000"/>
          </a:bodyPr>
          <a:lstStyle/>
          <a:p>
            <a:pPr algn="just"/>
            <a:r>
              <a:rPr lang="tr-TR" b="0" i="0" dirty="0">
                <a:solidFill>
                  <a:srgbClr val="333333"/>
                </a:solidFill>
                <a:effectLst/>
              </a:rPr>
              <a:t>Artık istemcide (aşağıdaki </a:t>
            </a:r>
            <a:r>
              <a:rPr lang="tr-TR" i="0" dirty="0">
                <a:solidFill>
                  <a:srgbClr val="333333"/>
                </a:solidFill>
                <a:effectLst/>
              </a:rPr>
              <a:t>Main() </a:t>
            </a:r>
            <a:r>
              <a:rPr lang="tr-TR" b="0" i="0" dirty="0">
                <a:solidFill>
                  <a:srgbClr val="333333"/>
                </a:solidFill>
                <a:effectLst/>
              </a:rPr>
              <a:t>metodu) doğrudan herhangi bir değişiklik yapmadan geliştirme yapılabilir. Yeni müşteri ve firma kayıtları oluşturabilir.</a:t>
            </a:r>
          </a:p>
          <a:p>
            <a:pPr algn="just"/>
            <a:endParaRPr lang="tr-TR" b="1" i="0" dirty="0">
              <a:solidFill>
                <a:srgbClr val="333333"/>
              </a:solidFill>
              <a:effectLst/>
            </a:endParaRPr>
          </a:p>
          <a:p>
            <a:pPr algn="just"/>
            <a:r>
              <a:rPr lang="tr-TR" b="1" i="0" dirty="0">
                <a:solidFill>
                  <a:srgbClr val="333333"/>
                </a:solidFill>
                <a:effectLst/>
              </a:rPr>
              <a:t>İstemci (</a:t>
            </a:r>
            <a:r>
              <a:rPr lang="tr-TR" b="1" i="0" dirty="0" err="1">
                <a:solidFill>
                  <a:srgbClr val="333333"/>
                </a:solidFill>
                <a:effectLst/>
              </a:rPr>
              <a:t>client</a:t>
            </a:r>
            <a:r>
              <a:rPr lang="tr-TR" b="1" i="0" dirty="0">
                <a:solidFill>
                  <a:srgbClr val="333333"/>
                </a:solidFill>
                <a:effectLst/>
              </a:rPr>
              <a:t>) Kodları</a:t>
            </a:r>
          </a:p>
          <a:p>
            <a:pPr algn="just"/>
            <a:endParaRPr lang="en-US" dirty="0"/>
          </a:p>
        </p:txBody>
      </p:sp>
      <p:pic>
        <p:nvPicPr>
          <p:cNvPr id="5" name="Resim 4">
            <a:extLst>
              <a:ext uri="{FF2B5EF4-FFF2-40B4-BE49-F238E27FC236}">
                <a16:creationId xmlns:a16="http://schemas.microsoft.com/office/drawing/2014/main" id="{315DA93E-CE3D-4154-91D7-A8E62C3E76BC}"/>
              </a:ext>
            </a:extLst>
          </p:cNvPr>
          <p:cNvPicPr>
            <a:picLocks noChangeAspect="1"/>
          </p:cNvPicPr>
          <p:nvPr/>
        </p:nvPicPr>
        <p:blipFill rotWithShape="1">
          <a:blip r:embed="rId2"/>
          <a:srcRect b="14433"/>
          <a:stretch/>
        </p:blipFill>
        <p:spPr>
          <a:xfrm>
            <a:off x="1482238" y="2364666"/>
            <a:ext cx="9227524" cy="4441306"/>
          </a:xfrm>
          <a:prstGeom prst="rect">
            <a:avLst/>
          </a:prstGeom>
        </p:spPr>
      </p:pic>
    </p:spTree>
    <p:extLst>
      <p:ext uri="{BB962C8B-B14F-4D97-AF65-F5344CB8AC3E}">
        <p14:creationId xmlns:p14="http://schemas.microsoft.com/office/powerpoint/2010/main" val="3484653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Uygulama Örneği -1 (devam)</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44563" y="1346929"/>
            <a:ext cx="9655408" cy="952388"/>
          </a:xfrm>
        </p:spPr>
        <p:txBody>
          <a:bodyPr>
            <a:normAutofit fontScale="85000" lnSpcReduction="20000"/>
          </a:bodyPr>
          <a:lstStyle/>
          <a:p>
            <a:pPr algn="just"/>
            <a:r>
              <a:rPr lang="tr-TR" sz="1800" i="0" dirty="0">
                <a:solidFill>
                  <a:srgbClr val="333333"/>
                </a:solidFill>
                <a:effectLst/>
              </a:rPr>
              <a:t>Uygulamamızın son olarak ekra</a:t>
            </a:r>
            <a:r>
              <a:rPr lang="tr-TR" sz="1800" dirty="0">
                <a:solidFill>
                  <a:srgbClr val="333333"/>
                </a:solidFill>
              </a:rPr>
              <a:t>n çıktısı bu şekildedir.</a:t>
            </a:r>
          </a:p>
          <a:p>
            <a:pPr algn="just"/>
            <a:endParaRPr lang="tr-TR" sz="1800" b="1" i="0" dirty="0">
              <a:solidFill>
                <a:srgbClr val="333333"/>
              </a:solidFill>
              <a:effectLst/>
            </a:endParaRPr>
          </a:p>
          <a:p>
            <a:pPr algn="just"/>
            <a:r>
              <a:rPr lang="tr-TR" sz="1800" b="1" i="0" dirty="0">
                <a:solidFill>
                  <a:srgbClr val="333333"/>
                </a:solidFill>
                <a:effectLst/>
              </a:rPr>
              <a:t>Uygulamanın Ekran Çıktısı</a:t>
            </a:r>
          </a:p>
          <a:p>
            <a:pPr algn="just"/>
            <a:endParaRPr lang="en-US" dirty="0"/>
          </a:p>
        </p:txBody>
      </p:sp>
      <p:pic>
        <p:nvPicPr>
          <p:cNvPr id="6" name="Resim 5">
            <a:extLst>
              <a:ext uri="{FF2B5EF4-FFF2-40B4-BE49-F238E27FC236}">
                <a16:creationId xmlns:a16="http://schemas.microsoft.com/office/drawing/2014/main" id="{CC03135B-98D8-4CAB-9081-8D94A5E757B1}"/>
              </a:ext>
            </a:extLst>
          </p:cNvPr>
          <p:cNvPicPr>
            <a:picLocks noChangeAspect="1"/>
          </p:cNvPicPr>
          <p:nvPr/>
        </p:nvPicPr>
        <p:blipFill rotWithShape="1">
          <a:blip r:embed="rId2"/>
          <a:srcRect b="14134"/>
          <a:stretch/>
        </p:blipFill>
        <p:spPr>
          <a:xfrm>
            <a:off x="1422838" y="2299317"/>
            <a:ext cx="9346323" cy="4514293"/>
          </a:xfrm>
          <a:prstGeom prst="rect">
            <a:avLst/>
          </a:prstGeom>
        </p:spPr>
      </p:pic>
    </p:spTree>
    <p:extLst>
      <p:ext uri="{BB962C8B-B14F-4D97-AF65-F5344CB8AC3E}">
        <p14:creationId xmlns:p14="http://schemas.microsoft.com/office/powerpoint/2010/main" val="3918487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Sonuç</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20190" y="1367149"/>
            <a:ext cx="10086553" cy="5364265"/>
          </a:xfrm>
        </p:spPr>
        <p:txBody>
          <a:bodyPr>
            <a:normAutofit/>
          </a:bodyPr>
          <a:lstStyle/>
          <a:p>
            <a:pPr algn="just"/>
            <a:r>
              <a:rPr lang="tr-TR" dirty="0">
                <a:solidFill>
                  <a:srgbClr val="292929"/>
                </a:solidFill>
              </a:rPr>
              <a:t>Bridge (Köprü) Tasarım Deseni, yapısal tasarım desenlerinden birisidir. Soyutlanan nesneler ile işi gerçekleyecek somut nesneler arasında köprü kurar. Soyut sınıflar ve işi yapacak sınıfları birbirinden ayırdığı için iki sınıf tipinde yapılacak bir değişiklik birbirini etkilemez. Hangi sınıfın kullanılacağına çalışma zamanında karar verilir. Bu mekanizma sayesinde çalışma alanında, gerçek işi yapan sınıf değiştirilebilir.</a:t>
            </a:r>
          </a:p>
          <a:p>
            <a:pPr algn="just"/>
            <a:r>
              <a:rPr lang="tr-TR" dirty="0"/>
              <a:t>Bridge Deseni kullanılırken, </a:t>
            </a:r>
            <a:r>
              <a:rPr lang="tr-TR" dirty="0" err="1"/>
              <a:t>arayüz</a:t>
            </a:r>
            <a:r>
              <a:rPr lang="tr-TR" dirty="0"/>
              <a:t> (</a:t>
            </a:r>
            <a:r>
              <a:rPr lang="tr-TR" dirty="0" err="1"/>
              <a:t>interface</a:t>
            </a:r>
            <a:r>
              <a:rPr lang="tr-TR" dirty="0"/>
              <a:t>) </a:t>
            </a:r>
            <a:r>
              <a:rPr lang="tr-TR" dirty="0" err="1"/>
              <a:t>implemantasyondan</a:t>
            </a:r>
            <a:r>
              <a:rPr lang="tr-TR" dirty="0"/>
              <a:t> ayrılmalı, derleme yapılırken bağımlılıkları ortadan kaldırılmalıdır. Ayrıca bu desen bize istemciden (</a:t>
            </a:r>
            <a:r>
              <a:rPr lang="tr-TR" dirty="0" err="1"/>
              <a:t>client</a:t>
            </a:r>
            <a:r>
              <a:rPr lang="tr-TR" dirty="0"/>
              <a:t>) </a:t>
            </a:r>
            <a:r>
              <a:rPr lang="tr-TR" dirty="0" err="1"/>
              <a:t>implementasyon</a:t>
            </a:r>
            <a:r>
              <a:rPr lang="tr-TR" dirty="0"/>
              <a:t> ayrıntılarını gizleme sağlar ve gelişmiş </a:t>
            </a:r>
            <a:r>
              <a:rPr lang="tr-TR" dirty="0" err="1"/>
              <a:t>geniştilebilirlik</a:t>
            </a:r>
            <a:r>
              <a:rPr lang="tr-TR" dirty="0"/>
              <a:t> sunar.</a:t>
            </a:r>
          </a:p>
          <a:p>
            <a:pPr algn="just"/>
            <a:endParaRPr lang="en-US" dirty="0"/>
          </a:p>
        </p:txBody>
      </p:sp>
    </p:spTree>
    <p:extLst>
      <p:ext uri="{BB962C8B-B14F-4D97-AF65-F5344CB8AC3E}">
        <p14:creationId xmlns:p14="http://schemas.microsoft.com/office/powerpoint/2010/main" val="2697588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a:normAutofit fontScale="92500" lnSpcReduction="10000"/>
          </a:bodyPr>
          <a:lstStyle/>
          <a:p>
            <a:r>
              <a:rPr lang="tr-TR" dirty="0"/>
              <a:t>Tasarım Kalıpları</a:t>
            </a:r>
            <a:br>
              <a:rPr lang="tr-TR" dirty="0"/>
            </a:br>
            <a:r>
              <a:rPr lang="tr-TR" dirty="0"/>
              <a:t>(</a:t>
            </a:r>
            <a:r>
              <a:rPr lang="en-US" dirty="0">
                <a:hlinkClick r:id="rId2"/>
              </a:rPr>
              <a:t>https://tugrulbayrak.medium.com/design-patterns-tasarim-kaliplari-3da2018eb9c5</a:t>
            </a:r>
            <a:r>
              <a:rPr lang="tr-TR" dirty="0"/>
              <a:t>)</a:t>
            </a:r>
          </a:p>
          <a:p>
            <a:r>
              <a:rPr lang="tr-TR" dirty="0"/>
              <a:t>UML Diyagramı</a:t>
            </a:r>
            <a:br>
              <a:rPr lang="tr-TR" dirty="0"/>
            </a:br>
            <a:r>
              <a:rPr lang="tr-TR" dirty="0"/>
              <a:t>(</a:t>
            </a:r>
            <a:r>
              <a:rPr lang="en-US" dirty="0">
                <a:hlinkClick r:id="rId3"/>
              </a:rPr>
              <a:t>http://cagataykiziltan.net/tr/tasarim-kaliplari-design-patterns/3-yapisal-tasarim-desenleri/bridge-tasarim-deseni/</a:t>
            </a:r>
            <a:r>
              <a:rPr lang="tr-TR" dirty="0"/>
              <a:t>)</a:t>
            </a:r>
          </a:p>
          <a:p>
            <a:r>
              <a:rPr lang="tr-TR" dirty="0"/>
              <a:t>Bridge Deseni</a:t>
            </a:r>
            <a:br>
              <a:rPr lang="tr-TR" dirty="0"/>
            </a:br>
            <a:r>
              <a:rPr lang="tr-TR" dirty="0"/>
              <a:t>(</a:t>
            </a:r>
            <a:r>
              <a:rPr lang="en-US" dirty="0">
                <a:hlinkClick r:id="rId4"/>
              </a:rPr>
              <a:t>https://refactoring.guru/designpatterns/bridge</a:t>
            </a:r>
            <a:r>
              <a:rPr lang="tr-TR" dirty="0"/>
              <a:t>)  (</a:t>
            </a:r>
            <a:r>
              <a:rPr lang="tr-TR" dirty="0">
                <a:hlinkClick r:id="rId5"/>
              </a:rPr>
              <a:t>https://medium.com/gokhanyavas/structural-patterns-yap%C4%B1sal-desenler-7c84f174b7ae</a:t>
            </a:r>
            <a:r>
              <a:rPr lang="tr-TR" dirty="0"/>
              <a:t>)                          (</a:t>
            </a:r>
            <a:r>
              <a:rPr lang="tr-TR" dirty="0">
                <a:hlinkClick r:id="rId6"/>
              </a:rPr>
              <a:t>https://www.slideshare.net/ilkin_azizov/bridge-design-pattern-62726625</a:t>
            </a:r>
            <a:r>
              <a:rPr lang="tr-TR" dirty="0"/>
              <a:t>)</a:t>
            </a:r>
          </a:p>
          <a:p>
            <a:r>
              <a:rPr lang="tr-TR"/>
              <a:t>Örnek </a:t>
            </a:r>
            <a:r>
              <a:rPr lang="tr-TR" dirty="0"/>
              <a:t>ve Uygulama</a:t>
            </a:r>
            <a:br>
              <a:rPr lang="tr-TR" dirty="0"/>
            </a:br>
            <a:r>
              <a:rPr lang="tr-TR" dirty="0"/>
              <a:t>(</a:t>
            </a:r>
            <a:r>
              <a:rPr lang="en-US" dirty="0">
                <a:hlinkClick r:id="rId7"/>
              </a:rPr>
              <a:t>https://www.turkayurkmez.com/bridge-design-pattern/</a:t>
            </a:r>
            <a:r>
              <a:rPr lang="tr-TR" dirty="0"/>
              <a:t>) (</a:t>
            </a:r>
            <a:r>
              <a:rPr lang="tr-TR" dirty="0">
                <a:hlinkClick r:id="rId8"/>
              </a:rPr>
              <a:t>https://www.mshowto.org/bridge-tasarim-deseni-nedir.html</a:t>
            </a:r>
            <a:r>
              <a:rPr lang="tr-TR" dirty="0"/>
              <a:t>)</a:t>
            </a:r>
          </a:p>
          <a:p>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24</a:t>
            </a:fld>
            <a:endParaRPr lang="en-US" dirty="0"/>
          </a:p>
        </p:txBody>
      </p:sp>
      <p:pic>
        <p:nvPicPr>
          <p:cNvPr id="5" name="Picture 8" descr="Kurumsal Kimlik | Burdur Mehmet Akif Ersoy Üniversitesi">
            <a:extLst>
              <a:ext uri="{FF2B5EF4-FFF2-40B4-BE49-F238E27FC236}">
                <a16:creationId xmlns:a16="http://schemas.microsoft.com/office/drawing/2014/main" id="{B9692603-E4BF-4B67-BABB-587E14DDD612}"/>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8" name="Resim 7">
            <a:hlinkClick r:id="rId10"/>
            <a:extLst>
              <a:ext uri="{FF2B5EF4-FFF2-40B4-BE49-F238E27FC236}">
                <a16:creationId xmlns:a16="http://schemas.microsoft.com/office/drawing/2014/main" id="{E615FC51-021C-4530-9CCB-7B39F7838C2C}"/>
              </a:ext>
            </a:extLst>
          </p:cNvPr>
          <p:cNvPicPr>
            <a:picLocks noChangeAspect="1"/>
          </p:cNvPicPr>
          <p:nvPr/>
        </p:nvPicPr>
        <p:blipFill>
          <a:blip r:embed="rId11"/>
          <a:stretch>
            <a:fillRect/>
          </a:stretch>
        </p:blipFill>
        <p:spPr>
          <a:xfrm>
            <a:off x="9794742" y="4953001"/>
            <a:ext cx="1778435" cy="1633526"/>
          </a:xfrm>
          <a:prstGeom prst="rect">
            <a:avLst/>
          </a:prstGeom>
        </p:spPr>
      </p:pic>
      <p:sp>
        <p:nvSpPr>
          <p:cNvPr id="10" name="Dikdörtgen 9">
            <a:extLst>
              <a:ext uri="{FF2B5EF4-FFF2-40B4-BE49-F238E27FC236}">
                <a16:creationId xmlns:a16="http://schemas.microsoft.com/office/drawing/2014/main" id="{04E655F6-73B9-4FAB-871E-DBA2FF42B388}"/>
              </a:ext>
            </a:extLst>
          </p:cNvPr>
          <p:cNvSpPr/>
          <p:nvPr/>
        </p:nvSpPr>
        <p:spPr>
          <a:xfrm>
            <a:off x="9297466" y="6375757"/>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12"/>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6138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89562"/>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810311" y="3232513"/>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346176" y="4529540"/>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a:solidFill>
                  <a:schemeClr val="tx1"/>
                </a:solidFill>
              </a:rPr>
              <a:t>Çağla Soysal 1811404062</a:t>
            </a:r>
            <a:br>
              <a:rPr lang="tr-TR" b="1" dirty="0">
                <a:solidFill>
                  <a:schemeClr val="tx1"/>
                </a:solidFill>
              </a:rPr>
            </a:br>
            <a:r>
              <a:rPr lang="tr-TR" dirty="0">
                <a:solidFill>
                  <a:schemeClr val="tx1"/>
                </a:solidFill>
              </a:rPr>
              <a:t>E-posta                       : ssoysalcagla@gmail.com</a:t>
            </a:r>
          </a:p>
          <a:p>
            <a:r>
              <a:rPr lang="tr-TR" dirty="0">
                <a:solidFill>
                  <a:schemeClr val="tx1"/>
                </a:solidFill>
              </a:rPr>
              <a:t>Tarih                            : 06/06/2021</a:t>
            </a:r>
          </a:p>
          <a:p>
            <a:r>
              <a:rPr lang="tr-TR" dirty="0">
                <a:solidFill>
                  <a:schemeClr val="tx1"/>
                </a:solidFill>
              </a:rPr>
              <a:t>Sürüm                         : v2</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842154" y="245935"/>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0" name="Alt Başlık 2">
            <a:extLst>
              <a:ext uri="{FF2B5EF4-FFF2-40B4-BE49-F238E27FC236}">
                <a16:creationId xmlns:a16="http://schemas.microsoft.com/office/drawing/2014/main" id="{F3FB4516-AA03-4E40-A3E9-4BD1CB9AAD92}"/>
              </a:ext>
            </a:extLst>
          </p:cNvPr>
          <p:cNvSpPr txBox="1">
            <a:spLocks/>
          </p:cNvSpPr>
          <p:nvPr/>
        </p:nvSpPr>
        <p:spPr>
          <a:xfrm>
            <a:off x="3745173" y="103740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İleri Programlama Dersi</a:t>
            </a:r>
            <a:endParaRPr lang="en-US" b="1" dirty="0">
              <a:ln/>
              <a:solidFill>
                <a:schemeClr val="accent3"/>
              </a:solidFill>
            </a:endParaRPr>
          </a:p>
        </p:txBody>
      </p:sp>
      <p:pic>
        <p:nvPicPr>
          <p:cNvPr id="12" name="Resim 11">
            <a:hlinkClick r:id="rId3"/>
            <a:extLst>
              <a:ext uri="{FF2B5EF4-FFF2-40B4-BE49-F238E27FC236}">
                <a16:creationId xmlns:a16="http://schemas.microsoft.com/office/drawing/2014/main" id="{6BDD6285-D7B4-4236-9241-3C7798F7D644}"/>
              </a:ext>
            </a:extLst>
          </p:cNvPr>
          <p:cNvPicPr>
            <a:picLocks noChangeAspect="1"/>
          </p:cNvPicPr>
          <p:nvPr/>
        </p:nvPicPr>
        <p:blipFill>
          <a:blip r:embed="rId4"/>
          <a:stretch>
            <a:fillRect/>
          </a:stretch>
        </p:blipFill>
        <p:spPr>
          <a:xfrm>
            <a:off x="880877" y="-28029"/>
            <a:ext cx="1778435" cy="1633526"/>
          </a:xfrm>
          <a:prstGeom prst="rect">
            <a:avLst/>
          </a:prstGeom>
        </p:spPr>
      </p:pic>
      <p:sp>
        <p:nvSpPr>
          <p:cNvPr id="13" name="Dikdörtgen 12">
            <a:extLst>
              <a:ext uri="{FF2B5EF4-FFF2-40B4-BE49-F238E27FC236}">
                <a16:creationId xmlns:a16="http://schemas.microsoft.com/office/drawing/2014/main" id="{9CA692D3-0526-46AB-B8B6-5B201CEEFBC0}"/>
              </a:ext>
            </a:extLst>
          </p:cNvPr>
          <p:cNvSpPr/>
          <p:nvPr/>
        </p:nvSpPr>
        <p:spPr>
          <a:xfrm>
            <a:off x="490929" y="1405544"/>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8" name="Picture 2">
            <a:extLst>
              <a:ext uri="{FF2B5EF4-FFF2-40B4-BE49-F238E27FC236}">
                <a16:creationId xmlns:a16="http://schemas.microsoft.com/office/drawing/2014/main" id="{1FB18176-8C29-4F50-9ACE-8E8E2FE1D844}"/>
              </a:ext>
            </a:extLst>
          </p:cNvPr>
          <p:cNvPicPr>
            <a:picLocks noChangeAspect="1" noChangeArrowheads="1"/>
          </p:cNvPicPr>
          <p:nvPr/>
        </p:nvPicPr>
        <p:blipFill>
          <a:blip r:embed="rId6"/>
          <a:srcRect/>
          <a:stretch/>
        </p:blipFill>
        <p:spPr bwMode="auto">
          <a:xfrm>
            <a:off x="9289425" y="242609"/>
            <a:ext cx="2685873" cy="18267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793757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Tasarım Kalıpları</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7675168" cy="4589387"/>
          </a:xfrm>
        </p:spPr>
        <p:txBody>
          <a:bodyPr>
            <a:normAutofit/>
          </a:bodyPr>
          <a:lstStyle/>
          <a:p>
            <a:pPr algn="just"/>
            <a:r>
              <a:rPr lang="en-US" dirty="0" err="1"/>
              <a:t>Bilgisayar</a:t>
            </a:r>
            <a:r>
              <a:rPr lang="en-US" dirty="0"/>
              <a:t> </a:t>
            </a:r>
            <a:r>
              <a:rPr lang="en-US" dirty="0" err="1"/>
              <a:t>bilimlerinin</a:t>
            </a:r>
            <a:r>
              <a:rPr lang="en-US" dirty="0"/>
              <a:t> </a:t>
            </a:r>
            <a:r>
              <a:rPr lang="en-US" dirty="0" err="1"/>
              <a:t>geçmişi</a:t>
            </a:r>
            <a:r>
              <a:rPr lang="en-US" dirty="0"/>
              <a:t> </a:t>
            </a:r>
            <a:r>
              <a:rPr lang="en-US" dirty="0" err="1"/>
              <a:t>çok</a:t>
            </a:r>
            <a:r>
              <a:rPr lang="en-US" dirty="0"/>
              <a:t> </a:t>
            </a:r>
            <a:r>
              <a:rPr lang="tr-TR" dirty="0" err="1"/>
              <a:t>olsada</a:t>
            </a:r>
            <a:r>
              <a:rPr lang="tr-TR" dirty="0"/>
              <a:t> </a:t>
            </a:r>
            <a:r>
              <a:rPr lang="en-US" dirty="0" err="1"/>
              <a:t>yazılım</a:t>
            </a:r>
            <a:r>
              <a:rPr lang="en-US" dirty="0"/>
              <a:t> </a:t>
            </a:r>
            <a:r>
              <a:rPr lang="en-US" dirty="0" err="1"/>
              <a:t>mühendisliğinin</a:t>
            </a:r>
            <a:r>
              <a:rPr lang="en-US" dirty="0"/>
              <a:t> </a:t>
            </a:r>
            <a:r>
              <a:rPr lang="en-US" dirty="0" err="1"/>
              <a:t>gelişim</a:t>
            </a:r>
            <a:r>
              <a:rPr lang="en-US" dirty="0"/>
              <a:t> </a:t>
            </a:r>
            <a:r>
              <a:rPr lang="en-US" dirty="0" err="1"/>
              <a:t>süreci</a:t>
            </a:r>
            <a:r>
              <a:rPr lang="en-US" dirty="0"/>
              <a:t> </a:t>
            </a:r>
            <a:r>
              <a:rPr lang="en-US" dirty="0" err="1"/>
              <a:t>bundan</a:t>
            </a:r>
            <a:r>
              <a:rPr lang="en-US" dirty="0"/>
              <a:t> </a:t>
            </a:r>
            <a:r>
              <a:rPr lang="en-US" dirty="0" err="1"/>
              <a:t>yaklaşık</a:t>
            </a:r>
            <a:r>
              <a:rPr lang="en-US" dirty="0"/>
              <a:t> 20–25 </a:t>
            </a:r>
            <a:r>
              <a:rPr lang="en-US" dirty="0" err="1"/>
              <a:t>sene</a:t>
            </a:r>
            <a:r>
              <a:rPr lang="en-US" dirty="0"/>
              <a:t> </a:t>
            </a:r>
            <a:r>
              <a:rPr lang="en-US" dirty="0" err="1"/>
              <a:t>öncesine</a:t>
            </a:r>
            <a:r>
              <a:rPr lang="en-US" dirty="0"/>
              <a:t> </a:t>
            </a:r>
            <a:r>
              <a:rPr lang="en-US" dirty="0" err="1"/>
              <a:t>dayanmakta</a:t>
            </a:r>
            <a:r>
              <a:rPr lang="tr-TR" dirty="0" err="1"/>
              <a:t>dır</a:t>
            </a:r>
            <a:r>
              <a:rPr lang="tr-TR" dirty="0"/>
              <a:t>.</a:t>
            </a:r>
            <a:r>
              <a:rPr lang="en-US" dirty="0"/>
              <a:t> </a:t>
            </a:r>
            <a:r>
              <a:rPr lang="tr-TR" dirty="0"/>
              <a:t>Tasarım kalıpları (desenleri) </a:t>
            </a:r>
            <a:r>
              <a:rPr lang="en-US" dirty="0" err="1"/>
              <a:t>kavramı</a:t>
            </a:r>
            <a:r>
              <a:rPr lang="en-US" dirty="0"/>
              <a:t> da </a:t>
            </a:r>
            <a:r>
              <a:rPr lang="en-US" dirty="0" err="1"/>
              <a:t>yaklaşık</a:t>
            </a:r>
            <a:r>
              <a:rPr lang="en-US" dirty="0"/>
              <a:t> 25 </a:t>
            </a:r>
            <a:r>
              <a:rPr lang="en-US" dirty="0" err="1"/>
              <a:t>sene</a:t>
            </a:r>
            <a:r>
              <a:rPr lang="en-US" dirty="0"/>
              <a:t> </a:t>
            </a:r>
            <a:r>
              <a:rPr lang="en-US" dirty="0" err="1"/>
              <a:t>öncesinde</a:t>
            </a:r>
            <a:r>
              <a:rPr lang="en-US" dirty="0"/>
              <a:t> </a:t>
            </a:r>
            <a:r>
              <a:rPr lang="en-US" dirty="0" err="1"/>
              <a:t>ortaya</a:t>
            </a:r>
            <a:r>
              <a:rPr lang="en-US" dirty="0"/>
              <a:t> </a:t>
            </a:r>
            <a:r>
              <a:rPr lang="en-US" dirty="0" err="1"/>
              <a:t>atılmış</a:t>
            </a:r>
            <a:r>
              <a:rPr lang="tr-TR" dirty="0"/>
              <a:t>tır.</a:t>
            </a:r>
          </a:p>
          <a:p>
            <a:pPr algn="just"/>
            <a:r>
              <a:rPr lang="en-US" b="1" dirty="0"/>
              <a:t>Gang of Four (GOF) </a:t>
            </a:r>
            <a:r>
              <a:rPr lang="en-US" dirty="0" err="1"/>
              <a:t>olarak</a:t>
            </a:r>
            <a:r>
              <a:rPr lang="en-US" dirty="0"/>
              <a:t> </a:t>
            </a:r>
            <a:r>
              <a:rPr lang="en-US" dirty="0" err="1"/>
              <a:t>bilinen</a:t>
            </a:r>
            <a:r>
              <a:rPr lang="en-US" dirty="0"/>
              <a:t> </a:t>
            </a:r>
            <a:r>
              <a:rPr lang="tr-TR" dirty="0"/>
              <a:t>kişiler (</a:t>
            </a:r>
            <a:r>
              <a:rPr lang="en-US" dirty="0"/>
              <a:t>Erich Gamma, Richard Helm, Ralph Johnson and John </a:t>
            </a:r>
            <a:r>
              <a:rPr lang="en-US" dirty="0" err="1"/>
              <a:t>Vlissides</a:t>
            </a:r>
            <a:r>
              <a:rPr lang="tr-TR" dirty="0"/>
              <a:t>)</a:t>
            </a:r>
            <a:r>
              <a:rPr lang="en-US" dirty="0"/>
              <a:t> </a:t>
            </a:r>
            <a:r>
              <a:rPr lang="en-US" b="1" dirty="0"/>
              <a:t>Design Patterns </a:t>
            </a:r>
            <a:r>
              <a:rPr lang="tr-TR" dirty="0"/>
              <a:t>(</a:t>
            </a:r>
            <a:r>
              <a:rPr lang="en-US" dirty="0"/>
              <a:t>Elements of Reusable Object-Oriented Software</a:t>
            </a:r>
            <a:r>
              <a:rPr lang="tr-TR" dirty="0"/>
              <a:t>)</a:t>
            </a:r>
            <a:r>
              <a:rPr lang="en-US" dirty="0"/>
              <a:t> </a:t>
            </a:r>
            <a:r>
              <a:rPr lang="en-US" dirty="0" err="1"/>
              <a:t>adında</a:t>
            </a:r>
            <a:r>
              <a:rPr lang="en-US" dirty="0"/>
              <a:t> </a:t>
            </a:r>
            <a:r>
              <a:rPr lang="tr-TR" dirty="0"/>
              <a:t>bir </a:t>
            </a:r>
            <a:r>
              <a:rPr lang="en-US" dirty="0" err="1"/>
              <a:t>kitap</a:t>
            </a:r>
            <a:r>
              <a:rPr lang="en-US" dirty="0"/>
              <a:t> </a:t>
            </a:r>
            <a:r>
              <a:rPr lang="en-US" dirty="0" err="1"/>
              <a:t>yayınlamışlar</a:t>
            </a:r>
            <a:r>
              <a:rPr lang="en-US" dirty="0"/>
              <a:t> </a:t>
            </a:r>
            <a:r>
              <a:rPr lang="en-US" dirty="0" err="1"/>
              <a:t>ve</a:t>
            </a:r>
            <a:r>
              <a:rPr lang="en-US" dirty="0"/>
              <a:t> ilk </a:t>
            </a:r>
            <a:r>
              <a:rPr lang="en-US" dirty="0" err="1"/>
              <a:t>kez</a:t>
            </a:r>
            <a:r>
              <a:rPr lang="en-US" dirty="0"/>
              <a:t> </a:t>
            </a:r>
            <a:r>
              <a:rPr lang="en-US" dirty="0" err="1"/>
              <a:t>yazılım</a:t>
            </a:r>
            <a:r>
              <a:rPr lang="en-US" dirty="0"/>
              <a:t> </a:t>
            </a:r>
            <a:r>
              <a:rPr lang="en-US" dirty="0" err="1"/>
              <a:t>alanında</a:t>
            </a:r>
            <a:r>
              <a:rPr lang="en-US" dirty="0"/>
              <a:t> </a:t>
            </a:r>
            <a:r>
              <a:rPr lang="en-US" dirty="0" err="1"/>
              <a:t>tasarım</a:t>
            </a:r>
            <a:r>
              <a:rPr lang="en-US" dirty="0"/>
              <a:t> </a:t>
            </a:r>
            <a:r>
              <a:rPr lang="en-US" dirty="0" err="1"/>
              <a:t>kalıpları</a:t>
            </a:r>
            <a:r>
              <a:rPr lang="en-US" dirty="0"/>
              <a:t> </a:t>
            </a:r>
            <a:r>
              <a:rPr lang="en-US" dirty="0" err="1"/>
              <a:t>kavramını</a:t>
            </a:r>
            <a:r>
              <a:rPr lang="en-US" dirty="0"/>
              <a:t> </a:t>
            </a:r>
            <a:r>
              <a:rPr lang="en-US" dirty="0" err="1"/>
              <a:t>ortaya</a:t>
            </a:r>
            <a:r>
              <a:rPr lang="en-US" dirty="0"/>
              <a:t> </a:t>
            </a:r>
            <a:r>
              <a:rPr lang="en-US" dirty="0" err="1"/>
              <a:t>atmışlar</a:t>
            </a:r>
            <a:r>
              <a:rPr lang="tr-TR" dirty="0" err="1"/>
              <a:t>dır</a:t>
            </a:r>
            <a:r>
              <a:rPr lang="en-US" dirty="0"/>
              <a:t>. Bu </a:t>
            </a:r>
            <a:r>
              <a:rPr lang="en-US" dirty="0" err="1"/>
              <a:t>terimi</a:t>
            </a:r>
            <a:r>
              <a:rPr lang="en-US" dirty="0"/>
              <a:t> “</a:t>
            </a:r>
            <a:r>
              <a:rPr lang="en-US" dirty="0" err="1"/>
              <a:t>Tasarım</a:t>
            </a:r>
            <a:r>
              <a:rPr lang="en-US" dirty="0"/>
              <a:t> </a:t>
            </a:r>
            <a:r>
              <a:rPr lang="en-US" dirty="0" err="1"/>
              <a:t>Kalıpları</a:t>
            </a:r>
            <a:r>
              <a:rPr lang="en-US" dirty="0"/>
              <a:t>”, “</a:t>
            </a:r>
            <a:r>
              <a:rPr lang="en-US" dirty="0" err="1"/>
              <a:t>Tasarım</a:t>
            </a:r>
            <a:r>
              <a:rPr lang="en-US" dirty="0"/>
              <a:t> </a:t>
            </a:r>
            <a:r>
              <a:rPr lang="en-US" dirty="0" err="1"/>
              <a:t>Şablonları</a:t>
            </a:r>
            <a:r>
              <a:rPr lang="en-US" dirty="0"/>
              <a:t>”, “</a:t>
            </a:r>
            <a:r>
              <a:rPr lang="en-US" dirty="0" err="1"/>
              <a:t>Tasarım</a:t>
            </a:r>
            <a:r>
              <a:rPr lang="en-US" dirty="0"/>
              <a:t> </a:t>
            </a:r>
            <a:r>
              <a:rPr lang="tr-TR" dirty="0"/>
              <a:t>Desenleri</a:t>
            </a:r>
            <a:r>
              <a:rPr lang="en-US" dirty="0"/>
              <a:t>” </a:t>
            </a:r>
            <a:r>
              <a:rPr lang="en-US" dirty="0" err="1"/>
              <a:t>gibi</a:t>
            </a:r>
            <a:r>
              <a:rPr lang="en-US" dirty="0"/>
              <a:t> </a:t>
            </a:r>
            <a:r>
              <a:rPr lang="en-US" dirty="0" err="1"/>
              <a:t>farklı</a:t>
            </a:r>
            <a:r>
              <a:rPr lang="en-US" dirty="0"/>
              <a:t> </a:t>
            </a:r>
            <a:r>
              <a:rPr lang="en-US" dirty="0" err="1"/>
              <a:t>isimlerle</a:t>
            </a:r>
            <a:r>
              <a:rPr lang="tr-TR" dirty="0"/>
              <a:t> de</a:t>
            </a:r>
            <a:r>
              <a:rPr lang="en-US" dirty="0"/>
              <a:t> </a:t>
            </a:r>
            <a:r>
              <a:rPr lang="en-US" dirty="0" err="1"/>
              <a:t>görebilirsiniz</a:t>
            </a:r>
            <a:r>
              <a:rPr lang="en-US" dirty="0"/>
              <a:t>. </a:t>
            </a:r>
            <a:endParaRPr lang="tr-TR" dirty="0"/>
          </a:p>
          <a:p>
            <a:pPr algn="just"/>
            <a:endParaRPr lang="en-US" sz="1600"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8" name="Resim 7">
            <a:extLst>
              <a:ext uri="{FF2B5EF4-FFF2-40B4-BE49-F238E27FC236}">
                <a16:creationId xmlns:a16="http://schemas.microsoft.com/office/drawing/2014/main" id="{53A0026B-8449-404A-98A5-DB39213B5846}"/>
              </a:ext>
            </a:extLst>
          </p:cNvPr>
          <p:cNvPicPr>
            <a:picLocks noChangeAspect="1"/>
          </p:cNvPicPr>
          <p:nvPr/>
        </p:nvPicPr>
        <p:blipFill>
          <a:blip r:embed="rId2"/>
          <a:stretch>
            <a:fillRect/>
          </a:stretch>
        </p:blipFill>
        <p:spPr>
          <a:xfrm>
            <a:off x="9035157" y="1842856"/>
            <a:ext cx="2469455" cy="3110145"/>
          </a:xfrm>
          <a:prstGeom prst="rect">
            <a:avLst/>
          </a:prstGeom>
        </p:spPr>
      </p:pic>
    </p:spTree>
    <p:extLst>
      <p:ext uri="{BB962C8B-B14F-4D97-AF65-F5344CB8AC3E}">
        <p14:creationId xmlns:p14="http://schemas.microsoft.com/office/powerpoint/2010/main" val="1335044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Tasarım Kalıpları (devam)</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4589387"/>
          </a:xfrm>
        </p:spPr>
        <p:txBody>
          <a:bodyPr>
            <a:normAutofit/>
          </a:bodyPr>
          <a:lstStyle/>
          <a:p>
            <a:pPr algn="just"/>
            <a:r>
              <a:rPr lang="en-US" dirty="0" err="1"/>
              <a:t>Tasarım</a:t>
            </a:r>
            <a:r>
              <a:rPr lang="en-US" dirty="0"/>
              <a:t> </a:t>
            </a:r>
            <a:r>
              <a:rPr lang="en-US" dirty="0" err="1"/>
              <a:t>kalıpları</a:t>
            </a:r>
            <a:r>
              <a:rPr lang="en-US" dirty="0"/>
              <a:t>, </a:t>
            </a:r>
            <a:r>
              <a:rPr lang="en-US" dirty="0" err="1"/>
              <a:t>yazılım</a:t>
            </a:r>
            <a:r>
              <a:rPr lang="en-US" dirty="0"/>
              <a:t> </a:t>
            </a:r>
            <a:r>
              <a:rPr lang="en-US" dirty="0" err="1"/>
              <a:t>geliştiricilerin</a:t>
            </a:r>
            <a:r>
              <a:rPr lang="en-US" dirty="0"/>
              <a:t> </a:t>
            </a:r>
            <a:r>
              <a:rPr lang="en-US" dirty="0" err="1"/>
              <a:t>yazılım</a:t>
            </a:r>
            <a:r>
              <a:rPr lang="en-US" dirty="0"/>
              <a:t> </a:t>
            </a:r>
            <a:r>
              <a:rPr lang="en-US" dirty="0" err="1"/>
              <a:t>geliştirme</a:t>
            </a:r>
            <a:r>
              <a:rPr lang="en-US" dirty="0"/>
              <a:t> </a:t>
            </a:r>
            <a:r>
              <a:rPr lang="en-US" dirty="0" err="1"/>
              <a:t>sırasında</a:t>
            </a:r>
            <a:r>
              <a:rPr lang="en-US" dirty="0"/>
              <a:t> </a:t>
            </a:r>
            <a:r>
              <a:rPr lang="en-US" dirty="0" err="1"/>
              <a:t>karşılaştıkları</a:t>
            </a:r>
            <a:r>
              <a:rPr lang="en-US" dirty="0"/>
              <a:t> </a:t>
            </a:r>
            <a:r>
              <a:rPr lang="en-US" dirty="0" err="1"/>
              <a:t>genel</a:t>
            </a:r>
            <a:r>
              <a:rPr lang="en-US" dirty="0"/>
              <a:t> </a:t>
            </a:r>
            <a:r>
              <a:rPr lang="en-US" dirty="0" err="1"/>
              <a:t>sorunların</a:t>
            </a:r>
            <a:r>
              <a:rPr lang="en-US" dirty="0"/>
              <a:t> </a:t>
            </a:r>
            <a:r>
              <a:rPr lang="en-US" dirty="0" err="1"/>
              <a:t>çözümüdür</a:t>
            </a:r>
            <a:r>
              <a:rPr lang="en-US" dirty="0"/>
              <a:t>. Bu </a:t>
            </a:r>
            <a:r>
              <a:rPr lang="en-US" dirty="0" err="1"/>
              <a:t>çözümler</a:t>
            </a:r>
            <a:r>
              <a:rPr lang="en-US" dirty="0"/>
              <a:t>, </a:t>
            </a:r>
            <a:r>
              <a:rPr lang="en-US" dirty="0" err="1"/>
              <a:t>uzun</a:t>
            </a:r>
            <a:r>
              <a:rPr lang="en-US" dirty="0"/>
              <a:t> </a:t>
            </a:r>
            <a:r>
              <a:rPr lang="en-US" dirty="0" err="1"/>
              <a:t>bir</a:t>
            </a:r>
            <a:r>
              <a:rPr lang="en-US" dirty="0"/>
              <a:t> </a:t>
            </a:r>
            <a:r>
              <a:rPr lang="en-US" dirty="0" err="1"/>
              <a:t>süre</a:t>
            </a:r>
            <a:r>
              <a:rPr lang="en-US" dirty="0"/>
              <a:t> </a:t>
            </a:r>
            <a:r>
              <a:rPr lang="en-US" dirty="0" err="1"/>
              <a:t>boyunca</a:t>
            </a:r>
            <a:r>
              <a:rPr lang="en-US" dirty="0"/>
              <a:t> </a:t>
            </a:r>
            <a:r>
              <a:rPr lang="en-US" dirty="0" err="1"/>
              <a:t>sayısız</a:t>
            </a:r>
            <a:r>
              <a:rPr lang="en-US" dirty="0"/>
              <a:t> </a:t>
            </a:r>
            <a:r>
              <a:rPr lang="en-US" dirty="0" err="1"/>
              <a:t>yazılım</a:t>
            </a:r>
            <a:r>
              <a:rPr lang="en-US" dirty="0"/>
              <a:t> </a:t>
            </a:r>
            <a:r>
              <a:rPr lang="en-US" dirty="0" err="1"/>
              <a:t>geliştirici</a:t>
            </a:r>
            <a:r>
              <a:rPr lang="en-US" dirty="0"/>
              <a:t> </a:t>
            </a:r>
            <a:r>
              <a:rPr lang="en-US" dirty="0" err="1"/>
              <a:t>tarafından</a:t>
            </a:r>
            <a:r>
              <a:rPr lang="en-US" dirty="0"/>
              <a:t> </a:t>
            </a:r>
            <a:r>
              <a:rPr lang="en-US" dirty="0" err="1"/>
              <a:t>deneme</a:t>
            </a:r>
            <a:r>
              <a:rPr lang="en-US" dirty="0"/>
              <a:t> </a:t>
            </a:r>
            <a:r>
              <a:rPr lang="en-US" dirty="0" err="1"/>
              <a:t>yanılma</a:t>
            </a:r>
            <a:r>
              <a:rPr lang="en-US" dirty="0"/>
              <a:t> </a:t>
            </a:r>
            <a:r>
              <a:rPr lang="en-US" dirty="0" err="1"/>
              <a:t>yoluyla</a:t>
            </a:r>
            <a:r>
              <a:rPr lang="en-US" dirty="0"/>
              <a:t> </a:t>
            </a:r>
            <a:r>
              <a:rPr lang="en-US" dirty="0" err="1"/>
              <a:t>elde</a:t>
            </a:r>
            <a:r>
              <a:rPr lang="en-US" dirty="0"/>
              <a:t> </a:t>
            </a:r>
            <a:r>
              <a:rPr lang="en-US" dirty="0" err="1"/>
              <a:t>edilmiştir</a:t>
            </a:r>
            <a:r>
              <a:rPr lang="en-US" dirty="0"/>
              <a:t>. </a:t>
            </a:r>
            <a:r>
              <a:rPr lang="en-US" dirty="0" err="1"/>
              <a:t>Daha</a:t>
            </a:r>
            <a:r>
              <a:rPr lang="en-US" dirty="0"/>
              <a:t> </a:t>
            </a:r>
            <a:r>
              <a:rPr lang="en-US" dirty="0" err="1"/>
              <a:t>sonra</a:t>
            </a:r>
            <a:r>
              <a:rPr lang="en-US" dirty="0"/>
              <a:t> belli </a:t>
            </a:r>
            <a:r>
              <a:rPr lang="en-US" dirty="0" err="1"/>
              <a:t>problemler</a:t>
            </a:r>
            <a:r>
              <a:rPr lang="en-US" dirty="0"/>
              <a:t> </a:t>
            </a:r>
            <a:r>
              <a:rPr lang="en-US" dirty="0" err="1"/>
              <a:t>için</a:t>
            </a:r>
            <a:r>
              <a:rPr lang="en-US" dirty="0"/>
              <a:t> </a:t>
            </a:r>
            <a:r>
              <a:rPr lang="en-US" dirty="0" err="1"/>
              <a:t>buldukları</a:t>
            </a:r>
            <a:r>
              <a:rPr lang="en-US" dirty="0"/>
              <a:t> optimum </a:t>
            </a:r>
            <a:r>
              <a:rPr lang="en-US" dirty="0" err="1"/>
              <a:t>çözümlere</a:t>
            </a:r>
            <a:r>
              <a:rPr lang="en-US" dirty="0"/>
              <a:t> </a:t>
            </a:r>
            <a:r>
              <a:rPr lang="en-US" dirty="0" err="1"/>
              <a:t>isimler</a:t>
            </a:r>
            <a:r>
              <a:rPr lang="en-US" dirty="0"/>
              <a:t> </a:t>
            </a:r>
            <a:r>
              <a:rPr lang="en-US" dirty="0" err="1"/>
              <a:t>vermişlerdir</a:t>
            </a:r>
            <a:r>
              <a:rPr lang="en-US" dirty="0"/>
              <a:t>. GOF, </a:t>
            </a:r>
            <a:r>
              <a:rPr lang="en-US" dirty="0" err="1"/>
              <a:t>kitaplarında</a:t>
            </a:r>
            <a:r>
              <a:rPr lang="en-US" dirty="0"/>
              <a:t> da 23 </a:t>
            </a:r>
            <a:r>
              <a:rPr lang="en-US" dirty="0" err="1"/>
              <a:t>adet</a:t>
            </a:r>
            <a:r>
              <a:rPr lang="en-US" dirty="0"/>
              <a:t> </a:t>
            </a:r>
            <a:r>
              <a:rPr lang="tr-TR" dirty="0"/>
              <a:t>tasarım</a:t>
            </a:r>
            <a:r>
              <a:rPr lang="en-US" dirty="0"/>
              <a:t> </a:t>
            </a:r>
            <a:r>
              <a:rPr lang="tr-TR" dirty="0"/>
              <a:t>deseni</a:t>
            </a:r>
            <a:r>
              <a:rPr lang="en-US" dirty="0"/>
              <a:t> </a:t>
            </a:r>
            <a:r>
              <a:rPr lang="en-US" dirty="0" err="1"/>
              <a:t>konu</a:t>
            </a:r>
            <a:r>
              <a:rPr lang="en-US" dirty="0"/>
              <a:t> </a:t>
            </a:r>
            <a:r>
              <a:rPr lang="en-US" dirty="0" err="1"/>
              <a:t>almıştır</a:t>
            </a:r>
            <a:r>
              <a:rPr lang="en-US" dirty="0"/>
              <a:t>. </a:t>
            </a:r>
            <a:r>
              <a:rPr lang="en-US" dirty="0" err="1"/>
              <a:t>Ancak</a:t>
            </a:r>
            <a:r>
              <a:rPr lang="en-US" dirty="0"/>
              <a:t> </a:t>
            </a:r>
            <a:r>
              <a:rPr lang="en-US" dirty="0" err="1"/>
              <a:t>günümüzde</a:t>
            </a:r>
            <a:r>
              <a:rPr lang="en-US" dirty="0"/>
              <a:t> </a:t>
            </a:r>
            <a:r>
              <a:rPr lang="en-US" dirty="0" err="1"/>
              <a:t>bundan</a:t>
            </a:r>
            <a:r>
              <a:rPr lang="en-US" dirty="0"/>
              <a:t> </a:t>
            </a:r>
            <a:r>
              <a:rPr lang="en-US" dirty="0" err="1"/>
              <a:t>çok</a:t>
            </a:r>
            <a:r>
              <a:rPr lang="en-US" dirty="0"/>
              <a:t> </a:t>
            </a:r>
            <a:r>
              <a:rPr lang="en-US" dirty="0" err="1"/>
              <a:t>daha</a:t>
            </a:r>
            <a:r>
              <a:rPr lang="en-US" dirty="0"/>
              <a:t> </a:t>
            </a:r>
            <a:r>
              <a:rPr lang="en-US" dirty="0" err="1"/>
              <a:t>fazlası</a:t>
            </a:r>
            <a:r>
              <a:rPr lang="en-US" dirty="0"/>
              <a:t> </a:t>
            </a:r>
            <a:r>
              <a:rPr lang="en-US" dirty="0" err="1"/>
              <a:t>vardır</a:t>
            </a:r>
            <a:r>
              <a:rPr lang="en-US" dirty="0"/>
              <a:t>. </a:t>
            </a:r>
            <a:endParaRPr lang="tr-TR" dirty="0"/>
          </a:p>
          <a:p>
            <a:pPr algn="just"/>
            <a:r>
              <a:rPr lang="en-US" dirty="0" err="1"/>
              <a:t>Ayrıca</a:t>
            </a:r>
            <a:r>
              <a:rPr lang="en-US" dirty="0"/>
              <a:t> </a:t>
            </a:r>
            <a:r>
              <a:rPr lang="en-US" dirty="0" err="1"/>
              <a:t>bu</a:t>
            </a:r>
            <a:r>
              <a:rPr lang="en-US" dirty="0"/>
              <a:t> </a:t>
            </a:r>
            <a:r>
              <a:rPr lang="en-US" dirty="0" err="1"/>
              <a:t>konuyu</a:t>
            </a:r>
            <a:r>
              <a:rPr lang="en-US" dirty="0"/>
              <a:t> belli </a:t>
            </a:r>
            <a:r>
              <a:rPr lang="en-US" dirty="0" err="1"/>
              <a:t>bir</a:t>
            </a:r>
            <a:r>
              <a:rPr lang="en-US" dirty="0"/>
              <a:t> </a:t>
            </a:r>
            <a:r>
              <a:rPr lang="en-US" dirty="0" err="1"/>
              <a:t>kalıba</a:t>
            </a:r>
            <a:r>
              <a:rPr lang="en-US" dirty="0"/>
              <a:t> </a:t>
            </a:r>
            <a:r>
              <a:rPr lang="en-US" dirty="0" err="1"/>
              <a:t>oturtmak</a:t>
            </a:r>
            <a:r>
              <a:rPr lang="en-US" dirty="0"/>
              <a:t> </a:t>
            </a:r>
            <a:r>
              <a:rPr lang="en-US" dirty="0" err="1"/>
              <a:t>doğru</a:t>
            </a:r>
            <a:r>
              <a:rPr lang="en-US" dirty="0"/>
              <a:t> </a:t>
            </a:r>
            <a:r>
              <a:rPr lang="en-US" dirty="0" err="1"/>
              <a:t>olmaz</a:t>
            </a:r>
            <a:r>
              <a:rPr lang="en-US" dirty="0"/>
              <a:t>. </a:t>
            </a:r>
            <a:r>
              <a:rPr lang="en-US" dirty="0" err="1"/>
              <a:t>Siz</a:t>
            </a:r>
            <a:r>
              <a:rPr lang="en-US" dirty="0"/>
              <a:t> de </a:t>
            </a:r>
            <a:r>
              <a:rPr lang="en-US" dirty="0" err="1"/>
              <a:t>projenizi</a:t>
            </a:r>
            <a:r>
              <a:rPr lang="en-US" dirty="0"/>
              <a:t> </a:t>
            </a:r>
            <a:r>
              <a:rPr lang="en-US" dirty="0" err="1"/>
              <a:t>geliştirirken</a:t>
            </a:r>
            <a:r>
              <a:rPr lang="en-US" dirty="0"/>
              <a:t> </a:t>
            </a:r>
            <a:r>
              <a:rPr lang="en-US" dirty="0" err="1"/>
              <a:t>kendi</a:t>
            </a:r>
            <a:r>
              <a:rPr lang="en-US" dirty="0"/>
              <a:t> </a:t>
            </a:r>
            <a:r>
              <a:rPr lang="en-US" dirty="0" err="1"/>
              <a:t>tasarım</a:t>
            </a:r>
            <a:r>
              <a:rPr lang="en-US" dirty="0"/>
              <a:t> </a:t>
            </a:r>
            <a:r>
              <a:rPr lang="en-US" dirty="0" err="1"/>
              <a:t>kalıbınızı</a:t>
            </a:r>
            <a:r>
              <a:rPr lang="en-US" dirty="0"/>
              <a:t> </a:t>
            </a:r>
            <a:r>
              <a:rPr lang="en-US" dirty="0" err="1"/>
              <a:t>oluşturabilir</a:t>
            </a:r>
            <a:r>
              <a:rPr lang="en-US" dirty="0"/>
              <a:t> </a:t>
            </a:r>
            <a:r>
              <a:rPr lang="en-US" dirty="0" err="1"/>
              <a:t>ve</a:t>
            </a:r>
            <a:r>
              <a:rPr lang="en-US" dirty="0"/>
              <a:t> </a:t>
            </a:r>
            <a:r>
              <a:rPr lang="en-US" dirty="0" err="1"/>
              <a:t>kendi</a:t>
            </a:r>
            <a:r>
              <a:rPr lang="en-US" dirty="0"/>
              <a:t> </a:t>
            </a:r>
            <a:r>
              <a:rPr lang="en-US" dirty="0" err="1"/>
              <a:t>çözümünüzü</a:t>
            </a:r>
            <a:r>
              <a:rPr lang="en-US" dirty="0"/>
              <a:t> </a:t>
            </a:r>
            <a:r>
              <a:rPr lang="en-US" dirty="0" err="1"/>
              <a:t>bulabilirsiniz</a:t>
            </a:r>
            <a:r>
              <a:rPr lang="en-US" dirty="0"/>
              <a:t>. </a:t>
            </a:r>
            <a:r>
              <a:rPr lang="en-US" dirty="0" err="1"/>
              <a:t>Ancak</a:t>
            </a:r>
            <a:r>
              <a:rPr lang="en-US" dirty="0"/>
              <a:t> </a:t>
            </a:r>
            <a:r>
              <a:rPr lang="en-US" dirty="0" err="1"/>
              <a:t>tasarım</a:t>
            </a:r>
            <a:r>
              <a:rPr lang="en-US" dirty="0"/>
              <a:t> </a:t>
            </a:r>
            <a:r>
              <a:rPr lang="en-US" dirty="0" err="1"/>
              <a:t>kalıplarının</a:t>
            </a:r>
            <a:r>
              <a:rPr lang="en-US" dirty="0"/>
              <a:t> </a:t>
            </a:r>
            <a:r>
              <a:rPr lang="en-US" dirty="0" err="1"/>
              <a:t>amacı</a:t>
            </a:r>
            <a:r>
              <a:rPr lang="en-US" dirty="0"/>
              <a:t> </a:t>
            </a:r>
            <a:r>
              <a:rPr lang="en-US" dirty="0" err="1"/>
              <a:t>tekerleği</a:t>
            </a:r>
            <a:r>
              <a:rPr lang="en-US" dirty="0"/>
              <a:t> </a:t>
            </a:r>
            <a:r>
              <a:rPr lang="en-US" dirty="0" err="1"/>
              <a:t>baştan</a:t>
            </a:r>
            <a:r>
              <a:rPr lang="en-US" dirty="0"/>
              <a:t> </a:t>
            </a:r>
            <a:r>
              <a:rPr lang="en-US" dirty="0" err="1"/>
              <a:t>icat</a:t>
            </a:r>
            <a:r>
              <a:rPr lang="en-US" dirty="0"/>
              <a:t> </a:t>
            </a:r>
            <a:r>
              <a:rPr lang="en-US" dirty="0" err="1"/>
              <a:t>etmemek</a:t>
            </a:r>
            <a:r>
              <a:rPr lang="en-US" dirty="0"/>
              <a:t> </a:t>
            </a:r>
            <a:r>
              <a:rPr lang="en-US" dirty="0" err="1"/>
              <a:t>olduğu</a:t>
            </a:r>
            <a:r>
              <a:rPr lang="en-US" dirty="0"/>
              <a:t> </a:t>
            </a:r>
            <a:r>
              <a:rPr lang="en-US" dirty="0" err="1"/>
              <a:t>için</a:t>
            </a:r>
            <a:r>
              <a:rPr lang="en-US" dirty="0"/>
              <a:t>, var </a:t>
            </a:r>
            <a:r>
              <a:rPr lang="en-US" dirty="0" err="1"/>
              <a:t>olan</a:t>
            </a:r>
            <a:r>
              <a:rPr lang="en-US" dirty="0"/>
              <a:t> </a:t>
            </a:r>
            <a:r>
              <a:rPr lang="en-US" dirty="0" err="1"/>
              <a:t>çözümleri</a:t>
            </a:r>
            <a:r>
              <a:rPr lang="en-US" dirty="0"/>
              <a:t> </a:t>
            </a:r>
            <a:r>
              <a:rPr lang="en-US" dirty="0" err="1"/>
              <a:t>bilip</a:t>
            </a:r>
            <a:r>
              <a:rPr lang="en-US" dirty="0"/>
              <a:t> </a:t>
            </a:r>
            <a:r>
              <a:rPr lang="en-US" dirty="0" err="1"/>
              <a:t>uygun</a:t>
            </a:r>
            <a:r>
              <a:rPr lang="en-US" dirty="0"/>
              <a:t> </a:t>
            </a:r>
            <a:r>
              <a:rPr lang="en-US" dirty="0" err="1"/>
              <a:t>olan</a:t>
            </a:r>
            <a:r>
              <a:rPr lang="en-US" dirty="0"/>
              <a:t> </a:t>
            </a:r>
            <a:r>
              <a:rPr lang="en-US" dirty="0" err="1"/>
              <a:t>yerde</a:t>
            </a:r>
            <a:r>
              <a:rPr lang="en-US" dirty="0"/>
              <a:t> </a:t>
            </a:r>
            <a:r>
              <a:rPr lang="en-US" dirty="0" err="1"/>
              <a:t>kullanmak</a:t>
            </a:r>
            <a:r>
              <a:rPr lang="en-US" dirty="0"/>
              <a:t> </a:t>
            </a:r>
            <a:r>
              <a:rPr lang="en-US" dirty="0" err="1"/>
              <a:t>sizin</a:t>
            </a:r>
            <a:r>
              <a:rPr lang="en-US" dirty="0"/>
              <a:t> </a:t>
            </a:r>
            <a:r>
              <a:rPr lang="en-US" dirty="0" err="1"/>
              <a:t>için</a:t>
            </a:r>
            <a:r>
              <a:rPr lang="en-US" dirty="0"/>
              <a:t> </a:t>
            </a:r>
            <a:r>
              <a:rPr lang="en-US" dirty="0" err="1"/>
              <a:t>en</a:t>
            </a:r>
            <a:r>
              <a:rPr lang="en-US" dirty="0"/>
              <a:t> </a:t>
            </a:r>
            <a:r>
              <a:rPr lang="en-US" dirty="0" err="1"/>
              <a:t>doğrusu</a:t>
            </a:r>
            <a:r>
              <a:rPr lang="en-US" dirty="0"/>
              <a:t> </a:t>
            </a:r>
            <a:r>
              <a:rPr lang="en-US" dirty="0" err="1"/>
              <a:t>olacaktır</a:t>
            </a:r>
            <a:r>
              <a:rPr lang="en-US" dirty="0"/>
              <a:t>. </a:t>
            </a:r>
            <a:endParaRPr lang="tr-TR" dirty="0"/>
          </a:p>
          <a:p>
            <a:pPr algn="just"/>
            <a:r>
              <a:rPr lang="en-US" dirty="0" err="1"/>
              <a:t>Tasarım</a:t>
            </a:r>
            <a:r>
              <a:rPr lang="en-US" dirty="0"/>
              <a:t> </a:t>
            </a:r>
            <a:r>
              <a:rPr lang="en-US" dirty="0" err="1"/>
              <a:t>kalıpları</a:t>
            </a:r>
            <a:r>
              <a:rPr lang="en-US" dirty="0"/>
              <a:t> </a:t>
            </a:r>
            <a:r>
              <a:rPr lang="en-US" dirty="0" err="1"/>
              <a:t>bir</a:t>
            </a:r>
            <a:r>
              <a:rPr lang="en-US" dirty="0"/>
              <a:t> </a:t>
            </a:r>
            <a:r>
              <a:rPr lang="en-US" dirty="0" err="1"/>
              <a:t>algoritma</a:t>
            </a:r>
            <a:r>
              <a:rPr lang="en-US" dirty="0"/>
              <a:t> </a:t>
            </a:r>
            <a:r>
              <a:rPr lang="en-US" dirty="0" err="1"/>
              <a:t>ya</a:t>
            </a:r>
            <a:r>
              <a:rPr lang="en-US" dirty="0"/>
              <a:t> da </a:t>
            </a:r>
            <a:r>
              <a:rPr lang="en-US" dirty="0" err="1"/>
              <a:t>kod</a:t>
            </a:r>
            <a:r>
              <a:rPr lang="en-US" dirty="0"/>
              <a:t> </a:t>
            </a:r>
            <a:r>
              <a:rPr lang="en-US" dirty="0" err="1"/>
              <a:t>değildir</a:t>
            </a:r>
            <a:r>
              <a:rPr lang="en-US" dirty="0"/>
              <a:t>. </a:t>
            </a:r>
            <a:r>
              <a:rPr lang="en-US" dirty="0" err="1"/>
              <a:t>Ayrıca</a:t>
            </a:r>
            <a:r>
              <a:rPr lang="en-US" dirty="0"/>
              <a:t> belli </a:t>
            </a:r>
            <a:r>
              <a:rPr lang="en-US" dirty="0" err="1"/>
              <a:t>dile</a:t>
            </a:r>
            <a:r>
              <a:rPr lang="en-US" dirty="0"/>
              <a:t> </a:t>
            </a:r>
            <a:r>
              <a:rPr lang="en-US" dirty="0" err="1"/>
              <a:t>özgü</a:t>
            </a:r>
            <a:r>
              <a:rPr lang="en-US" dirty="0"/>
              <a:t> </a:t>
            </a:r>
            <a:r>
              <a:rPr lang="en-US" dirty="0" err="1"/>
              <a:t>değildir</a:t>
            </a:r>
            <a:r>
              <a:rPr lang="en-US" dirty="0"/>
              <a:t>, </a:t>
            </a:r>
            <a:r>
              <a:rPr lang="en-US" dirty="0" err="1"/>
              <a:t>dilden</a:t>
            </a:r>
            <a:r>
              <a:rPr lang="en-US" dirty="0"/>
              <a:t> </a:t>
            </a:r>
            <a:r>
              <a:rPr lang="en-US" dirty="0" err="1"/>
              <a:t>bağımsızdır</a:t>
            </a:r>
            <a:r>
              <a:rPr lang="en-US" dirty="0"/>
              <a:t>. </a:t>
            </a:r>
            <a:r>
              <a:rPr lang="en-US" dirty="0" err="1"/>
              <a:t>Genellikle</a:t>
            </a:r>
            <a:r>
              <a:rPr lang="en-US" dirty="0"/>
              <a:t> </a:t>
            </a:r>
            <a:r>
              <a:rPr lang="en-US" dirty="0" err="1"/>
              <a:t>nesneler</a:t>
            </a:r>
            <a:r>
              <a:rPr lang="en-US" dirty="0"/>
              <a:t> </a:t>
            </a:r>
            <a:r>
              <a:rPr lang="en-US" dirty="0" err="1"/>
              <a:t>arası</a:t>
            </a:r>
            <a:r>
              <a:rPr lang="en-US" dirty="0"/>
              <a:t> </a:t>
            </a:r>
            <a:r>
              <a:rPr lang="en-US" dirty="0" err="1"/>
              <a:t>ilişkileri</a:t>
            </a:r>
            <a:r>
              <a:rPr lang="en-US" dirty="0"/>
              <a:t> UML </a:t>
            </a:r>
            <a:r>
              <a:rPr lang="en-US" dirty="0" err="1"/>
              <a:t>diyagramları</a:t>
            </a:r>
            <a:r>
              <a:rPr lang="en-US" dirty="0"/>
              <a:t> </a:t>
            </a:r>
            <a:r>
              <a:rPr lang="en-US" dirty="0" err="1"/>
              <a:t>ile</a:t>
            </a:r>
            <a:r>
              <a:rPr lang="en-US" dirty="0"/>
              <a:t> </a:t>
            </a:r>
            <a:r>
              <a:rPr lang="tr-TR" dirty="0"/>
              <a:t>gösterilir</a:t>
            </a:r>
            <a:r>
              <a:rPr lang="en-US" dirty="0"/>
              <a:t>, </a:t>
            </a:r>
            <a:r>
              <a:rPr lang="en-US" dirty="0" err="1"/>
              <a:t>bu</a:t>
            </a:r>
            <a:r>
              <a:rPr lang="en-US" dirty="0"/>
              <a:t> </a:t>
            </a:r>
            <a:r>
              <a:rPr lang="en-US" dirty="0" err="1"/>
              <a:t>sayede</a:t>
            </a:r>
            <a:r>
              <a:rPr lang="en-US" dirty="0"/>
              <a:t> </a:t>
            </a:r>
            <a:r>
              <a:rPr lang="en-US" dirty="0" err="1"/>
              <a:t>yazılımcılar</a:t>
            </a:r>
            <a:r>
              <a:rPr lang="en-US" dirty="0"/>
              <a:t> </a:t>
            </a:r>
            <a:r>
              <a:rPr lang="en-US" dirty="0" err="1"/>
              <a:t>arasında</a:t>
            </a:r>
            <a:r>
              <a:rPr lang="en-US" dirty="0"/>
              <a:t> </a:t>
            </a:r>
            <a:r>
              <a:rPr lang="en-US" dirty="0" err="1"/>
              <a:t>ortak</a:t>
            </a:r>
            <a:r>
              <a:rPr lang="en-US" dirty="0"/>
              <a:t> </a:t>
            </a:r>
            <a:r>
              <a:rPr lang="en-US" dirty="0" err="1"/>
              <a:t>bir</a:t>
            </a:r>
            <a:r>
              <a:rPr lang="en-US" dirty="0"/>
              <a:t> </a:t>
            </a:r>
            <a:r>
              <a:rPr lang="en-US" dirty="0" err="1"/>
              <a:t>iletişim</a:t>
            </a:r>
            <a:r>
              <a:rPr lang="en-US" dirty="0"/>
              <a:t> </a:t>
            </a:r>
            <a:r>
              <a:rPr lang="en-US" dirty="0" err="1"/>
              <a:t>dili</a:t>
            </a:r>
            <a:r>
              <a:rPr lang="en-US" dirty="0"/>
              <a:t> </a:t>
            </a:r>
            <a:r>
              <a:rPr lang="en-US" dirty="0" err="1"/>
              <a:t>oluşmuş</a:t>
            </a:r>
            <a:r>
              <a:rPr lang="en-US" dirty="0"/>
              <a:t> </a:t>
            </a:r>
            <a:r>
              <a:rPr lang="en-US" dirty="0" err="1"/>
              <a:t>olur</a:t>
            </a:r>
            <a:r>
              <a:rPr lang="en-US" dirty="0"/>
              <a:t>. Belli </a:t>
            </a:r>
            <a:r>
              <a:rPr lang="en-US" dirty="0" err="1"/>
              <a:t>bir</a:t>
            </a:r>
            <a:r>
              <a:rPr lang="en-US" dirty="0"/>
              <a:t> </a:t>
            </a:r>
            <a:r>
              <a:rPr lang="en-US" dirty="0" err="1"/>
              <a:t>tasarımı</a:t>
            </a:r>
            <a:r>
              <a:rPr lang="en-US" dirty="0"/>
              <a:t> </a:t>
            </a:r>
            <a:r>
              <a:rPr lang="en-US" dirty="0" err="1"/>
              <a:t>istediğiniz</a:t>
            </a:r>
            <a:r>
              <a:rPr lang="en-US" dirty="0"/>
              <a:t> </a:t>
            </a:r>
            <a:r>
              <a:rPr lang="en-US" dirty="0" err="1"/>
              <a:t>dille</a:t>
            </a:r>
            <a:r>
              <a:rPr lang="en-US" dirty="0"/>
              <a:t> </a:t>
            </a:r>
            <a:r>
              <a:rPr lang="en-US" dirty="0" err="1"/>
              <a:t>yazdığınız</a:t>
            </a:r>
            <a:r>
              <a:rPr lang="en-US" dirty="0"/>
              <a:t> </a:t>
            </a:r>
            <a:r>
              <a:rPr lang="en-US" dirty="0" err="1"/>
              <a:t>bir</a:t>
            </a:r>
            <a:r>
              <a:rPr lang="en-US" dirty="0"/>
              <a:t> </a:t>
            </a:r>
            <a:r>
              <a:rPr lang="en-US" dirty="0" err="1"/>
              <a:t>projeye</a:t>
            </a:r>
            <a:r>
              <a:rPr lang="en-US" dirty="0"/>
              <a:t> </a:t>
            </a:r>
            <a:r>
              <a:rPr lang="en-US" dirty="0" err="1"/>
              <a:t>kolaylıyla</a:t>
            </a:r>
            <a:r>
              <a:rPr lang="en-US" dirty="0"/>
              <a:t> </a:t>
            </a:r>
            <a:r>
              <a:rPr lang="en-US" dirty="0" err="1"/>
              <a:t>uygulayabilirsiniz</a:t>
            </a:r>
            <a:r>
              <a:rPr lang="en-US" dirty="0"/>
              <a:t>. </a:t>
            </a:r>
            <a:endParaRPr lang="tr-TR" dirty="0"/>
          </a:p>
          <a:p>
            <a:pPr algn="just"/>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552495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Tasarım Kalıpları Çeşitleri</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69" y="1744300"/>
            <a:ext cx="6558780" cy="4594356"/>
          </a:xfrm>
        </p:spPr>
        <p:txBody>
          <a:bodyPr>
            <a:normAutofit fontScale="85000" lnSpcReduction="20000"/>
          </a:bodyPr>
          <a:lstStyle/>
          <a:p>
            <a:pPr algn="just"/>
            <a:r>
              <a:rPr lang="tr-TR" dirty="0"/>
              <a:t>Tasarım </a:t>
            </a:r>
            <a:r>
              <a:rPr lang="en-US" dirty="0" err="1"/>
              <a:t>kalıpları</a:t>
            </a:r>
            <a:r>
              <a:rPr lang="en-US" dirty="0"/>
              <a:t> </a:t>
            </a:r>
            <a:r>
              <a:rPr lang="en-US" dirty="0" err="1"/>
              <a:t>genel</a:t>
            </a:r>
            <a:r>
              <a:rPr lang="en-US" dirty="0"/>
              <a:t> </a:t>
            </a:r>
            <a:r>
              <a:rPr lang="en-US" dirty="0" err="1"/>
              <a:t>olarak</a:t>
            </a:r>
            <a:r>
              <a:rPr lang="en-US" dirty="0"/>
              <a:t> </a:t>
            </a:r>
            <a:r>
              <a:rPr lang="en-US" u="sng" dirty="0"/>
              <a:t>3 ana </a:t>
            </a:r>
            <a:r>
              <a:rPr lang="en-US" u="sng" dirty="0" err="1"/>
              <a:t>başlıkta</a:t>
            </a:r>
            <a:r>
              <a:rPr lang="en-US" u="sng" dirty="0"/>
              <a:t> </a:t>
            </a:r>
            <a:r>
              <a:rPr lang="en-US" dirty="0" err="1"/>
              <a:t>incelenir</a:t>
            </a:r>
            <a:r>
              <a:rPr lang="en-US" dirty="0"/>
              <a:t>. </a:t>
            </a:r>
            <a:r>
              <a:rPr lang="en-US" dirty="0" err="1"/>
              <a:t>Bunlar</a:t>
            </a:r>
            <a:r>
              <a:rPr lang="tr-TR" dirty="0"/>
              <a:t>:</a:t>
            </a:r>
          </a:p>
          <a:p>
            <a:pPr algn="just"/>
            <a:endParaRPr lang="en-US" dirty="0"/>
          </a:p>
          <a:p>
            <a:pPr algn="just"/>
            <a:r>
              <a:rPr lang="en-US" b="1" dirty="0"/>
              <a:t>1-Yaratımsal </a:t>
            </a:r>
            <a:r>
              <a:rPr lang="en-US" b="1" dirty="0" err="1"/>
              <a:t>Kalıplar</a:t>
            </a:r>
            <a:r>
              <a:rPr lang="en-US" b="1" dirty="0"/>
              <a:t> (Creational Patterns): </a:t>
            </a:r>
            <a:r>
              <a:rPr lang="en-US" dirty="0"/>
              <a:t>Bu </a:t>
            </a:r>
            <a:r>
              <a:rPr lang="en-US" dirty="0" err="1"/>
              <a:t>tasarım</a:t>
            </a:r>
            <a:r>
              <a:rPr lang="en-US" dirty="0"/>
              <a:t> </a:t>
            </a:r>
            <a:r>
              <a:rPr lang="en-US" dirty="0" err="1"/>
              <a:t>deseni</a:t>
            </a:r>
            <a:r>
              <a:rPr lang="en-US" dirty="0"/>
              <a:t> </a:t>
            </a:r>
            <a:r>
              <a:rPr lang="en-US" dirty="0" err="1"/>
              <a:t>nesneleri</a:t>
            </a:r>
            <a:r>
              <a:rPr lang="en-US" dirty="0"/>
              <a:t> </a:t>
            </a:r>
            <a:r>
              <a:rPr lang="en-US" dirty="0" err="1"/>
              <a:t>doğrudan</a:t>
            </a:r>
            <a:r>
              <a:rPr lang="en-US" dirty="0"/>
              <a:t> new</a:t>
            </a:r>
            <a:r>
              <a:rPr lang="tr-TR" dirty="0"/>
              <a:t> (yeni)</a:t>
            </a:r>
            <a:r>
              <a:rPr lang="en-US" dirty="0"/>
              <a:t> </a:t>
            </a:r>
            <a:r>
              <a:rPr lang="en-US" dirty="0" err="1"/>
              <a:t>operatörü</a:t>
            </a:r>
            <a:r>
              <a:rPr lang="en-US" dirty="0"/>
              <a:t> </a:t>
            </a:r>
            <a:r>
              <a:rPr lang="en-US" dirty="0" err="1"/>
              <a:t>kullanarak</a:t>
            </a:r>
            <a:r>
              <a:rPr lang="en-US" dirty="0"/>
              <a:t> </a:t>
            </a:r>
            <a:r>
              <a:rPr lang="en-US" dirty="0" err="1"/>
              <a:t>oluşturmak</a:t>
            </a:r>
            <a:r>
              <a:rPr lang="en-US" dirty="0"/>
              <a:t> </a:t>
            </a:r>
            <a:r>
              <a:rPr lang="en-US" dirty="0" err="1"/>
              <a:t>yerine</a:t>
            </a:r>
            <a:r>
              <a:rPr lang="en-US" dirty="0"/>
              <a:t> </a:t>
            </a:r>
            <a:r>
              <a:rPr lang="en-US" dirty="0" err="1"/>
              <a:t>nesne</a:t>
            </a:r>
            <a:r>
              <a:rPr lang="en-US" dirty="0"/>
              <a:t> </a:t>
            </a:r>
            <a:r>
              <a:rPr lang="en-US" dirty="0" err="1"/>
              <a:t>oluşturma</a:t>
            </a:r>
            <a:r>
              <a:rPr lang="en-US" dirty="0"/>
              <a:t> </a:t>
            </a:r>
            <a:r>
              <a:rPr lang="en-US" dirty="0" err="1"/>
              <a:t>mantığını</a:t>
            </a:r>
            <a:r>
              <a:rPr lang="en-US" dirty="0"/>
              <a:t> </a:t>
            </a:r>
            <a:r>
              <a:rPr lang="en-US" dirty="0" err="1"/>
              <a:t>gizleyerek</a:t>
            </a:r>
            <a:r>
              <a:rPr lang="en-US" dirty="0"/>
              <a:t> </a:t>
            </a:r>
            <a:r>
              <a:rPr lang="en-US" dirty="0" err="1"/>
              <a:t>sınıflardan</a:t>
            </a:r>
            <a:r>
              <a:rPr lang="en-US" dirty="0"/>
              <a:t> </a:t>
            </a:r>
            <a:r>
              <a:rPr lang="en-US" dirty="0" err="1"/>
              <a:t>nesne</a:t>
            </a:r>
            <a:r>
              <a:rPr lang="en-US" dirty="0"/>
              <a:t> </a:t>
            </a:r>
            <a:r>
              <a:rPr lang="en-US" dirty="0" err="1"/>
              <a:t>oluşturmaya</a:t>
            </a:r>
            <a:r>
              <a:rPr lang="en-US" dirty="0"/>
              <a:t> </a:t>
            </a:r>
            <a:r>
              <a:rPr lang="en-US" dirty="0" err="1"/>
              <a:t>alternatif</a:t>
            </a:r>
            <a:r>
              <a:rPr lang="en-US" dirty="0"/>
              <a:t> </a:t>
            </a:r>
            <a:r>
              <a:rPr lang="en-US" dirty="0" err="1"/>
              <a:t>çözümler</a:t>
            </a:r>
            <a:r>
              <a:rPr lang="en-US" dirty="0"/>
              <a:t> </a:t>
            </a:r>
            <a:r>
              <a:rPr lang="en-US" dirty="0" err="1"/>
              <a:t>sunar</a:t>
            </a:r>
            <a:r>
              <a:rPr lang="en-US" dirty="0"/>
              <a:t>. Bu program </a:t>
            </a:r>
            <a:r>
              <a:rPr lang="en-US" dirty="0" err="1"/>
              <a:t>akışında</a:t>
            </a:r>
            <a:r>
              <a:rPr lang="en-US" dirty="0"/>
              <a:t> </a:t>
            </a:r>
            <a:r>
              <a:rPr lang="en-US" dirty="0" err="1"/>
              <a:t>hangi</a:t>
            </a:r>
            <a:r>
              <a:rPr lang="en-US" dirty="0"/>
              <a:t> </a:t>
            </a:r>
            <a:r>
              <a:rPr lang="en-US" dirty="0" err="1"/>
              <a:t>nesneye</a:t>
            </a:r>
            <a:r>
              <a:rPr lang="en-US" dirty="0"/>
              <a:t> </a:t>
            </a:r>
            <a:r>
              <a:rPr lang="en-US" dirty="0" err="1"/>
              <a:t>ihtiyaç</a:t>
            </a:r>
            <a:r>
              <a:rPr lang="en-US" dirty="0"/>
              <a:t> </a:t>
            </a:r>
            <a:r>
              <a:rPr lang="en-US" dirty="0" err="1"/>
              <a:t>varsa</a:t>
            </a:r>
            <a:r>
              <a:rPr lang="en-US" dirty="0"/>
              <a:t> </a:t>
            </a:r>
            <a:r>
              <a:rPr lang="en-US" dirty="0" err="1"/>
              <a:t>onu</a:t>
            </a:r>
            <a:r>
              <a:rPr lang="en-US" dirty="0"/>
              <a:t> </a:t>
            </a:r>
            <a:r>
              <a:rPr lang="tr-TR" dirty="0"/>
              <a:t>oluştururken</a:t>
            </a:r>
            <a:r>
              <a:rPr lang="en-US" dirty="0"/>
              <a:t> </a:t>
            </a:r>
            <a:r>
              <a:rPr lang="en-US" dirty="0" err="1"/>
              <a:t>esneklik</a:t>
            </a:r>
            <a:r>
              <a:rPr lang="en-US" dirty="0"/>
              <a:t> </a:t>
            </a:r>
            <a:r>
              <a:rPr lang="en-US" dirty="0" err="1"/>
              <a:t>ve</a:t>
            </a:r>
            <a:r>
              <a:rPr lang="en-US" dirty="0"/>
              <a:t> </a:t>
            </a:r>
            <a:r>
              <a:rPr lang="en-US" dirty="0" err="1"/>
              <a:t>kolaylık</a:t>
            </a:r>
            <a:r>
              <a:rPr lang="en-US" dirty="0"/>
              <a:t> </a:t>
            </a:r>
            <a:r>
              <a:rPr lang="en-US" dirty="0" err="1"/>
              <a:t>sağlar</a:t>
            </a:r>
            <a:r>
              <a:rPr lang="en-US" dirty="0"/>
              <a:t>.</a:t>
            </a:r>
            <a:endParaRPr lang="tr-TR" dirty="0"/>
          </a:p>
          <a:p>
            <a:pPr algn="just"/>
            <a:endParaRPr lang="en-US" dirty="0"/>
          </a:p>
          <a:p>
            <a:pPr algn="just"/>
            <a:r>
              <a:rPr lang="en-US" b="1" dirty="0"/>
              <a:t>2-Yapısal </a:t>
            </a:r>
            <a:r>
              <a:rPr lang="en-US" b="1" dirty="0" err="1"/>
              <a:t>Kalıplar</a:t>
            </a:r>
            <a:r>
              <a:rPr lang="en-US" b="1" dirty="0"/>
              <a:t> </a:t>
            </a:r>
            <a:r>
              <a:rPr lang="tr-TR" b="1" dirty="0"/>
              <a:t>(</a:t>
            </a:r>
            <a:r>
              <a:rPr lang="en-US" b="1" dirty="0"/>
              <a:t>Structural Patterns</a:t>
            </a:r>
            <a:r>
              <a:rPr lang="tr-TR" b="1" dirty="0"/>
              <a:t>)</a:t>
            </a:r>
            <a:r>
              <a:rPr lang="en-US" b="1" dirty="0"/>
              <a:t>:</a:t>
            </a:r>
            <a:r>
              <a:rPr lang="en-US" dirty="0"/>
              <a:t> Bu </a:t>
            </a:r>
            <a:r>
              <a:rPr lang="en-US" dirty="0" err="1"/>
              <a:t>tasarım</a:t>
            </a:r>
            <a:r>
              <a:rPr lang="en-US" dirty="0"/>
              <a:t> </a:t>
            </a:r>
            <a:r>
              <a:rPr lang="en-US" dirty="0" err="1"/>
              <a:t>deseni</a:t>
            </a:r>
            <a:r>
              <a:rPr lang="en-US" dirty="0"/>
              <a:t> </a:t>
            </a:r>
            <a:r>
              <a:rPr lang="en-US" dirty="0" err="1"/>
              <a:t>nesneler</a:t>
            </a:r>
            <a:r>
              <a:rPr lang="en-US" dirty="0"/>
              <a:t> </a:t>
            </a:r>
            <a:r>
              <a:rPr lang="en-US" dirty="0" err="1"/>
              <a:t>arasındaki</a:t>
            </a:r>
            <a:r>
              <a:rPr lang="en-US" dirty="0"/>
              <a:t> </a:t>
            </a:r>
            <a:r>
              <a:rPr lang="en-US" dirty="0" err="1"/>
              <a:t>ilişkinin</a:t>
            </a:r>
            <a:r>
              <a:rPr lang="en-US" dirty="0"/>
              <a:t> </a:t>
            </a:r>
            <a:r>
              <a:rPr lang="en-US" dirty="0" err="1"/>
              <a:t>yapısını</a:t>
            </a:r>
            <a:r>
              <a:rPr lang="en-US" dirty="0"/>
              <a:t> </a:t>
            </a:r>
            <a:r>
              <a:rPr lang="en-US" dirty="0" err="1"/>
              <a:t>düzenlemek</a:t>
            </a:r>
            <a:r>
              <a:rPr lang="en-US" dirty="0"/>
              <a:t> </a:t>
            </a:r>
            <a:r>
              <a:rPr lang="en-US" dirty="0" err="1"/>
              <a:t>için</a:t>
            </a:r>
            <a:r>
              <a:rPr lang="en-US" dirty="0"/>
              <a:t> </a:t>
            </a:r>
            <a:r>
              <a:rPr lang="en-US" dirty="0" err="1"/>
              <a:t>çözümler</a:t>
            </a:r>
            <a:r>
              <a:rPr lang="en-US" dirty="0"/>
              <a:t> </a:t>
            </a:r>
            <a:r>
              <a:rPr lang="en-US" dirty="0" err="1"/>
              <a:t>sunar</a:t>
            </a:r>
            <a:r>
              <a:rPr lang="en-US" dirty="0"/>
              <a:t>.</a:t>
            </a:r>
            <a:endParaRPr lang="tr-TR" dirty="0"/>
          </a:p>
          <a:p>
            <a:pPr algn="just"/>
            <a:endParaRPr lang="en-US" dirty="0"/>
          </a:p>
          <a:p>
            <a:pPr algn="just"/>
            <a:r>
              <a:rPr lang="en-US" b="1" dirty="0"/>
              <a:t>3-Davranışsal </a:t>
            </a:r>
            <a:r>
              <a:rPr lang="en-US" b="1" dirty="0" err="1"/>
              <a:t>Kalıplar</a:t>
            </a:r>
            <a:r>
              <a:rPr lang="en-US" b="1" dirty="0"/>
              <a:t> (Behavioral Patterns): </a:t>
            </a:r>
            <a:r>
              <a:rPr lang="en-US" dirty="0"/>
              <a:t>Bu </a:t>
            </a:r>
            <a:r>
              <a:rPr lang="en-US" dirty="0" err="1"/>
              <a:t>tasarım</a:t>
            </a:r>
            <a:r>
              <a:rPr lang="en-US" dirty="0"/>
              <a:t> </a:t>
            </a:r>
            <a:r>
              <a:rPr lang="en-US" dirty="0" err="1"/>
              <a:t>deseni</a:t>
            </a:r>
            <a:r>
              <a:rPr lang="en-US" dirty="0"/>
              <a:t> </a:t>
            </a:r>
            <a:r>
              <a:rPr lang="en-US" dirty="0" err="1"/>
              <a:t>çalışma</a:t>
            </a:r>
            <a:r>
              <a:rPr lang="en-US" dirty="0"/>
              <a:t> </a:t>
            </a:r>
            <a:r>
              <a:rPr lang="en-US" dirty="0" err="1"/>
              <a:t>zamanında</a:t>
            </a:r>
            <a:r>
              <a:rPr lang="en-US" dirty="0"/>
              <a:t> </a:t>
            </a:r>
            <a:r>
              <a:rPr lang="en-US" dirty="0" err="1"/>
              <a:t>nesneler</a:t>
            </a:r>
            <a:r>
              <a:rPr lang="en-US" dirty="0"/>
              <a:t> </a:t>
            </a:r>
            <a:r>
              <a:rPr lang="en-US" dirty="0" err="1"/>
              <a:t>arasındaki</a:t>
            </a:r>
            <a:r>
              <a:rPr lang="en-US" dirty="0"/>
              <a:t> </a:t>
            </a:r>
            <a:r>
              <a:rPr lang="en-US" dirty="0" err="1"/>
              <a:t>davranışlar</a:t>
            </a:r>
            <a:r>
              <a:rPr lang="en-US" dirty="0"/>
              <a:t> </a:t>
            </a:r>
            <a:r>
              <a:rPr lang="en-US" dirty="0" err="1"/>
              <a:t>için</a:t>
            </a:r>
            <a:r>
              <a:rPr lang="en-US" dirty="0"/>
              <a:t> </a:t>
            </a:r>
            <a:r>
              <a:rPr lang="en-US" dirty="0" err="1"/>
              <a:t>çözümler</a:t>
            </a:r>
            <a:r>
              <a:rPr lang="en-US" dirty="0"/>
              <a:t> </a:t>
            </a:r>
            <a:r>
              <a:rPr lang="en-US" dirty="0" err="1"/>
              <a:t>sunar</a:t>
            </a:r>
            <a:r>
              <a:rPr lang="en-US" dirty="0"/>
              <a:t>.</a:t>
            </a:r>
            <a:endParaRPr lang="tr-TR" dirty="0"/>
          </a:p>
          <a:p>
            <a:pPr algn="just"/>
            <a:endParaRPr lang="en-US" dirty="0"/>
          </a:p>
          <a:p>
            <a:pPr algn="just"/>
            <a:r>
              <a:rPr lang="en-US" dirty="0"/>
              <a:t>Bu 3 ana </a:t>
            </a:r>
            <a:r>
              <a:rPr lang="en-US" dirty="0" err="1"/>
              <a:t>başlık</a:t>
            </a:r>
            <a:r>
              <a:rPr lang="en-US" dirty="0"/>
              <a:t> </a:t>
            </a:r>
            <a:r>
              <a:rPr lang="en-US" dirty="0" err="1"/>
              <a:t>altında</a:t>
            </a:r>
            <a:r>
              <a:rPr lang="en-US" dirty="0"/>
              <a:t> </a:t>
            </a:r>
            <a:r>
              <a:rPr lang="en-US" dirty="0" err="1"/>
              <a:t>yer</a:t>
            </a:r>
            <a:r>
              <a:rPr lang="en-US" dirty="0"/>
              <a:t> </a:t>
            </a:r>
            <a:r>
              <a:rPr lang="en-US" dirty="0" err="1"/>
              <a:t>alan</a:t>
            </a:r>
            <a:r>
              <a:rPr lang="en-US" dirty="0"/>
              <a:t> </a:t>
            </a:r>
            <a:r>
              <a:rPr lang="en-US" dirty="0" err="1"/>
              <a:t>yazılımcılar</a:t>
            </a:r>
            <a:r>
              <a:rPr lang="en-US" dirty="0"/>
              <a:t> </a:t>
            </a:r>
            <a:r>
              <a:rPr lang="en-US" dirty="0" err="1"/>
              <a:t>arasında</a:t>
            </a:r>
            <a:r>
              <a:rPr lang="en-US" dirty="0"/>
              <a:t> </a:t>
            </a:r>
            <a:r>
              <a:rPr lang="en-US" dirty="0" err="1"/>
              <a:t>bilinen</a:t>
            </a:r>
            <a:r>
              <a:rPr lang="en-US" dirty="0"/>
              <a:t> </a:t>
            </a:r>
            <a:r>
              <a:rPr lang="en-US" dirty="0" err="1"/>
              <a:t>popüler</a:t>
            </a:r>
            <a:r>
              <a:rPr lang="en-US" dirty="0"/>
              <a:t> </a:t>
            </a:r>
            <a:r>
              <a:rPr lang="en-US" dirty="0" err="1"/>
              <a:t>tasarım</a:t>
            </a:r>
            <a:r>
              <a:rPr lang="en-US" dirty="0"/>
              <a:t> </a:t>
            </a:r>
            <a:r>
              <a:rPr lang="en-US" dirty="0" err="1"/>
              <a:t>kalıpları</a:t>
            </a:r>
            <a:r>
              <a:rPr lang="en-US" dirty="0"/>
              <a:t> </a:t>
            </a:r>
            <a:r>
              <a:rPr lang="en-US" dirty="0" err="1"/>
              <a:t>vardır</a:t>
            </a:r>
            <a:r>
              <a:rPr lang="en-US" dirty="0"/>
              <a:t>.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6" name="Resim 5">
            <a:extLst>
              <a:ext uri="{FF2B5EF4-FFF2-40B4-BE49-F238E27FC236}">
                <a16:creationId xmlns:a16="http://schemas.microsoft.com/office/drawing/2014/main" id="{7AFE30DD-A03F-4E23-A938-8017F4431B9D}"/>
              </a:ext>
            </a:extLst>
          </p:cNvPr>
          <p:cNvPicPr>
            <a:picLocks noChangeAspect="1"/>
          </p:cNvPicPr>
          <p:nvPr/>
        </p:nvPicPr>
        <p:blipFill rotWithShape="1">
          <a:blip r:embed="rId2"/>
          <a:srcRect b="85344"/>
          <a:stretch/>
        </p:blipFill>
        <p:spPr>
          <a:xfrm>
            <a:off x="7843336" y="1744300"/>
            <a:ext cx="3978272" cy="386341"/>
          </a:xfrm>
          <a:prstGeom prst="rect">
            <a:avLst/>
          </a:prstGeom>
        </p:spPr>
      </p:pic>
      <p:pic>
        <p:nvPicPr>
          <p:cNvPr id="7" name="Resim 6">
            <a:extLst>
              <a:ext uri="{FF2B5EF4-FFF2-40B4-BE49-F238E27FC236}">
                <a16:creationId xmlns:a16="http://schemas.microsoft.com/office/drawing/2014/main" id="{4FB5F296-F67C-4385-A41B-4758635C6C51}"/>
              </a:ext>
            </a:extLst>
          </p:cNvPr>
          <p:cNvPicPr>
            <a:picLocks noChangeAspect="1"/>
          </p:cNvPicPr>
          <p:nvPr/>
        </p:nvPicPr>
        <p:blipFill rotWithShape="1">
          <a:blip r:embed="rId2"/>
          <a:srcRect t="11814" r="67809" b="35530"/>
          <a:stretch/>
        </p:blipFill>
        <p:spPr>
          <a:xfrm>
            <a:off x="9005213" y="4511125"/>
            <a:ext cx="1873289" cy="1722765"/>
          </a:xfrm>
          <a:prstGeom prst="rect">
            <a:avLst/>
          </a:prstGeom>
        </p:spPr>
      </p:pic>
      <p:pic>
        <p:nvPicPr>
          <p:cNvPr id="8" name="Resim 7">
            <a:extLst>
              <a:ext uri="{FF2B5EF4-FFF2-40B4-BE49-F238E27FC236}">
                <a16:creationId xmlns:a16="http://schemas.microsoft.com/office/drawing/2014/main" id="{E74A3070-9858-4DF2-86D4-3157F171EE44}"/>
              </a:ext>
            </a:extLst>
          </p:cNvPr>
          <p:cNvPicPr>
            <a:picLocks noChangeAspect="1"/>
          </p:cNvPicPr>
          <p:nvPr/>
        </p:nvPicPr>
        <p:blipFill rotWithShape="1">
          <a:blip r:embed="rId2"/>
          <a:srcRect l="34122" t="11813" r="41452" b="26325"/>
          <a:stretch/>
        </p:blipFill>
        <p:spPr>
          <a:xfrm>
            <a:off x="10355678" y="2277203"/>
            <a:ext cx="1465930" cy="2087360"/>
          </a:xfrm>
          <a:prstGeom prst="rect">
            <a:avLst/>
          </a:prstGeom>
        </p:spPr>
      </p:pic>
      <p:pic>
        <p:nvPicPr>
          <p:cNvPr id="9" name="Resim 8">
            <a:extLst>
              <a:ext uri="{FF2B5EF4-FFF2-40B4-BE49-F238E27FC236}">
                <a16:creationId xmlns:a16="http://schemas.microsoft.com/office/drawing/2014/main" id="{0D31D86A-B348-41F8-8759-291F35C52BE9}"/>
              </a:ext>
            </a:extLst>
          </p:cNvPr>
          <p:cNvPicPr>
            <a:picLocks noChangeAspect="1"/>
          </p:cNvPicPr>
          <p:nvPr/>
        </p:nvPicPr>
        <p:blipFill rotWithShape="1">
          <a:blip r:embed="rId2"/>
          <a:srcRect l="62295" t="15372" r="1" b="24387"/>
          <a:stretch/>
        </p:blipFill>
        <p:spPr>
          <a:xfrm>
            <a:off x="7843336" y="2277203"/>
            <a:ext cx="2323755" cy="2087360"/>
          </a:xfrm>
          <a:prstGeom prst="rect">
            <a:avLst/>
          </a:prstGeom>
        </p:spPr>
      </p:pic>
    </p:spTree>
    <p:extLst>
      <p:ext uri="{BB962C8B-B14F-4D97-AF65-F5344CB8AC3E}">
        <p14:creationId xmlns:p14="http://schemas.microsoft.com/office/powerpoint/2010/main" val="2021264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Bridge (Köprü) Deseni Nedir?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4589387"/>
          </a:xfrm>
        </p:spPr>
        <p:txBody>
          <a:bodyPr>
            <a:normAutofit/>
          </a:bodyPr>
          <a:lstStyle/>
          <a:p>
            <a:pPr algn="just"/>
            <a:r>
              <a:rPr lang="en-US" dirty="0"/>
              <a:t>Bridge</a:t>
            </a:r>
            <a:r>
              <a:rPr lang="tr-TR" dirty="0"/>
              <a:t> (Köprü)</a:t>
            </a:r>
            <a:r>
              <a:rPr lang="en-US" dirty="0"/>
              <a:t>, </a:t>
            </a:r>
            <a:r>
              <a:rPr lang="en-US" dirty="0" err="1"/>
              <a:t>büyük</a:t>
            </a:r>
            <a:r>
              <a:rPr lang="en-US" dirty="0"/>
              <a:t> </a:t>
            </a:r>
            <a:r>
              <a:rPr lang="en-US" dirty="0" err="1"/>
              <a:t>bir</a:t>
            </a:r>
            <a:r>
              <a:rPr lang="en-US" dirty="0"/>
              <a:t> </a:t>
            </a:r>
            <a:r>
              <a:rPr lang="en-US" dirty="0" err="1"/>
              <a:t>sınıfı</a:t>
            </a:r>
            <a:r>
              <a:rPr lang="en-US" dirty="0"/>
              <a:t> </a:t>
            </a:r>
            <a:r>
              <a:rPr lang="en-US" dirty="0" err="1"/>
              <a:t>veya</a:t>
            </a:r>
            <a:r>
              <a:rPr lang="en-US" dirty="0"/>
              <a:t> </a:t>
            </a:r>
            <a:r>
              <a:rPr lang="en-US" dirty="0" err="1"/>
              <a:t>yakından</a:t>
            </a:r>
            <a:r>
              <a:rPr lang="en-US" dirty="0"/>
              <a:t> </a:t>
            </a:r>
            <a:r>
              <a:rPr lang="en-US" dirty="0" err="1"/>
              <a:t>ilişkili</a:t>
            </a:r>
            <a:r>
              <a:rPr lang="en-US" dirty="0"/>
              <a:t> </a:t>
            </a:r>
            <a:r>
              <a:rPr lang="en-US" dirty="0" err="1"/>
              <a:t>bir</a:t>
            </a:r>
            <a:r>
              <a:rPr lang="en-US" dirty="0"/>
              <a:t> </a:t>
            </a:r>
            <a:r>
              <a:rPr lang="en-US" dirty="0" err="1"/>
              <a:t>sınıf</a:t>
            </a:r>
            <a:r>
              <a:rPr lang="en-US" dirty="0"/>
              <a:t> </a:t>
            </a:r>
            <a:r>
              <a:rPr lang="en-US" dirty="0" err="1"/>
              <a:t>kümesini</a:t>
            </a:r>
            <a:r>
              <a:rPr lang="en-US" dirty="0"/>
              <a:t> </a:t>
            </a:r>
            <a:r>
              <a:rPr lang="en-US" b="1" dirty="0" err="1"/>
              <a:t>birbirinden</a:t>
            </a:r>
            <a:r>
              <a:rPr lang="en-US" b="1" dirty="0"/>
              <a:t> </a:t>
            </a:r>
            <a:r>
              <a:rPr lang="en-US" b="1" dirty="0" err="1"/>
              <a:t>bağımsız</a:t>
            </a:r>
            <a:r>
              <a:rPr lang="en-US" b="1" dirty="0"/>
              <a:t> </a:t>
            </a:r>
            <a:r>
              <a:rPr lang="en-US" b="1" dirty="0" err="1"/>
              <a:t>olarak</a:t>
            </a:r>
            <a:r>
              <a:rPr lang="en-US" b="1" dirty="0"/>
              <a:t> </a:t>
            </a:r>
            <a:r>
              <a:rPr lang="en-US" b="1" dirty="0" err="1"/>
              <a:t>geliştirilebilen</a:t>
            </a:r>
            <a:r>
              <a:rPr lang="en-US" b="1" dirty="0"/>
              <a:t> </a:t>
            </a:r>
            <a:r>
              <a:rPr lang="en-US" b="1" dirty="0" err="1"/>
              <a:t>iki</a:t>
            </a:r>
            <a:r>
              <a:rPr lang="en-US" b="1" dirty="0"/>
              <a:t> </a:t>
            </a:r>
            <a:r>
              <a:rPr lang="en-US" b="1" dirty="0" err="1"/>
              <a:t>ayrı</a:t>
            </a:r>
            <a:r>
              <a:rPr lang="en-US" b="1" dirty="0"/>
              <a:t> </a:t>
            </a:r>
            <a:r>
              <a:rPr lang="en-US" b="1" dirty="0" err="1"/>
              <a:t>hiyerarşiye</a:t>
            </a:r>
            <a:r>
              <a:rPr lang="en-US" b="1" dirty="0"/>
              <a:t> </a:t>
            </a:r>
            <a:r>
              <a:rPr lang="tr-TR" dirty="0"/>
              <a:t>(</a:t>
            </a:r>
            <a:r>
              <a:rPr lang="en-US" u="sng" dirty="0" err="1"/>
              <a:t>soyutlama</a:t>
            </a:r>
            <a:r>
              <a:rPr lang="tr-TR" u="sng" dirty="0"/>
              <a:t>-a</a:t>
            </a:r>
            <a:r>
              <a:rPr lang="en-US" u="sng" dirty="0" err="1"/>
              <a:t>bstraction</a:t>
            </a:r>
            <a:r>
              <a:rPr lang="en-US" u="sng" dirty="0"/>
              <a:t> </a:t>
            </a:r>
            <a:r>
              <a:rPr lang="en-US" u="sng" dirty="0" err="1"/>
              <a:t>ve</a:t>
            </a:r>
            <a:r>
              <a:rPr lang="en-US" u="sng" dirty="0"/>
              <a:t> </a:t>
            </a:r>
            <a:r>
              <a:rPr lang="en-US" u="sng" dirty="0" err="1"/>
              <a:t>uygulama</a:t>
            </a:r>
            <a:r>
              <a:rPr lang="tr-TR" u="sng" dirty="0"/>
              <a:t>-i</a:t>
            </a:r>
            <a:r>
              <a:rPr lang="en-US" u="sng" dirty="0" err="1"/>
              <a:t>mplementation</a:t>
            </a:r>
            <a:r>
              <a:rPr lang="tr-TR" dirty="0"/>
              <a:t>)</a:t>
            </a:r>
            <a:r>
              <a:rPr lang="en-US" dirty="0"/>
              <a:t> </a:t>
            </a:r>
            <a:r>
              <a:rPr lang="tr-TR" dirty="0"/>
              <a:t>ayrılmasına </a:t>
            </a:r>
            <a:r>
              <a:rPr lang="en-US" dirty="0" err="1"/>
              <a:t>olanak</a:t>
            </a:r>
            <a:r>
              <a:rPr lang="en-US" dirty="0"/>
              <a:t> </a:t>
            </a:r>
            <a:r>
              <a:rPr lang="en-US" dirty="0" err="1"/>
              <a:t>tanıyan</a:t>
            </a:r>
            <a:r>
              <a:rPr lang="en-US" dirty="0"/>
              <a:t> </a:t>
            </a:r>
            <a:r>
              <a:rPr lang="en-US" dirty="0" err="1"/>
              <a:t>yapısal</a:t>
            </a:r>
            <a:r>
              <a:rPr lang="en-US" dirty="0"/>
              <a:t> </a:t>
            </a:r>
            <a:r>
              <a:rPr lang="en-US" dirty="0" err="1"/>
              <a:t>bir</a:t>
            </a:r>
            <a:r>
              <a:rPr lang="en-US" dirty="0"/>
              <a:t> </a:t>
            </a:r>
            <a:r>
              <a:rPr lang="en-US" dirty="0" err="1"/>
              <a:t>tasarım</a:t>
            </a:r>
            <a:r>
              <a:rPr lang="en-US" dirty="0"/>
              <a:t> </a:t>
            </a:r>
            <a:r>
              <a:rPr lang="en-US" dirty="0" err="1"/>
              <a:t>modelidir</a:t>
            </a:r>
            <a:r>
              <a:rPr lang="en-US" dirty="0"/>
              <a:t>.</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6" name="Resim 5">
            <a:extLst>
              <a:ext uri="{FF2B5EF4-FFF2-40B4-BE49-F238E27FC236}">
                <a16:creationId xmlns:a16="http://schemas.microsoft.com/office/drawing/2014/main" id="{A7BA53D5-814B-4983-9454-1901D8B1F57B}"/>
              </a:ext>
            </a:extLst>
          </p:cNvPr>
          <p:cNvPicPr>
            <a:picLocks noChangeAspect="1"/>
          </p:cNvPicPr>
          <p:nvPr/>
        </p:nvPicPr>
        <p:blipFill rotWithShape="1">
          <a:blip r:embed="rId2"/>
          <a:srcRect b="68932"/>
          <a:stretch/>
        </p:blipFill>
        <p:spPr>
          <a:xfrm>
            <a:off x="3217403" y="3152325"/>
            <a:ext cx="5757193" cy="3181362"/>
          </a:xfrm>
          <a:prstGeom prst="rect">
            <a:avLst/>
          </a:prstGeom>
        </p:spPr>
      </p:pic>
    </p:spTree>
    <p:extLst>
      <p:ext uri="{BB962C8B-B14F-4D97-AF65-F5344CB8AC3E}">
        <p14:creationId xmlns:p14="http://schemas.microsoft.com/office/powerpoint/2010/main" val="482685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UML Diyagramı</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1"/>
            <a:ext cx="10408642" cy="3360359"/>
          </a:xfrm>
        </p:spPr>
        <p:txBody>
          <a:bodyPr>
            <a:normAutofit fontScale="92500" lnSpcReduction="20000"/>
          </a:bodyPr>
          <a:lstStyle/>
          <a:p>
            <a:pPr algn="just"/>
            <a:r>
              <a:rPr lang="en-US" dirty="0"/>
              <a:t>U</a:t>
            </a:r>
            <a:r>
              <a:rPr lang="tr-TR" dirty="0"/>
              <a:t>ML</a:t>
            </a:r>
            <a:r>
              <a:rPr lang="en-US" dirty="0"/>
              <a:t> </a:t>
            </a:r>
            <a:r>
              <a:rPr lang="en-US" dirty="0" err="1"/>
              <a:t>diagramında</a:t>
            </a:r>
            <a:r>
              <a:rPr lang="en-US" dirty="0"/>
              <a:t> da </a:t>
            </a:r>
            <a:r>
              <a:rPr lang="en-US" dirty="0" err="1"/>
              <a:t>görüldüğü</a:t>
            </a:r>
            <a:r>
              <a:rPr lang="en-US" dirty="0"/>
              <a:t> </a:t>
            </a:r>
            <a:r>
              <a:rPr lang="en-US" dirty="0" err="1"/>
              <a:t>gibi</a:t>
            </a:r>
            <a:r>
              <a:rPr lang="en-US" dirty="0"/>
              <a:t>, </a:t>
            </a:r>
            <a:r>
              <a:rPr lang="en-US" dirty="0" err="1"/>
              <a:t>iki</a:t>
            </a:r>
            <a:r>
              <a:rPr lang="en-US" dirty="0"/>
              <a:t> </a:t>
            </a:r>
            <a:r>
              <a:rPr lang="en-US" dirty="0" err="1"/>
              <a:t>adet</a:t>
            </a:r>
            <a:r>
              <a:rPr lang="en-US" dirty="0"/>
              <a:t> </a:t>
            </a:r>
            <a:r>
              <a:rPr lang="tr-TR" dirty="0"/>
              <a:t>uygulama (</a:t>
            </a:r>
            <a:r>
              <a:rPr lang="en-US" dirty="0"/>
              <a:t>implement</a:t>
            </a:r>
            <a:r>
              <a:rPr lang="tr-TR" dirty="0" err="1"/>
              <a:t>ation</a:t>
            </a:r>
            <a:r>
              <a:rPr lang="tr-TR" dirty="0"/>
              <a:t>)</a:t>
            </a:r>
            <a:r>
              <a:rPr lang="en-US" dirty="0"/>
              <a:t> </a:t>
            </a:r>
            <a:r>
              <a:rPr lang="en-US" dirty="0" err="1"/>
              <a:t>sınıfı</a:t>
            </a:r>
            <a:r>
              <a:rPr lang="en-US" dirty="0"/>
              <a:t>, </a:t>
            </a:r>
            <a:r>
              <a:rPr lang="en-US" dirty="0" err="1"/>
              <a:t>bu</a:t>
            </a:r>
            <a:r>
              <a:rPr lang="en-US" dirty="0"/>
              <a:t> </a:t>
            </a:r>
            <a:r>
              <a:rPr lang="en-US" dirty="0" err="1"/>
              <a:t>sınıfların</a:t>
            </a:r>
            <a:r>
              <a:rPr lang="en-US" dirty="0"/>
              <a:t> </a:t>
            </a:r>
            <a:r>
              <a:rPr lang="en-US" dirty="0" err="1"/>
              <a:t>türetildiği</a:t>
            </a:r>
            <a:r>
              <a:rPr lang="en-US" dirty="0"/>
              <a:t> </a:t>
            </a:r>
            <a:r>
              <a:rPr lang="tr-TR" dirty="0" err="1"/>
              <a:t>arayüz</a:t>
            </a:r>
            <a:r>
              <a:rPr lang="tr-TR" dirty="0"/>
              <a:t> (</a:t>
            </a:r>
            <a:r>
              <a:rPr lang="en-US" dirty="0"/>
              <a:t>interface</a:t>
            </a:r>
            <a:r>
              <a:rPr lang="tr-TR" dirty="0"/>
              <a:t>)</a:t>
            </a:r>
            <a:r>
              <a:rPr lang="en-US" dirty="0"/>
              <a:t> </a:t>
            </a:r>
            <a:r>
              <a:rPr lang="en-US" dirty="0" err="1"/>
              <a:t>ve</a:t>
            </a:r>
            <a:r>
              <a:rPr lang="en-US" dirty="0"/>
              <a:t> </a:t>
            </a:r>
            <a:r>
              <a:rPr lang="en-US" dirty="0" err="1"/>
              <a:t>bu</a:t>
            </a:r>
            <a:r>
              <a:rPr lang="en-US" dirty="0"/>
              <a:t> </a:t>
            </a:r>
            <a:r>
              <a:rPr lang="tr-TR" dirty="0" err="1"/>
              <a:t>arayüzün</a:t>
            </a:r>
            <a:r>
              <a:rPr lang="en-US" dirty="0"/>
              <a:t> </a:t>
            </a:r>
            <a:r>
              <a:rPr lang="en-US" dirty="0" err="1"/>
              <a:t>bağlı</a:t>
            </a:r>
            <a:r>
              <a:rPr lang="en-US" dirty="0"/>
              <a:t> </a:t>
            </a:r>
            <a:r>
              <a:rPr lang="en-US" dirty="0" err="1"/>
              <a:t>olduğu</a:t>
            </a:r>
            <a:r>
              <a:rPr lang="en-US" dirty="0"/>
              <a:t> </a:t>
            </a:r>
            <a:r>
              <a:rPr lang="tr-TR" dirty="0"/>
              <a:t>soyutlama (</a:t>
            </a:r>
            <a:r>
              <a:rPr lang="en-US" dirty="0"/>
              <a:t>abstraction</a:t>
            </a:r>
            <a:r>
              <a:rPr lang="tr-TR" dirty="0"/>
              <a:t>)</a:t>
            </a:r>
            <a:r>
              <a:rPr lang="en-US" dirty="0"/>
              <a:t> </a:t>
            </a:r>
            <a:r>
              <a:rPr lang="tr-TR" dirty="0"/>
              <a:t>sınıfı </a:t>
            </a:r>
            <a:r>
              <a:rPr lang="en-US" dirty="0" err="1"/>
              <a:t>mevcut</a:t>
            </a:r>
            <a:r>
              <a:rPr lang="tr-TR" dirty="0"/>
              <a:t>tur</a:t>
            </a:r>
            <a:r>
              <a:rPr lang="en-US" dirty="0"/>
              <a:t>. </a:t>
            </a:r>
          </a:p>
          <a:p>
            <a:pPr algn="just"/>
            <a:r>
              <a:rPr lang="tr-TR" b="1" dirty="0"/>
              <a:t>Uygulama</a:t>
            </a:r>
            <a:r>
              <a:rPr lang="en-US" b="1" dirty="0"/>
              <a:t>A,</a:t>
            </a:r>
            <a:r>
              <a:rPr lang="tr-TR" b="1" dirty="0"/>
              <a:t> Uygulama</a:t>
            </a:r>
            <a:r>
              <a:rPr lang="en-US" b="1" dirty="0"/>
              <a:t>B</a:t>
            </a:r>
            <a:r>
              <a:rPr lang="tr-TR" b="1" dirty="0"/>
              <a:t> (I</a:t>
            </a:r>
            <a:r>
              <a:rPr lang="en-US" b="1" dirty="0" err="1"/>
              <a:t>mplement</a:t>
            </a:r>
            <a:r>
              <a:rPr lang="tr-TR" b="1" dirty="0" err="1"/>
              <a:t>ationA</a:t>
            </a:r>
            <a:r>
              <a:rPr lang="tr-TR" b="1" dirty="0"/>
              <a:t>-I</a:t>
            </a:r>
            <a:r>
              <a:rPr lang="en-US" b="1" dirty="0" err="1"/>
              <a:t>mplement</a:t>
            </a:r>
            <a:r>
              <a:rPr lang="tr-TR" b="1" dirty="0" err="1"/>
              <a:t>ationB</a:t>
            </a:r>
            <a:r>
              <a:rPr lang="tr-TR" b="1" dirty="0"/>
              <a:t>)</a:t>
            </a:r>
            <a:r>
              <a:rPr lang="en-US" b="1" dirty="0"/>
              <a:t>:</a:t>
            </a:r>
            <a:r>
              <a:rPr lang="tr-TR" b="1" dirty="0"/>
              <a:t> </a:t>
            </a:r>
            <a:r>
              <a:rPr lang="en-US" dirty="0" err="1"/>
              <a:t>Esas</a:t>
            </a:r>
            <a:r>
              <a:rPr lang="en-US" dirty="0"/>
              <a:t> </a:t>
            </a:r>
            <a:r>
              <a:rPr lang="en-US" dirty="0" err="1"/>
              <a:t>fonksiyonaliteyi</a:t>
            </a:r>
            <a:r>
              <a:rPr lang="en-US" dirty="0"/>
              <a:t> </a:t>
            </a:r>
            <a:r>
              <a:rPr lang="en-US" dirty="0" err="1"/>
              <a:t>içerisinde</a:t>
            </a:r>
            <a:r>
              <a:rPr lang="en-US" dirty="0"/>
              <a:t> </a:t>
            </a:r>
            <a:r>
              <a:rPr lang="en-US" dirty="0" err="1"/>
              <a:t>barındıran</a:t>
            </a:r>
            <a:r>
              <a:rPr lang="en-US" dirty="0"/>
              <a:t> </a:t>
            </a:r>
            <a:r>
              <a:rPr lang="tr-TR" dirty="0"/>
              <a:t>sınıflardır</a:t>
            </a:r>
            <a:r>
              <a:rPr lang="en-US" dirty="0"/>
              <a:t>.</a:t>
            </a:r>
          </a:p>
          <a:p>
            <a:pPr marL="0" indent="0" algn="just">
              <a:buNone/>
            </a:pPr>
            <a:endParaRPr lang="en-US" dirty="0"/>
          </a:p>
          <a:p>
            <a:pPr algn="just"/>
            <a:r>
              <a:rPr lang="tr-TR" b="1" dirty="0"/>
              <a:t>Köprü (</a:t>
            </a:r>
            <a:r>
              <a:rPr lang="en-US" b="1" dirty="0"/>
              <a:t>Bridge</a:t>
            </a:r>
            <a:r>
              <a:rPr lang="tr-TR" b="1" dirty="0"/>
              <a:t>)</a:t>
            </a:r>
            <a:r>
              <a:rPr lang="en-US" b="1" dirty="0"/>
              <a:t>:</a:t>
            </a:r>
            <a:r>
              <a:rPr lang="en-US" dirty="0"/>
              <a:t> </a:t>
            </a:r>
            <a:r>
              <a:rPr lang="tr-TR" dirty="0" err="1"/>
              <a:t>UygulamaA</a:t>
            </a:r>
            <a:r>
              <a:rPr lang="en-US" dirty="0"/>
              <a:t> </a:t>
            </a:r>
            <a:r>
              <a:rPr lang="en-US" dirty="0" err="1"/>
              <a:t>ve</a:t>
            </a:r>
            <a:r>
              <a:rPr lang="en-US" dirty="0"/>
              <a:t> </a:t>
            </a:r>
            <a:r>
              <a:rPr lang="tr-TR" dirty="0"/>
              <a:t>Uygulama</a:t>
            </a:r>
            <a:r>
              <a:rPr lang="en-US" dirty="0"/>
              <a:t>B </a:t>
            </a:r>
            <a:r>
              <a:rPr lang="tr-TR" dirty="0"/>
              <a:t>sınıflarının</a:t>
            </a:r>
            <a:r>
              <a:rPr lang="en-US" dirty="0"/>
              <a:t> </a:t>
            </a:r>
            <a:r>
              <a:rPr lang="en-US" dirty="0" err="1"/>
              <a:t>türediği</a:t>
            </a:r>
            <a:r>
              <a:rPr lang="en-US" dirty="0"/>
              <a:t> </a:t>
            </a:r>
            <a:r>
              <a:rPr lang="tr-TR" dirty="0" err="1"/>
              <a:t>arayüzdür</a:t>
            </a:r>
            <a:r>
              <a:rPr lang="en-US" dirty="0"/>
              <a:t>. Bu </a:t>
            </a:r>
            <a:r>
              <a:rPr lang="tr-TR" dirty="0" err="1"/>
              <a:t>arayüzün</a:t>
            </a:r>
            <a:r>
              <a:rPr lang="en-US" dirty="0"/>
              <a:t> </a:t>
            </a:r>
            <a:r>
              <a:rPr lang="en-US" dirty="0" err="1"/>
              <a:t>görevi</a:t>
            </a:r>
            <a:r>
              <a:rPr lang="en-US" dirty="0"/>
              <a:t> </a:t>
            </a:r>
            <a:r>
              <a:rPr lang="tr-TR" dirty="0"/>
              <a:t>soyutlama</a:t>
            </a:r>
            <a:r>
              <a:rPr lang="en-US" dirty="0"/>
              <a:t> </a:t>
            </a:r>
            <a:r>
              <a:rPr lang="en-US" dirty="0" err="1"/>
              <a:t>ile</a:t>
            </a:r>
            <a:r>
              <a:rPr lang="en-US" dirty="0"/>
              <a:t> </a:t>
            </a:r>
            <a:r>
              <a:rPr lang="tr-TR" dirty="0"/>
              <a:t>uygulama</a:t>
            </a:r>
            <a:r>
              <a:rPr lang="en-US" dirty="0"/>
              <a:t> </a:t>
            </a:r>
            <a:r>
              <a:rPr lang="tr-TR" dirty="0"/>
              <a:t>sınıfları</a:t>
            </a:r>
            <a:r>
              <a:rPr lang="en-US" dirty="0"/>
              <a:t> </a:t>
            </a:r>
            <a:r>
              <a:rPr lang="en-US" dirty="0" err="1"/>
              <a:t>arasında</a:t>
            </a:r>
            <a:r>
              <a:rPr lang="en-US" dirty="0"/>
              <a:t> </a:t>
            </a:r>
            <a:r>
              <a:rPr lang="en-US" dirty="0" err="1"/>
              <a:t>köprü</a:t>
            </a:r>
            <a:r>
              <a:rPr lang="en-US" dirty="0"/>
              <a:t> </a:t>
            </a:r>
            <a:r>
              <a:rPr lang="en-US" dirty="0" err="1"/>
              <a:t>görevi</a:t>
            </a:r>
            <a:r>
              <a:rPr lang="en-US" dirty="0"/>
              <a:t> </a:t>
            </a:r>
            <a:r>
              <a:rPr lang="en-US" dirty="0" err="1"/>
              <a:t>görmesi</a:t>
            </a:r>
            <a:r>
              <a:rPr lang="en-US" dirty="0"/>
              <a:t> </a:t>
            </a:r>
            <a:r>
              <a:rPr lang="en-US" dirty="0" err="1"/>
              <a:t>ve</a:t>
            </a:r>
            <a:r>
              <a:rPr lang="en-US" dirty="0"/>
              <a:t> </a:t>
            </a:r>
            <a:r>
              <a:rPr lang="en-US" dirty="0" err="1"/>
              <a:t>onları</a:t>
            </a:r>
            <a:r>
              <a:rPr lang="en-US" dirty="0"/>
              <a:t> </a:t>
            </a:r>
            <a:r>
              <a:rPr lang="en-US" dirty="0" err="1"/>
              <a:t>bağlamasıdır</a:t>
            </a:r>
            <a:r>
              <a:rPr lang="en-US" dirty="0"/>
              <a:t>.</a:t>
            </a:r>
          </a:p>
          <a:p>
            <a:pPr algn="just"/>
            <a:endParaRPr lang="en-US" dirty="0"/>
          </a:p>
          <a:p>
            <a:pPr algn="just"/>
            <a:r>
              <a:rPr lang="tr-TR" b="1" dirty="0"/>
              <a:t>Soyutlama (</a:t>
            </a:r>
            <a:r>
              <a:rPr lang="en-US" b="1" dirty="0"/>
              <a:t>Abstraction</a:t>
            </a:r>
            <a:r>
              <a:rPr lang="tr-TR" b="1" dirty="0"/>
              <a:t>)</a:t>
            </a:r>
            <a:r>
              <a:rPr lang="en-US" b="1" dirty="0"/>
              <a:t>: </a:t>
            </a:r>
            <a:r>
              <a:rPr lang="tr-TR" dirty="0"/>
              <a:t>Soyutlama</a:t>
            </a:r>
            <a:r>
              <a:rPr lang="en-US" dirty="0"/>
              <a:t> </a:t>
            </a:r>
            <a:r>
              <a:rPr lang="tr-TR" dirty="0"/>
              <a:t>sınıfı</a:t>
            </a:r>
            <a:r>
              <a:rPr lang="en-US" dirty="0"/>
              <a:t>, </a:t>
            </a:r>
            <a:r>
              <a:rPr lang="tr-TR" dirty="0"/>
              <a:t>köprü</a:t>
            </a:r>
            <a:r>
              <a:rPr lang="en-US" dirty="0"/>
              <a:t> </a:t>
            </a:r>
            <a:r>
              <a:rPr lang="en-US" dirty="0" err="1"/>
              <a:t>üzerinden</a:t>
            </a:r>
            <a:r>
              <a:rPr lang="en-US" dirty="0"/>
              <a:t> </a:t>
            </a:r>
            <a:r>
              <a:rPr lang="en-US" dirty="0" err="1"/>
              <a:t>esas</a:t>
            </a:r>
            <a:r>
              <a:rPr lang="en-US" dirty="0"/>
              <a:t> </a:t>
            </a:r>
            <a:r>
              <a:rPr lang="tr-TR" dirty="0"/>
              <a:t>sınıflara</a:t>
            </a:r>
            <a:r>
              <a:rPr lang="en-US" dirty="0"/>
              <a:t> </a:t>
            </a:r>
            <a:r>
              <a:rPr lang="en-US" dirty="0" err="1"/>
              <a:t>ve</a:t>
            </a:r>
            <a:r>
              <a:rPr lang="en-US" dirty="0"/>
              <a:t> </a:t>
            </a:r>
            <a:r>
              <a:rPr lang="en-US" dirty="0" err="1"/>
              <a:t>onların</a:t>
            </a:r>
            <a:r>
              <a:rPr lang="en-US" dirty="0"/>
              <a:t> </a:t>
            </a:r>
            <a:r>
              <a:rPr lang="en-US" dirty="0" err="1"/>
              <a:t>metotlarına</a:t>
            </a:r>
            <a:r>
              <a:rPr lang="en-US" dirty="0"/>
              <a:t> </a:t>
            </a:r>
            <a:r>
              <a:rPr lang="en-US" dirty="0" err="1"/>
              <a:t>ulaşarak</a:t>
            </a:r>
            <a:r>
              <a:rPr lang="en-US" dirty="0"/>
              <a:t> </a:t>
            </a:r>
            <a:r>
              <a:rPr lang="en-US" dirty="0" err="1"/>
              <a:t>bunları</a:t>
            </a:r>
            <a:r>
              <a:rPr lang="en-US" dirty="0"/>
              <a:t> </a:t>
            </a:r>
            <a:r>
              <a:rPr lang="tr-TR" dirty="0"/>
              <a:t>istemciye (</a:t>
            </a:r>
            <a:r>
              <a:rPr lang="en-US" dirty="0"/>
              <a:t>client</a:t>
            </a:r>
            <a:r>
              <a:rPr lang="tr-TR" dirty="0"/>
              <a:t>)</a:t>
            </a:r>
            <a:r>
              <a:rPr lang="en-US" dirty="0"/>
              <a:t> </a:t>
            </a:r>
            <a:r>
              <a:rPr lang="en-US" dirty="0" err="1"/>
              <a:t>ulaştırır</a:t>
            </a:r>
            <a:r>
              <a:rPr lang="en-US" dirty="0"/>
              <a:t>. </a:t>
            </a:r>
            <a:r>
              <a:rPr lang="en-US" dirty="0" err="1"/>
              <a:t>Böylece</a:t>
            </a:r>
            <a:r>
              <a:rPr lang="en-US" dirty="0"/>
              <a:t> </a:t>
            </a:r>
            <a:r>
              <a:rPr lang="tr-TR" dirty="0"/>
              <a:t>uygulama</a:t>
            </a:r>
            <a:r>
              <a:rPr lang="en-US" dirty="0"/>
              <a:t> </a:t>
            </a:r>
            <a:r>
              <a:rPr lang="tr-TR" dirty="0"/>
              <a:t>sınıfları</a:t>
            </a:r>
            <a:r>
              <a:rPr lang="en-US" dirty="0"/>
              <a:t> </a:t>
            </a:r>
            <a:r>
              <a:rPr lang="tr-TR" dirty="0"/>
              <a:t>istemciden</a:t>
            </a:r>
            <a:r>
              <a:rPr lang="en-US" dirty="0"/>
              <a:t> </a:t>
            </a:r>
            <a:r>
              <a:rPr lang="en-US" dirty="0" err="1"/>
              <a:t>soyutla</a:t>
            </a:r>
            <a:r>
              <a:rPr lang="tr-TR" dirty="0"/>
              <a:t>n</a:t>
            </a:r>
            <a:r>
              <a:rPr lang="en-US" dirty="0" err="1"/>
              <a:t>mış</a:t>
            </a:r>
            <a:r>
              <a:rPr lang="en-US" dirty="0"/>
              <a:t> </a:t>
            </a:r>
            <a:r>
              <a:rPr lang="en-US" dirty="0" err="1"/>
              <a:t>olur</a:t>
            </a:r>
            <a:r>
              <a:rPr lang="en-US" dirty="0"/>
              <a:t>.</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6" name="Resim 5">
            <a:extLst>
              <a:ext uri="{FF2B5EF4-FFF2-40B4-BE49-F238E27FC236}">
                <a16:creationId xmlns:a16="http://schemas.microsoft.com/office/drawing/2014/main" id="{24D79AAD-5416-4728-AB23-9B1FF8444B3C}"/>
              </a:ext>
            </a:extLst>
          </p:cNvPr>
          <p:cNvPicPr>
            <a:picLocks noChangeAspect="1"/>
          </p:cNvPicPr>
          <p:nvPr/>
        </p:nvPicPr>
        <p:blipFill>
          <a:blip r:embed="rId2"/>
          <a:stretch>
            <a:fillRect/>
          </a:stretch>
        </p:blipFill>
        <p:spPr>
          <a:xfrm>
            <a:off x="3208029" y="4953001"/>
            <a:ext cx="5775942" cy="1829916"/>
          </a:xfrm>
          <a:prstGeom prst="rect">
            <a:avLst/>
          </a:prstGeom>
        </p:spPr>
      </p:pic>
    </p:spTree>
    <p:extLst>
      <p:ext uri="{BB962C8B-B14F-4D97-AF65-F5344CB8AC3E}">
        <p14:creationId xmlns:p14="http://schemas.microsoft.com/office/powerpoint/2010/main" val="1467917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UML Diyagramı (devam)</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2"/>
            <a:ext cx="10408642" cy="1280890"/>
          </a:xfrm>
        </p:spPr>
        <p:txBody>
          <a:bodyPr>
            <a:normAutofit/>
          </a:bodyPr>
          <a:lstStyle/>
          <a:p>
            <a:pPr algn="just"/>
            <a:r>
              <a:rPr lang="tr-TR" b="1" dirty="0"/>
              <a:t>Soyutlama</a:t>
            </a:r>
            <a:r>
              <a:rPr lang="tr-TR" dirty="0"/>
              <a:t> sınıfı, temsili olarak istemciye ulaştığı ve fonksiyonel sınıfları istemciden  soyutlayan sınıftır. </a:t>
            </a:r>
            <a:r>
              <a:rPr lang="tr-TR" b="1" dirty="0"/>
              <a:t>Köprü</a:t>
            </a:r>
            <a:r>
              <a:rPr lang="tr-TR" dirty="0"/>
              <a:t> ise soyutlama ile iletişimde olan sınıftır. Köprü sınıfı, köprü vazifesi gördüğünden tüm fonksiyonel sınıfların atası olmak zorundadır.</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6" name="Resim 5">
            <a:extLst>
              <a:ext uri="{FF2B5EF4-FFF2-40B4-BE49-F238E27FC236}">
                <a16:creationId xmlns:a16="http://schemas.microsoft.com/office/drawing/2014/main" id="{D5746004-1C19-4961-AD68-43B05726E446}"/>
              </a:ext>
            </a:extLst>
          </p:cNvPr>
          <p:cNvPicPr>
            <a:picLocks noChangeAspect="1"/>
          </p:cNvPicPr>
          <p:nvPr/>
        </p:nvPicPr>
        <p:blipFill>
          <a:blip r:embed="rId2"/>
          <a:stretch>
            <a:fillRect/>
          </a:stretch>
        </p:blipFill>
        <p:spPr>
          <a:xfrm>
            <a:off x="2924175" y="3025192"/>
            <a:ext cx="6343650" cy="2009775"/>
          </a:xfrm>
          <a:prstGeom prst="rect">
            <a:avLst/>
          </a:prstGeom>
        </p:spPr>
      </p:pic>
    </p:spTree>
    <p:extLst>
      <p:ext uri="{BB962C8B-B14F-4D97-AF65-F5344CB8AC3E}">
        <p14:creationId xmlns:p14="http://schemas.microsoft.com/office/powerpoint/2010/main" val="1391597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Bridge Deseni Örneği  </a:t>
            </a:r>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4589387"/>
          </a:xfrm>
        </p:spPr>
        <p:txBody>
          <a:bodyPr>
            <a:normAutofit lnSpcReduction="10000"/>
          </a:bodyPr>
          <a:lstStyle/>
          <a:p>
            <a:pPr algn="just"/>
            <a:r>
              <a:rPr lang="tr-TR" b="1" dirty="0"/>
              <a:t>Şekil</a:t>
            </a:r>
            <a:r>
              <a:rPr lang="tr-TR" dirty="0"/>
              <a:t> b</a:t>
            </a:r>
            <a:r>
              <a:rPr lang="en-US" dirty="0" err="1"/>
              <a:t>ir</a:t>
            </a:r>
            <a:r>
              <a:rPr lang="en-US" dirty="0"/>
              <a:t> </a:t>
            </a:r>
            <a:r>
              <a:rPr lang="en-US" dirty="0" err="1"/>
              <a:t>çift</a:t>
            </a:r>
            <a:r>
              <a:rPr lang="en-US" dirty="0"/>
              <a:t> alt </a:t>
            </a:r>
            <a:r>
              <a:rPr lang="en-US" dirty="0" err="1"/>
              <a:t>sınıf</a:t>
            </a:r>
            <a:r>
              <a:rPr lang="en-US" dirty="0"/>
              <a:t> </a:t>
            </a:r>
            <a:r>
              <a:rPr lang="en-US" dirty="0" err="1"/>
              <a:t>içeren</a:t>
            </a:r>
            <a:r>
              <a:rPr lang="en-US" dirty="0"/>
              <a:t> </a:t>
            </a:r>
            <a:r>
              <a:rPr lang="en-US" dirty="0" err="1"/>
              <a:t>geometrik</a:t>
            </a:r>
            <a:r>
              <a:rPr lang="en-US" dirty="0"/>
              <a:t> </a:t>
            </a:r>
            <a:r>
              <a:rPr lang="en-US" dirty="0" err="1"/>
              <a:t>bir</a:t>
            </a:r>
            <a:r>
              <a:rPr lang="en-US" dirty="0"/>
              <a:t> </a:t>
            </a:r>
            <a:r>
              <a:rPr lang="en-US" dirty="0" err="1"/>
              <a:t>sınıfınız</a:t>
            </a:r>
            <a:r>
              <a:rPr lang="en-US" dirty="0"/>
              <a:t> </a:t>
            </a:r>
            <a:r>
              <a:rPr lang="en-US" dirty="0" err="1"/>
              <a:t>olduğunu</a:t>
            </a:r>
            <a:r>
              <a:rPr lang="en-US" dirty="0"/>
              <a:t> </a:t>
            </a:r>
            <a:r>
              <a:rPr lang="en-US" dirty="0" err="1"/>
              <a:t>varsayalım</a:t>
            </a:r>
            <a:r>
              <a:rPr lang="en-US" dirty="0"/>
              <a:t>: </a:t>
            </a:r>
            <a:r>
              <a:rPr lang="tr-TR" b="1" dirty="0"/>
              <a:t>Daire</a:t>
            </a:r>
            <a:r>
              <a:rPr lang="tr-TR" dirty="0"/>
              <a:t> </a:t>
            </a:r>
            <a:r>
              <a:rPr lang="en-US" dirty="0" err="1"/>
              <a:t>ve</a:t>
            </a:r>
            <a:r>
              <a:rPr lang="en-US" dirty="0"/>
              <a:t> </a:t>
            </a:r>
            <a:r>
              <a:rPr lang="tr-TR" b="1" dirty="0"/>
              <a:t>Kare</a:t>
            </a:r>
            <a:r>
              <a:rPr lang="en-US" dirty="0"/>
              <a:t>. Bu </a:t>
            </a:r>
            <a:r>
              <a:rPr lang="en-US" dirty="0" err="1"/>
              <a:t>sınıf</a:t>
            </a:r>
            <a:r>
              <a:rPr lang="en-US" dirty="0"/>
              <a:t> </a:t>
            </a:r>
            <a:r>
              <a:rPr lang="en-US" dirty="0" err="1"/>
              <a:t>hiyerarşisini</a:t>
            </a:r>
            <a:r>
              <a:rPr lang="en-US" dirty="0"/>
              <a:t> </a:t>
            </a:r>
            <a:r>
              <a:rPr lang="en-US" dirty="0" err="1"/>
              <a:t>renkleri</a:t>
            </a:r>
            <a:r>
              <a:rPr lang="en-US" dirty="0"/>
              <a:t> </a:t>
            </a:r>
            <a:r>
              <a:rPr lang="en-US" dirty="0" err="1"/>
              <a:t>dahil</a:t>
            </a:r>
            <a:r>
              <a:rPr lang="en-US" dirty="0"/>
              <a:t> </a:t>
            </a:r>
            <a:r>
              <a:rPr lang="en-US" dirty="0" err="1"/>
              <a:t>edecek</a:t>
            </a:r>
            <a:r>
              <a:rPr lang="en-US" dirty="0"/>
              <a:t> </a:t>
            </a:r>
            <a:r>
              <a:rPr lang="en-US" dirty="0" err="1"/>
              <a:t>şekilde</a:t>
            </a:r>
            <a:r>
              <a:rPr lang="en-US" dirty="0"/>
              <a:t> </a:t>
            </a:r>
            <a:r>
              <a:rPr lang="en-US" dirty="0" err="1"/>
              <a:t>genişletmek</a:t>
            </a:r>
            <a:r>
              <a:rPr lang="en-US" dirty="0"/>
              <a:t> </a:t>
            </a:r>
            <a:r>
              <a:rPr lang="en-US" dirty="0" err="1"/>
              <a:t>istiyorsunuz</a:t>
            </a:r>
            <a:r>
              <a:rPr lang="en-US" dirty="0"/>
              <a:t>, </a:t>
            </a:r>
            <a:r>
              <a:rPr lang="en-US" dirty="0" err="1"/>
              <a:t>böylece</a:t>
            </a:r>
            <a:r>
              <a:rPr lang="en-US" dirty="0"/>
              <a:t> alt </a:t>
            </a:r>
            <a:r>
              <a:rPr lang="en-US" dirty="0" err="1"/>
              <a:t>sınıflar</a:t>
            </a:r>
            <a:r>
              <a:rPr lang="en-US" dirty="0"/>
              <a:t> </a:t>
            </a:r>
            <a:r>
              <a:rPr lang="en-US" dirty="0" err="1"/>
              <a:t>oluşturmayı</a:t>
            </a:r>
            <a:r>
              <a:rPr lang="tr-TR" dirty="0"/>
              <a:t>,</a:t>
            </a:r>
            <a:r>
              <a:rPr lang="en-US" dirty="0"/>
              <a:t> </a:t>
            </a:r>
            <a:r>
              <a:rPr lang="tr-TR" b="1" dirty="0"/>
              <a:t>Kırmızı</a:t>
            </a:r>
            <a:r>
              <a:rPr lang="tr-TR" dirty="0"/>
              <a:t> </a:t>
            </a:r>
            <a:r>
              <a:rPr lang="en-US" dirty="0" err="1"/>
              <a:t>ve</a:t>
            </a:r>
            <a:r>
              <a:rPr lang="en-US" dirty="0"/>
              <a:t> </a:t>
            </a:r>
            <a:r>
              <a:rPr lang="tr-TR" b="1" dirty="0"/>
              <a:t>Mavi</a:t>
            </a:r>
            <a:r>
              <a:rPr lang="tr-TR" dirty="0"/>
              <a:t> ile </a:t>
            </a:r>
            <a:r>
              <a:rPr lang="en-US" dirty="0" err="1"/>
              <a:t>şekillendirmeyi</a:t>
            </a:r>
            <a:r>
              <a:rPr lang="en-US" dirty="0"/>
              <a:t> </a:t>
            </a:r>
            <a:r>
              <a:rPr lang="en-US" dirty="0" err="1"/>
              <a:t>planlıyorsunuz</a:t>
            </a:r>
            <a:r>
              <a:rPr lang="en-US" dirty="0"/>
              <a:t>. </a:t>
            </a:r>
            <a:r>
              <a:rPr lang="en-US" dirty="0" err="1"/>
              <a:t>Ancak</a:t>
            </a:r>
            <a:r>
              <a:rPr lang="en-US" dirty="0"/>
              <a:t>, </a:t>
            </a:r>
            <a:r>
              <a:rPr lang="en-US" dirty="0" err="1"/>
              <a:t>hali</a:t>
            </a:r>
            <a:r>
              <a:rPr lang="tr-TR" dirty="0"/>
              <a:t> </a:t>
            </a:r>
            <a:r>
              <a:rPr lang="en-US" dirty="0" err="1"/>
              <a:t>hazırda</a:t>
            </a:r>
            <a:r>
              <a:rPr lang="en-US" dirty="0"/>
              <a:t> </a:t>
            </a:r>
            <a:r>
              <a:rPr lang="en-US" dirty="0" err="1"/>
              <a:t>iki</a:t>
            </a:r>
            <a:r>
              <a:rPr lang="en-US" dirty="0"/>
              <a:t> alt </a:t>
            </a:r>
            <a:r>
              <a:rPr lang="en-US" dirty="0" err="1"/>
              <a:t>sınıfınız</a:t>
            </a:r>
            <a:r>
              <a:rPr lang="en-US" dirty="0"/>
              <a:t> </a:t>
            </a:r>
            <a:r>
              <a:rPr lang="en-US" dirty="0" err="1"/>
              <a:t>olduğundan</a:t>
            </a:r>
            <a:r>
              <a:rPr lang="en-US" dirty="0"/>
              <a:t>, </a:t>
            </a:r>
            <a:r>
              <a:rPr lang="tr-TR" b="1" dirty="0" err="1"/>
              <a:t>MaviDaire</a:t>
            </a:r>
            <a:r>
              <a:rPr lang="tr-TR" dirty="0"/>
              <a:t> </a:t>
            </a:r>
            <a:r>
              <a:rPr lang="en-US" dirty="0" err="1"/>
              <a:t>ve</a:t>
            </a:r>
            <a:r>
              <a:rPr lang="en-US" dirty="0"/>
              <a:t> </a:t>
            </a:r>
            <a:r>
              <a:rPr lang="tr-TR" b="1" dirty="0" err="1"/>
              <a:t>KırmızıKare</a:t>
            </a:r>
            <a:r>
              <a:rPr lang="tr-TR" dirty="0"/>
              <a:t> </a:t>
            </a:r>
            <a:r>
              <a:rPr lang="en-US" dirty="0" err="1"/>
              <a:t>gibi</a:t>
            </a:r>
            <a:r>
              <a:rPr lang="en-US" dirty="0"/>
              <a:t> </a:t>
            </a:r>
            <a:r>
              <a:rPr lang="en-US" dirty="0" err="1"/>
              <a:t>dört</a:t>
            </a:r>
            <a:r>
              <a:rPr lang="en-US" dirty="0"/>
              <a:t> </a:t>
            </a:r>
            <a:r>
              <a:rPr lang="en-US" dirty="0" err="1"/>
              <a:t>sınıf</a:t>
            </a:r>
            <a:r>
              <a:rPr lang="en-US" dirty="0"/>
              <a:t> </a:t>
            </a:r>
            <a:r>
              <a:rPr lang="en-US" dirty="0" err="1"/>
              <a:t>kombinasyonu</a:t>
            </a:r>
            <a:r>
              <a:rPr lang="en-US" dirty="0"/>
              <a:t> </a:t>
            </a:r>
            <a:r>
              <a:rPr lang="en-US" dirty="0" err="1"/>
              <a:t>oluşturmanız</a:t>
            </a:r>
            <a:r>
              <a:rPr lang="en-US" dirty="0"/>
              <a:t> </a:t>
            </a:r>
            <a:r>
              <a:rPr lang="en-US" dirty="0" err="1"/>
              <a:t>gerekecektir</a:t>
            </a:r>
            <a:r>
              <a:rPr lang="tr-TR" dirty="0"/>
              <a:t>.</a:t>
            </a:r>
          </a:p>
          <a:p>
            <a:pPr algn="just"/>
            <a:endParaRPr lang="tr-TR" dirty="0"/>
          </a:p>
          <a:p>
            <a:pPr algn="just"/>
            <a:endParaRPr lang="tr-TR" dirty="0"/>
          </a:p>
          <a:p>
            <a:pPr algn="just"/>
            <a:endParaRPr lang="tr-TR" dirty="0"/>
          </a:p>
          <a:p>
            <a:pPr algn="just"/>
            <a:endParaRPr lang="tr-TR" dirty="0"/>
          </a:p>
          <a:p>
            <a:pPr algn="just"/>
            <a:endParaRPr lang="tr-TR" dirty="0"/>
          </a:p>
          <a:p>
            <a:pPr algn="just"/>
            <a:r>
              <a:rPr lang="en-US" dirty="0" err="1"/>
              <a:t>Hiyerarşiye</a:t>
            </a:r>
            <a:r>
              <a:rPr lang="en-US" dirty="0"/>
              <a:t> yeni </a:t>
            </a:r>
            <a:r>
              <a:rPr lang="en-US" dirty="0" err="1"/>
              <a:t>şekil</a:t>
            </a:r>
            <a:r>
              <a:rPr lang="en-US" dirty="0"/>
              <a:t> </a:t>
            </a:r>
            <a:r>
              <a:rPr lang="en-US" dirty="0" err="1"/>
              <a:t>türleri</a:t>
            </a:r>
            <a:r>
              <a:rPr lang="en-US" dirty="0"/>
              <a:t> </a:t>
            </a:r>
            <a:r>
              <a:rPr lang="en-US" dirty="0" err="1"/>
              <a:t>ve</a:t>
            </a:r>
            <a:r>
              <a:rPr lang="en-US" dirty="0"/>
              <a:t> </a:t>
            </a:r>
            <a:r>
              <a:rPr lang="en-US" dirty="0" err="1"/>
              <a:t>renkler</a:t>
            </a:r>
            <a:r>
              <a:rPr lang="en-US" dirty="0"/>
              <a:t> </a:t>
            </a:r>
            <a:r>
              <a:rPr lang="en-US" dirty="0" err="1"/>
              <a:t>eklemek</a:t>
            </a:r>
            <a:r>
              <a:rPr lang="en-US" dirty="0"/>
              <a:t>, </a:t>
            </a:r>
            <a:r>
              <a:rPr lang="en-US" dirty="0" err="1"/>
              <a:t>onu</a:t>
            </a:r>
            <a:r>
              <a:rPr lang="en-US" dirty="0"/>
              <a:t> </a:t>
            </a:r>
            <a:r>
              <a:rPr lang="en-US" dirty="0" err="1"/>
              <a:t>katlanarak</a:t>
            </a:r>
            <a:r>
              <a:rPr lang="en-US" dirty="0"/>
              <a:t> </a:t>
            </a:r>
            <a:r>
              <a:rPr lang="en-US" dirty="0" err="1"/>
              <a:t>büyütecektir</a:t>
            </a:r>
            <a:r>
              <a:rPr lang="en-US" dirty="0"/>
              <a:t>. </a:t>
            </a:r>
            <a:r>
              <a:rPr lang="en-US" dirty="0" err="1"/>
              <a:t>Örneğin</a:t>
            </a:r>
            <a:r>
              <a:rPr lang="en-US" dirty="0"/>
              <a:t>, </a:t>
            </a:r>
            <a:r>
              <a:rPr lang="en-US" dirty="0" err="1"/>
              <a:t>bir</a:t>
            </a:r>
            <a:r>
              <a:rPr lang="en-US" dirty="0"/>
              <a:t> </a:t>
            </a:r>
            <a:r>
              <a:rPr lang="en-US" dirty="0" err="1"/>
              <a:t>üçgen</a:t>
            </a:r>
            <a:r>
              <a:rPr lang="en-US" dirty="0"/>
              <a:t> </a:t>
            </a:r>
            <a:r>
              <a:rPr lang="en-US" dirty="0" err="1"/>
              <a:t>şekli</a:t>
            </a:r>
            <a:r>
              <a:rPr lang="en-US" dirty="0"/>
              <a:t> </a:t>
            </a:r>
            <a:r>
              <a:rPr lang="en-US" dirty="0" err="1"/>
              <a:t>eklemek</a:t>
            </a:r>
            <a:r>
              <a:rPr lang="en-US" dirty="0"/>
              <a:t> </a:t>
            </a:r>
            <a:r>
              <a:rPr lang="en-US" dirty="0" err="1"/>
              <a:t>için</a:t>
            </a:r>
            <a:r>
              <a:rPr lang="en-US" dirty="0"/>
              <a:t> her </a:t>
            </a:r>
            <a:r>
              <a:rPr lang="en-US" dirty="0" err="1"/>
              <a:t>renk</a:t>
            </a:r>
            <a:r>
              <a:rPr lang="tr-TR" dirty="0"/>
              <a:t>ten </a:t>
            </a:r>
            <a:r>
              <a:rPr lang="en-US" dirty="0" err="1"/>
              <a:t>bir</a:t>
            </a:r>
            <a:r>
              <a:rPr lang="tr-TR" dirty="0"/>
              <a:t>er</a:t>
            </a:r>
            <a:r>
              <a:rPr lang="en-US" dirty="0"/>
              <a:t> </a:t>
            </a:r>
            <a:r>
              <a:rPr lang="en-US" dirty="0" err="1"/>
              <a:t>tane</a:t>
            </a:r>
            <a:r>
              <a:rPr lang="en-US" dirty="0"/>
              <a:t> </a:t>
            </a:r>
            <a:r>
              <a:rPr lang="en-US" dirty="0" err="1"/>
              <a:t>olmak</a:t>
            </a:r>
            <a:r>
              <a:rPr lang="en-US" dirty="0"/>
              <a:t> </a:t>
            </a:r>
            <a:r>
              <a:rPr lang="en-US" dirty="0" err="1"/>
              <a:t>üzere</a:t>
            </a:r>
            <a:r>
              <a:rPr lang="en-US" dirty="0"/>
              <a:t> </a:t>
            </a:r>
            <a:r>
              <a:rPr lang="en-US" dirty="0" err="1"/>
              <a:t>iki</a:t>
            </a:r>
            <a:r>
              <a:rPr lang="en-US" dirty="0"/>
              <a:t> alt </a:t>
            </a:r>
            <a:r>
              <a:rPr lang="en-US" dirty="0" err="1"/>
              <a:t>sınıf</a:t>
            </a:r>
            <a:r>
              <a:rPr lang="en-US" dirty="0"/>
              <a:t> </a:t>
            </a:r>
            <a:r>
              <a:rPr lang="en-US" dirty="0" err="1"/>
              <a:t>ekle</a:t>
            </a:r>
            <a:r>
              <a:rPr lang="tr-TR" dirty="0" err="1"/>
              <a:t>melisiniz</a:t>
            </a:r>
            <a:r>
              <a:rPr lang="tr-TR" dirty="0"/>
              <a:t>. B</a:t>
            </a:r>
            <a:r>
              <a:rPr lang="en-US" dirty="0" err="1"/>
              <a:t>undan</a:t>
            </a:r>
            <a:r>
              <a:rPr lang="en-US" dirty="0"/>
              <a:t> </a:t>
            </a:r>
            <a:r>
              <a:rPr lang="en-US" dirty="0" err="1"/>
              <a:t>sonra</a:t>
            </a:r>
            <a:r>
              <a:rPr lang="en-US" dirty="0"/>
              <a:t>, yeni </a:t>
            </a:r>
            <a:r>
              <a:rPr lang="en-US" dirty="0" err="1"/>
              <a:t>bir</a:t>
            </a:r>
            <a:r>
              <a:rPr lang="en-US" dirty="0"/>
              <a:t> </a:t>
            </a:r>
            <a:r>
              <a:rPr lang="en-US" dirty="0" err="1"/>
              <a:t>renk</a:t>
            </a:r>
            <a:r>
              <a:rPr lang="en-US" dirty="0"/>
              <a:t> </a:t>
            </a:r>
            <a:r>
              <a:rPr lang="en-US" dirty="0" err="1"/>
              <a:t>eklemek</a:t>
            </a:r>
            <a:r>
              <a:rPr lang="en-US" dirty="0"/>
              <a:t>, her </a:t>
            </a:r>
            <a:r>
              <a:rPr lang="en-US" dirty="0" err="1"/>
              <a:t>şekil</a:t>
            </a:r>
            <a:r>
              <a:rPr lang="en-US" dirty="0"/>
              <a:t> </a:t>
            </a:r>
            <a:r>
              <a:rPr lang="en-US" dirty="0" err="1"/>
              <a:t>türü</a:t>
            </a:r>
            <a:r>
              <a:rPr lang="en-US" dirty="0"/>
              <a:t> </a:t>
            </a:r>
            <a:r>
              <a:rPr lang="en-US" dirty="0" err="1"/>
              <a:t>için</a:t>
            </a:r>
            <a:r>
              <a:rPr lang="en-US" dirty="0"/>
              <a:t> </a:t>
            </a:r>
            <a:r>
              <a:rPr lang="en-US" dirty="0" err="1"/>
              <a:t>bir</a:t>
            </a:r>
            <a:r>
              <a:rPr lang="en-US" dirty="0"/>
              <a:t> </a:t>
            </a:r>
            <a:r>
              <a:rPr lang="en-US" dirty="0" err="1"/>
              <a:t>tane</a:t>
            </a:r>
            <a:r>
              <a:rPr lang="en-US" dirty="0"/>
              <a:t> </a:t>
            </a:r>
            <a:r>
              <a:rPr lang="en-US" dirty="0" err="1"/>
              <a:t>olmak</a:t>
            </a:r>
            <a:r>
              <a:rPr lang="en-US" dirty="0"/>
              <a:t> </a:t>
            </a:r>
            <a:r>
              <a:rPr lang="en-US" dirty="0" err="1"/>
              <a:t>üzere</a:t>
            </a:r>
            <a:r>
              <a:rPr lang="en-US" dirty="0"/>
              <a:t> </a:t>
            </a:r>
            <a:r>
              <a:rPr lang="en-US" dirty="0" err="1"/>
              <a:t>üç</a:t>
            </a:r>
            <a:r>
              <a:rPr lang="en-US" dirty="0"/>
              <a:t> alt </a:t>
            </a:r>
            <a:r>
              <a:rPr lang="en-US" dirty="0" err="1"/>
              <a:t>sınıf</a:t>
            </a:r>
            <a:r>
              <a:rPr lang="en-US" dirty="0"/>
              <a:t> </a:t>
            </a:r>
            <a:r>
              <a:rPr lang="en-US" dirty="0" err="1"/>
              <a:t>oluşturmayı</a:t>
            </a:r>
            <a:r>
              <a:rPr lang="en-US" dirty="0"/>
              <a:t> </a:t>
            </a:r>
            <a:r>
              <a:rPr lang="en-US" dirty="0" err="1"/>
              <a:t>gerektirir</a:t>
            </a:r>
            <a:r>
              <a:rPr lang="en-US" dirty="0"/>
              <a:t>. </a:t>
            </a:r>
            <a:endParaRPr lang="tr-TR" dirty="0"/>
          </a:p>
          <a:p>
            <a:pPr algn="just"/>
            <a:endParaRPr lang="en-US" dirty="0"/>
          </a:p>
          <a:p>
            <a:pPr marL="0" indent="0" algn="just">
              <a:buNone/>
            </a:pPr>
            <a:endParaRPr lang="en-US" dirty="0"/>
          </a:p>
          <a:p>
            <a:pPr algn="just"/>
            <a:endParaRPr lang="en-US" dirty="0" err="1"/>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5" name="Resim 4">
            <a:extLst>
              <a:ext uri="{FF2B5EF4-FFF2-40B4-BE49-F238E27FC236}">
                <a16:creationId xmlns:a16="http://schemas.microsoft.com/office/drawing/2014/main" id="{01867D2F-74B9-4585-A2C4-5B18E6805709}"/>
              </a:ext>
            </a:extLst>
          </p:cNvPr>
          <p:cNvPicPr>
            <a:picLocks noChangeAspect="1"/>
          </p:cNvPicPr>
          <p:nvPr/>
        </p:nvPicPr>
        <p:blipFill rotWithShape="1">
          <a:blip r:embed="rId2"/>
          <a:srcRect t="42075"/>
          <a:stretch/>
        </p:blipFill>
        <p:spPr>
          <a:xfrm>
            <a:off x="3612345" y="2826471"/>
            <a:ext cx="4949554" cy="2030801"/>
          </a:xfrm>
          <a:prstGeom prst="rect">
            <a:avLst/>
          </a:prstGeom>
        </p:spPr>
      </p:pic>
    </p:spTree>
    <p:extLst>
      <p:ext uri="{BB962C8B-B14F-4D97-AF65-F5344CB8AC3E}">
        <p14:creationId xmlns:p14="http://schemas.microsoft.com/office/powerpoint/2010/main" val="3576082007"/>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6562</TotalTime>
  <Words>2090</Words>
  <Application>Microsoft Office PowerPoint</Application>
  <PresentationFormat>Geniş ekran</PresentationFormat>
  <Paragraphs>168</Paragraphs>
  <Slides>25</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25</vt:i4>
      </vt:variant>
    </vt:vector>
  </HeadingPairs>
  <TitlesOfParts>
    <vt:vector size="30" baseType="lpstr">
      <vt:lpstr>Arial</vt:lpstr>
      <vt:lpstr>Calibri</vt:lpstr>
      <vt:lpstr>Century Gothic</vt:lpstr>
      <vt:lpstr>Wingdings 3</vt:lpstr>
      <vt:lpstr>Duman</vt:lpstr>
      <vt:lpstr>Bridge (Köprü) Deseni</vt:lpstr>
      <vt:lpstr>İçindekiler</vt:lpstr>
      <vt:lpstr>Tasarım Kalıpları</vt:lpstr>
      <vt:lpstr>Tasarım Kalıpları (devam)</vt:lpstr>
      <vt:lpstr>Tasarım Kalıpları Çeşitleri</vt:lpstr>
      <vt:lpstr>Bridge (Köprü) Deseni Nedir?</vt:lpstr>
      <vt:lpstr>UML Diyagramı</vt:lpstr>
      <vt:lpstr>UML Diyagramı (devam)</vt:lpstr>
      <vt:lpstr>Bridge Deseni Örneği  </vt:lpstr>
      <vt:lpstr>Bridge Deseni Örneği (devam)</vt:lpstr>
      <vt:lpstr>Ne Zaman Bridge Deseni Kullanılmalı?</vt:lpstr>
      <vt:lpstr>Ne Zaman Bridge Deseni Kullanılmalı? (devam)</vt:lpstr>
      <vt:lpstr>Bridge Deseni Nasıl Uygulanır?</vt:lpstr>
      <vt:lpstr>Bridge Deseni Nasıl Uygulanır? (devam)</vt:lpstr>
      <vt:lpstr>Bridge Deseni’nin Avantajları ve Dezavantajı</vt:lpstr>
      <vt:lpstr>Bridge Deseni Örneği -2 </vt:lpstr>
      <vt:lpstr>Bridge Deseni Örneği -2 (devam)</vt:lpstr>
      <vt:lpstr>Uygulama Örneği -1</vt:lpstr>
      <vt:lpstr>Uygulama Örneği -1 (devam)</vt:lpstr>
      <vt:lpstr>Uygulama Örneği -1 (devam)</vt:lpstr>
      <vt:lpstr>Uygulama Örneği -1 (devam)</vt:lpstr>
      <vt:lpstr>Uygulama Örneği -1 (devam)</vt:lpstr>
      <vt:lpstr>Sonuç</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Çağla Soysal</cp:lastModifiedBy>
  <cp:revision>312</cp:revision>
  <dcterms:created xsi:type="dcterms:W3CDTF">2020-04-15T07:57:29Z</dcterms:created>
  <dcterms:modified xsi:type="dcterms:W3CDTF">2021-06-08T19:23:07Z</dcterms:modified>
</cp:coreProperties>
</file>