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71" r:id="rId5"/>
    <p:sldId id="261" r:id="rId6"/>
    <p:sldId id="279" r:id="rId7"/>
    <p:sldId id="272" r:id="rId8"/>
    <p:sldId id="273" r:id="rId9"/>
    <p:sldId id="274" r:id="rId10"/>
    <p:sldId id="275" r:id="rId11"/>
    <p:sldId id="276" r:id="rId12"/>
    <p:sldId id="277" r:id="rId13"/>
    <p:sldId id="278" r:id="rId14"/>
    <p:sldId id="270"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87" d="100"/>
          <a:sy n="87" d="100"/>
        </p:scale>
        <p:origin x="45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5/30/2021</a:t>
            </a:fld>
            <a:endParaRPr lang="en-US"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dirty="0"/>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5/30/2021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cU94So54cr8" TargetMode="External"/><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496974" y="2817867"/>
            <a:ext cx="9764202" cy="888718"/>
          </a:xfrm>
        </p:spPr>
        <p:txBody>
          <a:bodyPr>
            <a:normAutofit fontScale="90000"/>
          </a:bodyPr>
          <a:lstStyle/>
          <a:p>
            <a:pPr algn="ct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Kapsülleme(Encapsulation)</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225439" y="4712102"/>
            <a:ext cx="5640276"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sz="1700" dirty="0">
                <a:solidFill>
                  <a:schemeClr val="tx1"/>
                </a:solidFill>
              </a:rPr>
              <a:t>Hazırlayan ve Sunan: </a:t>
            </a:r>
            <a:r>
              <a:rPr lang="en-US" sz="1700" b="1" dirty="0">
                <a:solidFill>
                  <a:schemeClr val="tx1"/>
                </a:solidFill>
              </a:rPr>
              <a:t>Ali Fırat Demirbaş 1711404033</a:t>
            </a:r>
            <a:endParaRPr lang="tr-TR" sz="1700" b="1" dirty="0">
              <a:solidFill>
                <a:schemeClr val="tx1"/>
              </a:solidFill>
            </a:endParaRPr>
          </a:p>
          <a:p>
            <a:r>
              <a:rPr lang="tr-TR" sz="1700" dirty="0">
                <a:solidFill>
                  <a:schemeClr val="tx1"/>
                </a:solidFill>
              </a:rPr>
              <a:t>Tarih                            : </a:t>
            </a:r>
            <a:r>
              <a:rPr lang="en-US" sz="1700" dirty="0">
                <a:solidFill>
                  <a:schemeClr val="tx1"/>
                </a:solidFill>
              </a:rPr>
              <a:t>30</a:t>
            </a:r>
            <a:r>
              <a:rPr lang="tr-TR" sz="1700" dirty="0">
                <a:solidFill>
                  <a:schemeClr val="tx1"/>
                </a:solidFill>
              </a:rPr>
              <a:t>/0</a:t>
            </a:r>
            <a:r>
              <a:rPr lang="en-US" sz="1700" dirty="0">
                <a:solidFill>
                  <a:schemeClr val="tx1"/>
                </a:solidFill>
              </a:rPr>
              <a:t>5</a:t>
            </a:r>
            <a:r>
              <a:rPr lang="tr-TR" sz="1700" dirty="0">
                <a:solidFill>
                  <a:schemeClr val="tx1"/>
                </a:solidFill>
              </a:rPr>
              <a:t>/2021</a:t>
            </a:r>
          </a:p>
          <a:p>
            <a:r>
              <a:rPr lang="tr-TR" sz="1700" dirty="0">
                <a:solidFill>
                  <a:schemeClr val="tx1"/>
                </a:solidFill>
              </a:rPr>
              <a:t>Sürüm                         : v</a:t>
            </a:r>
            <a:r>
              <a:rPr lang="en-US" sz="1700" dirty="0">
                <a:solidFill>
                  <a:schemeClr val="tx1"/>
                </a:solidFill>
              </a:rPr>
              <a:t>2</a:t>
            </a:r>
            <a:endParaRPr lang="tr-TR" sz="1700" dirty="0">
              <a:solidFill>
                <a:schemeClr val="tx1"/>
              </a:solidFill>
            </a:endParaRPr>
          </a:p>
          <a:p>
            <a:r>
              <a:rPr lang="tr-TR" sz="1700" dirty="0">
                <a:solidFill>
                  <a:schemeClr val="tx1"/>
                </a:solidFill>
              </a:rPr>
              <a:t>Ders Yürütücüsü        : Doç. Dr. İsmail KIRBAŞ </a:t>
            </a:r>
            <a:endParaRPr lang="en-US" sz="1700"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08287" y="489643"/>
            <a:ext cx="8911687" cy="1280890"/>
          </a:xfrm>
        </p:spPr>
        <p:txBody>
          <a:bodyPr>
            <a:normAutofit/>
          </a:bodyPr>
          <a:lstStyle/>
          <a:p>
            <a:r>
              <a:rPr lang="en-US" dirty="0"/>
              <a:t>Örnek Uygulama</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83893" y="1778970"/>
            <a:ext cx="2860569" cy="2327038"/>
          </a:xfrm>
        </p:spPr>
        <p:txBody>
          <a:bodyPr>
            <a:normAutofit/>
          </a:bodyPr>
          <a:lstStyle/>
          <a:p>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9" name="İçerik Yer Tutucusu 2">
            <a:extLst>
              <a:ext uri="{FF2B5EF4-FFF2-40B4-BE49-F238E27FC236}">
                <a16:creationId xmlns:a16="http://schemas.microsoft.com/office/drawing/2014/main" id="{72FA0365-60E3-4EEF-A666-027F426EB261}"/>
              </a:ext>
            </a:extLst>
          </p:cNvPr>
          <p:cNvSpPr txBox="1">
            <a:spLocks/>
          </p:cNvSpPr>
          <p:nvPr/>
        </p:nvSpPr>
        <p:spPr>
          <a:xfrm>
            <a:off x="1183893" y="1778970"/>
            <a:ext cx="311554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0" name="İçerik Yer Tutucusu 2">
            <a:extLst>
              <a:ext uri="{FF2B5EF4-FFF2-40B4-BE49-F238E27FC236}">
                <a16:creationId xmlns:a16="http://schemas.microsoft.com/office/drawing/2014/main" id="{6545659F-AF6B-437E-AB46-01C6AD6B82FC}"/>
              </a:ext>
            </a:extLst>
          </p:cNvPr>
          <p:cNvSpPr txBox="1">
            <a:spLocks/>
          </p:cNvSpPr>
          <p:nvPr/>
        </p:nvSpPr>
        <p:spPr>
          <a:xfrm>
            <a:off x="1183893" y="2173608"/>
            <a:ext cx="395891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Görüldüğü üzere artık önceki sınıfta oluşturduğumuz değişkenlere erişemiyoruz.</a:t>
            </a:r>
          </a:p>
        </p:txBody>
      </p:sp>
      <p:pic>
        <p:nvPicPr>
          <p:cNvPr id="7" name="Picture 6">
            <a:extLst>
              <a:ext uri="{FF2B5EF4-FFF2-40B4-BE49-F238E27FC236}">
                <a16:creationId xmlns:a16="http://schemas.microsoft.com/office/drawing/2014/main" id="{80979332-A9A8-4B92-9980-BC9A7B4C018C}"/>
              </a:ext>
            </a:extLst>
          </p:cNvPr>
          <p:cNvPicPr>
            <a:picLocks noChangeAspect="1"/>
          </p:cNvPicPr>
          <p:nvPr/>
        </p:nvPicPr>
        <p:blipFill>
          <a:blip r:embed="rId2"/>
          <a:stretch>
            <a:fillRect/>
          </a:stretch>
        </p:blipFill>
        <p:spPr>
          <a:xfrm>
            <a:off x="5519213" y="1978269"/>
            <a:ext cx="5621373" cy="3849932"/>
          </a:xfrm>
          <a:prstGeom prst="rect">
            <a:avLst/>
          </a:prstGeom>
        </p:spPr>
      </p:pic>
    </p:spTree>
    <p:extLst>
      <p:ext uri="{BB962C8B-B14F-4D97-AF65-F5344CB8AC3E}">
        <p14:creationId xmlns:p14="http://schemas.microsoft.com/office/powerpoint/2010/main" val="139863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08287" y="489643"/>
            <a:ext cx="8911687" cy="1280890"/>
          </a:xfrm>
        </p:spPr>
        <p:txBody>
          <a:bodyPr>
            <a:normAutofit/>
          </a:bodyPr>
          <a:lstStyle/>
          <a:p>
            <a:r>
              <a:rPr lang="en-US" dirty="0"/>
              <a:t>Örnek Uygulama</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83893" y="1778970"/>
            <a:ext cx="2860569" cy="2327038"/>
          </a:xfrm>
        </p:spPr>
        <p:txBody>
          <a:bodyPr>
            <a:normAutofit/>
          </a:bodyPr>
          <a:lstStyle/>
          <a:p>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İçerik Yer Tutucusu 2">
            <a:extLst>
              <a:ext uri="{FF2B5EF4-FFF2-40B4-BE49-F238E27FC236}">
                <a16:creationId xmlns:a16="http://schemas.microsoft.com/office/drawing/2014/main" id="{72FA0365-60E3-4EEF-A666-027F426EB261}"/>
              </a:ext>
            </a:extLst>
          </p:cNvPr>
          <p:cNvSpPr txBox="1">
            <a:spLocks/>
          </p:cNvSpPr>
          <p:nvPr/>
        </p:nvSpPr>
        <p:spPr>
          <a:xfrm>
            <a:off x="1183893" y="1778970"/>
            <a:ext cx="311554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0" name="İçerik Yer Tutucusu 2">
            <a:extLst>
              <a:ext uri="{FF2B5EF4-FFF2-40B4-BE49-F238E27FC236}">
                <a16:creationId xmlns:a16="http://schemas.microsoft.com/office/drawing/2014/main" id="{6545659F-AF6B-437E-AB46-01C6AD6B82FC}"/>
              </a:ext>
            </a:extLst>
          </p:cNvPr>
          <p:cNvSpPr txBox="1">
            <a:spLocks/>
          </p:cNvSpPr>
          <p:nvPr/>
        </p:nvSpPr>
        <p:spPr>
          <a:xfrm>
            <a:off x="1183891" y="1981371"/>
            <a:ext cx="395891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7" name="İçerik Yer Tutucusu 2">
            <a:extLst>
              <a:ext uri="{FF2B5EF4-FFF2-40B4-BE49-F238E27FC236}">
                <a16:creationId xmlns:a16="http://schemas.microsoft.com/office/drawing/2014/main" id="{18F59CFC-C2B9-4B34-90CE-1DCA24DDAC41}"/>
              </a:ext>
            </a:extLst>
          </p:cNvPr>
          <p:cNvSpPr txBox="1">
            <a:spLocks/>
          </p:cNvSpPr>
          <p:nvPr/>
        </p:nvSpPr>
        <p:spPr>
          <a:xfrm>
            <a:off x="1183892" y="2183772"/>
            <a:ext cx="395891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8" name="İçerik Yer Tutucusu 2">
            <a:extLst>
              <a:ext uri="{FF2B5EF4-FFF2-40B4-BE49-F238E27FC236}">
                <a16:creationId xmlns:a16="http://schemas.microsoft.com/office/drawing/2014/main" id="{FAF186E6-8C6E-4CFD-8A1E-7D240DB906E0}"/>
              </a:ext>
            </a:extLst>
          </p:cNvPr>
          <p:cNvSpPr txBox="1">
            <a:spLocks/>
          </p:cNvSpPr>
          <p:nvPr/>
        </p:nvSpPr>
        <p:spPr>
          <a:xfrm>
            <a:off x="1183893" y="2173608"/>
            <a:ext cx="395891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Student sınıfında oluşturacağımız getter metodu ile değişkenlerimize erişip değişiklik yapabiliyor olacağız.</a:t>
            </a:r>
          </a:p>
          <a:p>
            <a:r>
              <a:rPr lang="en-US" dirty="0"/>
              <a:t>Sonradan içinde istediğimiz değeri döndürebilmek için get metodumuzun içine herhangi bir değer atamıyoruz.</a:t>
            </a:r>
          </a:p>
        </p:txBody>
      </p:sp>
      <p:pic>
        <p:nvPicPr>
          <p:cNvPr id="6" name="Picture 5">
            <a:extLst>
              <a:ext uri="{FF2B5EF4-FFF2-40B4-BE49-F238E27FC236}">
                <a16:creationId xmlns:a16="http://schemas.microsoft.com/office/drawing/2014/main" id="{30A58969-E726-4237-AEA0-4BEB21E37B2B}"/>
              </a:ext>
            </a:extLst>
          </p:cNvPr>
          <p:cNvPicPr>
            <a:picLocks noChangeAspect="1"/>
          </p:cNvPicPr>
          <p:nvPr/>
        </p:nvPicPr>
        <p:blipFill>
          <a:blip r:embed="rId2"/>
          <a:stretch>
            <a:fillRect/>
          </a:stretch>
        </p:blipFill>
        <p:spPr>
          <a:xfrm>
            <a:off x="6374789" y="2183772"/>
            <a:ext cx="4295775" cy="2990850"/>
          </a:xfrm>
          <a:prstGeom prst="rect">
            <a:avLst/>
          </a:prstGeom>
        </p:spPr>
      </p:pic>
    </p:spTree>
    <p:extLst>
      <p:ext uri="{BB962C8B-B14F-4D97-AF65-F5344CB8AC3E}">
        <p14:creationId xmlns:p14="http://schemas.microsoft.com/office/powerpoint/2010/main" val="561970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08287" y="489643"/>
            <a:ext cx="8911687" cy="1280890"/>
          </a:xfrm>
        </p:spPr>
        <p:txBody>
          <a:bodyPr>
            <a:normAutofit/>
          </a:bodyPr>
          <a:lstStyle/>
          <a:p>
            <a:r>
              <a:rPr lang="en-US" dirty="0"/>
              <a:t>Örnek Uygulama</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273638" y="1963609"/>
            <a:ext cx="2860569" cy="2327038"/>
          </a:xfrm>
        </p:spPr>
        <p:txBody>
          <a:bodyPr>
            <a:normAutofit/>
          </a:bodyPr>
          <a:lstStyle/>
          <a:p>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9" name="İçerik Yer Tutucusu 2">
            <a:extLst>
              <a:ext uri="{FF2B5EF4-FFF2-40B4-BE49-F238E27FC236}">
                <a16:creationId xmlns:a16="http://schemas.microsoft.com/office/drawing/2014/main" id="{72FA0365-60E3-4EEF-A666-027F426EB261}"/>
              </a:ext>
            </a:extLst>
          </p:cNvPr>
          <p:cNvSpPr txBox="1">
            <a:spLocks/>
          </p:cNvSpPr>
          <p:nvPr/>
        </p:nvSpPr>
        <p:spPr>
          <a:xfrm>
            <a:off x="1183893" y="1778970"/>
            <a:ext cx="311554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0" name="İçerik Yer Tutucusu 2">
            <a:extLst>
              <a:ext uri="{FF2B5EF4-FFF2-40B4-BE49-F238E27FC236}">
                <a16:creationId xmlns:a16="http://schemas.microsoft.com/office/drawing/2014/main" id="{6545659F-AF6B-437E-AB46-01C6AD6B82FC}"/>
              </a:ext>
            </a:extLst>
          </p:cNvPr>
          <p:cNvSpPr txBox="1">
            <a:spLocks/>
          </p:cNvSpPr>
          <p:nvPr/>
        </p:nvSpPr>
        <p:spPr>
          <a:xfrm>
            <a:off x="1183892" y="1778970"/>
            <a:ext cx="395891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Görüldüğü üzere artık Student sınıfının içinde oluşturduğumuz name değişkenine erişebiliyoruz.</a:t>
            </a:r>
          </a:p>
          <a:p>
            <a:r>
              <a:rPr lang="en-US" dirty="0"/>
              <a:t>Artık Main sınıfının içinde bu değer üzerinde istediğimiz değişikliği yapabiliyor olacağız.</a:t>
            </a:r>
          </a:p>
        </p:txBody>
      </p:sp>
      <p:pic>
        <p:nvPicPr>
          <p:cNvPr id="6" name="Picture 5">
            <a:extLst>
              <a:ext uri="{FF2B5EF4-FFF2-40B4-BE49-F238E27FC236}">
                <a16:creationId xmlns:a16="http://schemas.microsoft.com/office/drawing/2014/main" id="{792F5186-74E5-44CC-8A80-38C86E5A4BB0}"/>
              </a:ext>
            </a:extLst>
          </p:cNvPr>
          <p:cNvPicPr>
            <a:picLocks noChangeAspect="1"/>
          </p:cNvPicPr>
          <p:nvPr/>
        </p:nvPicPr>
        <p:blipFill>
          <a:blip r:embed="rId2"/>
          <a:stretch>
            <a:fillRect/>
          </a:stretch>
        </p:blipFill>
        <p:spPr>
          <a:xfrm>
            <a:off x="6044825" y="1963609"/>
            <a:ext cx="5275149" cy="4113717"/>
          </a:xfrm>
          <a:prstGeom prst="rect">
            <a:avLst/>
          </a:prstGeom>
        </p:spPr>
      </p:pic>
    </p:spTree>
    <p:extLst>
      <p:ext uri="{BB962C8B-B14F-4D97-AF65-F5344CB8AC3E}">
        <p14:creationId xmlns:p14="http://schemas.microsoft.com/office/powerpoint/2010/main" val="370308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08287" y="489643"/>
            <a:ext cx="8911687" cy="1280890"/>
          </a:xfrm>
        </p:spPr>
        <p:txBody>
          <a:bodyPr>
            <a:normAutofit/>
          </a:bodyPr>
          <a:lstStyle/>
          <a:p>
            <a:r>
              <a:rPr lang="en-US" dirty="0"/>
              <a:t>Örnek Uygulama</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83893" y="1778970"/>
            <a:ext cx="2860569" cy="2327038"/>
          </a:xfrm>
        </p:spPr>
        <p:txBody>
          <a:bodyPr>
            <a:normAutofit/>
          </a:bodyPr>
          <a:lstStyle/>
          <a:p>
            <a:pPr marL="0" indent="0">
              <a:buNone/>
            </a:pP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9" name="İçerik Yer Tutucusu 2">
            <a:extLst>
              <a:ext uri="{FF2B5EF4-FFF2-40B4-BE49-F238E27FC236}">
                <a16:creationId xmlns:a16="http://schemas.microsoft.com/office/drawing/2014/main" id="{72FA0365-60E3-4EEF-A666-027F426EB261}"/>
              </a:ext>
            </a:extLst>
          </p:cNvPr>
          <p:cNvSpPr txBox="1">
            <a:spLocks/>
          </p:cNvSpPr>
          <p:nvPr/>
        </p:nvSpPr>
        <p:spPr>
          <a:xfrm>
            <a:off x="1183893" y="1778970"/>
            <a:ext cx="311554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FA51AB0E-E705-4CD6-B730-95D9595797DE}"/>
              </a:ext>
            </a:extLst>
          </p:cNvPr>
          <p:cNvPicPr>
            <a:picLocks noChangeAspect="1"/>
          </p:cNvPicPr>
          <p:nvPr/>
        </p:nvPicPr>
        <p:blipFill>
          <a:blip r:embed="rId2"/>
          <a:stretch>
            <a:fillRect/>
          </a:stretch>
        </p:blipFill>
        <p:spPr>
          <a:xfrm>
            <a:off x="2615717" y="3269670"/>
            <a:ext cx="3958914" cy="3107124"/>
          </a:xfrm>
          <a:prstGeom prst="rect">
            <a:avLst/>
          </a:prstGeom>
        </p:spPr>
      </p:pic>
      <p:pic>
        <p:nvPicPr>
          <p:cNvPr id="8" name="Picture 7">
            <a:extLst>
              <a:ext uri="{FF2B5EF4-FFF2-40B4-BE49-F238E27FC236}">
                <a16:creationId xmlns:a16="http://schemas.microsoft.com/office/drawing/2014/main" id="{A11017E0-769E-4281-A465-3A73C42737F4}"/>
              </a:ext>
            </a:extLst>
          </p:cNvPr>
          <p:cNvPicPr>
            <a:picLocks noChangeAspect="1"/>
          </p:cNvPicPr>
          <p:nvPr/>
        </p:nvPicPr>
        <p:blipFill>
          <a:blip r:embed="rId3"/>
          <a:stretch>
            <a:fillRect/>
          </a:stretch>
        </p:blipFill>
        <p:spPr>
          <a:xfrm>
            <a:off x="7404723" y="3269670"/>
            <a:ext cx="4045029" cy="3098687"/>
          </a:xfrm>
          <a:prstGeom prst="rect">
            <a:avLst/>
          </a:prstGeom>
        </p:spPr>
      </p:pic>
      <p:sp>
        <p:nvSpPr>
          <p:cNvPr id="11" name="İçerik Yer Tutucusu 2">
            <a:extLst>
              <a:ext uri="{FF2B5EF4-FFF2-40B4-BE49-F238E27FC236}">
                <a16:creationId xmlns:a16="http://schemas.microsoft.com/office/drawing/2014/main" id="{3AA1797D-D10D-49D0-9430-14B44F8EA5B6}"/>
              </a:ext>
            </a:extLst>
          </p:cNvPr>
          <p:cNvSpPr txBox="1">
            <a:spLocks/>
          </p:cNvSpPr>
          <p:nvPr/>
        </p:nvSpPr>
        <p:spPr>
          <a:xfrm>
            <a:off x="1183892" y="1778970"/>
            <a:ext cx="395891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Get metodu yardımı ile önce ali ismini, sonrasında da firat ismini yazdırdık. </a:t>
            </a:r>
          </a:p>
        </p:txBody>
      </p:sp>
    </p:spTree>
    <p:extLst>
      <p:ext uri="{BB962C8B-B14F-4D97-AF65-F5344CB8AC3E}">
        <p14:creationId xmlns:p14="http://schemas.microsoft.com/office/powerpoint/2010/main" val="164301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93735"/>
            <a:ext cx="10086553" cy="5364265"/>
          </a:xfrm>
        </p:spPr>
        <p:txBody>
          <a:bodyPr>
            <a:normAutofit/>
          </a:bodyPr>
          <a:lstStyle/>
          <a:p>
            <a:pPr algn="l"/>
            <a:endParaRPr lang="en-US" b="1" i="0" dirty="0">
              <a:solidFill>
                <a:srgbClr val="5E5E5E"/>
              </a:solidFill>
              <a:effectLst/>
              <a:latin typeface="Cabin"/>
            </a:endParaRPr>
          </a:p>
          <a:p>
            <a:pPr algn="l"/>
            <a:r>
              <a:rPr lang="en-US" b="1" i="0" dirty="0">
                <a:solidFill>
                  <a:srgbClr val="5E5E5E"/>
                </a:solidFill>
                <a:effectLst/>
              </a:rPr>
              <a:t>Kapsülleme</a:t>
            </a:r>
            <a:r>
              <a:rPr lang="en-US" b="0" i="0" dirty="0">
                <a:solidFill>
                  <a:srgbClr val="5E5E5E"/>
                </a:solidFill>
                <a:effectLst/>
              </a:rPr>
              <a:t> yapısından faydalanılarak yazılan kodlar bakımı daha kolay, değiştirmeye ve geliştirmeye daha açık ve daha esnek hale gelmektedir. Bir proje geliştirirken nesne </a:t>
            </a:r>
            <a:r>
              <a:rPr lang="en-US" dirty="0">
                <a:solidFill>
                  <a:srgbClr val="5E5E5E"/>
                </a:solidFill>
              </a:rPr>
              <a:t>y</a:t>
            </a:r>
            <a:r>
              <a:rPr lang="en-US" b="0" i="0" dirty="0">
                <a:solidFill>
                  <a:srgbClr val="5E5E5E"/>
                </a:solidFill>
                <a:effectLst/>
              </a:rPr>
              <a:t>önelimli </a:t>
            </a:r>
            <a:r>
              <a:rPr lang="en-US" dirty="0">
                <a:solidFill>
                  <a:srgbClr val="5E5E5E"/>
                </a:solidFill>
              </a:rPr>
              <a:t>p</a:t>
            </a:r>
            <a:r>
              <a:rPr lang="en-US" b="0" i="0" dirty="0">
                <a:solidFill>
                  <a:srgbClr val="5E5E5E"/>
                </a:solidFill>
                <a:effectLst/>
              </a:rPr>
              <a:t>rogramlama yapılarına dikkat edilmeli ve bu dersimizde öğrendiğimiz</a:t>
            </a:r>
            <a:r>
              <a:rPr lang="en-US" b="1" i="0" dirty="0">
                <a:solidFill>
                  <a:srgbClr val="5E5E5E"/>
                </a:solidFill>
                <a:effectLst/>
              </a:rPr>
              <a:t> “</a:t>
            </a:r>
            <a:r>
              <a:rPr lang="en-US" b="1" dirty="0">
                <a:solidFill>
                  <a:srgbClr val="5E5E5E"/>
                </a:solidFill>
              </a:rPr>
              <a:t>Kapsülleme</a:t>
            </a:r>
            <a:r>
              <a:rPr lang="en-US" b="1" i="0" dirty="0">
                <a:solidFill>
                  <a:srgbClr val="5E5E5E"/>
                </a:solidFill>
                <a:effectLst/>
              </a:rPr>
              <a:t>”</a:t>
            </a:r>
            <a:r>
              <a:rPr lang="en-US" b="0" i="0" dirty="0">
                <a:solidFill>
                  <a:srgbClr val="5E5E5E"/>
                </a:solidFill>
                <a:effectLst/>
              </a:rPr>
              <a:t> yapısından faydalanılmalıdır.</a:t>
            </a:r>
          </a:p>
          <a:p>
            <a:pPr marL="0" indent="0" algn="just">
              <a:buNone/>
            </a:pPr>
            <a:endParaRPr lang="en-US" dirty="0"/>
          </a:p>
        </p:txBody>
      </p:sp>
    </p:spTree>
    <p:extLst>
      <p:ext uri="{BB962C8B-B14F-4D97-AF65-F5344CB8AC3E}">
        <p14:creationId xmlns:p14="http://schemas.microsoft.com/office/powerpoint/2010/main" val="269758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2054469"/>
            <a:ext cx="8915400" cy="3777622"/>
          </a:xfrm>
        </p:spPr>
        <p:txBody>
          <a:bodyPr>
            <a:normAutofit fontScale="92500" lnSpcReduction="20000"/>
          </a:bodyPr>
          <a:lstStyle/>
          <a:p>
            <a:r>
              <a:rPr lang="en-US" dirty="0"/>
              <a:t>Kapsülleme Nedir?</a:t>
            </a:r>
            <a:br>
              <a:rPr lang="tr-TR" dirty="0"/>
            </a:br>
            <a:r>
              <a:rPr lang="tr-TR" dirty="0"/>
              <a:t>https://bidb.itu.edu.tr/seyir-defteri/blog/2013/09/08/kaps%C3%BClleme-(encapsulation)</a:t>
            </a:r>
            <a:endParaRPr lang="en-US" dirty="0"/>
          </a:p>
          <a:p>
            <a:r>
              <a:rPr lang="en-US" b="0" i="0" dirty="0">
                <a:effectLst/>
                <a:latin typeface="Roboto" panose="02000000000000000000" pitchFamily="2" charset="0"/>
              </a:rPr>
              <a:t>Bilgisayar Kavramları - Java'da Encapsulation ve Soyutlama (Abstraction) Java Eğitim 7</a:t>
            </a:r>
          </a:p>
          <a:p>
            <a:pPr marL="0" indent="0">
              <a:buNone/>
            </a:pPr>
            <a:r>
              <a:rPr lang="en-US" dirty="0">
                <a:latin typeface="Roboto" panose="02000000000000000000" pitchFamily="2" charset="0"/>
              </a:rPr>
              <a:t>      </a:t>
            </a:r>
            <a:r>
              <a:rPr lang="tr-TR" dirty="0"/>
              <a:t>https://www.youtube.com/watch?v=rS7aDgt7VHE</a:t>
            </a:r>
          </a:p>
          <a:p>
            <a:pPr algn="l"/>
            <a:r>
              <a:rPr lang="en-US" b="0" i="0" dirty="0">
                <a:effectLst/>
                <a:latin typeface="Roboto" panose="02000000000000000000" pitchFamily="2" charset="0"/>
              </a:rPr>
              <a:t>Alex Lee - Encapsulation in Java - Learn Encapsulation</a:t>
            </a:r>
          </a:p>
          <a:p>
            <a:pPr marL="0" indent="0" algn="l">
              <a:buNone/>
            </a:pPr>
            <a:r>
              <a:rPr lang="en-US" dirty="0"/>
              <a:t>      </a:t>
            </a:r>
            <a:r>
              <a:rPr lang="en-US" dirty="0">
                <a:hlinkClick r:id="rId2"/>
              </a:rPr>
              <a:t>https://www.youtube.com/watch?v=cU94So54cr8</a:t>
            </a:r>
            <a:endParaRPr lang="en-US" dirty="0"/>
          </a:p>
          <a:p>
            <a:r>
              <a:rPr lang="en-US" dirty="0"/>
              <a:t>Yazılım Bilimi - Java Programlama Dersleri 20 - Encapsulation'ın (Kapsülleme) Önemi</a:t>
            </a:r>
          </a:p>
          <a:p>
            <a:pPr marL="0" indent="0">
              <a:buNone/>
            </a:pPr>
            <a:r>
              <a:rPr lang="en-US" dirty="0"/>
              <a:t>	https://www.youtube.com/watch?v=WanGByTOsWM&amp;list=PLIHume2cwmHctrHFHADb0slNyn95x2M4I&amp;index=20</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4"/>
            <a:extLst>
              <a:ext uri="{FF2B5EF4-FFF2-40B4-BE49-F238E27FC236}">
                <a16:creationId xmlns:a16="http://schemas.microsoft.com/office/drawing/2014/main" id="{E615FC51-021C-4530-9CCB-7B39F7838C2C}"/>
              </a:ext>
            </a:extLst>
          </p:cNvPr>
          <p:cNvPicPr>
            <a:picLocks noChangeAspect="1"/>
          </p:cNvPicPr>
          <p:nvPr/>
        </p:nvPicPr>
        <p:blipFill>
          <a:blip r:embed="rId5"/>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6"/>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Alt Başlık 2">
            <a:extLst>
              <a:ext uri="{FF2B5EF4-FFF2-40B4-BE49-F238E27FC236}">
                <a16:creationId xmlns:a16="http://schemas.microsoft.com/office/drawing/2014/main" id="{8E756918-ABB3-4F4B-BCA4-A2C7630598CF}"/>
              </a:ext>
            </a:extLst>
          </p:cNvPr>
          <p:cNvSpPr txBox="1">
            <a:spLocks/>
          </p:cNvSpPr>
          <p:nvPr/>
        </p:nvSpPr>
        <p:spPr>
          <a:xfrm>
            <a:off x="6207854" y="4712102"/>
            <a:ext cx="5640276"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sz="1700" dirty="0">
                <a:solidFill>
                  <a:schemeClr val="tx1"/>
                </a:solidFill>
              </a:rPr>
              <a:t>Hazırlayan ve Sunan: </a:t>
            </a:r>
            <a:r>
              <a:rPr lang="en-US" sz="1700" b="1" dirty="0">
                <a:solidFill>
                  <a:schemeClr val="tx1"/>
                </a:solidFill>
              </a:rPr>
              <a:t>Ali Fırat Demirbaş 1711404033</a:t>
            </a:r>
            <a:endParaRPr lang="tr-TR" sz="1700" b="1" dirty="0">
              <a:solidFill>
                <a:schemeClr val="tx1"/>
              </a:solidFill>
            </a:endParaRPr>
          </a:p>
          <a:p>
            <a:r>
              <a:rPr lang="tr-TR" sz="1700" dirty="0">
                <a:solidFill>
                  <a:schemeClr val="tx1"/>
                </a:solidFill>
              </a:rPr>
              <a:t>Tarih                            : </a:t>
            </a:r>
            <a:r>
              <a:rPr lang="en-US" sz="1700" dirty="0">
                <a:solidFill>
                  <a:schemeClr val="tx1"/>
                </a:solidFill>
              </a:rPr>
              <a:t>30</a:t>
            </a:r>
            <a:r>
              <a:rPr lang="tr-TR" sz="1700" dirty="0">
                <a:solidFill>
                  <a:schemeClr val="tx1"/>
                </a:solidFill>
              </a:rPr>
              <a:t>/</a:t>
            </a:r>
            <a:r>
              <a:rPr lang="en-US" sz="1700" dirty="0">
                <a:solidFill>
                  <a:schemeClr val="tx1"/>
                </a:solidFill>
              </a:rPr>
              <a:t>05</a:t>
            </a:r>
            <a:r>
              <a:rPr lang="tr-TR" sz="1700" dirty="0">
                <a:solidFill>
                  <a:schemeClr val="tx1"/>
                </a:solidFill>
              </a:rPr>
              <a:t>/2021</a:t>
            </a:r>
          </a:p>
          <a:p>
            <a:r>
              <a:rPr lang="tr-TR" sz="1700" dirty="0">
                <a:solidFill>
                  <a:schemeClr val="tx1"/>
                </a:solidFill>
              </a:rPr>
              <a:t>Sürüm                         : v</a:t>
            </a:r>
            <a:r>
              <a:rPr lang="en-US" sz="1700" dirty="0">
                <a:solidFill>
                  <a:schemeClr val="tx1"/>
                </a:solidFill>
              </a:rPr>
              <a:t>2</a:t>
            </a:r>
            <a:endParaRPr lang="tr-TR" sz="1700" dirty="0">
              <a:solidFill>
                <a:schemeClr val="tx1"/>
              </a:solidFill>
            </a:endParaRPr>
          </a:p>
          <a:p>
            <a:r>
              <a:rPr lang="tr-TR" sz="1700" dirty="0">
                <a:solidFill>
                  <a:schemeClr val="tx1"/>
                </a:solidFill>
              </a:rPr>
              <a:t>Ders Yürütücüsü        : Doç. Dr. İsmail KIRBAŞ </a:t>
            </a:r>
            <a:endParaRPr lang="en-US" sz="1700" dirty="0">
              <a:solidFill>
                <a:schemeClr val="tx1"/>
              </a:solidFill>
            </a:endParaRPr>
          </a:p>
        </p:txBody>
      </p:sp>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en-US" dirty="0"/>
              <a:t>Kapsülleme (Encapsulation)</a:t>
            </a:r>
            <a:r>
              <a:rPr lang="tr-TR" dirty="0"/>
              <a:t> nedir?</a:t>
            </a:r>
            <a:endParaRPr lang="en-US" dirty="0"/>
          </a:p>
          <a:p>
            <a:r>
              <a:rPr lang="en-US" dirty="0"/>
              <a:t>Kapsülleme Gereklilikleri</a:t>
            </a:r>
          </a:p>
          <a:p>
            <a:r>
              <a:rPr lang="en-US" dirty="0"/>
              <a:t>Kapsülleme Örneği</a:t>
            </a:r>
          </a:p>
          <a:p>
            <a:r>
              <a:rPr lang="en-US" dirty="0"/>
              <a:t>Örnek Uygulama</a:t>
            </a:r>
            <a:endParaRPr lang="tr-TR" dirty="0"/>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en-US" dirty="0"/>
              <a:t>Encapsulation (Kapsülleme) nedir?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334030" cy="4589387"/>
          </a:xfrm>
        </p:spPr>
        <p:txBody>
          <a:bodyPr>
            <a:normAutofit/>
          </a:bodyPr>
          <a:lstStyle/>
          <a:p>
            <a:pPr marL="0" indent="0">
              <a:buNone/>
            </a:pPr>
            <a:r>
              <a:rPr lang="en-US" dirty="0"/>
              <a:t>	Kapsülleme, nesne yönelimli programlamanın 4 ana prensibinden biridir. </a:t>
            </a:r>
            <a:endParaRPr lang="en-US" b="0" i="0" dirty="0">
              <a:solidFill>
                <a:srgbClr val="292929"/>
              </a:solidFill>
              <a:effectLst/>
            </a:endParaRPr>
          </a:p>
          <a:p>
            <a:pPr marL="0" indent="0">
              <a:buNone/>
            </a:pPr>
            <a:r>
              <a:rPr lang="en-US" b="0" i="0" dirty="0">
                <a:solidFill>
                  <a:srgbClr val="292929"/>
                </a:solidFill>
                <a:effectLst/>
              </a:rPr>
              <a:t>Türkçe’de </a:t>
            </a:r>
            <a:r>
              <a:rPr lang="en-US" b="1" i="0" dirty="0">
                <a:solidFill>
                  <a:srgbClr val="292929"/>
                </a:solidFill>
                <a:effectLst/>
              </a:rPr>
              <a:t>kapsülleme</a:t>
            </a:r>
            <a:r>
              <a:rPr lang="en-US" b="0" i="0" dirty="0">
                <a:solidFill>
                  <a:srgbClr val="292929"/>
                </a:solidFill>
                <a:effectLst/>
              </a:rPr>
              <a:t> veya </a:t>
            </a:r>
            <a:r>
              <a:rPr lang="en-US" b="1" i="0" dirty="0">
                <a:solidFill>
                  <a:srgbClr val="292929"/>
                </a:solidFill>
                <a:effectLst/>
              </a:rPr>
              <a:t>sarmalama </a:t>
            </a:r>
            <a:r>
              <a:rPr lang="en-US" b="0" i="0" dirty="0">
                <a:solidFill>
                  <a:srgbClr val="292929"/>
                </a:solidFill>
                <a:effectLst/>
              </a:rPr>
              <a:t>olarak bilinen encapsulation prensibi </a:t>
            </a:r>
            <a:r>
              <a:rPr lang="en-US" dirty="0">
                <a:solidFill>
                  <a:srgbClr val="292929"/>
                </a:solidFill>
              </a:rPr>
              <a:t>sınıfın</a:t>
            </a:r>
            <a:r>
              <a:rPr lang="en-US" b="0" i="0" dirty="0">
                <a:solidFill>
                  <a:srgbClr val="292929"/>
                </a:solidFill>
                <a:effectLst/>
              </a:rPr>
              <a:t> özelliklerini korumaya almasıdır. Bu korumayı sağlamak için private ve protected erişim belirteçlerini (access modifiers) kullanırız. Eğer bir </a:t>
            </a:r>
            <a:r>
              <a:rPr lang="en-US" dirty="0">
                <a:solidFill>
                  <a:srgbClr val="292929"/>
                </a:solidFill>
              </a:rPr>
              <a:t>özelliği</a:t>
            </a:r>
            <a:r>
              <a:rPr lang="en-US" b="0" i="0" dirty="0">
                <a:solidFill>
                  <a:srgbClr val="292929"/>
                </a:solidFill>
                <a:effectLst/>
              </a:rPr>
              <a:t> tanımlarken private kullanırsak o </a:t>
            </a:r>
            <a:r>
              <a:rPr lang="en-US" dirty="0">
                <a:solidFill>
                  <a:srgbClr val="292929"/>
                </a:solidFill>
              </a:rPr>
              <a:t>sınıf</a:t>
            </a:r>
            <a:r>
              <a:rPr lang="en-US" b="0" i="0" dirty="0">
                <a:solidFill>
                  <a:srgbClr val="292929"/>
                </a:solidFill>
                <a:effectLst/>
              </a:rPr>
              <a:t> dışında hiçbir sınıftan erişim sağlanamaz. Protected kullanırsak da yalnızca alt sınıflar ve aynı package’da bulunan sınıflar tarafından erişilir.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2044551"/>
            <a:ext cx="10408642" cy="2466973"/>
          </a:xfrm>
        </p:spPr>
        <p:txBody>
          <a:bodyPr>
            <a:normAutofit/>
          </a:bodyPr>
          <a:lstStyle/>
          <a:p>
            <a:pPr marL="0" indent="0">
              <a:buNone/>
            </a:pPr>
            <a:r>
              <a:rPr lang="en-US" dirty="0"/>
              <a:t>Kapsülleme dediğimiz şey bir nesnenin nasıl çalıştığının kapalı, ne yaptığının açık olmasıdır. </a:t>
            </a:r>
          </a:p>
          <a:p>
            <a:pPr marL="0" indent="0">
              <a:buNone/>
            </a:pPr>
            <a:r>
              <a:rPr lang="en-US" dirty="0"/>
              <a:t>Bazı büyük projeler tek bir kişi yerine birkaç kişiden oluşan gruplar ya da departmanlar ile yürütülmektedir. Bu gibi durumlarda farklı departmandaki kişilerin kodun tamamında değişiklik yapamaması istenebilir. Bunu sağlamak için ise sınıflarımızı kapsülleriz.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8" name="Başlık 1">
            <a:extLst>
              <a:ext uri="{FF2B5EF4-FFF2-40B4-BE49-F238E27FC236}">
                <a16:creationId xmlns:a16="http://schemas.microsoft.com/office/drawing/2014/main" id="{9155B9BE-4C9D-456C-9262-9E421D693360}"/>
              </a:ext>
            </a:extLst>
          </p:cNvPr>
          <p:cNvSpPr>
            <a:spLocks noGrp="1"/>
          </p:cNvSpPr>
          <p:nvPr>
            <p:ph type="title"/>
          </p:nvPr>
        </p:nvSpPr>
        <p:spPr>
          <a:xfrm>
            <a:off x="2592925" y="624110"/>
            <a:ext cx="8911687" cy="1280890"/>
          </a:xfrm>
        </p:spPr>
        <p:txBody>
          <a:bodyPr/>
          <a:lstStyle/>
          <a:p>
            <a:r>
              <a:rPr lang="en-US" dirty="0"/>
              <a:t>Encapsulation (Kapsülleme) nedir?</a:t>
            </a:r>
            <a:br>
              <a:rPr lang="en-US" dirty="0"/>
            </a:br>
            <a:endParaRPr lang="en-US" dirty="0"/>
          </a:p>
        </p:txBody>
      </p:sp>
    </p:spTree>
    <p:extLst>
      <p:ext uri="{BB962C8B-B14F-4D97-AF65-F5344CB8AC3E}">
        <p14:creationId xmlns:p14="http://schemas.microsoft.com/office/powerpoint/2010/main" val="167643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83893" y="1831724"/>
            <a:ext cx="10408642" cy="4589387"/>
          </a:xfrm>
        </p:spPr>
        <p:txBody>
          <a:bodyPr>
            <a:normAutofit/>
          </a:bodyPr>
          <a:lstStyle/>
          <a:p>
            <a:r>
              <a:rPr lang="en-US" b="0" i="0" dirty="0">
                <a:solidFill>
                  <a:srgbClr val="292929"/>
                </a:solidFill>
                <a:effectLst/>
              </a:rPr>
              <a:t>Sınıfın üyeleri mümkün olan en asgari görünürlükte olmalıdır.</a:t>
            </a:r>
          </a:p>
          <a:p>
            <a:r>
              <a:rPr lang="en-US" dirty="0">
                <a:solidFill>
                  <a:srgbClr val="292929"/>
                </a:solidFill>
              </a:rPr>
              <a:t>Erişime ihtiyacı olan üyelere getter ve setter(accessors/mutators) metotları ile </a:t>
            </a:r>
            <a:r>
              <a:rPr lang="en-US" b="1" dirty="0">
                <a:solidFill>
                  <a:srgbClr val="292929"/>
                </a:solidFill>
              </a:rPr>
              <a:t>kontrollü</a:t>
            </a:r>
            <a:r>
              <a:rPr lang="en-US" dirty="0">
                <a:solidFill>
                  <a:srgbClr val="292929"/>
                </a:solidFill>
              </a:rPr>
              <a:t> erişim sağlanmalıdır.</a:t>
            </a:r>
          </a:p>
          <a:p>
            <a:r>
              <a:rPr lang="en-US" dirty="0">
                <a:solidFill>
                  <a:srgbClr val="292929"/>
                </a:solidFill>
              </a:rPr>
              <a:t>Sınıfın diğer işlevlerini metotlar üzerinden sağlamalı, bu sayede nesneler birbirine bağlanabilmelidir.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Başlık 1">
            <a:extLst>
              <a:ext uri="{FF2B5EF4-FFF2-40B4-BE49-F238E27FC236}">
                <a16:creationId xmlns:a16="http://schemas.microsoft.com/office/drawing/2014/main" id="{FEB1D711-6B06-4548-9399-9D0B0B2C453E}"/>
              </a:ext>
            </a:extLst>
          </p:cNvPr>
          <p:cNvSpPr>
            <a:spLocks noGrp="1"/>
          </p:cNvSpPr>
          <p:nvPr>
            <p:ph type="title"/>
          </p:nvPr>
        </p:nvSpPr>
        <p:spPr>
          <a:xfrm>
            <a:off x="2592925" y="624110"/>
            <a:ext cx="8911687" cy="1280890"/>
          </a:xfrm>
        </p:spPr>
        <p:txBody>
          <a:bodyPr/>
          <a:lstStyle/>
          <a:p>
            <a:r>
              <a:rPr lang="en-US" dirty="0"/>
              <a:t>Encapsulation Gereklilikleri</a:t>
            </a:r>
          </a:p>
        </p:txBody>
      </p:sp>
    </p:spTree>
    <p:extLst>
      <p:ext uri="{BB962C8B-B14F-4D97-AF65-F5344CB8AC3E}">
        <p14:creationId xmlns:p14="http://schemas.microsoft.com/office/powerpoint/2010/main" val="232548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83893" y="1831724"/>
            <a:ext cx="10408642" cy="4589387"/>
          </a:xfrm>
        </p:spPr>
        <p:txBody>
          <a:bodyPr>
            <a:normAutofit/>
          </a:bodyPr>
          <a:lstStyle/>
          <a:p>
            <a:pPr>
              <a:buFont typeface="+mj-lt"/>
              <a:buAutoNum type="arabicPeriod"/>
            </a:pPr>
            <a:r>
              <a:rPr lang="en-US" dirty="0">
                <a:solidFill>
                  <a:srgbClr val="292929"/>
                </a:solidFill>
              </a:rPr>
              <a:t>Çamaşır makinesini bir sınıf olarak kabul edelim.</a:t>
            </a:r>
          </a:p>
          <a:p>
            <a:pPr>
              <a:buFont typeface="+mj-lt"/>
              <a:buAutoNum type="arabicPeriod"/>
            </a:pPr>
            <a:r>
              <a:rPr lang="en-US" dirty="0">
                <a:solidFill>
                  <a:srgbClr val="292929"/>
                </a:solidFill>
              </a:rPr>
              <a:t>Bu çamaşır makinesinin bazı yıkama programları vardır. Elde yıkama, pamuklu, sentetik, narin yıkama vs. Bunlar da alt sınıflarımız olsun.</a:t>
            </a:r>
          </a:p>
          <a:p>
            <a:pPr>
              <a:buFont typeface="+mj-lt"/>
              <a:buAutoNum type="arabicPeriod"/>
            </a:pPr>
            <a:r>
              <a:rPr lang="en-US" dirty="0">
                <a:solidFill>
                  <a:srgbClr val="292929"/>
                </a:solidFill>
              </a:rPr>
              <a:t>Bu yıkama programlarının her biri arka planda farklı işlemler yapar. Nitelikleri, nicelikleri birbirinden farklıdır.</a:t>
            </a:r>
          </a:p>
          <a:p>
            <a:pPr>
              <a:buFont typeface="+mj-lt"/>
              <a:buAutoNum type="arabicPeriod"/>
            </a:pPr>
            <a:r>
              <a:rPr lang="en-US" dirty="0">
                <a:solidFill>
                  <a:srgbClr val="292929"/>
                </a:solidFill>
              </a:rPr>
              <a:t>Suyu ve deterjanı farklı dakikalarda, farklı miktarlarda işleme koyar, yıkama süreleri, sıkma devirleri vs. birbirinden farklıdır. Bunlar da alt sınıflarımızın özellikleridir.</a:t>
            </a:r>
          </a:p>
          <a:p>
            <a:pPr>
              <a:buFont typeface="+mj-lt"/>
              <a:buAutoNum type="arabicPeriod"/>
            </a:pPr>
            <a:r>
              <a:rPr lang="en-US" dirty="0">
                <a:solidFill>
                  <a:srgbClr val="292929"/>
                </a:solidFill>
              </a:rPr>
              <a:t>Çamaşır makinesini çalıştırırken bir önceki maddede yazdığım şeylerle uğraşmak istemeyiz. Makine bunu bizim için önceden zaten planlamıştır. Eğer bu kısma müdahale edebiliyor olsaydık makineyi bozabilir ya da çamaşırlara zarar verebilirdik.</a:t>
            </a:r>
          </a:p>
          <a:p>
            <a:pPr>
              <a:buFont typeface="+mj-lt"/>
              <a:buAutoNum type="arabicPeriod"/>
            </a:pPr>
            <a:r>
              <a:rPr lang="en-US" dirty="0">
                <a:solidFill>
                  <a:srgbClr val="292929"/>
                </a:solidFill>
              </a:rPr>
              <a:t>Bunun önüne geçmek için 4. maddede yazdıklarım kapsüllenmiştir ve biz bunlar üzerinde bir değişikliği yalnızca makinenin izin verdiği ölçüde gerçekleştirebilirz.</a:t>
            </a:r>
          </a:p>
          <a:p>
            <a:endParaRPr lang="en-US" dirty="0">
              <a:solidFill>
                <a:srgbClr val="292929"/>
              </a:solidFill>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Başlık 1">
            <a:extLst>
              <a:ext uri="{FF2B5EF4-FFF2-40B4-BE49-F238E27FC236}">
                <a16:creationId xmlns:a16="http://schemas.microsoft.com/office/drawing/2014/main" id="{FEB1D711-6B06-4548-9399-9D0B0B2C453E}"/>
              </a:ext>
            </a:extLst>
          </p:cNvPr>
          <p:cNvSpPr>
            <a:spLocks noGrp="1"/>
          </p:cNvSpPr>
          <p:nvPr>
            <p:ph type="title"/>
          </p:nvPr>
        </p:nvSpPr>
        <p:spPr>
          <a:xfrm>
            <a:off x="2592925" y="624110"/>
            <a:ext cx="8911687" cy="1280890"/>
          </a:xfrm>
        </p:spPr>
        <p:txBody>
          <a:bodyPr/>
          <a:lstStyle/>
          <a:p>
            <a:r>
              <a:rPr lang="en-US" dirty="0"/>
              <a:t>Encapsulation Örneği</a:t>
            </a:r>
          </a:p>
        </p:txBody>
      </p:sp>
    </p:spTree>
    <p:extLst>
      <p:ext uri="{BB962C8B-B14F-4D97-AF65-F5344CB8AC3E}">
        <p14:creationId xmlns:p14="http://schemas.microsoft.com/office/powerpoint/2010/main" val="149701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08287" y="489643"/>
            <a:ext cx="8911687" cy="1280890"/>
          </a:xfrm>
        </p:spPr>
        <p:txBody>
          <a:bodyPr>
            <a:normAutofit/>
          </a:bodyPr>
          <a:lstStyle/>
          <a:p>
            <a:r>
              <a:rPr lang="en-US" dirty="0"/>
              <a:t>Örnek Uygulama</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83893" y="1778970"/>
            <a:ext cx="2860569" cy="2327038"/>
          </a:xfrm>
        </p:spPr>
        <p:txBody>
          <a:bodyPr>
            <a:normAutofit/>
          </a:bodyPr>
          <a:lstStyle/>
          <a:p>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9" name="İçerik Yer Tutucusu 2">
            <a:extLst>
              <a:ext uri="{FF2B5EF4-FFF2-40B4-BE49-F238E27FC236}">
                <a16:creationId xmlns:a16="http://schemas.microsoft.com/office/drawing/2014/main" id="{72FA0365-60E3-4EEF-A666-027F426EB261}"/>
              </a:ext>
            </a:extLst>
          </p:cNvPr>
          <p:cNvSpPr txBox="1">
            <a:spLocks/>
          </p:cNvSpPr>
          <p:nvPr/>
        </p:nvSpPr>
        <p:spPr>
          <a:xfrm>
            <a:off x="1183893" y="1778970"/>
            <a:ext cx="311554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0" name="İçerik Yer Tutucusu 2">
            <a:extLst>
              <a:ext uri="{FF2B5EF4-FFF2-40B4-BE49-F238E27FC236}">
                <a16:creationId xmlns:a16="http://schemas.microsoft.com/office/drawing/2014/main" id="{6545659F-AF6B-437E-AB46-01C6AD6B82FC}"/>
              </a:ext>
            </a:extLst>
          </p:cNvPr>
          <p:cNvSpPr txBox="1">
            <a:spLocks/>
          </p:cNvSpPr>
          <p:nvPr/>
        </p:nvSpPr>
        <p:spPr>
          <a:xfrm>
            <a:off x="1311579" y="2016167"/>
            <a:ext cx="8537603" cy="30392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Student ve Main adında 2 adet sınıf oluşturuyoruz.</a:t>
            </a:r>
          </a:p>
          <a:p>
            <a:r>
              <a:rPr lang="en-US" dirty="0"/>
              <a:t>Java’da her nesnenin özellikleri ve görevleri vardır. Biz de Student sınıfımıza name ve age isminde 2 adet değişken, newName değerimizi döndürmesi için ise setName adında bir fonksiyon tanımlıyoruz.</a:t>
            </a:r>
          </a:p>
        </p:txBody>
      </p:sp>
      <p:pic>
        <p:nvPicPr>
          <p:cNvPr id="7" name="Picture 6">
            <a:extLst>
              <a:ext uri="{FF2B5EF4-FFF2-40B4-BE49-F238E27FC236}">
                <a16:creationId xmlns:a16="http://schemas.microsoft.com/office/drawing/2014/main" id="{6A439641-B46D-43AD-9D89-44CE08E3AF7E}"/>
              </a:ext>
            </a:extLst>
          </p:cNvPr>
          <p:cNvPicPr>
            <a:picLocks noChangeAspect="1"/>
          </p:cNvPicPr>
          <p:nvPr/>
        </p:nvPicPr>
        <p:blipFill>
          <a:blip r:embed="rId2"/>
          <a:stretch>
            <a:fillRect/>
          </a:stretch>
        </p:blipFill>
        <p:spPr>
          <a:xfrm>
            <a:off x="3341076" y="3598512"/>
            <a:ext cx="4162447" cy="2608857"/>
          </a:xfrm>
          <a:prstGeom prst="rect">
            <a:avLst/>
          </a:prstGeom>
        </p:spPr>
      </p:pic>
    </p:spTree>
    <p:extLst>
      <p:ext uri="{BB962C8B-B14F-4D97-AF65-F5344CB8AC3E}">
        <p14:creationId xmlns:p14="http://schemas.microsoft.com/office/powerpoint/2010/main" val="429313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08287" y="489643"/>
            <a:ext cx="8911687" cy="1280890"/>
          </a:xfrm>
        </p:spPr>
        <p:txBody>
          <a:bodyPr>
            <a:normAutofit/>
          </a:bodyPr>
          <a:lstStyle/>
          <a:p>
            <a:r>
              <a:rPr lang="en-US" dirty="0"/>
              <a:t>Örnek Uygulama</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83893" y="1778970"/>
            <a:ext cx="2860569" cy="2327038"/>
          </a:xfrm>
        </p:spPr>
        <p:txBody>
          <a:bodyPr>
            <a:normAutofit/>
          </a:bodyPr>
          <a:lstStyle/>
          <a:p>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9" name="İçerik Yer Tutucusu 2">
            <a:extLst>
              <a:ext uri="{FF2B5EF4-FFF2-40B4-BE49-F238E27FC236}">
                <a16:creationId xmlns:a16="http://schemas.microsoft.com/office/drawing/2014/main" id="{72FA0365-60E3-4EEF-A666-027F426EB261}"/>
              </a:ext>
            </a:extLst>
          </p:cNvPr>
          <p:cNvSpPr txBox="1">
            <a:spLocks/>
          </p:cNvSpPr>
          <p:nvPr/>
        </p:nvSpPr>
        <p:spPr>
          <a:xfrm>
            <a:off x="1183893" y="1778970"/>
            <a:ext cx="311554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0" name="İçerik Yer Tutucusu 2">
            <a:extLst>
              <a:ext uri="{FF2B5EF4-FFF2-40B4-BE49-F238E27FC236}">
                <a16:creationId xmlns:a16="http://schemas.microsoft.com/office/drawing/2014/main" id="{6545659F-AF6B-437E-AB46-01C6AD6B82FC}"/>
              </a:ext>
            </a:extLst>
          </p:cNvPr>
          <p:cNvSpPr txBox="1">
            <a:spLocks/>
          </p:cNvSpPr>
          <p:nvPr/>
        </p:nvSpPr>
        <p:spPr>
          <a:xfrm>
            <a:off x="1183892" y="1778970"/>
            <a:ext cx="3958915" cy="458938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sz="1900" dirty="0"/>
              <a:t>Main metodumuzun içerisinde Student sınıfından yeni bir Student objesi oluşturuyoruz.</a:t>
            </a:r>
          </a:p>
          <a:p>
            <a:r>
              <a:rPr lang="en-US" sz="1900" dirty="0"/>
              <a:t>Student sınıfımızın içinde tanımlamış olduğumuz setName fonksiyonu ile objemize bir isim değeri veriyoruz.</a:t>
            </a:r>
          </a:p>
          <a:p>
            <a:r>
              <a:rPr lang="en-US" sz="1900" dirty="0"/>
              <a:t>İsim değerini Student sınıfında tanımlamıştık. Bunu ekrana yazdırmak için objemizin adını yazıp noktaya bastığımızda IDE’miz bize bazı önerilerde bulunuyor. Görüldüğü üzere age ve name isimli değişkenlere erişimimiz var.</a:t>
            </a:r>
          </a:p>
        </p:txBody>
      </p:sp>
      <p:pic>
        <p:nvPicPr>
          <p:cNvPr id="7" name="Picture 6">
            <a:extLst>
              <a:ext uri="{FF2B5EF4-FFF2-40B4-BE49-F238E27FC236}">
                <a16:creationId xmlns:a16="http://schemas.microsoft.com/office/drawing/2014/main" id="{C7905A17-69D0-4B29-8C69-3F808330B765}"/>
              </a:ext>
            </a:extLst>
          </p:cNvPr>
          <p:cNvPicPr>
            <a:picLocks noChangeAspect="1"/>
          </p:cNvPicPr>
          <p:nvPr/>
        </p:nvPicPr>
        <p:blipFill>
          <a:blip r:embed="rId2"/>
          <a:stretch>
            <a:fillRect/>
          </a:stretch>
        </p:blipFill>
        <p:spPr>
          <a:xfrm>
            <a:off x="5397783" y="1872762"/>
            <a:ext cx="5610324" cy="4299130"/>
          </a:xfrm>
          <a:prstGeom prst="rect">
            <a:avLst/>
          </a:prstGeom>
        </p:spPr>
      </p:pic>
    </p:spTree>
    <p:extLst>
      <p:ext uri="{BB962C8B-B14F-4D97-AF65-F5344CB8AC3E}">
        <p14:creationId xmlns:p14="http://schemas.microsoft.com/office/powerpoint/2010/main" val="280131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08287" y="489643"/>
            <a:ext cx="8911687" cy="1280890"/>
          </a:xfrm>
        </p:spPr>
        <p:txBody>
          <a:bodyPr>
            <a:normAutofit/>
          </a:bodyPr>
          <a:lstStyle/>
          <a:p>
            <a:r>
              <a:rPr lang="en-US" dirty="0"/>
              <a:t>Örnek Uygulama</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83893" y="1778970"/>
            <a:ext cx="2860569" cy="2327038"/>
          </a:xfrm>
        </p:spPr>
        <p:txBody>
          <a:bodyPr>
            <a:normAutofit/>
          </a:bodyPr>
          <a:lstStyle/>
          <a:p>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9" name="İçerik Yer Tutucusu 2">
            <a:extLst>
              <a:ext uri="{FF2B5EF4-FFF2-40B4-BE49-F238E27FC236}">
                <a16:creationId xmlns:a16="http://schemas.microsoft.com/office/drawing/2014/main" id="{72FA0365-60E3-4EEF-A666-027F426EB261}"/>
              </a:ext>
            </a:extLst>
          </p:cNvPr>
          <p:cNvSpPr txBox="1">
            <a:spLocks/>
          </p:cNvSpPr>
          <p:nvPr/>
        </p:nvSpPr>
        <p:spPr>
          <a:xfrm>
            <a:off x="1183893" y="1778970"/>
            <a:ext cx="311554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0" name="İçerik Yer Tutucusu 2">
            <a:extLst>
              <a:ext uri="{FF2B5EF4-FFF2-40B4-BE49-F238E27FC236}">
                <a16:creationId xmlns:a16="http://schemas.microsoft.com/office/drawing/2014/main" id="{6545659F-AF6B-437E-AB46-01C6AD6B82FC}"/>
              </a:ext>
            </a:extLst>
          </p:cNvPr>
          <p:cNvSpPr txBox="1">
            <a:spLocks/>
          </p:cNvSpPr>
          <p:nvPr/>
        </p:nvSpPr>
        <p:spPr>
          <a:xfrm>
            <a:off x="1183892" y="1778970"/>
            <a:ext cx="4346470"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Bizim amacımız ise Student sınıfında oluşturduğumuz değişkenleri kapsülleyerek diğer sınıflardan erişilemez hale getirmek. Bunu da erişim belirleyicilerden ‘private’ aracılığıyla yapacağız.</a:t>
            </a:r>
          </a:p>
        </p:txBody>
      </p:sp>
      <p:pic>
        <p:nvPicPr>
          <p:cNvPr id="6" name="Picture 5">
            <a:extLst>
              <a:ext uri="{FF2B5EF4-FFF2-40B4-BE49-F238E27FC236}">
                <a16:creationId xmlns:a16="http://schemas.microsoft.com/office/drawing/2014/main" id="{8139F472-7E12-4067-A6C3-F7D5D0DD527F}"/>
              </a:ext>
            </a:extLst>
          </p:cNvPr>
          <p:cNvPicPr>
            <a:picLocks noChangeAspect="1"/>
          </p:cNvPicPr>
          <p:nvPr/>
        </p:nvPicPr>
        <p:blipFill>
          <a:blip r:embed="rId2"/>
          <a:stretch>
            <a:fillRect/>
          </a:stretch>
        </p:blipFill>
        <p:spPr>
          <a:xfrm>
            <a:off x="6183964" y="2073035"/>
            <a:ext cx="4235142" cy="2700389"/>
          </a:xfrm>
          <a:prstGeom prst="rect">
            <a:avLst/>
          </a:prstGeom>
        </p:spPr>
      </p:pic>
    </p:spTree>
    <p:extLst>
      <p:ext uri="{BB962C8B-B14F-4D97-AF65-F5344CB8AC3E}">
        <p14:creationId xmlns:p14="http://schemas.microsoft.com/office/powerpoint/2010/main" val="2954643075"/>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1939</TotalTime>
  <Words>795</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Cabin</vt:lpstr>
      <vt:lpstr>Calibri</vt:lpstr>
      <vt:lpstr>Century Gothic</vt:lpstr>
      <vt:lpstr>Roboto</vt:lpstr>
      <vt:lpstr>Wingdings 3</vt:lpstr>
      <vt:lpstr>Duman</vt:lpstr>
      <vt:lpstr>Kapsülleme(Encapsulation)</vt:lpstr>
      <vt:lpstr>İçindekiler</vt:lpstr>
      <vt:lpstr>Encapsulation (Kapsülleme) nedir? </vt:lpstr>
      <vt:lpstr>Encapsulation (Kapsülleme) nedir? </vt:lpstr>
      <vt:lpstr>Encapsulation Gereklilikleri</vt:lpstr>
      <vt:lpstr>Encapsulation Örneği</vt:lpstr>
      <vt:lpstr>Örnek Uygulama</vt:lpstr>
      <vt:lpstr>Örnek Uygulama</vt:lpstr>
      <vt:lpstr>Örnek Uygulama</vt:lpstr>
      <vt:lpstr>Örnek Uygulama</vt:lpstr>
      <vt:lpstr>Örnek Uygulama</vt:lpstr>
      <vt:lpstr>Örnek Uygulama</vt:lpstr>
      <vt:lpstr>Örnek Uygulama</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Ali Fırat Demirbaş</cp:lastModifiedBy>
  <cp:revision>81</cp:revision>
  <dcterms:created xsi:type="dcterms:W3CDTF">2020-04-15T07:57:29Z</dcterms:created>
  <dcterms:modified xsi:type="dcterms:W3CDTF">2021-05-30T19:44:31Z</dcterms:modified>
</cp:coreProperties>
</file>