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61" r:id="rId4"/>
    <p:sldId id="271" r:id="rId5"/>
    <p:sldId id="262" r:id="rId6"/>
    <p:sldId id="264" r:id="rId7"/>
    <p:sldId id="258" r:id="rId8"/>
    <p:sldId id="276" r:id="rId9"/>
    <p:sldId id="275" r:id="rId10"/>
    <p:sldId id="265" r:id="rId11"/>
    <p:sldId id="266" r:id="rId12"/>
    <p:sldId id="268" r:id="rId13"/>
    <p:sldId id="273" r:id="rId14"/>
    <p:sldId id="274" r:id="rId15"/>
    <p:sldId id="272" r:id="rId16"/>
    <p:sldId id="270" r:id="rId17"/>
    <p:sldId id="259"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27" autoAdjust="0"/>
    <p:restoredTop sz="94660"/>
  </p:normalViewPr>
  <p:slideViewPr>
    <p:cSldViewPr snapToGrid="0">
      <p:cViewPr varScale="1">
        <p:scale>
          <a:sx n="115" d="100"/>
          <a:sy n="115" d="100"/>
        </p:scale>
        <p:origin x="34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3CDCE-6AE3-4868-A6A7-DC9386A3CB32}" type="datetimeFigureOut">
              <a:rPr lang="en-US" smtClean="0"/>
              <a:t>6/9/2021</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B89DC-2DD7-4BC4-870C-18A93307BF30}" type="slidenum">
              <a:rPr lang="en-US" smtClean="0"/>
              <a:t>‹#›</a:t>
            </a:fld>
            <a:endParaRPr lang="en-US"/>
          </a:p>
        </p:txBody>
      </p:sp>
    </p:spTree>
    <p:extLst>
      <p:ext uri="{BB962C8B-B14F-4D97-AF65-F5344CB8AC3E}">
        <p14:creationId xmlns:p14="http://schemas.microsoft.com/office/powerpoint/2010/main" val="30029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1569B82-D436-4971-9035-AF4560DC1D64}" type="datetime1">
              <a:rPr lang="en-US" smtClean="0"/>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B21D29A-68AE-46DC-A2BC-946C328F5BDB}" type="datetime1">
              <a:rPr lang="en-US" smtClean="0"/>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D71A21-0F16-4EE3-B595-C6DE0399F27F}" type="datetime1">
              <a:rPr lang="en-US" smtClean="0"/>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8446EC69-26BE-45F0-BB66-818E5DB7E1ED}" type="datetime1">
              <a:rPr lang="en-US" smtClean="0"/>
              <a:t>6/9/2021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2A2F2A86-30FA-4E37-A8CF-30B38A2CC104}" type="datetime1">
              <a:rPr lang="en-US" smtClean="0"/>
              <a:t>6/9/2021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FB8D07CC-1DEC-4BD5-8148-F528387EBB6B}" type="datetime1">
              <a:rPr lang="en-US" smtClean="0"/>
              <a:t>6/9/2021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E48B82A-782D-40A2-9162-8D3CB9B4A046}" type="datetime1">
              <a:rPr lang="en-US" smtClean="0"/>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4518E-DA6C-4A77-B837-1DD00265882E}" type="datetime1">
              <a:rPr lang="en-US" smtClean="0"/>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E29EDF-218D-4E2C-9A13-DE1F873BD9F5}" type="datetime1">
              <a:rPr lang="en-US" smtClean="0"/>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E3E3F1-DCC5-4608-B67F-0D58A7CCC12B}" type="datetime1">
              <a:rPr lang="en-US" smtClean="0"/>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0504325-DA4E-4610-964B-A327D29A7E33}" type="datetime1">
              <a:rPr lang="en-US" smtClean="0"/>
              <a:t>6/9/2021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9B5BB0C-DBB9-423D-8E78-55EFB52B628C}" type="datetime1">
              <a:rPr lang="en-US" smtClean="0"/>
              <a:t>6/9/2021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ADB6DB6-B633-4BFA-A3DC-C220FBB73565}" type="datetime1">
              <a:rPr lang="en-US" smtClean="0"/>
              <a:t>6/9/2021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C5D2A-4C52-4E9A-9242-3EC9DCB4D234}" type="datetime1">
              <a:rPr lang="en-US" smtClean="0"/>
              <a:t>6/9/2021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13B3B7B-988C-47FF-A6DE-8CCFFEE8D75E}" type="datetime1">
              <a:rPr lang="en-US" smtClean="0"/>
              <a:t>6/9/2021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2103D3-6CA7-45AF-A2CC-94B170EBA5CB}" type="datetime1">
              <a:rPr lang="en-US" smtClean="0"/>
              <a:t>6/9/2021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7ECAB0-4377-48FF-9B33-884EB4FED13B}" type="datetime1">
              <a:rPr lang="en-US" smtClean="0"/>
              <a:t>6/9/2021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cagataykiziltan.net/tr/tasarim-kaliplari-design-patterns/3-yapisal-tasarim-desenleri/2152-2/" TargetMode="External"/><Relationship Id="rId7" Type="http://schemas.openxmlformats.org/officeDocument/2006/relationships/hyperlink" Target="https://www.youtube.com/channel/UCIdYgV-XFjv9q0IHtzUTtQw" TargetMode="External"/><Relationship Id="rId2" Type="http://schemas.openxmlformats.org/officeDocument/2006/relationships/hyperlink" Target="https://medium.com/@veysel.gunes36/design-patterns-tasar%C4%B1m-desenleri-nedir-9d746fea30dc" TargetMode="Externa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hyperlink" Target="http://www.csharpnedir.com/articles/read/?id=513&amp;title" TargetMode="External"/><Relationship Id="rId4" Type="http://schemas.openxmlformats.org/officeDocument/2006/relationships/hyperlink" Target="https://www.gencayyildiz.com/blog/c-facade-design-patternfacade-tasarim-deseni/" TargetMode="External"/><Relationship Id="rId9" Type="http://schemas.openxmlformats.org/officeDocument/2006/relationships/hyperlink" Target="http://youtube.com/bmdersleri"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youtube.com/bmdersleri" TargetMode="Externa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harunozer.com/makale/abstract_factory_tasarim_deseni__abstract_factory_design_pattern.htm" TargetMode="External"/><Relationship Id="rId2" Type="http://schemas.openxmlformats.org/officeDocument/2006/relationships/hyperlink" Target="http://harunozer.com/makale/singleton_tasarim_deseni__singleton_design_pattern.htm" TargetMode="External"/><Relationship Id="rId1" Type="http://schemas.openxmlformats.org/officeDocument/2006/relationships/slideLayout" Target="../slideLayouts/slideLayout2.xml"/><Relationship Id="rId6" Type="http://schemas.openxmlformats.org/officeDocument/2006/relationships/hyperlink" Target="http://harunozer.com/makale/prototype_tasarim_deseni__prototype_design_pattern.htm" TargetMode="External"/><Relationship Id="rId5" Type="http://schemas.openxmlformats.org/officeDocument/2006/relationships/hyperlink" Target="http://harunozer.com/makale/factory_method_tasarim_deseni__factory_method_design_pattern.htm" TargetMode="External"/><Relationship Id="rId4" Type="http://schemas.openxmlformats.org/officeDocument/2006/relationships/hyperlink" Target="http://harunozer.com/makale/builder_tasarim_deseni__builder_design_pattern.htm"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harunozer.com/makale/proxy_tasarim_deseni__proxy_design_pattern.htm" TargetMode="External"/><Relationship Id="rId3" Type="http://schemas.openxmlformats.org/officeDocument/2006/relationships/hyperlink" Target="http://makale/bridge_tasarim_deseni__bridge_design_pattern.htm" TargetMode="External"/><Relationship Id="rId7" Type="http://schemas.openxmlformats.org/officeDocument/2006/relationships/hyperlink" Target="http://harunozer.com/makale/flyweight_tasarim_deseni__flyweight_design_pattern.htm" TargetMode="External"/><Relationship Id="rId2" Type="http://schemas.openxmlformats.org/officeDocument/2006/relationships/hyperlink" Target="http://harunozer.com/makale/adapter_tasarim_deseni__adapter_design_pattern.htm" TargetMode="External"/><Relationship Id="rId1" Type="http://schemas.openxmlformats.org/officeDocument/2006/relationships/slideLayout" Target="../slideLayouts/slideLayout2.xml"/><Relationship Id="rId6" Type="http://schemas.openxmlformats.org/officeDocument/2006/relationships/hyperlink" Target="http://harunozer.com/makale/facade_tasarim_deseni__facade_design_pattern.htm" TargetMode="External"/><Relationship Id="rId5" Type="http://schemas.openxmlformats.org/officeDocument/2006/relationships/hyperlink" Target="http://harunozer.com/makale/decorator_tasarim_deseni__decorator_design_pattern.htm" TargetMode="External"/><Relationship Id="rId4" Type="http://schemas.openxmlformats.org/officeDocument/2006/relationships/hyperlink" Target="http://harunozer.com/makale/composite_tasarim_deseni__composite_design_pattern.htm"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harunozer.com/makale/observer_tasarim_deseni__observer_design_pattern.htm" TargetMode="External"/><Relationship Id="rId3" Type="http://schemas.openxmlformats.org/officeDocument/2006/relationships/hyperlink" Target="http://harunozer.com/makale/komut_tasarim_deseni__command_design_pattern.htm" TargetMode="External"/><Relationship Id="rId7" Type="http://schemas.openxmlformats.org/officeDocument/2006/relationships/hyperlink" Target="http://harunozer.com/makale/memento_tasarim_deseni__memento_design_pattern.htm" TargetMode="External"/><Relationship Id="rId12" Type="http://schemas.openxmlformats.org/officeDocument/2006/relationships/hyperlink" Target="http://harunozer.com/makale/visitor_tasarim_deseni__visitor_design_pattern.htm" TargetMode="External"/><Relationship Id="rId2" Type="http://schemas.openxmlformats.org/officeDocument/2006/relationships/hyperlink" Target="http://harunozer.com/makale/sorumluluk_zinciri_tasarim_deseni__chain_of_responsibility_design_pattern.htm" TargetMode="External"/><Relationship Id="rId1" Type="http://schemas.openxmlformats.org/officeDocument/2006/relationships/slideLayout" Target="../slideLayouts/slideLayout2.xml"/><Relationship Id="rId6" Type="http://schemas.openxmlformats.org/officeDocument/2006/relationships/hyperlink" Target="http://harunozer.com/makale/mediator_tasarim_deseni__mediator_design_pattern.htm" TargetMode="External"/><Relationship Id="rId11" Type="http://schemas.openxmlformats.org/officeDocument/2006/relationships/hyperlink" Target="http://harunozer.com/makale/template_method_tasarim_deseni__template_method_design_pattern.htm" TargetMode="External"/><Relationship Id="rId5" Type="http://schemas.openxmlformats.org/officeDocument/2006/relationships/hyperlink" Target="http://harunozer.com/makale/iterator_tasarim_deseni__iterator_design_pattern.htm" TargetMode="External"/><Relationship Id="rId10" Type="http://schemas.openxmlformats.org/officeDocument/2006/relationships/hyperlink" Target="http://harunozer.com/makale/strategy_tasarim_deseni__strategy_design_pattern.htm" TargetMode="External"/><Relationship Id="rId4" Type="http://schemas.openxmlformats.org/officeDocument/2006/relationships/hyperlink" Target="http://harunozer.com/makale/interpreter_tasarim_deseni__interpreter_design_pattern.htm" TargetMode="External"/><Relationship Id="rId9" Type="http://schemas.openxmlformats.org/officeDocument/2006/relationships/hyperlink" Target="http://harunozer.com/makale/state_tasarim_deseni__state_design_pattern.htm"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947794" y="4370664"/>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1866004" y="2786776"/>
            <a:ext cx="9764202" cy="888718"/>
          </a:xfrm>
        </p:spPr>
        <p:txBody>
          <a:bodyPr>
            <a:normAutofit fontScale="90000"/>
          </a:bodyPr>
          <a:lstStyle/>
          <a:p>
            <a:pPr algn="ctr"/>
            <a:r>
              <a:rPr lang="tr-TR" dirty="0" err="1" smtClean="0"/>
              <a:t>Facade</a:t>
            </a:r>
            <a:r>
              <a:rPr lang="tr-TR" dirty="0" smtClean="0"/>
              <a:t>(Cephe) </a:t>
            </a:r>
            <a:r>
              <a:rPr lang="tr-TR" dirty="0"/>
              <a:t>Design </a:t>
            </a:r>
            <a:r>
              <a:rPr lang="tr-TR" dirty="0" err="1"/>
              <a:t>Pattern</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421677" y="4712102"/>
            <a:ext cx="5499078"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t>
            </a:r>
            <a:r>
              <a:rPr lang="tr-TR" b="1" dirty="0" smtClean="0">
                <a:solidFill>
                  <a:schemeClr val="tx1"/>
                </a:solidFill>
              </a:rPr>
              <a:t>Mehmet KÖK 1911404076</a:t>
            </a:r>
            <a:endParaRPr lang="tr-TR" b="1" dirty="0">
              <a:solidFill>
                <a:schemeClr val="tx1"/>
              </a:solidFill>
            </a:endParaRPr>
          </a:p>
          <a:p>
            <a:r>
              <a:rPr lang="tr-TR" dirty="0">
                <a:solidFill>
                  <a:schemeClr val="tx1"/>
                </a:solidFill>
              </a:rPr>
              <a:t>Tarih                            : </a:t>
            </a:r>
            <a:r>
              <a:rPr lang="tr-TR" dirty="0" smtClean="0">
                <a:solidFill>
                  <a:schemeClr val="tx1"/>
                </a:solidFill>
              </a:rPr>
              <a:t>08/06/2021</a:t>
            </a:r>
            <a:endParaRPr lang="tr-TR" dirty="0">
              <a:solidFill>
                <a:schemeClr val="tx1"/>
              </a:solidFill>
            </a:endParaRPr>
          </a:p>
          <a:p>
            <a:r>
              <a:rPr lang="tr-TR" dirty="0">
                <a:solidFill>
                  <a:schemeClr val="tx1"/>
                </a:solidFill>
              </a:rPr>
              <a:t>Sürüm                         : v1</a:t>
            </a: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951722" y="179000"/>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9C97840F-45F2-4B61-ACA8-042E075CB659}"/>
              </a:ext>
            </a:extLst>
          </p:cNvPr>
          <p:cNvPicPr>
            <a:picLocks noChangeAspect="1" noChangeArrowheads="1"/>
          </p:cNvPicPr>
          <p:nvPr/>
        </p:nvPicPr>
        <p:blipFill>
          <a:blip r:embed="rId3"/>
          <a:srcRect l="5357" r="5357"/>
          <a:stretch/>
        </p:blipFill>
        <p:spPr bwMode="auto">
          <a:xfrm>
            <a:off x="1866004" y="4326316"/>
            <a:ext cx="3731713" cy="23285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Alt Başlık 2">
            <a:extLst>
              <a:ext uri="{FF2B5EF4-FFF2-40B4-BE49-F238E27FC236}">
                <a16:creationId xmlns:a16="http://schemas.microsoft.com/office/drawing/2014/main" id="{49E0EA79-140A-465A-BD6F-C58E011B4CAE}"/>
              </a:ext>
            </a:extLst>
          </p:cNvPr>
          <p:cNvSpPr txBox="1">
            <a:spLocks/>
          </p:cNvSpPr>
          <p:nvPr/>
        </p:nvSpPr>
        <p:spPr>
          <a:xfrm>
            <a:off x="3854741" y="965324"/>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İleri Programlama Dersi</a:t>
            </a:r>
            <a:endParaRPr lang="en-US" b="1" dirty="0">
              <a:ln/>
              <a:solidFill>
                <a:schemeClr val="accent3"/>
              </a:solidFill>
            </a:endParaRPr>
          </a:p>
        </p:txBody>
      </p:sp>
      <p:pic>
        <p:nvPicPr>
          <p:cNvPr id="5" name="Resim 4">
            <a:hlinkClick r:id="rId4"/>
            <a:extLst>
              <a:ext uri="{FF2B5EF4-FFF2-40B4-BE49-F238E27FC236}">
                <a16:creationId xmlns:a16="http://schemas.microsoft.com/office/drawing/2014/main" id="{EED764AF-282C-4771-8AA0-42C0A63C7DC7}"/>
              </a:ext>
            </a:extLst>
          </p:cNvPr>
          <p:cNvPicPr>
            <a:picLocks noChangeAspect="1"/>
          </p:cNvPicPr>
          <p:nvPr/>
        </p:nvPicPr>
        <p:blipFill>
          <a:blip r:embed="rId5"/>
          <a:stretch>
            <a:fillRect/>
          </a:stretch>
        </p:blipFill>
        <p:spPr>
          <a:xfrm>
            <a:off x="810778" y="-55368"/>
            <a:ext cx="1778435" cy="1633526"/>
          </a:xfrm>
          <a:prstGeom prst="rect">
            <a:avLst/>
          </a:prstGeom>
        </p:spPr>
      </p:pic>
      <p:sp>
        <p:nvSpPr>
          <p:cNvPr id="8" name="Dikdörtgen 7">
            <a:extLst>
              <a:ext uri="{FF2B5EF4-FFF2-40B4-BE49-F238E27FC236}">
                <a16:creationId xmlns:a16="http://schemas.microsoft.com/office/drawing/2014/main" id="{1E4F3095-F1B4-404E-8096-C524CBBDD076}"/>
              </a:ext>
            </a:extLst>
          </p:cNvPr>
          <p:cNvSpPr/>
          <p:nvPr/>
        </p:nvSpPr>
        <p:spPr>
          <a:xfrm>
            <a:off x="399582" y="1366436"/>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ahyp="http://schemas.microsoft.com/office/drawing/2018/hyperlinkcolor" xmlns=""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pic>
        <p:nvPicPr>
          <p:cNvPr id="14" name="Picture 2">
            <a:extLst>
              <a:ext uri="{FF2B5EF4-FFF2-40B4-BE49-F238E27FC236}">
                <a16:creationId xmlns:a16="http://schemas.microsoft.com/office/drawing/2014/main" id="{BDEB69C2-A183-4D95-A820-41C76765ED57}"/>
              </a:ext>
            </a:extLst>
          </p:cNvPr>
          <p:cNvPicPr>
            <a:picLocks noChangeAspect="1" noChangeArrowheads="1"/>
          </p:cNvPicPr>
          <p:nvPr/>
        </p:nvPicPr>
        <p:blipFill>
          <a:blip r:embed="rId7"/>
          <a:srcRect/>
          <a:stretch/>
        </p:blipFill>
        <p:spPr bwMode="auto">
          <a:xfrm>
            <a:off x="9106545" y="179000"/>
            <a:ext cx="2685873" cy="182678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4613753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Uygulama </a:t>
            </a:r>
            <a:r>
              <a:rPr lang="tr-TR" dirty="0" smtClean="0"/>
              <a:t>Örneği Anlatımı</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35775" y="2655120"/>
            <a:ext cx="6942960" cy="1334989"/>
          </a:xfrm>
        </p:spPr>
        <p:txBody>
          <a:bodyPr>
            <a:normAutofit/>
          </a:bodyPr>
          <a:lstStyle/>
          <a:p>
            <a:pPr algn="just"/>
            <a:r>
              <a:rPr lang="tr-TR" dirty="0" smtClean="0"/>
              <a:t>Burada motorun iskeleti oluşturacak bir sınıf yaratıyoruz.</a:t>
            </a:r>
          </a:p>
          <a:p>
            <a:pPr algn="just"/>
            <a:r>
              <a:rPr lang="tr-TR" dirty="0" smtClean="0"/>
              <a:t>Giriş ve çıkış olacak şekilde değerler var bunu kullanıyoruz.</a:t>
            </a:r>
          </a:p>
          <a:p>
            <a:pPr algn="just"/>
            <a:r>
              <a:rPr lang="tr-TR" dirty="0" smtClean="0"/>
              <a:t>Doğru yanlış şekilde girdi yapabiliriz.</a:t>
            </a:r>
            <a:endParaRPr lang="tr-TR" dirty="0"/>
          </a:p>
          <a:p>
            <a:pPr algn="just"/>
            <a:endParaRPr lang="en-US"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5775" y="3898669"/>
            <a:ext cx="6868484" cy="982511"/>
          </a:xfrm>
          <a:prstGeom prst="rect">
            <a:avLst/>
          </a:prstGeom>
        </p:spPr>
      </p:pic>
      <p:pic>
        <p:nvPicPr>
          <p:cNvPr id="6" name="Resi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5775" y="1550066"/>
            <a:ext cx="7034400" cy="1105054"/>
          </a:xfrm>
          <a:prstGeom prst="rect">
            <a:avLst/>
          </a:prstGeom>
        </p:spPr>
      </p:pic>
      <p:sp>
        <p:nvSpPr>
          <p:cNvPr id="9" name="İçerik Yer Tutucusu 2">
            <a:extLst>
              <a:ext uri="{FF2B5EF4-FFF2-40B4-BE49-F238E27FC236}">
                <a16:creationId xmlns:a16="http://schemas.microsoft.com/office/drawing/2014/main" id="{F2A25E5B-E61F-42AF-BFF3-6EA49E8C2BEA}"/>
              </a:ext>
            </a:extLst>
          </p:cNvPr>
          <p:cNvSpPr txBox="1">
            <a:spLocks/>
          </p:cNvSpPr>
          <p:nvPr/>
        </p:nvSpPr>
        <p:spPr>
          <a:xfrm>
            <a:off x="1635775" y="4987097"/>
            <a:ext cx="6942960" cy="140539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tr-TR" dirty="0" smtClean="0"/>
              <a:t>Aynı şekilde burada da motoru oluşturacak bir sınıf yaratıyoruz </a:t>
            </a:r>
          </a:p>
          <a:p>
            <a:pPr algn="just"/>
            <a:r>
              <a:rPr lang="tr-TR" dirty="0"/>
              <a:t>Giriş ve çıkış olacak şekilde değerler var bunu kullanıyoruz.</a:t>
            </a:r>
          </a:p>
          <a:p>
            <a:pPr algn="just"/>
            <a:r>
              <a:rPr lang="tr-TR" dirty="0"/>
              <a:t>Doğru yanlış şekilde girdi yapabiliriz.</a:t>
            </a:r>
          </a:p>
          <a:p>
            <a:pPr algn="just"/>
            <a:endParaRPr lang="tr-TR" dirty="0" smtClean="0"/>
          </a:p>
          <a:p>
            <a:pPr algn="just"/>
            <a:endParaRPr lang="en-US" dirty="0"/>
          </a:p>
        </p:txBody>
      </p:sp>
    </p:spTree>
    <p:extLst>
      <p:ext uri="{BB962C8B-B14F-4D97-AF65-F5344CB8AC3E}">
        <p14:creationId xmlns:p14="http://schemas.microsoft.com/office/powerpoint/2010/main" val="31500357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Uygulama Örneği Anlatımı</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61189" y="1462882"/>
            <a:ext cx="9655408" cy="1488551"/>
          </a:xfrm>
        </p:spPr>
        <p:txBody>
          <a:bodyPr>
            <a:normAutofit/>
          </a:bodyPr>
          <a:lstStyle/>
          <a:p>
            <a:pPr algn="just"/>
            <a:r>
              <a:rPr lang="tr-TR" dirty="0" smtClean="0"/>
              <a:t>Burada araba oluşması için gerekli olan iskelet ve motoru tanımlayıp arabayı oluşturdu.</a:t>
            </a:r>
          </a:p>
          <a:p>
            <a:pPr algn="just"/>
            <a:r>
              <a:rPr lang="tr-TR" dirty="0" smtClean="0"/>
              <a:t>Alt kısmında ise arabanın rengi olacağını söylemiş ve renk oluşturmak için </a:t>
            </a:r>
            <a:r>
              <a:rPr lang="tr-TR" dirty="0" err="1" smtClean="0"/>
              <a:t>return</a:t>
            </a:r>
            <a:r>
              <a:rPr lang="tr-TR" dirty="0" smtClean="0"/>
              <a:t> etti.</a:t>
            </a:r>
            <a:endParaRPr lang="en-US"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0088" y="2951433"/>
            <a:ext cx="6878010" cy="2734057"/>
          </a:xfrm>
          <a:prstGeom prst="rect">
            <a:avLst/>
          </a:prstGeom>
        </p:spPr>
      </p:pic>
    </p:spTree>
    <p:extLst>
      <p:ext uri="{BB962C8B-B14F-4D97-AF65-F5344CB8AC3E}">
        <p14:creationId xmlns:p14="http://schemas.microsoft.com/office/powerpoint/2010/main" val="5276347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Uygulama Örneği Anlatımı</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9888" y="3270628"/>
            <a:ext cx="6782716" cy="1879410"/>
          </a:xfrm>
          <a:prstGeom prst="rect">
            <a:avLst/>
          </a:prstGeom>
        </p:spPr>
      </p:pic>
      <p:pic>
        <p:nvPicPr>
          <p:cNvPr id="6" name="Resi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888" y="1382959"/>
            <a:ext cx="7217619" cy="1243586"/>
          </a:xfrm>
          <a:prstGeom prst="rect">
            <a:avLst/>
          </a:prstGeom>
        </p:spPr>
      </p:pic>
      <p:sp>
        <p:nvSpPr>
          <p:cNvPr id="11"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579888" y="2729939"/>
            <a:ext cx="9655408" cy="655455"/>
          </a:xfrm>
        </p:spPr>
        <p:txBody>
          <a:bodyPr>
            <a:normAutofit/>
          </a:bodyPr>
          <a:lstStyle/>
          <a:p>
            <a:pPr algn="just"/>
            <a:r>
              <a:rPr lang="tr-TR" dirty="0" smtClean="0"/>
              <a:t>Burada renkleri seçebilmemiz için bir eleman dizisi oluşturup renkleri girdi yapılıyor.</a:t>
            </a:r>
            <a:endParaRPr lang="en-US" dirty="0"/>
          </a:p>
        </p:txBody>
      </p:sp>
      <p:sp>
        <p:nvSpPr>
          <p:cNvPr id="12" name="İçerik Yer Tutucusu 2">
            <a:extLst>
              <a:ext uri="{FF2B5EF4-FFF2-40B4-BE49-F238E27FC236}">
                <a16:creationId xmlns:a16="http://schemas.microsoft.com/office/drawing/2014/main" id="{F2A25E5B-E61F-42AF-BFF3-6EA49E8C2BEA}"/>
              </a:ext>
            </a:extLst>
          </p:cNvPr>
          <p:cNvSpPr txBox="1">
            <a:spLocks/>
          </p:cNvSpPr>
          <p:nvPr/>
        </p:nvSpPr>
        <p:spPr>
          <a:xfrm>
            <a:off x="1449655" y="5362999"/>
            <a:ext cx="9655408" cy="6554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tr-TR" dirty="0" smtClean="0"/>
              <a:t>Burada ise arabanın iskeletini, motorunu ve rengini alıp ekrana yansıtılıyor.</a:t>
            </a:r>
            <a:endParaRPr lang="en-US" dirty="0"/>
          </a:p>
        </p:txBody>
      </p:sp>
    </p:spTree>
    <p:extLst>
      <p:ext uri="{BB962C8B-B14F-4D97-AF65-F5344CB8AC3E}">
        <p14:creationId xmlns:p14="http://schemas.microsoft.com/office/powerpoint/2010/main" val="18167739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Uygulama Örneği Anlatımı</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415" y="1355996"/>
            <a:ext cx="6656810" cy="2424836"/>
          </a:xfrm>
          <a:prstGeom prst="rect">
            <a:avLst/>
          </a:prstGeom>
        </p:spPr>
      </p:pic>
      <p:sp>
        <p:nvSpPr>
          <p:cNvPr id="7" name="İçerik Yer Tutucusu 2">
            <a:extLst>
              <a:ext uri="{FF2B5EF4-FFF2-40B4-BE49-F238E27FC236}">
                <a16:creationId xmlns:a16="http://schemas.microsoft.com/office/drawing/2014/main" id="{F2A25E5B-E61F-42AF-BFF3-6EA49E8C2BEA}"/>
              </a:ext>
            </a:extLst>
          </p:cNvPr>
          <p:cNvSpPr txBox="1">
            <a:spLocks/>
          </p:cNvSpPr>
          <p:nvPr/>
        </p:nvSpPr>
        <p:spPr>
          <a:xfrm>
            <a:off x="1311579" y="4306150"/>
            <a:ext cx="9655408" cy="212790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tr-TR" dirty="0" smtClean="0"/>
              <a:t>Burada alınmak istenen araba özellikleri seçenekleri girilip almak istediğin arabanın motorunu , iskeletini ve rengi girip tercih yapıyor</a:t>
            </a:r>
            <a:r>
              <a:rPr lang="en-US" dirty="0" err="1" smtClean="0"/>
              <a:t>uz</a:t>
            </a:r>
            <a:r>
              <a:rPr lang="tr-TR" dirty="0" smtClean="0"/>
              <a:t>.</a:t>
            </a:r>
            <a:endParaRPr lang="en-US" dirty="0"/>
          </a:p>
          <a:p>
            <a:pPr algn="just"/>
            <a:r>
              <a:rPr lang="en-US" dirty="0" smtClean="0"/>
              <a:t> </a:t>
            </a:r>
            <a:r>
              <a:rPr lang="tr-TR" dirty="0" smtClean="0"/>
              <a:t>Araç üret komutunu girmiş oluyor</a:t>
            </a:r>
            <a:r>
              <a:rPr lang="en-US" dirty="0" err="1" smtClean="0"/>
              <a:t>uz</a:t>
            </a:r>
            <a:r>
              <a:rPr lang="tr-TR" dirty="0" smtClean="0"/>
              <a:t>.</a:t>
            </a:r>
            <a:endParaRPr lang="en-US" dirty="0"/>
          </a:p>
        </p:txBody>
      </p:sp>
    </p:spTree>
    <p:extLst>
      <p:ext uri="{BB962C8B-B14F-4D97-AF65-F5344CB8AC3E}">
        <p14:creationId xmlns:p14="http://schemas.microsoft.com/office/powerpoint/2010/main" val="5379397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Uygulama Örneği Anlatımı</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3704" y="3831642"/>
            <a:ext cx="2531343" cy="1693577"/>
          </a:xfrm>
          <a:prstGeom prst="rect">
            <a:avLst/>
          </a:prstGeom>
        </p:spPr>
      </p:pic>
      <p:pic>
        <p:nvPicPr>
          <p:cNvPr id="7" name="Resi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8518" y="1384684"/>
            <a:ext cx="6868484" cy="1491520"/>
          </a:xfrm>
          <a:prstGeom prst="rect">
            <a:avLst/>
          </a:prstGeom>
        </p:spPr>
      </p:pic>
      <p:sp>
        <p:nvSpPr>
          <p:cNvPr id="8" name="İçerik Yer Tutucusu 2">
            <a:extLst>
              <a:ext uri="{FF2B5EF4-FFF2-40B4-BE49-F238E27FC236}">
                <a16:creationId xmlns:a16="http://schemas.microsoft.com/office/drawing/2014/main" id="{F2A25E5B-E61F-42AF-BFF3-6EA49E8C2BEA}"/>
              </a:ext>
            </a:extLst>
          </p:cNvPr>
          <p:cNvSpPr txBox="1">
            <a:spLocks/>
          </p:cNvSpPr>
          <p:nvPr/>
        </p:nvSpPr>
        <p:spPr>
          <a:xfrm>
            <a:off x="1253390" y="2955134"/>
            <a:ext cx="9655408" cy="57777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tr-TR" dirty="0" smtClean="0"/>
              <a:t>Ve araç üretmek için girilen fonksiyonları çalıştırıyoruz ve aracımız üretilmiş oluyor. </a:t>
            </a:r>
            <a:endParaRPr lang="en-US" dirty="0"/>
          </a:p>
        </p:txBody>
      </p:sp>
      <p:sp>
        <p:nvSpPr>
          <p:cNvPr id="9" name="İçerik Yer Tutucusu 2">
            <a:extLst>
              <a:ext uri="{FF2B5EF4-FFF2-40B4-BE49-F238E27FC236}">
                <a16:creationId xmlns:a16="http://schemas.microsoft.com/office/drawing/2014/main" id="{F2A25E5B-E61F-42AF-BFF3-6EA49E8C2BEA}"/>
              </a:ext>
            </a:extLst>
          </p:cNvPr>
          <p:cNvSpPr txBox="1">
            <a:spLocks/>
          </p:cNvSpPr>
          <p:nvPr/>
        </p:nvSpPr>
        <p:spPr>
          <a:xfrm>
            <a:off x="4015047" y="4217558"/>
            <a:ext cx="6893751" cy="577775"/>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tr-TR" dirty="0" smtClean="0"/>
              <a:t>Üretilmiş olan aracımızın da özellikleri sonuç çıktı da görünmüş oluyor.</a:t>
            </a:r>
            <a:endParaRPr lang="en-US" dirty="0"/>
          </a:p>
        </p:txBody>
      </p:sp>
    </p:spTree>
    <p:extLst>
      <p:ext uri="{BB962C8B-B14F-4D97-AF65-F5344CB8AC3E}">
        <p14:creationId xmlns:p14="http://schemas.microsoft.com/office/powerpoint/2010/main" val="16422332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smtClean="0"/>
              <a:t>Tasarım Desenleri Bize Ne Sağlar?</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20190" y="1367149"/>
            <a:ext cx="10086553" cy="5364265"/>
          </a:xfrm>
        </p:spPr>
        <p:txBody>
          <a:bodyPr>
            <a:normAutofit/>
          </a:bodyPr>
          <a:lstStyle/>
          <a:p>
            <a:r>
              <a:rPr lang="tr-TR" i="1" dirty="0"/>
              <a:t>Nesneye dayalı programlamada sınıfların kendi içinde tutarlı, fakat diğer sınıflara en az bağımlı olmaları beklenir. Yazılım parçalarının tekrar kolayca kullanılabilir olmaları, kolayca genişleyebilir veya sistemden kolayca çıkarılabilir olmaları yani kısaca esnek olmaları beklenir. Yeni ihtiyaçların, yazılımın diğer kısımlarını en az biçimde etkileyerek yazılıma kolayca dahil olmaları beklenir. İşte tasarım desenleri, nesneye dayalı programlamanın bu prensiplerini doğru bir şekilde uygulamamızı sağlar.</a:t>
            </a:r>
          </a:p>
          <a:p>
            <a:r>
              <a:rPr lang="tr-TR" i="1" dirty="0"/>
              <a:t>Tasarım desenleri, daha önce sınanmış, ispatlanmış ve yararı görülmüş yazılım yöntemleri önerdiği için geliştirme sürecini hızlandırır. Yeniden kullanılabilir, esnek çözümler yazılımın büyümesini, genişlemesini kolaylaştırır. Desenleri bilen, bunlara aşina olmuş yazılımcı ve yazılım mimarları için kod okunabilirliği yüksek olur. Bu kişiler arasında ortak bir dil yaratmayı sağlayarak, iletişimi kolaylaştırır.</a:t>
            </a:r>
          </a:p>
          <a:p>
            <a:pPr marL="0" indent="0" algn="just">
              <a:buNone/>
            </a:pPr>
            <a:endParaRPr lang="en-US" dirty="0"/>
          </a:p>
        </p:txBody>
      </p:sp>
    </p:spTree>
    <p:extLst>
      <p:ext uri="{BB962C8B-B14F-4D97-AF65-F5344CB8AC3E}">
        <p14:creationId xmlns:p14="http://schemas.microsoft.com/office/powerpoint/2010/main" val="18882050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3133253" y="624110"/>
            <a:ext cx="8911687" cy="1280890"/>
          </a:xfrm>
        </p:spPr>
        <p:txBody>
          <a:bodyPr>
            <a:normAutofit/>
          </a:bodyPr>
          <a:lstStyle/>
          <a:p>
            <a:r>
              <a:rPr lang="tr-TR" dirty="0"/>
              <a:t>Sonuç</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59" y="1990603"/>
            <a:ext cx="10086553" cy="5364265"/>
          </a:xfrm>
        </p:spPr>
        <p:txBody>
          <a:bodyPr>
            <a:normAutofit/>
          </a:bodyPr>
          <a:lstStyle/>
          <a:p>
            <a:pPr algn="just"/>
            <a:r>
              <a:rPr lang="tr-TR" i="1" dirty="0"/>
              <a:t>Sonuç olarak tasarım desenlerini uygulayarak, etkin kodlar üretiriz, yazılımın kalitesini arttırırız. Zamandan ve yazılım için harcanan iş gücünden de tasarruf etmiş oluruz</a:t>
            </a:r>
            <a:r>
              <a:rPr lang="tr-TR" i="1" dirty="0" smtClean="0"/>
              <a:t>.</a:t>
            </a:r>
          </a:p>
          <a:p>
            <a:pPr algn="just"/>
            <a:r>
              <a:rPr lang="tr-TR" dirty="0" err="1"/>
              <a:t>Facade</a:t>
            </a:r>
            <a:r>
              <a:rPr lang="tr-TR" dirty="0"/>
              <a:t> kompleks bir mevcut sistemin </a:t>
            </a:r>
            <a:r>
              <a:rPr lang="tr-TR" dirty="0" err="1"/>
              <a:t>fonksiyonelitesini</a:t>
            </a:r>
            <a:r>
              <a:rPr lang="tr-TR" dirty="0"/>
              <a:t> daha üst seviyede </a:t>
            </a:r>
            <a:r>
              <a:rPr lang="tr-TR" dirty="0" err="1"/>
              <a:t>soyutlarak</a:t>
            </a:r>
            <a:r>
              <a:rPr lang="tr-TR" dirty="0"/>
              <a:t> kullanılmasını amaçlamaktadır. </a:t>
            </a:r>
            <a:r>
              <a:rPr lang="tr-TR" dirty="0" err="1"/>
              <a:t>Facade</a:t>
            </a:r>
            <a:r>
              <a:rPr lang="tr-TR" dirty="0"/>
              <a:t> tasarımının amacı tüm sistemi yeni bir alt sistem olarak </a:t>
            </a:r>
            <a:r>
              <a:rPr lang="tr-TR" dirty="0" err="1"/>
              <a:t>açığıa</a:t>
            </a:r>
            <a:r>
              <a:rPr lang="tr-TR" dirty="0"/>
              <a:t> çıkarmak değil </a:t>
            </a:r>
            <a:r>
              <a:rPr lang="tr-TR" dirty="0" err="1"/>
              <a:t>spesik</a:t>
            </a:r>
            <a:r>
              <a:rPr lang="tr-TR" dirty="0"/>
              <a:t> bir işi örneğin </a:t>
            </a:r>
            <a:r>
              <a:rPr lang="tr-TR" dirty="0" err="1"/>
              <a:t>veritabanında</a:t>
            </a:r>
            <a:r>
              <a:rPr lang="tr-TR" dirty="0"/>
              <a:t> sorgu çalıştırıp </a:t>
            </a:r>
            <a:r>
              <a:rPr lang="tr-TR" dirty="0" err="1"/>
              <a:t>sonunucunu</a:t>
            </a:r>
            <a:r>
              <a:rPr lang="tr-TR" dirty="0"/>
              <a:t> almayı daha basit ve anlaşılır kılmaktır.</a:t>
            </a:r>
            <a:endParaRPr lang="en-US" dirty="0"/>
          </a:p>
        </p:txBody>
      </p:sp>
    </p:spTree>
    <p:extLst>
      <p:ext uri="{BB962C8B-B14F-4D97-AF65-F5344CB8AC3E}">
        <p14:creationId xmlns:p14="http://schemas.microsoft.com/office/powerpoint/2010/main" val="26975881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Kaynaklar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p:txBody>
          <a:bodyPr/>
          <a:lstStyle/>
          <a:p>
            <a:r>
              <a:rPr lang="tr-TR" dirty="0">
                <a:hlinkClick r:id="rId2"/>
              </a:rPr>
              <a:t>https://medium.com/@</a:t>
            </a:r>
            <a:r>
              <a:rPr lang="tr-TR" dirty="0" smtClean="0">
                <a:hlinkClick r:id="rId2"/>
              </a:rPr>
              <a:t>veysel.gunes36/design-patterns-tasar%C4%B1m-desenleri-nedir-9d746fea30dc</a:t>
            </a:r>
            <a:endParaRPr lang="tr-TR" dirty="0" smtClean="0"/>
          </a:p>
          <a:p>
            <a:r>
              <a:rPr lang="en-US" dirty="0">
                <a:hlinkClick r:id="rId3"/>
              </a:rPr>
              <a:t>http://cagataykiziltan.net/tr/tasarim-kaliplari-design-patterns/3-yapisal-tasarim-desenleri/2152-2</a:t>
            </a:r>
            <a:r>
              <a:rPr lang="en-US" dirty="0" smtClean="0">
                <a:hlinkClick r:id="rId3"/>
              </a:rPr>
              <a:t>/</a:t>
            </a:r>
            <a:endParaRPr lang="tr-TR" dirty="0" smtClean="0"/>
          </a:p>
          <a:p>
            <a:r>
              <a:rPr lang="en-US" dirty="0">
                <a:hlinkClick r:id="rId4"/>
              </a:rPr>
              <a:t>https://www.gencayyildiz.com/blog/c-facade-design-patternfacade-tasarim-deseni</a:t>
            </a:r>
            <a:r>
              <a:rPr lang="en-US" dirty="0" smtClean="0">
                <a:hlinkClick r:id="rId4"/>
              </a:rPr>
              <a:t>/</a:t>
            </a:r>
            <a:endParaRPr lang="tr-TR" dirty="0" smtClean="0"/>
          </a:p>
          <a:p>
            <a:r>
              <a:rPr lang="en-US" dirty="0">
                <a:hlinkClick r:id="rId5"/>
              </a:rPr>
              <a:t>http://www.csharpnedir.com/articles/read/?id=513&amp;title</a:t>
            </a:r>
            <a:r>
              <a:rPr lang="en-US" dirty="0" smtClean="0"/>
              <a:t>=</a:t>
            </a:r>
            <a:endParaRPr lang="tr-TR" dirty="0" smtClean="0"/>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17</a:t>
            </a:fld>
            <a:endParaRPr lang="en-US" dirty="0"/>
          </a:p>
        </p:txBody>
      </p:sp>
      <p:pic>
        <p:nvPicPr>
          <p:cNvPr id="5" name="Picture 8" descr="Kurumsal Kimlik | Burdur Mehmet Akif Ersoy Üniversitesi">
            <a:extLst>
              <a:ext uri="{FF2B5EF4-FFF2-40B4-BE49-F238E27FC236}">
                <a16:creationId xmlns:a16="http://schemas.microsoft.com/office/drawing/2014/main" id="{B9692603-E4BF-4B67-BABB-587E14DDD61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8" name="Resim 7">
            <a:hlinkClick r:id="rId7"/>
            <a:extLst>
              <a:ext uri="{FF2B5EF4-FFF2-40B4-BE49-F238E27FC236}">
                <a16:creationId xmlns:a16="http://schemas.microsoft.com/office/drawing/2014/main" id="{E615FC51-021C-4530-9CCB-7B39F7838C2C}"/>
              </a:ext>
            </a:extLst>
          </p:cNvPr>
          <p:cNvPicPr>
            <a:picLocks noChangeAspect="1"/>
          </p:cNvPicPr>
          <p:nvPr/>
        </p:nvPicPr>
        <p:blipFill>
          <a:blip r:embed="rId8"/>
          <a:stretch>
            <a:fillRect/>
          </a:stretch>
        </p:blipFill>
        <p:spPr>
          <a:xfrm>
            <a:off x="9794742" y="4953001"/>
            <a:ext cx="1778435" cy="1633526"/>
          </a:xfrm>
          <a:prstGeom prst="rect">
            <a:avLst/>
          </a:prstGeom>
        </p:spPr>
      </p:pic>
      <p:sp>
        <p:nvSpPr>
          <p:cNvPr id="10" name="Dikdörtgen 9">
            <a:extLst>
              <a:ext uri="{FF2B5EF4-FFF2-40B4-BE49-F238E27FC236}">
                <a16:creationId xmlns:a16="http://schemas.microsoft.com/office/drawing/2014/main" id="{04E655F6-73B9-4FAB-871E-DBA2FF42B388}"/>
              </a:ext>
            </a:extLst>
          </p:cNvPr>
          <p:cNvSpPr/>
          <p:nvPr/>
        </p:nvSpPr>
        <p:spPr>
          <a:xfrm>
            <a:off x="9297466" y="6375757"/>
            <a:ext cx="2772989"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9"/>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561385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947794" y="4389562"/>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2810311" y="3232513"/>
            <a:ext cx="7768206" cy="888718"/>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İlginiz için teşekkürler…</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346176" y="4529540"/>
            <a:ext cx="5499078"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t>
            </a:r>
            <a:r>
              <a:rPr lang="tr-TR" dirty="0" smtClean="0">
                <a:solidFill>
                  <a:schemeClr val="tx1"/>
                </a:solidFill>
              </a:rPr>
              <a:t>: </a:t>
            </a:r>
            <a:r>
              <a:rPr lang="tr-TR" b="1" dirty="0" smtClean="0">
                <a:solidFill>
                  <a:schemeClr val="tx1"/>
                </a:solidFill>
              </a:rPr>
              <a:t>Mehmet KÖK 1911404076</a:t>
            </a:r>
            <a:r>
              <a:rPr lang="tr-TR" b="1" dirty="0">
                <a:solidFill>
                  <a:schemeClr val="tx1"/>
                </a:solidFill>
              </a:rPr>
              <a:t/>
            </a:r>
            <a:br>
              <a:rPr lang="tr-TR" b="1" dirty="0">
                <a:solidFill>
                  <a:schemeClr val="tx1"/>
                </a:solidFill>
              </a:rPr>
            </a:br>
            <a:r>
              <a:rPr lang="tr-TR" dirty="0">
                <a:solidFill>
                  <a:schemeClr val="tx1"/>
                </a:solidFill>
              </a:rPr>
              <a:t>E-posta                       </a:t>
            </a:r>
            <a:r>
              <a:rPr lang="tr-TR" dirty="0" smtClean="0">
                <a:solidFill>
                  <a:schemeClr val="tx1"/>
                </a:solidFill>
              </a:rPr>
              <a:t>:mehmetkokk1@gmail.com</a:t>
            </a:r>
            <a:endParaRPr lang="tr-TR" dirty="0">
              <a:solidFill>
                <a:schemeClr val="tx1"/>
              </a:solidFill>
            </a:endParaRPr>
          </a:p>
          <a:p>
            <a:r>
              <a:rPr lang="tr-TR" dirty="0">
                <a:solidFill>
                  <a:schemeClr val="tx1"/>
                </a:solidFill>
              </a:rPr>
              <a:t>Tarih                            : </a:t>
            </a:r>
            <a:r>
              <a:rPr lang="tr-TR" dirty="0" smtClean="0">
                <a:solidFill>
                  <a:schemeClr val="tx1"/>
                </a:solidFill>
              </a:rPr>
              <a:t>08/06/2021</a:t>
            </a:r>
            <a:endParaRPr lang="tr-TR" dirty="0">
              <a:solidFill>
                <a:schemeClr val="tx1"/>
              </a:solidFill>
            </a:endParaRPr>
          </a:p>
          <a:p>
            <a:r>
              <a:rPr lang="tr-TR" dirty="0">
                <a:solidFill>
                  <a:schemeClr val="tx1"/>
                </a:solidFill>
              </a:rPr>
              <a:t>Sürüm                         : v1</a:t>
            </a: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842154" y="245935"/>
            <a:ext cx="1992144" cy="685387"/>
          </a:xfrm>
          <a:prstGeom prst="rect">
            <a:avLst/>
          </a:prstGeom>
          <a:noFill/>
          <a:extLst>
            <a:ext uri="{909E8E84-426E-40DD-AFC4-6F175D3DCCD1}">
              <a14:hiddenFill xmlns:a14="http://schemas.microsoft.com/office/drawing/2010/main">
                <a:solidFill>
                  <a:srgbClr val="FFFFFF"/>
                </a:solidFill>
              </a14:hiddenFill>
            </a:ext>
          </a:extLst>
        </p:spPr>
      </p:pic>
      <p:sp>
        <p:nvSpPr>
          <p:cNvPr id="10" name="Alt Başlık 2">
            <a:extLst>
              <a:ext uri="{FF2B5EF4-FFF2-40B4-BE49-F238E27FC236}">
                <a16:creationId xmlns:a16="http://schemas.microsoft.com/office/drawing/2014/main" id="{F3FB4516-AA03-4E40-A3E9-4BD1CB9AAD92}"/>
              </a:ext>
            </a:extLst>
          </p:cNvPr>
          <p:cNvSpPr txBox="1">
            <a:spLocks/>
          </p:cNvSpPr>
          <p:nvPr/>
        </p:nvSpPr>
        <p:spPr>
          <a:xfrm>
            <a:off x="3745173" y="1037409"/>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İleri Programlama Dersi</a:t>
            </a:r>
            <a:endParaRPr lang="en-US" b="1" dirty="0">
              <a:ln/>
              <a:solidFill>
                <a:schemeClr val="accent3"/>
              </a:solidFill>
            </a:endParaRPr>
          </a:p>
        </p:txBody>
      </p:sp>
      <p:pic>
        <p:nvPicPr>
          <p:cNvPr id="12" name="Resim 11">
            <a:hlinkClick r:id="rId3"/>
            <a:extLst>
              <a:ext uri="{FF2B5EF4-FFF2-40B4-BE49-F238E27FC236}">
                <a16:creationId xmlns:a16="http://schemas.microsoft.com/office/drawing/2014/main" id="{6BDD6285-D7B4-4236-9241-3C7798F7D644}"/>
              </a:ext>
            </a:extLst>
          </p:cNvPr>
          <p:cNvPicPr>
            <a:picLocks noChangeAspect="1"/>
          </p:cNvPicPr>
          <p:nvPr/>
        </p:nvPicPr>
        <p:blipFill>
          <a:blip r:embed="rId4"/>
          <a:stretch>
            <a:fillRect/>
          </a:stretch>
        </p:blipFill>
        <p:spPr>
          <a:xfrm>
            <a:off x="880877" y="-28029"/>
            <a:ext cx="1778435" cy="1633526"/>
          </a:xfrm>
          <a:prstGeom prst="rect">
            <a:avLst/>
          </a:prstGeom>
        </p:spPr>
      </p:pic>
      <p:sp>
        <p:nvSpPr>
          <p:cNvPr id="13" name="Dikdörtgen 12">
            <a:extLst>
              <a:ext uri="{FF2B5EF4-FFF2-40B4-BE49-F238E27FC236}">
                <a16:creationId xmlns:a16="http://schemas.microsoft.com/office/drawing/2014/main" id="{9CA692D3-0526-46AB-B8B6-5B201CEEFBC0}"/>
              </a:ext>
            </a:extLst>
          </p:cNvPr>
          <p:cNvSpPr/>
          <p:nvPr/>
        </p:nvSpPr>
        <p:spPr>
          <a:xfrm>
            <a:off x="490929" y="1405544"/>
            <a:ext cx="2772989"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5"/>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pic>
        <p:nvPicPr>
          <p:cNvPr id="18" name="Picture 2">
            <a:extLst>
              <a:ext uri="{FF2B5EF4-FFF2-40B4-BE49-F238E27FC236}">
                <a16:creationId xmlns:a16="http://schemas.microsoft.com/office/drawing/2014/main" id="{1FB18176-8C29-4F50-9ACE-8E8E2FE1D844}"/>
              </a:ext>
            </a:extLst>
          </p:cNvPr>
          <p:cNvPicPr>
            <a:picLocks noChangeAspect="1" noChangeArrowheads="1"/>
          </p:cNvPicPr>
          <p:nvPr/>
        </p:nvPicPr>
        <p:blipFill>
          <a:blip r:embed="rId6"/>
          <a:srcRect/>
          <a:stretch/>
        </p:blipFill>
        <p:spPr bwMode="auto">
          <a:xfrm>
            <a:off x="9289425" y="242609"/>
            <a:ext cx="2685873" cy="182678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7937577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İçindekiler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683125" y="1479038"/>
            <a:ext cx="8915400" cy="4372867"/>
          </a:xfrm>
        </p:spPr>
        <p:txBody>
          <a:bodyPr>
            <a:normAutofit lnSpcReduction="10000"/>
          </a:bodyPr>
          <a:lstStyle/>
          <a:p>
            <a:r>
              <a:rPr lang="tr-TR" dirty="0" smtClean="0"/>
              <a:t>Design </a:t>
            </a:r>
            <a:r>
              <a:rPr lang="tr-TR" dirty="0" err="1" smtClean="0"/>
              <a:t>Patterns</a:t>
            </a:r>
            <a:r>
              <a:rPr lang="tr-TR" dirty="0" smtClean="0"/>
              <a:t> (Tasarım Desenleri) nedir?</a:t>
            </a:r>
          </a:p>
          <a:p>
            <a:pPr fontAlgn="base"/>
            <a:r>
              <a:rPr lang="tr-TR" dirty="0"/>
              <a:t>Design </a:t>
            </a:r>
            <a:r>
              <a:rPr lang="tr-TR" dirty="0" err="1"/>
              <a:t>Patterns</a:t>
            </a:r>
            <a:r>
              <a:rPr lang="tr-TR" dirty="0"/>
              <a:t> (Tasarım Desenleri)Çeşitleri </a:t>
            </a:r>
            <a:endParaRPr lang="tr-TR" dirty="0" smtClean="0"/>
          </a:p>
          <a:p>
            <a:pPr algn="just"/>
            <a:r>
              <a:rPr lang="tr-TR" dirty="0"/>
              <a:t>Oluşturucu(</a:t>
            </a:r>
            <a:r>
              <a:rPr lang="tr-TR" dirty="0" err="1"/>
              <a:t>Creational</a:t>
            </a:r>
            <a:r>
              <a:rPr lang="tr-TR" dirty="0"/>
              <a:t>) Tasarım </a:t>
            </a:r>
            <a:r>
              <a:rPr lang="tr-TR" dirty="0" smtClean="0"/>
              <a:t>Desenleri</a:t>
            </a:r>
          </a:p>
          <a:p>
            <a:pPr algn="just"/>
            <a:r>
              <a:rPr lang="tr-TR" dirty="0"/>
              <a:t>Yapısal(</a:t>
            </a:r>
            <a:r>
              <a:rPr lang="tr-TR" dirty="0" err="1"/>
              <a:t>Structual</a:t>
            </a:r>
            <a:r>
              <a:rPr lang="tr-TR" dirty="0"/>
              <a:t>) Tasarım </a:t>
            </a:r>
            <a:r>
              <a:rPr lang="tr-TR" dirty="0" smtClean="0"/>
              <a:t>Desenleri</a:t>
            </a:r>
          </a:p>
          <a:p>
            <a:pPr algn="just"/>
            <a:r>
              <a:rPr lang="tr-TR" dirty="0"/>
              <a:t>Davranışsal Tasarım </a:t>
            </a:r>
            <a:r>
              <a:rPr lang="tr-TR" dirty="0" smtClean="0"/>
              <a:t>Desenleri</a:t>
            </a:r>
            <a:endParaRPr lang="tr-TR" dirty="0"/>
          </a:p>
          <a:p>
            <a:r>
              <a:rPr lang="tr-TR" dirty="0" err="1" smtClean="0"/>
              <a:t>Facade</a:t>
            </a:r>
            <a:r>
              <a:rPr lang="tr-TR" dirty="0" smtClean="0"/>
              <a:t> Design </a:t>
            </a:r>
            <a:r>
              <a:rPr lang="tr-TR" dirty="0" err="1"/>
              <a:t>Pattern</a:t>
            </a:r>
            <a:r>
              <a:rPr lang="tr-TR" dirty="0"/>
              <a:t> nedir</a:t>
            </a:r>
            <a:r>
              <a:rPr lang="tr-TR" dirty="0" smtClean="0"/>
              <a:t>?</a:t>
            </a:r>
          </a:p>
          <a:p>
            <a:r>
              <a:rPr lang="tr-TR" dirty="0" err="1"/>
              <a:t>Facade</a:t>
            </a:r>
            <a:r>
              <a:rPr lang="tr-TR" dirty="0"/>
              <a:t> Design </a:t>
            </a:r>
            <a:r>
              <a:rPr lang="tr-TR" dirty="0" err="1"/>
              <a:t>Pattern</a:t>
            </a:r>
            <a:r>
              <a:rPr lang="tr-TR" dirty="0"/>
              <a:t> neden gereklidir </a:t>
            </a:r>
            <a:r>
              <a:rPr lang="tr-TR" dirty="0" smtClean="0"/>
              <a:t>?</a:t>
            </a:r>
          </a:p>
          <a:p>
            <a:r>
              <a:rPr lang="tr-TR" dirty="0"/>
              <a:t> </a:t>
            </a:r>
            <a:r>
              <a:rPr lang="tr-TR" dirty="0" err="1"/>
              <a:t>Facade</a:t>
            </a:r>
            <a:r>
              <a:rPr lang="tr-TR" dirty="0"/>
              <a:t> Design </a:t>
            </a:r>
            <a:r>
              <a:rPr lang="tr-TR" dirty="0" err="1"/>
              <a:t>Pattern</a:t>
            </a:r>
            <a:r>
              <a:rPr lang="tr-TR" dirty="0"/>
              <a:t> UML Diyagramı Uygulama </a:t>
            </a:r>
            <a:r>
              <a:rPr lang="tr-TR" dirty="0"/>
              <a:t>Örneği </a:t>
            </a:r>
            <a:r>
              <a:rPr lang="tr-TR" dirty="0" smtClean="0"/>
              <a:t>Anlatımı</a:t>
            </a:r>
          </a:p>
          <a:p>
            <a:r>
              <a:rPr lang="tr-TR" dirty="0"/>
              <a:t>Tasarım Desenleri Bize Ne Sağlar?</a:t>
            </a:r>
            <a:endParaRPr lang="tr-TR" dirty="0" smtClean="0"/>
          </a:p>
          <a:p>
            <a:r>
              <a:rPr lang="tr-TR" dirty="0" smtClean="0"/>
              <a:t>Sonuç</a:t>
            </a:r>
            <a:endParaRPr lang="tr-TR" dirty="0"/>
          </a:p>
          <a:p>
            <a:r>
              <a:rPr lang="tr-TR" dirty="0"/>
              <a:t>Kaynaklar</a:t>
            </a:r>
          </a:p>
          <a:p>
            <a:endParaRPr lang="tr-TR" dirty="0"/>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5" name="Picture 8" descr="Kurumsal Kimlik | Burdur Mehmet Akif Ersoy Üniversitesi">
            <a:extLst>
              <a:ext uri="{FF2B5EF4-FFF2-40B4-BE49-F238E27FC236}">
                <a16:creationId xmlns:a16="http://schemas.microsoft.com/office/drawing/2014/main" id="{9E6DEBDC-868E-48C5-8316-305D8ACCAB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ontent Icon Png ,HD PNG . (+) Pictures - vhv.rs">
            <a:extLst>
              <a:ext uri="{FF2B5EF4-FFF2-40B4-BE49-F238E27FC236}">
                <a16:creationId xmlns:a16="http://schemas.microsoft.com/office/drawing/2014/main" id="{30C9555B-79E5-493C-91CF-6C37CB0298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6719" y="1053076"/>
            <a:ext cx="3376426" cy="29836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Resim 5">
            <a:hlinkClick r:id="rId4"/>
            <a:extLst>
              <a:ext uri="{FF2B5EF4-FFF2-40B4-BE49-F238E27FC236}">
                <a16:creationId xmlns:a16="http://schemas.microsoft.com/office/drawing/2014/main" id="{5E0CEE4C-9B47-48D3-9C95-A5768F3000F3}"/>
              </a:ext>
            </a:extLst>
          </p:cNvPr>
          <p:cNvPicPr>
            <a:picLocks noChangeAspect="1"/>
          </p:cNvPicPr>
          <p:nvPr/>
        </p:nvPicPr>
        <p:blipFill>
          <a:blip r:embed="rId5"/>
          <a:stretch>
            <a:fillRect/>
          </a:stretch>
        </p:blipFill>
        <p:spPr>
          <a:xfrm>
            <a:off x="10228222" y="5153978"/>
            <a:ext cx="1778435" cy="1633526"/>
          </a:xfrm>
          <a:prstGeom prst="rect">
            <a:avLst/>
          </a:prstGeom>
        </p:spPr>
      </p:pic>
      <p:sp>
        <p:nvSpPr>
          <p:cNvPr id="9" name="Dikdörtgen 8">
            <a:extLst>
              <a:ext uri="{FF2B5EF4-FFF2-40B4-BE49-F238E27FC236}">
                <a16:creationId xmlns:a16="http://schemas.microsoft.com/office/drawing/2014/main" id="{119B20A2-A534-4B18-BCEA-DDD3194F8470}"/>
              </a:ext>
            </a:extLst>
          </p:cNvPr>
          <p:cNvSpPr/>
          <p:nvPr/>
        </p:nvSpPr>
        <p:spPr>
          <a:xfrm>
            <a:off x="9572776" y="654316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ahyp="http://schemas.microsoft.com/office/drawing/2018/hyperlinkcolor" xmlns=""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202282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pPr algn="ctr"/>
            <a:r>
              <a:rPr lang="tr-TR" dirty="0"/>
              <a:t>Design </a:t>
            </a:r>
            <a:r>
              <a:rPr lang="tr-TR" dirty="0" err="1"/>
              <a:t>Patterns</a:t>
            </a:r>
            <a:r>
              <a:rPr lang="tr-TR" dirty="0"/>
              <a:t> (Tasarım Desenleri) </a:t>
            </a:r>
            <a:r>
              <a:rPr lang="tr-TR" dirty="0" smtClean="0"/>
              <a:t>Nedir</a:t>
            </a:r>
            <a:r>
              <a:rPr lang="tr-TR" dirty="0"/>
              <a:t>?</a:t>
            </a:r>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10408642" cy="4589387"/>
          </a:xfrm>
        </p:spPr>
        <p:txBody>
          <a:bodyPr>
            <a:normAutofit/>
          </a:bodyPr>
          <a:lstStyle/>
          <a:p>
            <a:pPr algn="just"/>
            <a:endParaRPr lang="tr-TR" dirty="0" smtClean="0"/>
          </a:p>
          <a:p>
            <a:pPr algn="just"/>
            <a:r>
              <a:rPr lang="tr-TR" b="1" dirty="0" smtClean="0"/>
              <a:t>Oluşturucu(</a:t>
            </a:r>
            <a:r>
              <a:rPr lang="tr-TR" b="1" dirty="0" err="1" smtClean="0"/>
              <a:t>Creational</a:t>
            </a:r>
            <a:r>
              <a:rPr lang="tr-TR" b="1" dirty="0"/>
              <a:t>) </a:t>
            </a:r>
            <a:r>
              <a:rPr lang="tr-TR" b="1" dirty="0" smtClean="0"/>
              <a:t>Tasarım Desenleri</a:t>
            </a:r>
          </a:p>
          <a:p>
            <a:pPr algn="just"/>
            <a:endParaRPr lang="tr-TR" dirty="0" smtClean="0"/>
          </a:p>
          <a:p>
            <a:pPr algn="just"/>
            <a:r>
              <a:rPr lang="tr-TR" b="1" dirty="0" smtClean="0"/>
              <a:t>Yapısal(</a:t>
            </a:r>
            <a:r>
              <a:rPr lang="tr-TR" b="1" dirty="0" err="1" smtClean="0"/>
              <a:t>Structual</a:t>
            </a:r>
            <a:r>
              <a:rPr lang="tr-TR" b="1" dirty="0" smtClean="0"/>
              <a:t>) Tasarım Desenleri</a:t>
            </a:r>
          </a:p>
          <a:p>
            <a:pPr algn="just"/>
            <a:endParaRPr lang="tr-TR" dirty="0" smtClean="0"/>
          </a:p>
          <a:p>
            <a:pPr algn="just"/>
            <a:r>
              <a:rPr lang="tr-TR" b="1" dirty="0" smtClean="0"/>
              <a:t>Davranışsal </a:t>
            </a:r>
            <a:r>
              <a:rPr lang="tr-TR" b="1" dirty="0"/>
              <a:t>T</a:t>
            </a:r>
            <a:r>
              <a:rPr lang="tr-TR" b="1" dirty="0" smtClean="0"/>
              <a:t>asarım </a:t>
            </a:r>
            <a:r>
              <a:rPr lang="tr-TR" b="1" dirty="0"/>
              <a:t>D</a:t>
            </a:r>
            <a:r>
              <a:rPr lang="tr-TR" b="1" dirty="0" smtClean="0"/>
              <a:t>esenleri</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3254871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168382" y="512462"/>
            <a:ext cx="8911687" cy="1280890"/>
          </a:xfrm>
        </p:spPr>
        <p:txBody>
          <a:bodyPr>
            <a:normAutofit/>
          </a:bodyPr>
          <a:lstStyle/>
          <a:p>
            <a:pPr algn="ctr"/>
            <a:r>
              <a:rPr lang="tr-TR" dirty="0" smtClean="0"/>
              <a:t>Oluşturucu(</a:t>
            </a:r>
            <a:r>
              <a:rPr lang="tr-TR" dirty="0" err="1" smtClean="0"/>
              <a:t>Creational</a:t>
            </a:r>
            <a:r>
              <a:rPr lang="tr-TR" dirty="0" smtClean="0"/>
              <a:t>) </a:t>
            </a:r>
            <a:r>
              <a:rPr lang="tr-TR" dirty="0"/>
              <a:t>T</a:t>
            </a:r>
            <a:r>
              <a:rPr lang="tr-TR" dirty="0" smtClean="0"/>
              <a:t>asarım </a:t>
            </a:r>
            <a:r>
              <a:rPr lang="tr-TR" dirty="0"/>
              <a:t>D</a:t>
            </a:r>
            <a:r>
              <a:rPr lang="tr-TR" dirty="0" smtClean="0"/>
              <a:t>esenleri</a:t>
            </a:r>
            <a:endParaRPr lang="tr-TR"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10408642" cy="3235914"/>
          </a:xfrm>
        </p:spPr>
        <p:txBody>
          <a:bodyPr>
            <a:normAutofit/>
          </a:bodyPr>
          <a:lstStyle/>
          <a:p>
            <a:pPr marL="0" indent="0" algn="just">
              <a:buNone/>
            </a:pPr>
            <a:r>
              <a:rPr lang="tr-TR" b="1" dirty="0" smtClean="0"/>
              <a:t>Nesnelerin nasıl </a:t>
            </a:r>
            <a:r>
              <a:rPr lang="tr-TR" b="1" dirty="0"/>
              <a:t>yaratılacağı hakkında öneriler sunar</a:t>
            </a:r>
            <a:r>
              <a:rPr lang="tr-TR" b="1" dirty="0" smtClean="0"/>
              <a:t>.</a:t>
            </a:r>
          </a:p>
          <a:p>
            <a:pPr marL="0" indent="0" algn="just">
              <a:buNone/>
            </a:pPr>
            <a:endParaRPr lang="tr-TR" b="1" dirty="0" smtClean="0"/>
          </a:p>
          <a:p>
            <a:pPr algn="just">
              <a:buFont typeface="Wingdings" panose="05000000000000000000" pitchFamily="2" charset="2"/>
              <a:buChar char="§"/>
            </a:pPr>
            <a:r>
              <a:rPr lang="tr-TR" u="sng" dirty="0" err="1" smtClean="0">
                <a:hlinkClick r:id="rId2"/>
              </a:rPr>
              <a:t>Singleton</a:t>
            </a:r>
            <a:r>
              <a:rPr lang="tr-TR" u="sng" dirty="0" smtClean="0"/>
              <a:t> (tek nesn</a:t>
            </a:r>
            <a:r>
              <a:rPr lang="tr-TR" u="sng" dirty="0"/>
              <a:t>e</a:t>
            </a:r>
            <a:r>
              <a:rPr lang="tr-TR" u="sng" dirty="0" smtClean="0"/>
              <a:t>)</a:t>
            </a:r>
          </a:p>
          <a:p>
            <a:pPr algn="just">
              <a:buFont typeface="Wingdings" panose="05000000000000000000" pitchFamily="2" charset="2"/>
              <a:buChar char="§"/>
            </a:pPr>
            <a:r>
              <a:rPr lang="tr-TR" u="sng" dirty="0" err="1" smtClean="0">
                <a:hlinkClick r:id="rId3"/>
              </a:rPr>
              <a:t>Abstract</a:t>
            </a:r>
            <a:r>
              <a:rPr lang="tr-TR" u="sng" dirty="0" smtClean="0">
                <a:hlinkClick r:id="rId3"/>
              </a:rPr>
              <a:t> </a:t>
            </a:r>
            <a:r>
              <a:rPr lang="tr-TR" u="sng" dirty="0" err="1" smtClean="0">
                <a:hlinkClick r:id="rId3"/>
              </a:rPr>
              <a:t>Factory</a:t>
            </a:r>
            <a:r>
              <a:rPr lang="tr-TR" u="sng" dirty="0" smtClean="0"/>
              <a:t> (Soyut Fabrika) </a:t>
            </a:r>
          </a:p>
          <a:p>
            <a:pPr algn="just">
              <a:buFont typeface="Wingdings" panose="05000000000000000000" pitchFamily="2" charset="2"/>
              <a:buChar char="§"/>
            </a:pPr>
            <a:r>
              <a:rPr lang="tr-TR" u="sng" dirty="0" err="1" smtClean="0">
                <a:hlinkClick r:id="rId4"/>
              </a:rPr>
              <a:t>Builder</a:t>
            </a:r>
            <a:r>
              <a:rPr lang="tr-TR" u="sng" dirty="0" err="1" smtClean="0">
                <a:hlinkClick r:id="rId3"/>
              </a:rPr>
              <a:t>tory</a:t>
            </a:r>
            <a:r>
              <a:rPr lang="tr-TR" u="sng" dirty="0" smtClean="0"/>
              <a:t> (Yapımcı) </a:t>
            </a:r>
          </a:p>
          <a:p>
            <a:pPr algn="just">
              <a:buFont typeface="Wingdings" panose="05000000000000000000" pitchFamily="2" charset="2"/>
              <a:buChar char="§"/>
            </a:pPr>
            <a:r>
              <a:rPr lang="tr-TR" u="sng" dirty="0" smtClean="0">
                <a:hlinkClick r:id="rId4"/>
              </a:rPr>
              <a:t>Builder</a:t>
            </a:r>
            <a:r>
              <a:rPr lang="tr-TR" u="sng" dirty="0" smtClean="0"/>
              <a:t> (Oluşturucu) </a:t>
            </a:r>
          </a:p>
          <a:p>
            <a:pPr algn="just">
              <a:buFont typeface="Wingdings" panose="05000000000000000000" pitchFamily="2" charset="2"/>
              <a:buChar char="§"/>
            </a:pPr>
            <a:r>
              <a:rPr lang="tr-TR" u="sng" dirty="0" err="1">
                <a:hlinkClick r:id="rId5"/>
              </a:rPr>
              <a:t>Factory</a:t>
            </a:r>
            <a:r>
              <a:rPr lang="tr-TR" u="sng" dirty="0">
                <a:hlinkClick r:id="rId5"/>
              </a:rPr>
              <a:t> </a:t>
            </a:r>
            <a:r>
              <a:rPr lang="tr-TR" u="sng" dirty="0" err="1" smtClean="0">
                <a:hlinkClick r:id="rId5"/>
              </a:rPr>
              <a:t>Method</a:t>
            </a:r>
            <a:r>
              <a:rPr lang="tr-TR" u="sng" dirty="0" smtClean="0"/>
              <a:t> (Fabrika Yöntemi) </a:t>
            </a:r>
          </a:p>
          <a:p>
            <a:pPr algn="just">
              <a:buFont typeface="Wingdings" panose="05000000000000000000" pitchFamily="2" charset="2"/>
              <a:buChar char="§"/>
            </a:pPr>
            <a:r>
              <a:rPr lang="tr-TR" u="sng" dirty="0" err="1" smtClean="0">
                <a:solidFill>
                  <a:srgbClr val="FF0000"/>
                </a:solidFill>
                <a:hlinkClick r:id="rId6"/>
              </a:rPr>
              <a:t>Prototype</a:t>
            </a:r>
            <a:r>
              <a:rPr lang="tr-TR" u="sng" dirty="0"/>
              <a:t> </a:t>
            </a:r>
            <a:r>
              <a:rPr lang="tr-TR" u="sng" dirty="0" smtClean="0"/>
              <a:t>(Prototip)</a:t>
            </a:r>
            <a:endParaRPr lang="en-US" b="1" dirty="0">
              <a:solidFill>
                <a:srgbClr val="FF0000"/>
              </a:solidFill>
            </a:endParaRP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6764391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pPr algn="ctr"/>
            <a:r>
              <a:rPr lang="tr-TR" dirty="0"/>
              <a:t>Yapısal(</a:t>
            </a:r>
            <a:r>
              <a:rPr lang="tr-TR" dirty="0" err="1"/>
              <a:t>Structual</a:t>
            </a:r>
            <a:r>
              <a:rPr lang="tr-TR" dirty="0"/>
              <a:t>) Tasarım Desenleri</a:t>
            </a:r>
            <a:br>
              <a:rPr lang="tr-TR" dirty="0"/>
            </a:b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60" y="1405650"/>
            <a:ext cx="10086552" cy="4472635"/>
          </a:xfrm>
        </p:spPr>
        <p:txBody>
          <a:bodyPr>
            <a:normAutofit/>
          </a:bodyPr>
          <a:lstStyle/>
          <a:p>
            <a:pPr marL="0" indent="0" algn="just">
              <a:buNone/>
            </a:pPr>
            <a:r>
              <a:rPr lang="tr-TR" b="1" dirty="0"/>
              <a:t>Sınıflar arasındaki ilişkileri belirleme önerileri sunar, Nasıl türetilmeli, hangi nesneleri içermeli, sınıflar </a:t>
            </a:r>
            <a:r>
              <a:rPr lang="tr-TR" b="1" dirty="0" smtClean="0"/>
              <a:t>birbirlerini </a:t>
            </a:r>
            <a:r>
              <a:rPr lang="tr-TR" b="1" dirty="0"/>
              <a:t>nasıl bağlı olmalı gibi soruların cevaplarını yanıtlar</a:t>
            </a:r>
            <a:r>
              <a:rPr lang="tr-TR" b="1" dirty="0" smtClean="0"/>
              <a:t>.</a:t>
            </a:r>
          </a:p>
          <a:p>
            <a:pPr algn="just">
              <a:buFont typeface="Wingdings" panose="05000000000000000000" pitchFamily="2" charset="2"/>
              <a:buChar char="§"/>
            </a:pPr>
            <a:r>
              <a:rPr lang="tr-TR" u="sng" dirty="0" err="1" smtClean="0">
                <a:hlinkClick r:id="rId2"/>
              </a:rPr>
              <a:t>Adapter</a:t>
            </a:r>
            <a:r>
              <a:rPr lang="tr-TR" u="sng" dirty="0" smtClean="0"/>
              <a:t> (Adaptör)</a:t>
            </a:r>
          </a:p>
          <a:p>
            <a:pPr algn="just">
              <a:buFont typeface="Wingdings" panose="05000000000000000000" pitchFamily="2" charset="2"/>
              <a:buChar char="§"/>
            </a:pPr>
            <a:r>
              <a:rPr lang="tr-TR" u="sng" dirty="0" smtClean="0">
                <a:hlinkClick r:id="rId3"/>
              </a:rPr>
              <a:t>Bridge</a:t>
            </a:r>
            <a:r>
              <a:rPr lang="tr-TR" u="sng" dirty="0" smtClean="0"/>
              <a:t>(Köprü)</a:t>
            </a:r>
          </a:p>
          <a:p>
            <a:pPr algn="just">
              <a:buFont typeface="Wingdings" panose="05000000000000000000" pitchFamily="2" charset="2"/>
              <a:buChar char="§"/>
            </a:pPr>
            <a:r>
              <a:rPr lang="tr-TR" u="sng" dirty="0" err="1" smtClean="0">
                <a:hlinkClick r:id="rId4"/>
              </a:rPr>
              <a:t>Composite</a:t>
            </a:r>
            <a:r>
              <a:rPr lang="tr-TR" u="sng" dirty="0" smtClean="0"/>
              <a:t>(Bileşi</a:t>
            </a:r>
            <a:r>
              <a:rPr lang="tr-TR" u="sng" dirty="0"/>
              <a:t>k</a:t>
            </a:r>
            <a:r>
              <a:rPr lang="tr-TR" u="sng" dirty="0" smtClean="0"/>
              <a:t>)</a:t>
            </a:r>
          </a:p>
          <a:p>
            <a:pPr algn="just">
              <a:buFont typeface="Wingdings" panose="05000000000000000000" pitchFamily="2" charset="2"/>
              <a:buChar char="§"/>
            </a:pPr>
            <a:r>
              <a:rPr lang="tr-TR" u="sng" dirty="0" err="1" smtClean="0">
                <a:hlinkClick r:id="rId5"/>
              </a:rPr>
              <a:t>Decorator</a:t>
            </a:r>
            <a:r>
              <a:rPr lang="tr-TR" u="sng" dirty="0" smtClean="0"/>
              <a:t>(</a:t>
            </a:r>
            <a:r>
              <a:rPr lang="tr-TR" u="sng" dirty="0" err="1" smtClean="0"/>
              <a:t>Dekaratör</a:t>
            </a:r>
            <a:r>
              <a:rPr lang="tr-TR" u="sng" dirty="0" smtClean="0"/>
              <a:t>)</a:t>
            </a:r>
          </a:p>
          <a:p>
            <a:pPr algn="just">
              <a:buFont typeface="Wingdings" panose="05000000000000000000" pitchFamily="2" charset="2"/>
              <a:buChar char="§"/>
            </a:pPr>
            <a:r>
              <a:rPr lang="tr-TR" u="sng" dirty="0" err="1" smtClean="0">
                <a:hlinkClick r:id="rId6"/>
              </a:rPr>
              <a:t>Facade</a:t>
            </a:r>
            <a:r>
              <a:rPr lang="tr-TR" u="sng" dirty="0" smtClean="0"/>
              <a:t>(Cephe)</a:t>
            </a:r>
          </a:p>
          <a:p>
            <a:pPr algn="just">
              <a:buFont typeface="Wingdings" panose="05000000000000000000" pitchFamily="2" charset="2"/>
              <a:buChar char="§"/>
            </a:pPr>
            <a:r>
              <a:rPr lang="tr-TR" u="sng" dirty="0" err="1" smtClean="0">
                <a:hlinkClick r:id="rId7"/>
              </a:rPr>
              <a:t>Flyweight</a:t>
            </a:r>
            <a:endParaRPr lang="tr-TR" u="sng" dirty="0" smtClean="0"/>
          </a:p>
          <a:p>
            <a:pPr algn="just">
              <a:buFont typeface="Wingdings" panose="05000000000000000000" pitchFamily="2" charset="2"/>
              <a:buChar char="§"/>
            </a:pPr>
            <a:r>
              <a:rPr lang="tr-TR" u="sng" dirty="0" smtClean="0">
                <a:hlinkClick r:id="rId8"/>
              </a:rPr>
              <a:t>Proxy</a:t>
            </a:r>
            <a:r>
              <a:rPr lang="tr-TR" u="sng" dirty="0" smtClean="0"/>
              <a:t>(Vekil)</a:t>
            </a:r>
            <a:endParaRPr lang="en-US" b="1" dirty="0"/>
          </a:p>
        </p:txBody>
      </p:sp>
    </p:spTree>
    <p:extLst>
      <p:ext uri="{BB962C8B-B14F-4D97-AF65-F5344CB8AC3E}">
        <p14:creationId xmlns:p14="http://schemas.microsoft.com/office/powerpoint/2010/main" val="12917462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pPr algn="just"/>
            <a:r>
              <a:rPr lang="tr-TR" dirty="0"/>
              <a:t>Davranışsal Tasarım Desenleri</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60" y="1282276"/>
            <a:ext cx="10086552" cy="5053210"/>
          </a:xfrm>
        </p:spPr>
        <p:txBody>
          <a:bodyPr>
            <a:normAutofit lnSpcReduction="10000"/>
          </a:bodyPr>
          <a:lstStyle/>
          <a:p>
            <a:pPr marL="0" indent="0" algn="just">
              <a:buNone/>
            </a:pPr>
            <a:r>
              <a:rPr lang="tr-TR" b="1" dirty="0"/>
              <a:t>Soruna göre nesneler arası ortak haberleşmeyi en iyi şekilde kurmamıza öneriler sunar</a:t>
            </a:r>
            <a:r>
              <a:rPr lang="tr-TR" b="1" dirty="0" smtClean="0"/>
              <a:t>.</a:t>
            </a:r>
          </a:p>
          <a:p>
            <a:pPr marL="0" indent="0" algn="just">
              <a:buNone/>
            </a:pPr>
            <a:endParaRPr lang="tr-TR" b="1" dirty="0" smtClean="0"/>
          </a:p>
          <a:p>
            <a:pPr algn="just">
              <a:buFont typeface="Wingdings" panose="05000000000000000000" pitchFamily="2" charset="2"/>
              <a:buChar char="§"/>
            </a:pPr>
            <a:r>
              <a:rPr lang="tr-TR" u="sng" dirty="0" err="1">
                <a:hlinkClick r:id="rId2"/>
              </a:rPr>
              <a:t>Chain</a:t>
            </a:r>
            <a:r>
              <a:rPr lang="tr-TR" u="sng" dirty="0">
                <a:hlinkClick r:id="rId2"/>
              </a:rPr>
              <a:t> of </a:t>
            </a:r>
            <a:r>
              <a:rPr lang="tr-TR" u="sng" dirty="0" err="1" smtClean="0">
                <a:hlinkClick r:id="rId2"/>
              </a:rPr>
              <a:t>responsibility</a:t>
            </a:r>
            <a:r>
              <a:rPr lang="tr-TR" u="sng" dirty="0" smtClean="0"/>
              <a:t>(Sorumluluk zinciri)</a:t>
            </a:r>
          </a:p>
          <a:p>
            <a:pPr algn="just">
              <a:buFont typeface="Wingdings" panose="05000000000000000000" pitchFamily="2" charset="2"/>
              <a:buChar char="§"/>
            </a:pPr>
            <a:r>
              <a:rPr lang="tr-TR" u="sng" dirty="0" err="1" smtClean="0">
                <a:hlinkClick r:id="rId3"/>
              </a:rPr>
              <a:t>Command</a:t>
            </a:r>
            <a:r>
              <a:rPr lang="tr-TR" u="sng" dirty="0" smtClean="0"/>
              <a:t> (Komut) </a:t>
            </a:r>
          </a:p>
          <a:p>
            <a:pPr algn="just">
              <a:buFont typeface="Wingdings" panose="05000000000000000000" pitchFamily="2" charset="2"/>
              <a:buChar char="§"/>
            </a:pPr>
            <a:r>
              <a:rPr lang="tr-TR" u="sng" dirty="0" smtClean="0">
                <a:hlinkClick r:id="rId4"/>
              </a:rPr>
              <a:t>Interpreter</a:t>
            </a:r>
            <a:r>
              <a:rPr lang="tr-TR" u="sng" dirty="0" smtClean="0"/>
              <a:t> (Çevirmen) </a:t>
            </a:r>
          </a:p>
          <a:p>
            <a:pPr algn="just">
              <a:buFont typeface="Wingdings" panose="05000000000000000000" pitchFamily="2" charset="2"/>
              <a:buChar char="§"/>
            </a:pPr>
            <a:r>
              <a:rPr lang="tr-TR" u="sng" dirty="0" err="1" smtClean="0">
                <a:hlinkClick r:id="rId5"/>
              </a:rPr>
              <a:t>Iterator</a:t>
            </a:r>
            <a:r>
              <a:rPr lang="tr-TR" u="sng" dirty="0" smtClean="0"/>
              <a:t> (Yineleyici) </a:t>
            </a:r>
          </a:p>
          <a:p>
            <a:pPr algn="just">
              <a:buFont typeface="Wingdings" panose="05000000000000000000" pitchFamily="2" charset="2"/>
              <a:buChar char="§"/>
            </a:pPr>
            <a:r>
              <a:rPr lang="tr-TR" u="sng" dirty="0" err="1" smtClean="0">
                <a:hlinkClick r:id="rId6"/>
              </a:rPr>
              <a:t>Mediator</a:t>
            </a:r>
            <a:r>
              <a:rPr lang="tr-TR" u="sng" dirty="0" smtClean="0"/>
              <a:t> (Arabulucu)</a:t>
            </a:r>
          </a:p>
          <a:p>
            <a:pPr algn="just">
              <a:buFont typeface="Wingdings" panose="05000000000000000000" pitchFamily="2" charset="2"/>
              <a:buChar char="§"/>
            </a:pPr>
            <a:r>
              <a:rPr lang="tr-TR" u="sng" dirty="0" err="1" smtClean="0">
                <a:hlinkClick r:id="rId7"/>
              </a:rPr>
              <a:t>Memento</a:t>
            </a:r>
            <a:r>
              <a:rPr lang="tr-TR" u="sng" dirty="0" smtClean="0"/>
              <a:t> </a:t>
            </a:r>
          </a:p>
          <a:p>
            <a:pPr algn="just">
              <a:buFont typeface="Wingdings" panose="05000000000000000000" pitchFamily="2" charset="2"/>
              <a:buChar char="§"/>
            </a:pPr>
            <a:r>
              <a:rPr lang="tr-TR" u="sng" dirty="0" err="1" smtClean="0">
                <a:hlinkClick r:id="rId8"/>
              </a:rPr>
              <a:t>Observer</a:t>
            </a:r>
            <a:r>
              <a:rPr lang="tr-TR" u="sng" dirty="0" smtClean="0"/>
              <a:t> (Gözlemci) </a:t>
            </a:r>
          </a:p>
          <a:p>
            <a:pPr algn="just">
              <a:buFont typeface="Wingdings" panose="05000000000000000000" pitchFamily="2" charset="2"/>
              <a:buChar char="§"/>
            </a:pPr>
            <a:r>
              <a:rPr lang="tr-TR" u="sng" dirty="0" err="1" smtClean="0">
                <a:hlinkClick r:id="rId9"/>
              </a:rPr>
              <a:t>State</a:t>
            </a:r>
            <a:r>
              <a:rPr lang="tr-TR" u="sng" dirty="0" smtClean="0"/>
              <a:t> (Durum) </a:t>
            </a:r>
          </a:p>
          <a:p>
            <a:pPr algn="just">
              <a:buFont typeface="Wingdings" panose="05000000000000000000" pitchFamily="2" charset="2"/>
              <a:buChar char="§"/>
            </a:pPr>
            <a:r>
              <a:rPr lang="tr-TR" u="sng" dirty="0" err="1" smtClean="0">
                <a:hlinkClick r:id="rId10"/>
              </a:rPr>
              <a:t>Strategy</a:t>
            </a:r>
            <a:r>
              <a:rPr lang="tr-TR" u="sng" dirty="0" smtClean="0"/>
              <a:t> (Strateji) </a:t>
            </a:r>
          </a:p>
          <a:p>
            <a:pPr algn="just">
              <a:buFont typeface="Wingdings" panose="05000000000000000000" pitchFamily="2" charset="2"/>
              <a:buChar char="§"/>
            </a:pPr>
            <a:r>
              <a:rPr lang="tr-TR" u="sng" dirty="0" err="1">
                <a:hlinkClick r:id="rId11"/>
              </a:rPr>
              <a:t>Template</a:t>
            </a:r>
            <a:r>
              <a:rPr lang="tr-TR" u="sng" dirty="0">
                <a:hlinkClick r:id="rId11"/>
              </a:rPr>
              <a:t> </a:t>
            </a:r>
            <a:r>
              <a:rPr lang="tr-TR" u="sng" dirty="0" err="1" smtClean="0">
                <a:hlinkClick r:id="rId11"/>
              </a:rPr>
              <a:t>method</a:t>
            </a:r>
            <a:r>
              <a:rPr lang="tr-TR" u="sng" dirty="0" smtClean="0"/>
              <a:t> (Şablon Yönetimi) </a:t>
            </a:r>
          </a:p>
          <a:p>
            <a:pPr algn="just">
              <a:buFont typeface="Wingdings" panose="05000000000000000000" pitchFamily="2" charset="2"/>
              <a:buChar char="§"/>
            </a:pPr>
            <a:r>
              <a:rPr lang="tr-TR" u="sng" dirty="0" err="1" smtClean="0">
                <a:hlinkClick r:id="rId12"/>
              </a:rPr>
              <a:t>Visitor</a:t>
            </a:r>
            <a:r>
              <a:rPr lang="tr-TR" u="sng" dirty="0"/>
              <a:t> </a:t>
            </a:r>
            <a:r>
              <a:rPr lang="tr-TR" u="sng" dirty="0" smtClean="0"/>
              <a:t>(Ziyaretçi)</a:t>
            </a:r>
            <a:endParaRPr lang="en-US" dirty="0"/>
          </a:p>
        </p:txBody>
      </p:sp>
    </p:spTree>
    <p:extLst>
      <p:ext uri="{BB962C8B-B14F-4D97-AF65-F5344CB8AC3E}">
        <p14:creationId xmlns:p14="http://schemas.microsoft.com/office/powerpoint/2010/main" val="40147433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err="1"/>
              <a:t>Facade</a:t>
            </a:r>
            <a:r>
              <a:rPr lang="tr-TR" dirty="0"/>
              <a:t> </a:t>
            </a:r>
            <a:r>
              <a:rPr lang="tr-TR" dirty="0" smtClean="0"/>
              <a:t>Design </a:t>
            </a:r>
            <a:r>
              <a:rPr lang="tr-TR" dirty="0" err="1"/>
              <a:t>Pattern</a:t>
            </a:r>
            <a:r>
              <a:rPr lang="tr-TR" dirty="0"/>
              <a:t> nedir?</a:t>
            </a:r>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6977675" cy="4589387"/>
          </a:xfrm>
        </p:spPr>
        <p:txBody>
          <a:bodyPr>
            <a:normAutofit/>
          </a:bodyPr>
          <a:lstStyle/>
          <a:p>
            <a:pPr algn="just"/>
            <a:r>
              <a:rPr lang="tr-TR" dirty="0"/>
              <a:t>Bir alt sistemin parçalarını oluşturan </a:t>
            </a:r>
            <a:r>
              <a:rPr lang="tr-TR" dirty="0" err="1"/>
              <a:t>classları</a:t>
            </a:r>
            <a:r>
              <a:rPr lang="tr-TR" dirty="0"/>
              <a:t> istemciden soyutlayarak kullanımı daha da kolaylaştırmak için tasarlanmış tasarım </a:t>
            </a:r>
            <a:r>
              <a:rPr lang="tr-TR" dirty="0" smtClean="0"/>
              <a:t>kalıbıdır. </a:t>
            </a:r>
            <a:r>
              <a:rPr lang="tr-TR" dirty="0" err="1" smtClean="0"/>
              <a:t>Mimarisel</a:t>
            </a:r>
            <a:r>
              <a:rPr lang="tr-TR" dirty="0" smtClean="0"/>
              <a:t> </a:t>
            </a:r>
            <a:r>
              <a:rPr lang="tr-TR" dirty="0"/>
              <a:t>açıdan ise, karmaşık ve detaylı bir sistemi organize eden ve bir bütün olarak </a:t>
            </a:r>
            <a:r>
              <a:rPr lang="tr-TR" dirty="0" err="1" smtClean="0"/>
              <a:t>clientlara</a:t>
            </a:r>
            <a:r>
              <a:rPr lang="tr-TR" dirty="0" smtClean="0"/>
              <a:t> (istemcilere</a:t>
            </a:r>
            <a:r>
              <a:rPr lang="tr-TR" dirty="0"/>
              <a:t>) sunan yapıdır. </a:t>
            </a:r>
            <a:endParaRPr lang="tr-TR" dirty="0" smtClean="0"/>
          </a:p>
          <a:p>
            <a:pPr algn="just"/>
            <a:r>
              <a:rPr lang="tr-TR" dirty="0" smtClean="0"/>
              <a:t>Anlayacağınız</a:t>
            </a:r>
            <a:r>
              <a:rPr lang="tr-TR" dirty="0"/>
              <a:t>, karmaşık ve detaylı olarak nitelendirdiğimiz bu sistemi bir alt sistem olarak varsayarsak eğer bu sistemi kullanacak </a:t>
            </a:r>
            <a:r>
              <a:rPr lang="tr-TR" dirty="0" err="1"/>
              <a:t>clientlara</a:t>
            </a:r>
            <a:r>
              <a:rPr lang="tr-TR" dirty="0"/>
              <a:t> daha basit bir </a:t>
            </a:r>
            <a:r>
              <a:rPr lang="tr-TR" dirty="0" err="1"/>
              <a:t>arayüz</a:t>
            </a:r>
            <a:r>
              <a:rPr lang="tr-TR" dirty="0"/>
              <a:t> sağlamak ve alt sistemleri bu </a:t>
            </a:r>
            <a:r>
              <a:rPr lang="tr-TR" dirty="0" err="1"/>
              <a:t>arayüze</a:t>
            </a:r>
            <a:r>
              <a:rPr lang="tr-TR" dirty="0"/>
              <a:t> organize bir şekilde dahil etmek ve bu alt sistemlerin sağlıklı çalışabilmesi için bu </a:t>
            </a:r>
            <a:r>
              <a:rPr lang="tr-TR" dirty="0" err="1"/>
              <a:t>arayüz</a:t>
            </a:r>
            <a:r>
              <a:rPr lang="tr-TR" dirty="0"/>
              <a:t> çatısı altında işin algoritmasına uygun işlev sergilemek istersek </a:t>
            </a:r>
            <a:r>
              <a:rPr lang="tr-TR" dirty="0" err="1"/>
              <a:t>Facade</a:t>
            </a:r>
            <a:r>
              <a:rPr lang="tr-TR" dirty="0"/>
              <a:t> Design </a:t>
            </a:r>
            <a:r>
              <a:rPr lang="tr-TR" dirty="0" err="1"/>
              <a:t>Pattern’i</a:t>
            </a:r>
            <a:r>
              <a:rPr lang="tr-TR" dirty="0"/>
              <a:t> kullanmaktayız.</a:t>
            </a: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8399" y="2151624"/>
            <a:ext cx="3334215" cy="2524477"/>
          </a:xfrm>
          <a:prstGeom prst="rect">
            <a:avLst/>
          </a:prstGeom>
        </p:spPr>
      </p:pic>
    </p:spTree>
    <p:extLst>
      <p:ext uri="{BB962C8B-B14F-4D97-AF65-F5344CB8AC3E}">
        <p14:creationId xmlns:p14="http://schemas.microsoft.com/office/powerpoint/2010/main" val="15101542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89212" y="665673"/>
            <a:ext cx="8645034" cy="1280890"/>
          </a:xfrm>
        </p:spPr>
        <p:txBody>
          <a:bodyPr/>
          <a:lstStyle/>
          <a:p>
            <a:pPr algn="ctr"/>
            <a:r>
              <a:rPr lang="tr-TR" dirty="0" err="1" smtClean="0"/>
              <a:t>Facade</a:t>
            </a:r>
            <a:r>
              <a:rPr lang="tr-TR" dirty="0" smtClean="0"/>
              <a:t> Design </a:t>
            </a:r>
            <a:r>
              <a:rPr lang="tr-TR" dirty="0" err="1"/>
              <a:t>P</a:t>
            </a:r>
            <a:r>
              <a:rPr lang="tr-TR" dirty="0" err="1" smtClean="0"/>
              <a:t>attern</a:t>
            </a:r>
            <a:r>
              <a:rPr lang="tr-TR" dirty="0" smtClean="0"/>
              <a:t> </a:t>
            </a:r>
            <a:r>
              <a:rPr lang="tr-TR" dirty="0"/>
              <a:t>neden gereklidir ?</a:t>
            </a:r>
          </a:p>
        </p:txBody>
      </p:sp>
      <p:sp>
        <p:nvSpPr>
          <p:cNvPr id="3" name="İçerik Yer Tutucusu 2"/>
          <p:cNvSpPr>
            <a:spLocks noGrp="1"/>
          </p:cNvSpPr>
          <p:nvPr>
            <p:ph idx="1"/>
          </p:nvPr>
        </p:nvSpPr>
        <p:spPr/>
        <p:txBody>
          <a:bodyPr/>
          <a:lstStyle/>
          <a:p>
            <a:r>
              <a:rPr lang="tr-TR" dirty="0" smtClean="0"/>
              <a:t>Bir ön cephe yaparken hiçbir şey bağlantı kurmadan bağımsız şekilde çalışabilir.</a:t>
            </a:r>
          </a:p>
          <a:p>
            <a:r>
              <a:rPr lang="tr-TR" dirty="0"/>
              <a:t>Basit bir  </a:t>
            </a:r>
            <a:r>
              <a:rPr lang="tr-TR" dirty="0" err="1"/>
              <a:t>arayüz</a:t>
            </a:r>
            <a:r>
              <a:rPr lang="tr-TR" dirty="0"/>
              <a:t> ve alt sistemlere organize etmek için gereklidir</a:t>
            </a:r>
            <a:r>
              <a:rPr lang="tr-TR" dirty="0" smtClean="0"/>
              <a:t>.</a:t>
            </a:r>
          </a:p>
          <a:p>
            <a:r>
              <a:rPr lang="tr-TR" dirty="0" smtClean="0"/>
              <a:t>İlla bir veri tabanına gerek yoktur. </a:t>
            </a:r>
          </a:p>
          <a:p>
            <a:r>
              <a:rPr lang="tr-TR" dirty="0" smtClean="0"/>
              <a:t>Sadece önde görünüş için yapılabilir.</a:t>
            </a:r>
          </a:p>
          <a:p>
            <a:r>
              <a:rPr lang="tr-TR" dirty="0" smtClean="0"/>
              <a:t>Dıştan görünen tasarım için gereklidir.</a:t>
            </a:r>
          </a:p>
        </p:txBody>
      </p:sp>
      <p:sp>
        <p:nvSpPr>
          <p:cNvPr id="4" name="Slayt Numarası Yer Tutucusu 3"/>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69902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 </a:t>
            </a:r>
            <a:r>
              <a:rPr lang="tr-TR" dirty="0" err="1" smtClean="0"/>
              <a:t>Facade</a:t>
            </a:r>
            <a:r>
              <a:rPr lang="tr-TR" dirty="0" smtClean="0"/>
              <a:t> </a:t>
            </a:r>
            <a:r>
              <a:rPr lang="tr-TR" dirty="0"/>
              <a:t>Design </a:t>
            </a:r>
            <a:r>
              <a:rPr lang="tr-TR" dirty="0" err="1" smtClean="0"/>
              <a:t>Pattern</a:t>
            </a:r>
            <a:r>
              <a:rPr lang="tr-TR" dirty="0" smtClean="0"/>
              <a:t> </a:t>
            </a:r>
            <a:r>
              <a:rPr lang="tr-TR" dirty="0"/>
              <a:t>UML Diyagramı </a:t>
            </a:r>
          </a:p>
        </p:txBody>
      </p:sp>
      <p:sp>
        <p:nvSpPr>
          <p:cNvPr id="4" name="Slayt Numarası Yer Tutucusu 3"/>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7" name="İçerik Yer Tutucusu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9995" y="1742537"/>
            <a:ext cx="4307351" cy="3743863"/>
          </a:xfrm>
        </p:spPr>
      </p:pic>
      <p:sp>
        <p:nvSpPr>
          <p:cNvPr id="8" name="Metin kutusu 7"/>
          <p:cNvSpPr txBox="1"/>
          <p:nvPr/>
        </p:nvSpPr>
        <p:spPr>
          <a:xfrm>
            <a:off x="5951914" y="1659409"/>
            <a:ext cx="6035040" cy="4247317"/>
          </a:xfrm>
          <a:prstGeom prst="rect">
            <a:avLst/>
          </a:prstGeom>
          <a:noFill/>
        </p:spPr>
        <p:txBody>
          <a:bodyPr wrap="square" rtlCol="0">
            <a:spAutoFit/>
          </a:bodyPr>
          <a:lstStyle/>
          <a:p>
            <a:pPr marL="285750" indent="-285750">
              <a:buFont typeface="Arial" panose="020B0604020202020204" pitchFamily="34" charset="0"/>
              <a:buChar char="•"/>
            </a:pPr>
            <a:r>
              <a:rPr lang="tr-TR" dirty="0"/>
              <a:t>Dikkat ederseniz eğer birden fazla Client </a:t>
            </a:r>
            <a:r>
              <a:rPr lang="tr-TR" dirty="0" err="1"/>
              <a:t>Facade</a:t>
            </a:r>
            <a:r>
              <a:rPr lang="tr-TR" dirty="0"/>
              <a:t> </a:t>
            </a:r>
            <a:r>
              <a:rPr lang="tr-TR" dirty="0" err="1"/>
              <a:t>arayüzümüzü</a:t>
            </a:r>
            <a:r>
              <a:rPr lang="tr-TR" dirty="0"/>
              <a:t> kullanarak alt sistem olarak nitelendirilen sınıflara erişmekte ve organize bir şekilde kullanabilmektedir</a:t>
            </a:r>
            <a:r>
              <a:rPr lang="tr-TR" dirty="0" smtClean="0"/>
              <a:t>.</a:t>
            </a:r>
          </a:p>
          <a:p>
            <a:pPr marL="285750" indent="-285750">
              <a:buFont typeface="Arial" panose="020B0604020202020204" pitchFamily="34" charset="0"/>
              <a:buChar char="•"/>
            </a:pPr>
            <a:r>
              <a:rPr lang="tr-TR" dirty="0"/>
              <a:t>Burada bilmeniz gereken durum, alt sistem içerisinde bulunan sınıfların birbirlerinden bağımsız olmasıdır. </a:t>
            </a:r>
            <a:endParaRPr lang="tr-TR" dirty="0" smtClean="0"/>
          </a:p>
          <a:p>
            <a:pPr marL="285750" indent="-285750">
              <a:buFont typeface="Arial" panose="020B0604020202020204" pitchFamily="34" charset="0"/>
              <a:buChar char="•"/>
            </a:pPr>
            <a:r>
              <a:rPr lang="tr-TR" dirty="0" err="1"/>
              <a:t>Facade</a:t>
            </a:r>
            <a:r>
              <a:rPr lang="tr-TR" dirty="0"/>
              <a:t> sınıfından da bağımsız bir şekilde çalışabilmektedirler</a:t>
            </a:r>
            <a:r>
              <a:rPr lang="tr-TR" dirty="0" smtClean="0"/>
              <a:t>.</a:t>
            </a:r>
          </a:p>
          <a:p>
            <a:pPr marL="285750" indent="-285750">
              <a:buFont typeface="Arial" panose="020B0604020202020204" pitchFamily="34" charset="0"/>
              <a:buChar char="•"/>
            </a:pPr>
            <a:r>
              <a:rPr lang="tr-TR" dirty="0" err="1"/>
              <a:t>Clientlar</a:t>
            </a:r>
            <a:r>
              <a:rPr lang="tr-TR" dirty="0"/>
              <a:t> isterse alt sistem sınıflarına direkt erişim sağlayarak çalışmalarını gerçekleştirebilirler</a:t>
            </a:r>
            <a:r>
              <a:rPr lang="tr-TR" dirty="0" smtClean="0"/>
              <a:t>.</a:t>
            </a:r>
            <a:r>
              <a:rPr lang="tr-TR" dirty="0"/>
              <a:t> </a:t>
            </a:r>
            <a:r>
              <a:rPr lang="tr-TR" dirty="0" err="1"/>
              <a:t>Facade</a:t>
            </a:r>
            <a:r>
              <a:rPr lang="tr-TR" dirty="0"/>
              <a:t> Design </a:t>
            </a:r>
            <a:r>
              <a:rPr lang="tr-TR" dirty="0" err="1"/>
              <a:t>Pattern</a:t>
            </a:r>
            <a:r>
              <a:rPr lang="tr-TR" dirty="0"/>
              <a:t> uyguluyorsanız alt sistemdeki </a:t>
            </a:r>
            <a:r>
              <a:rPr lang="tr-TR" dirty="0" err="1"/>
              <a:t>memberların</a:t>
            </a:r>
            <a:r>
              <a:rPr lang="tr-TR" dirty="0"/>
              <a:t> erişimlerini </a:t>
            </a:r>
            <a:r>
              <a:rPr lang="tr-TR" dirty="0" err="1"/>
              <a:t>private</a:t>
            </a:r>
            <a:r>
              <a:rPr lang="tr-TR" dirty="0"/>
              <a:t> olarak tanımlayıp, </a:t>
            </a:r>
            <a:r>
              <a:rPr lang="tr-TR" dirty="0" err="1"/>
              <a:t>Facade</a:t>
            </a:r>
            <a:r>
              <a:rPr lang="tr-TR" dirty="0"/>
              <a:t> sınıfı üzerinden erişimlerini </a:t>
            </a:r>
            <a:r>
              <a:rPr lang="tr-TR" dirty="0" smtClean="0"/>
              <a:t>sağlanabilir.</a:t>
            </a:r>
            <a:endParaRPr lang="tr-TR" dirty="0"/>
          </a:p>
        </p:txBody>
      </p:sp>
    </p:spTree>
    <p:extLst>
      <p:ext uri="{BB962C8B-B14F-4D97-AF65-F5344CB8AC3E}">
        <p14:creationId xmlns:p14="http://schemas.microsoft.com/office/powerpoint/2010/main" val="3505257640"/>
      </p:ext>
    </p:extLst>
  </p:cSld>
  <p:clrMapOvr>
    <a:masterClrMapping/>
  </p:clrMapOvr>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2063</TotalTime>
  <Words>840</Words>
  <Application>Microsoft Office PowerPoint</Application>
  <PresentationFormat>Geniş ekran</PresentationFormat>
  <Paragraphs>129</Paragraphs>
  <Slides>18</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18</vt:i4>
      </vt:variant>
    </vt:vector>
  </HeadingPairs>
  <TitlesOfParts>
    <vt:vector size="24" baseType="lpstr">
      <vt:lpstr>Arial</vt:lpstr>
      <vt:lpstr>Calibri</vt:lpstr>
      <vt:lpstr>Century Gothic</vt:lpstr>
      <vt:lpstr>Wingdings</vt:lpstr>
      <vt:lpstr>Wingdings 3</vt:lpstr>
      <vt:lpstr>Duman</vt:lpstr>
      <vt:lpstr>Facade(Cephe) Design Pattern</vt:lpstr>
      <vt:lpstr>İçindekiler</vt:lpstr>
      <vt:lpstr>Design Patterns (Tasarım Desenleri) Nedir?</vt:lpstr>
      <vt:lpstr>Oluşturucu(Creational) Tasarım Desenleri</vt:lpstr>
      <vt:lpstr>Yapısal(Structual) Tasarım Desenleri </vt:lpstr>
      <vt:lpstr>Davranışsal Tasarım Desenleri</vt:lpstr>
      <vt:lpstr>Facade Design Pattern nedir?</vt:lpstr>
      <vt:lpstr>Facade Design Pattern neden gereklidir ?</vt:lpstr>
      <vt:lpstr> Facade Design Pattern UML Diyagramı </vt:lpstr>
      <vt:lpstr>Uygulama Örneği Anlatımı</vt:lpstr>
      <vt:lpstr>Uygulama Örneği Anlatımı</vt:lpstr>
      <vt:lpstr>Uygulama Örneği Anlatımı</vt:lpstr>
      <vt:lpstr>Uygulama Örneği Anlatımı</vt:lpstr>
      <vt:lpstr>Uygulama Örneği Anlatımı</vt:lpstr>
      <vt:lpstr>Tasarım Desenleri Bize Ne Sağlar?</vt:lpstr>
      <vt:lpstr>Sonuç</vt:lpstr>
      <vt:lpstr>Kaynaklar</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Soyutlama Nedir?</dc:title>
  <dc:creator>İsmail KIRBAŞ</dc:creator>
  <cp:lastModifiedBy>Mehmet</cp:lastModifiedBy>
  <cp:revision>62</cp:revision>
  <dcterms:created xsi:type="dcterms:W3CDTF">2020-04-15T07:57:29Z</dcterms:created>
  <dcterms:modified xsi:type="dcterms:W3CDTF">2021-06-08T22:27:46Z</dcterms:modified>
</cp:coreProperties>
</file>