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1" r:id="rId6"/>
    <p:sldId id="262" r:id="rId7"/>
    <p:sldId id="272" r:id="rId8"/>
    <p:sldId id="264" r:id="rId9"/>
    <p:sldId id="273" r:id="rId10"/>
    <p:sldId id="263" r:id="rId11"/>
    <p:sldId id="265" r:id="rId12"/>
    <p:sldId id="266" r:id="rId13"/>
    <p:sldId id="274" r:id="rId14"/>
    <p:sldId id="275" r:id="rId15"/>
    <p:sldId id="276" r:id="rId16"/>
    <p:sldId id="277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9416B-A15D-4696-882A-E96D4AB42C5D}" v="443" dt="2021-04-14T02:07:58.554"/>
    <p1510:client id="{1F04FDD2-B1C1-4401-BA58-9F9827449A9E}" v="172" dt="2021-04-14T10:38:13.900"/>
    <p1510:client id="{264223B9-9524-4C9B-A3D5-2B1394376547}" v="990" dt="2021-04-13T17:58:38.587"/>
    <p1510:client id="{491722BD-39B7-4B12-9A5A-5F721506A8FB}" v="78" dt="2021-04-15T11:10:39.939"/>
    <p1510:client id="{74638CFB-0C65-4903-BF92-392A747A1F9F}" v="46" dt="2021-06-08T13:43:03.262"/>
    <p1510:client id="{7F398B33-4305-434A-9DFA-ACF18F9BA025}" v="1843" dt="2021-06-03T12:00:19.749"/>
    <p1510:client id="{BF16DEAF-E5B0-418E-81FC-DF6B48AD1452}" v="110" dt="2021-06-03T12:03:54.984"/>
    <p1510:client id="{CE64BCFF-D56B-4203-B4C9-84B8E507EFA3}" v="478" dt="2021-04-14T23:14:20.374"/>
    <p1510:client id="{E5CA9B8B-4543-47C4-99DE-4549ED5A44E8}" v="868" dt="2021-04-14T17:28:43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geeksforgeeks.org/visitor-design-pattern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www.tutorialspoint.com/design_pattern/visitor_patter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safakunel.blogspot.com/2013/12/c-visitor-pattern-kullanimi-oop-design.html" TargetMode="External"/><Relationship Id="rId4" Type="http://schemas.openxmlformats.org/officeDocument/2006/relationships/hyperlink" Target="https://en.wikipedia.org/wiki/Visitor_pattern" TargetMode="External"/><Relationship Id="rId9" Type="http://schemas.openxmlformats.org/officeDocument/2006/relationships/hyperlink" Target="http://youtube.com/bmdersler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Visitor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(Ziyaretçi) Deseni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37197" y="4600342"/>
            <a:ext cx="560385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Ali Eren ÖZKAN 1711404019</a:t>
            </a:r>
          </a:p>
          <a:p>
            <a:r>
              <a:rPr lang="tr-TR">
                <a:solidFill>
                  <a:schemeClr val="tx1"/>
                </a:solidFill>
              </a:rPr>
              <a:t>Tarih                            : 20/05/2021</a:t>
            </a:r>
          </a:p>
          <a:p>
            <a:r>
              <a:rPr lang="tr-TR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802" y="331836"/>
            <a:ext cx="8911687" cy="727658"/>
          </a:xfrm>
        </p:spPr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 </a:t>
            </a:r>
            <a:r>
              <a:rPr lang="tr-TR" dirty="0" err="1">
                <a:ea typeface="+mj-lt"/>
                <a:cs typeface="+mj-lt"/>
              </a:rPr>
              <a:t>java</a:t>
            </a:r>
            <a:r>
              <a:rPr lang="tr-TR" dirty="0">
                <a:ea typeface="+mj-lt"/>
                <a:cs typeface="+mj-lt"/>
              </a:rPr>
              <a:t> kodu -3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AE41139-F5AB-465D-838E-08C8F15FD826}"/>
              </a:ext>
            </a:extLst>
          </p:cNvPr>
          <p:cNvSpPr txBox="1">
            <a:spLocks/>
          </p:cNvSpPr>
          <p:nvPr/>
        </p:nvSpPr>
        <p:spPr>
          <a:xfrm>
            <a:off x="253319" y="1243676"/>
            <a:ext cx="11934140" cy="851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4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implements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uyguluyoruz</a:t>
            </a:r>
            <a:r>
              <a:rPr lang="en-US" dirty="0"/>
              <a:t>.</a:t>
            </a:r>
          </a:p>
        </p:txBody>
      </p:sp>
      <p:pic>
        <p:nvPicPr>
          <p:cNvPr id="6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43FF3D77-797B-4346-B649-8D888F82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51" y="2277193"/>
            <a:ext cx="6209370" cy="36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54" y="326744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 </a:t>
            </a:r>
            <a:r>
              <a:rPr lang="tr-TR" dirty="0" err="1">
                <a:ea typeface="+mj-lt"/>
                <a:cs typeface="+mj-lt"/>
              </a:rPr>
              <a:t>java</a:t>
            </a:r>
            <a:r>
              <a:rPr lang="tr-TR" dirty="0">
                <a:ea typeface="+mj-lt"/>
                <a:cs typeface="+mj-lt"/>
              </a:rPr>
              <a:t> kodu -4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0C5417B-31BB-4DBC-8966-6040B4E69ABF}"/>
              </a:ext>
            </a:extLst>
          </p:cNvPr>
          <p:cNvSpPr txBox="1">
            <a:spLocks/>
          </p:cNvSpPr>
          <p:nvPr/>
        </p:nvSpPr>
        <p:spPr>
          <a:xfrm>
            <a:off x="5357038" y="2089056"/>
            <a:ext cx="6833985" cy="656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 err="1"/>
              <a:t>Ziyaretçiyi</a:t>
            </a:r>
            <a:r>
              <a:rPr lang="en-US" sz="1700" dirty="0"/>
              <a:t> </a:t>
            </a:r>
            <a:r>
              <a:rPr lang="en-US" sz="1700" dirty="0" err="1"/>
              <a:t>temsil</a:t>
            </a:r>
            <a:r>
              <a:rPr lang="en-US" sz="1700" dirty="0"/>
              <a:t> </a:t>
            </a:r>
            <a:r>
              <a:rPr lang="en-US" sz="1700" dirty="0" err="1"/>
              <a:t>eden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arayüz</a:t>
            </a:r>
            <a:r>
              <a:rPr lang="en-US" sz="1700" dirty="0"/>
              <a:t> </a:t>
            </a:r>
            <a:r>
              <a:rPr lang="en-US" sz="1700" dirty="0" err="1"/>
              <a:t>oluşturuyoruz</a:t>
            </a:r>
            <a:r>
              <a:rPr lang="en-US" sz="1700" dirty="0"/>
              <a:t>.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70002EF0-BFB7-46E7-B85A-C8ECED3AAC61}"/>
              </a:ext>
            </a:extLst>
          </p:cNvPr>
          <p:cNvSpPr txBox="1">
            <a:spLocks/>
          </p:cNvSpPr>
          <p:nvPr/>
        </p:nvSpPr>
        <p:spPr>
          <a:xfrm>
            <a:off x="5357038" y="4049812"/>
            <a:ext cx="6425106" cy="1288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 err="1"/>
              <a:t>Yukarıdaki</a:t>
            </a:r>
            <a:r>
              <a:rPr lang="en-US" sz="1700" dirty="0"/>
              <a:t> </a:t>
            </a:r>
            <a:r>
              <a:rPr lang="en-US" sz="1700" dirty="0" err="1"/>
              <a:t>arayüzü</a:t>
            </a:r>
            <a:r>
              <a:rPr lang="en-US" sz="1700" dirty="0"/>
              <a:t> </a:t>
            </a:r>
            <a:r>
              <a:rPr lang="en-US" sz="1700" dirty="0" err="1"/>
              <a:t>uygulayan</a:t>
            </a:r>
            <a:r>
              <a:rPr lang="en-US" sz="1700" dirty="0"/>
              <a:t> </a:t>
            </a:r>
            <a:r>
              <a:rPr lang="en-US" sz="1700" dirty="0" err="1"/>
              <a:t>somut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ziyaterçi</a:t>
            </a:r>
            <a:r>
              <a:rPr lang="en-US" sz="1700" dirty="0"/>
              <a:t> </a:t>
            </a:r>
            <a:r>
              <a:rPr lang="en-US" sz="1700" dirty="0" err="1"/>
              <a:t>sınıfı</a:t>
            </a:r>
            <a:r>
              <a:rPr lang="en-US" sz="1700" dirty="0"/>
              <a:t> </a:t>
            </a:r>
            <a:r>
              <a:rPr lang="en-US" sz="1700" dirty="0" err="1"/>
              <a:t>oluşturuyoruz</a:t>
            </a:r>
            <a:r>
              <a:rPr lang="en-US" sz="1700" dirty="0"/>
              <a:t>.</a:t>
            </a:r>
          </a:p>
          <a:p>
            <a:pPr algn="just"/>
            <a:r>
              <a:rPr lang="en-US" sz="1700" dirty="0" err="1"/>
              <a:t>Bilgisayar</a:t>
            </a:r>
            <a:r>
              <a:rPr lang="en-US" sz="1700" dirty="0"/>
              <a:t>, fare, </a:t>
            </a:r>
            <a:r>
              <a:rPr lang="en-US" sz="1700" dirty="0" err="1"/>
              <a:t>klavye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ekran</a:t>
            </a:r>
            <a:r>
              <a:rPr lang="en-US" sz="1700" dirty="0"/>
              <a:t> </a:t>
            </a:r>
            <a:r>
              <a:rPr lang="en-US" sz="1700" dirty="0" err="1"/>
              <a:t>sınıflarına</a:t>
            </a:r>
            <a:r>
              <a:rPr lang="en-US" sz="1700" dirty="0"/>
              <a:t> </a:t>
            </a:r>
            <a:r>
              <a:rPr lang="en-US" sz="1700" dirty="0" err="1"/>
              <a:t>nesne</a:t>
            </a:r>
            <a:r>
              <a:rPr lang="en-US" sz="1700" dirty="0"/>
              <a:t> </a:t>
            </a:r>
            <a:r>
              <a:rPr lang="en-US" sz="1700" dirty="0" err="1"/>
              <a:t>oluşturarak</a:t>
            </a:r>
            <a:r>
              <a:rPr lang="en-US" sz="1700" dirty="0"/>
              <a:t> </a:t>
            </a:r>
            <a:r>
              <a:rPr lang="en-US" sz="1700" dirty="0" err="1"/>
              <a:t>ziyaretçi</a:t>
            </a:r>
            <a:r>
              <a:rPr lang="en-US" sz="1700" dirty="0"/>
              <a:t> </a:t>
            </a:r>
            <a:r>
              <a:rPr lang="en-US" sz="1700" dirty="0" err="1"/>
              <a:t>gönderiyoruz</a:t>
            </a:r>
            <a:r>
              <a:rPr lang="en-US" sz="1700" dirty="0"/>
              <a:t>.</a:t>
            </a:r>
          </a:p>
        </p:txBody>
      </p:sp>
      <p:pic>
        <p:nvPicPr>
          <p:cNvPr id="3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243FD6E-D44F-4D89-BCB8-63D8432D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0" y="1710368"/>
            <a:ext cx="4880516" cy="1402168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B56EC1D9-37A1-4B2E-AA2A-9BE54784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0" y="3226214"/>
            <a:ext cx="4880517" cy="33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 </a:t>
            </a:r>
            <a:r>
              <a:rPr lang="tr-TR" dirty="0" err="1">
                <a:ea typeface="+mj-lt"/>
                <a:cs typeface="+mj-lt"/>
              </a:rPr>
              <a:t>java</a:t>
            </a:r>
            <a:r>
              <a:rPr lang="tr-TR" dirty="0">
                <a:ea typeface="+mj-lt"/>
                <a:cs typeface="+mj-lt"/>
              </a:rPr>
              <a:t> kodu -5</a:t>
            </a:r>
            <a:endParaRPr lang="en-US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D34AF9E-B03D-477A-B9F5-0A5E0D2AB759}"/>
              </a:ext>
            </a:extLst>
          </p:cNvPr>
          <p:cNvSpPr txBox="1">
            <a:spLocks/>
          </p:cNvSpPr>
          <p:nvPr/>
        </p:nvSpPr>
        <p:spPr>
          <a:xfrm>
            <a:off x="6044697" y="2367835"/>
            <a:ext cx="5672400" cy="90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 err="1"/>
              <a:t>Bilgisayar</a:t>
            </a:r>
            <a:r>
              <a:rPr lang="en-US" sz="1700" dirty="0"/>
              <a:t> </a:t>
            </a:r>
            <a:r>
              <a:rPr lang="en-US" sz="1700" dirty="0" err="1"/>
              <a:t>parçalarını</a:t>
            </a:r>
            <a:r>
              <a:rPr lang="en-US" sz="1700" dirty="0"/>
              <a:t> </a:t>
            </a:r>
            <a:r>
              <a:rPr lang="en-US" sz="1700" dirty="0" err="1"/>
              <a:t>görüntülemek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 BPGZ </a:t>
            </a:r>
            <a:r>
              <a:rPr lang="en-US" sz="1700" dirty="0" err="1"/>
              <a:t>sınıfını</a:t>
            </a:r>
            <a:r>
              <a:rPr lang="en-US" sz="1700" dirty="0"/>
              <a:t> </a:t>
            </a:r>
            <a:r>
              <a:rPr lang="en-US" sz="1700" dirty="0" err="1"/>
              <a:t>kullanıyoruz</a:t>
            </a:r>
            <a:r>
              <a:rPr lang="en-US" sz="1700" dirty="0"/>
              <a:t>.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0BF14ADD-711A-4C6D-8597-9F811EA26A94}"/>
              </a:ext>
            </a:extLst>
          </p:cNvPr>
          <p:cNvSpPr txBox="1">
            <a:spLocks/>
          </p:cNvSpPr>
          <p:nvPr/>
        </p:nvSpPr>
        <p:spPr>
          <a:xfrm>
            <a:off x="6044697" y="4523738"/>
            <a:ext cx="5672400" cy="507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ea typeface="+mn-lt"/>
                <a:cs typeface="+mn-lt"/>
              </a:rPr>
              <a:t>BPGZ </a:t>
            </a:r>
            <a:r>
              <a:rPr lang="en-US" dirty="0" err="1">
                <a:ea typeface="+mn-lt"/>
                <a:cs typeface="+mn-lt"/>
              </a:rPr>
              <a:t>sınıfının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sonucunda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çıktımız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88ED385-65BA-45CB-A378-47F6716D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9" y="2072929"/>
            <a:ext cx="4415882" cy="1494800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17CA943B-FF4E-4E08-A2A0-24281142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421171"/>
            <a:ext cx="2743200" cy="12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 C# kodu</a:t>
            </a:r>
            <a:endParaRPr lang="en-US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D34AF9E-B03D-477A-B9F5-0A5E0D2AB759}"/>
              </a:ext>
            </a:extLst>
          </p:cNvPr>
          <p:cNvSpPr txBox="1">
            <a:spLocks/>
          </p:cNvSpPr>
          <p:nvPr/>
        </p:nvSpPr>
        <p:spPr>
          <a:xfrm>
            <a:off x="6044697" y="2367835"/>
            <a:ext cx="5672400" cy="90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Tablet isimli bir soyut sınıf oluşturuyoruz.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0BF14ADD-711A-4C6D-8597-9F811EA26A94}"/>
              </a:ext>
            </a:extLst>
          </p:cNvPr>
          <p:cNvSpPr txBox="1">
            <a:spLocks/>
          </p:cNvSpPr>
          <p:nvPr/>
        </p:nvSpPr>
        <p:spPr>
          <a:xfrm>
            <a:off x="6044697" y="4523738"/>
            <a:ext cx="5672400" cy="2247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Yukarıda oluşturduğumuz tablet isimli soyut sınıfı kullanan somut sınıflar oluşturmalıyız. Tablet sınıfından kalıtım alan IPad isimli bir somut sınıf oluşturuyoruz.</a:t>
            </a:r>
            <a:endParaRPr lang="en-US" dirty="0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C448221-710E-45DE-909C-79F190DF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09032"/>
            <a:ext cx="4457700" cy="2611211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8655F8C-7D37-458B-A797-58DC5A8E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4185616"/>
            <a:ext cx="4465528" cy="24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Visitor (Ziyaretçi) deseni C# kodu -2</a:t>
            </a:r>
            <a:endParaRPr lang="en-US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D34AF9E-B03D-477A-B9F5-0A5E0D2AB759}"/>
              </a:ext>
            </a:extLst>
          </p:cNvPr>
          <p:cNvSpPr txBox="1">
            <a:spLocks/>
          </p:cNvSpPr>
          <p:nvPr/>
        </p:nvSpPr>
        <p:spPr>
          <a:xfrm>
            <a:off x="6044697" y="2367835"/>
            <a:ext cx="5672400" cy="90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Tablet sınıfından kalıtım alan GalaxyTab isimli bir somut sınıf oluşturuyoruz.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0BF14ADD-711A-4C6D-8597-9F811EA26A94}"/>
              </a:ext>
            </a:extLst>
          </p:cNvPr>
          <p:cNvSpPr txBox="1">
            <a:spLocks/>
          </p:cNvSpPr>
          <p:nvPr/>
        </p:nvSpPr>
        <p:spPr>
          <a:xfrm>
            <a:off x="6044697" y="4523738"/>
            <a:ext cx="5672400" cy="810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Ziyaretçiyi temsil eden IVisitor isimli bir arayüz oluşturuyoruz.</a:t>
            </a:r>
            <a:endParaRPr lang="en-US" dirty="0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244B54F-48AD-441E-B9E5-ADED3F72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11484"/>
            <a:ext cx="4465527" cy="2440776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EDAF5139-19A7-4C88-8315-81AD1789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8" y="4520804"/>
            <a:ext cx="4475966" cy="9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Visitor (Ziyaretçi) deseni C# kodu -3</a:t>
            </a:r>
            <a:endParaRPr lang="en-US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D34AF9E-B03D-477A-B9F5-0A5E0D2AB759}"/>
              </a:ext>
            </a:extLst>
          </p:cNvPr>
          <p:cNvSpPr txBox="1">
            <a:spLocks/>
          </p:cNvSpPr>
          <p:nvPr/>
        </p:nvSpPr>
        <p:spPr>
          <a:xfrm>
            <a:off x="6044697" y="2367835"/>
            <a:ext cx="5672400" cy="1754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Daha önce oluşturduğumuz IVisitor isimli arayüzü kullanan somut ziyaretçi sınıfları oluşturmalıyız. IVisitor arayüzünden kalıtım alan WifiVisitor isimli somut ziyaretçi oluşturuyoruz.</a:t>
            </a:r>
            <a:endParaRPr lang="en-US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0BF14ADD-711A-4C6D-8597-9F811EA26A94}"/>
              </a:ext>
            </a:extLst>
          </p:cNvPr>
          <p:cNvSpPr txBox="1">
            <a:spLocks/>
          </p:cNvSpPr>
          <p:nvPr/>
        </p:nvSpPr>
        <p:spPr>
          <a:xfrm>
            <a:off x="6044697" y="4523738"/>
            <a:ext cx="5672400" cy="810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IVisitor arayüzünden kalıtım alan ThreeGVisitor isimli somut ziyaretçi oluşturuyoruz.</a:t>
            </a:r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228DBB2-65ED-4996-B48B-353AA501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53" y="1792534"/>
            <a:ext cx="4267200" cy="1891676"/>
          </a:xfrm>
          <a:prstGeom prst="rect">
            <a:avLst/>
          </a:prstGeom>
        </p:spPr>
      </p:pic>
      <p:pic>
        <p:nvPicPr>
          <p:cNvPr id="5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31356740-0744-4E82-84A6-4B57D580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53" y="4176216"/>
            <a:ext cx="4267200" cy="18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Visitor (Ziyaretçi) deseni C# kodu -4</a:t>
            </a:r>
            <a:endParaRPr lang="en-US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D34AF9E-B03D-477A-B9F5-0A5E0D2AB759}"/>
              </a:ext>
            </a:extLst>
          </p:cNvPr>
          <p:cNvSpPr txBox="1">
            <a:spLocks/>
          </p:cNvSpPr>
          <p:nvPr/>
        </p:nvSpPr>
        <p:spPr>
          <a:xfrm>
            <a:off x="6044697" y="2367835"/>
            <a:ext cx="5672400" cy="1726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iPad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galaxyTab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 Bu </a:t>
            </a:r>
            <a:r>
              <a:rPr lang="en-US" dirty="0" err="1"/>
              <a:t>nesnelere</a:t>
            </a:r>
            <a:r>
              <a:rPr lang="en-US" dirty="0"/>
              <a:t> accept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WifiVisitor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ThreeGVisitor</a:t>
            </a:r>
            <a:r>
              <a:rPr lang="en-US" dirty="0"/>
              <a:t> </a:t>
            </a:r>
            <a:r>
              <a:rPr lang="en-US" dirty="0" err="1"/>
              <a:t>sınıflarına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izni</a:t>
            </a:r>
            <a:r>
              <a:rPr lang="en-US" dirty="0"/>
              <a:t> </a:t>
            </a:r>
            <a:r>
              <a:rPr lang="en-US" dirty="0" err="1"/>
              <a:t>veriyoruz</a:t>
            </a:r>
            <a:r>
              <a:rPr lang="en-US" dirty="0"/>
              <a:t>.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0BF14ADD-711A-4C6D-8597-9F811EA26A94}"/>
              </a:ext>
            </a:extLst>
          </p:cNvPr>
          <p:cNvSpPr txBox="1">
            <a:spLocks/>
          </p:cNvSpPr>
          <p:nvPr/>
        </p:nvSpPr>
        <p:spPr>
          <a:xfrm>
            <a:off x="6044697" y="4523738"/>
            <a:ext cx="5672400" cy="810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Somut sınıflara erişim sonucunda yandaki çıktıları elde ediyoruz.</a:t>
            </a:r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CA4E682-A9E6-40C3-BC53-AF17182A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00558"/>
            <a:ext cx="4371583" cy="1653446"/>
          </a:xfrm>
          <a:prstGeom prst="rect">
            <a:avLst/>
          </a:prstGeom>
        </p:spPr>
      </p:pic>
      <p:pic>
        <p:nvPicPr>
          <p:cNvPr id="5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3BE5D30A-5829-4B9A-B096-281B60C8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15" y="4467747"/>
            <a:ext cx="2295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08" y="2250376"/>
            <a:ext cx="9930689" cy="3346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>
                <a:ea typeface="+mn-lt"/>
                <a:cs typeface="+mn-lt"/>
              </a:rPr>
              <a:t>Ziyaretçi tasarım deseni davranışsal tasarım desenlerinden biridir</a:t>
            </a:r>
            <a:r>
              <a:rPr lang="tr-TR" dirty="0"/>
              <a:t>.</a:t>
            </a:r>
            <a:r>
              <a:rPr lang="en-US" dirty="0"/>
              <a:t> </a:t>
            </a:r>
            <a:endParaRPr lang="tr-TR" dirty="0"/>
          </a:p>
          <a:p>
            <a:pPr algn="just"/>
            <a:r>
              <a:rPr lang="tr-TR" dirty="0">
                <a:ea typeface="+mn-lt"/>
                <a:cs typeface="+mn-lt"/>
              </a:rPr>
              <a:t>Benzer türden bir nesne grubu üzerinde bir işlem yapmamız gerektiğinde kullanılır.</a:t>
            </a:r>
            <a:endParaRPr lang="tr-TR" dirty="0"/>
          </a:p>
          <a:p>
            <a:pPr algn="just"/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çalışılan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elementlerin yada modüllerin sınıflarında bir değişiklik yapmadan yeni bir işlem tanımlamamıza olanak sağlar.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tr-TR" dirty="0">
                <a:ea typeface="+mn-lt"/>
                <a:cs typeface="+mn-lt"/>
              </a:rPr>
              <a:t>Tek sorumluluk ve açık / kapalı ilkeleri desteklemektedir.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Yeni 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nesneleri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ekleyerek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nesne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yapısının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sınıflarından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bağımsız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 yeni </a:t>
            </a:r>
            <a:r>
              <a:rPr lang="en-US" dirty="0" err="1">
                <a:ea typeface="+mn-lt"/>
                <a:cs typeface="+mn-lt"/>
              </a:rPr>
              <a:t>işlemler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oluşturmayı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mümkün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kılar</a:t>
            </a:r>
            <a:r>
              <a:rPr lang="en-US" dirty="0">
                <a:ea typeface="+mn-lt"/>
                <a:cs typeface="+mn-lt"/>
              </a:rPr>
              <a:t>.</a:t>
            </a:r>
            <a:endParaRPr lang="tr-TR" dirty="0">
              <a:ea typeface="+mn-lt"/>
              <a:cs typeface="+mn-lt"/>
            </a:endParaRP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2133600"/>
            <a:ext cx="10144125" cy="3589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Visitor</a:t>
            </a:r>
            <a:r>
              <a:rPr lang="tr-TR" dirty="0"/>
              <a:t> </a:t>
            </a:r>
            <a:r>
              <a:rPr lang="tr-TR" err="1"/>
              <a:t>Pattern</a:t>
            </a:r>
            <a:r>
              <a:rPr lang="tr-TR"/>
              <a:t> Java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ea typeface="+mn-lt"/>
                <a:cs typeface="+mn-lt"/>
                <a:hlinkClick r:id="rId2"/>
              </a:rPr>
              <a:t>https://www.tutorialspoint.com/design_pattern/visitor_pattern.htm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r>
              <a:rPr lang="tr-TR" err="1"/>
              <a:t>Visitor</a:t>
            </a:r>
            <a:r>
              <a:rPr lang="tr-TR" dirty="0"/>
              <a:t> Design </a:t>
            </a:r>
            <a:r>
              <a:rPr lang="tr-TR" err="1"/>
              <a:t>Pattern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ea typeface="+mn-lt"/>
                <a:cs typeface="+mn-lt"/>
                <a:hlinkClick r:id="rId3"/>
              </a:rPr>
              <a:t>https://www.geeksforgeeks.org/visitor-design-pattern/</a:t>
            </a:r>
            <a:r>
              <a:rPr lang="tr-TR" dirty="0"/>
              <a:t>)</a:t>
            </a:r>
          </a:p>
          <a:p>
            <a:r>
              <a:rPr lang="tr-TR">
                <a:ea typeface="+mn-lt"/>
                <a:cs typeface="+mn-lt"/>
              </a:rPr>
              <a:t>Visitor Pattern</a:t>
            </a:r>
            <a:br>
              <a:rPr lang="tr-TR" dirty="0"/>
            </a:br>
            <a:r>
              <a:rPr lang="tr-TR"/>
              <a:t>(</a:t>
            </a:r>
            <a:r>
              <a:rPr lang="tr-TR" dirty="0">
                <a:ea typeface="+mn-lt"/>
                <a:cs typeface="+mn-lt"/>
                <a:hlinkClick r:id="rId4"/>
              </a:rPr>
              <a:t>https://en.wikipedia.org/wiki/Visitor_pattern</a:t>
            </a:r>
            <a:r>
              <a:rPr lang="tr-TR"/>
              <a:t>)</a:t>
            </a:r>
          </a:p>
          <a:p>
            <a:r>
              <a:rPr lang="tr-TR"/>
              <a:t>Visitor Pattern C#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/>
              <a:t>      (</a:t>
            </a:r>
            <a:r>
              <a:rPr lang="tr-TR" dirty="0">
                <a:ea typeface="+mn-lt"/>
                <a:cs typeface="+mn-lt"/>
                <a:hlinkClick r:id="rId5"/>
              </a:rPr>
              <a:t>http://safakunel.blogspot.com/2013/12/c-visitor-pattern-kullanimi-oop-design.html</a:t>
            </a:r>
            <a:r>
              <a:rPr lang="tr-TR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32445" y="4529540"/>
            <a:ext cx="5712809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Ali Eren Özkan 1711404019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alierenozkan0@gmail.com</a:t>
            </a:r>
          </a:p>
          <a:p>
            <a:r>
              <a:rPr lang="tr-TR">
                <a:solidFill>
                  <a:schemeClr val="tx1"/>
                </a:solidFill>
              </a:rPr>
              <a:t>Tarih                            : 20/05/2021</a:t>
            </a:r>
          </a:p>
          <a:p>
            <a:r>
              <a:rPr lang="tr-TR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683"/>
            <a:ext cx="8915400" cy="461269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 err="1"/>
              <a:t>Visitor</a:t>
            </a:r>
            <a:r>
              <a:rPr lang="tr-TR" dirty="0"/>
              <a:t> (Ziyaretçi) deseni nedir?</a:t>
            </a:r>
          </a:p>
          <a:p>
            <a:r>
              <a:rPr lang="tr-TR" dirty="0" err="1"/>
              <a:t>Visitor</a:t>
            </a:r>
            <a:r>
              <a:rPr lang="tr-TR" dirty="0"/>
              <a:t> (Ziyaretçi) deseni yapısı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nasıl çalışır ?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UML diyagramı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</a:t>
            </a:r>
            <a:r>
              <a:rPr lang="tr-TR" dirty="0" err="1">
                <a:ea typeface="+mn-lt"/>
                <a:cs typeface="+mn-lt"/>
              </a:rPr>
              <a:t>java</a:t>
            </a:r>
            <a:r>
              <a:rPr lang="tr-TR" dirty="0">
                <a:ea typeface="+mn-lt"/>
                <a:cs typeface="+mn-lt"/>
              </a:rPr>
              <a:t> kodu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 </a:t>
            </a:r>
            <a:r>
              <a:rPr lang="tr-TR" dirty="0" err="1">
                <a:ea typeface="+mn-lt"/>
                <a:cs typeface="+mn-lt"/>
              </a:rPr>
              <a:t>java</a:t>
            </a:r>
            <a:r>
              <a:rPr lang="tr-TR" dirty="0">
                <a:ea typeface="+mn-lt"/>
                <a:cs typeface="+mn-lt"/>
              </a:rPr>
              <a:t> kodu-2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 </a:t>
            </a:r>
            <a:r>
              <a:rPr lang="tr-TR" dirty="0" err="1">
                <a:ea typeface="+mn-lt"/>
                <a:cs typeface="+mn-lt"/>
              </a:rPr>
              <a:t>java</a:t>
            </a:r>
            <a:r>
              <a:rPr lang="tr-TR" dirty="0">
                <a:ea typeface="+mn-lt"/>
                <a:cs typeface="+mn-lt"/>
              </a:rPr>
              <a:t> kodu-3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 </a:t>
            </a:r>
            <a:r>
              <a:rPr lang="tr-TR" dirty="0" err="1">
                <a:ea typeface="+mn-lt"/>
                <a:cs typeface="+mn-lt"/>
              </a:rPr>
              <a:t>java</a:t>
            </a:r>
            <a:r>
              <a:rPr lang="tr-TR" dirty="0">
                <a:ea typeface="+mn-lt"/>
                <a:cs typeface="+mn-lt"/>
              </a:rPr>
              <a:t> kodu-4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 </a:t>
            </a:r>
            <a:r>
              <a:rPr lang="tr-TR" dirty="0" err="1">
                <a:ea typeface="+mn-lt"/>
                <a:cs typeface="+mn-lt"/>
              </a:rPr>
              <a:t>java</a:t>
            </a:r>
            <a:r>
              <a:rPr lang="tr-TR" dirty="0">
                <a:ea typeface="+mn-lt"/>
                <a:cs typeface="+mn-lt"/>
              </a:rPr>
              <a:t> kodu-5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C# kodu 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C# kodu–2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C# kodu–3</a:t>
            </a:r>
          </a:p>
          <a:p>
            <a:r>
              <a:rPr lang="tr-TR" dirty="0" err="1">
                <a:ea typeface="+mn-lt"/>
                <a:cs typeface="+mn-lt"/>
              </a:rPr>
              <a:t>Visitor</a:t>
            </a:r>
            <a:r>
              <a:rPr lang="tr-TR" dirty="0">
                <a:ea typeface="+mn-lt"/>
                <a:cs typeface="+mn-lt"/>
              </a:rPr>
              <a:t> (Ziyaretçi) deseni C# kodu–4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Visitor</a:t>
            </a:r>
            <a:r>
              <a:rPr lang="tr-TR" dirty="0"/>
              <a:t> (Ziyaretçi) deseni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20" y="1839550"/>
            <a:ext cx="7568225" cy="3179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>
                <a:ea typeface="+mn-lt"/>
                <a:cs typeface="+mn-lt"/>
              </a:rPr>
              <a:t>Ziyaretçi tasarım deseni davranışsal tasarım desenlerinden biridir.</a:t>
            </a:r>
          </a:p>
          <a:p>
            <a:pPr algn="just"/>
            <a:r>
              <a:rPr lang="tr-TR" dirty="0">
                <a:ea typeface="+mn-lt"/>
                <a:cs typeface="+mn-lt"/>
              </a:rPr>
              <a:t>Benzer türden bir nesne grubu üzerinde bir işlem yapmamız gerektiğinde kullanılır.</a:t>
            </a:r>
          </a:p>
          <a:p>
            <a:pPr algn="just"/>
            <a:r>
              <a:rPr lang="tr-TR" dirty="0">
                <a:ea typeface="+mn-lt"/>
                <a:cs typeface="+mn-lt"/>
              </a:rPr>
              <a:t>Ziyaretçi tasarım deseni, üzerinde çalıştığımız elementlerin yada modüllerin sınıflarında bir değişiklik yapmadan yeni bir işlem tanımlamamıza olanak sağlar.</a:t>
            </a:r>
          </a:p>
          <a:p>
            <a:pPr algn="just"/>
            <a:r>
              <a:rPr lang="tr-TR" dirty="0">
                <a:ea typeface="+mn-lt"/>
                <a:cs typeface="+mn-lt"/>
              </a:rPr>
              <a:t>Bu model hem tek sorumluluk hem de açık / kapalı ilkeleri desteklemektedir.</a:t>
            </a:r>
            <a:endParaRPr lang="tr-TR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492746" y="2240341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 yapısı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20" y="2449150"/>
            <a:ext cx="10408642" cy="1950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deseni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bölümden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oluşmaktadır</a:t>
            </a:r>
            <a:r>
              <a:rPr lang="en-US" dirty="0">
                <a:ea typeface="+mn-lt"/>
                <a:cs typeface="+mn-lt"/>
              </a:rPr>
              <a:t>:</a:t>
            </a:r>
            <a:endParaRPr lang="tr-TR" dirty="0"/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algn="just"/>
            <a:r>
              <a:rPr lang="tr-TR" dirty="0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tarafından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uygulanan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yapısındaki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öğe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çağrılan</a:t>
            </a:r>
            <a:r>
              <a:rPr lang="en-US" dirty="0">
                <a:ea typeface="+mn-lt"/>
                <a:cs typeface="+mn-lt"/>
              </a:rPr>
              <a:t> Visit() </a:t>
            </a:r>
            <a:r>
              <a:rPr lang="en-US" dirty="0" err="1">
                <a:ea typeface="+mn-lt"/>
                <a:cs typeface="+mn-lt"/>
              </a:rPr>
              <a:t>adlı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yöntem</a:t>
            </a:r>
            <a:endParaRPr lang="en-US" dirty="0" err="1"/>
          </a:p>
          <a:p>
            <a:pPr algn="just"/>
            <a:r>
              <a:rPr lang="en-US" dirty="0" err="1">
                <a:ea typeface="+mn-lt"/>
                <a:cs typeface="+mn-lt"/>
              </a:rPr>
              <a:t>ziyaretçiyi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kabul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eden</a:t>
            </a:r>
            <a:r>
              <a:rPr lang="en-US" dirty="0">
                <a:ea typeface="+mn-lt"/>
                <a:cs typeface="+mn-lt"/>
              </a:rPr>
              <a:t> Accept () </a:t>
            </a:r>
            <a:r>
              <a:rPr lang="en-US" dirty="0" err="1">
                <a:ea typeface="+mn-lt"/>
                <a:cs typeface="+mn-lt"/>
              </a:rPr>
              <a:t>yöntemleri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edilebilir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sınıflar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Visitor</a:t>
            </a:r>
            <a:r>
              <a:rPr lang="tr-TR" dirty="0">
                <a:ea typeface="+mj-lt"/>
                <a:cs typeface="+mj-lt"/>
              </a:rPr>
              <a:t> (Ziyaretçi) deseni nasıl çalışır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20" y="2191975"/>
            <a:ext cx="10408642" cy="2466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İstemciler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geçerler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öğe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gönderme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accept (visitor) </a:t>
            </a:r>
            <a:r>
              <a:rPr lang="en-US" dirty="0" err="1">
                <a:ea typeface="+mn-lt"/>
                <a:cs typeface="+mn-lt"/>
              </a:rPr>
              <a:t>çağırırlar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/>
              <a:t>Temsilci</a:t>
            </a:r>
            <a:r>
              <a:rPr lang="en-US" dirty="0"/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isteği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kabul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nesnesine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gönderir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öğe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gerçekleştirir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öğeyi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Bu, yeni 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ekleyerek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yapısının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sınıflarından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bağımsız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yeni </a:t>
            </a:r>
            <a:r>
              <a:rPr lang="en-US" dirty="0" err="1">
                <a:ea typeface="+mn-lt"/>
                <a:cs typeface="+mn-lt"/>
              </a:rPr>
              <a:t>işlemler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oluşturmayı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mümkün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kılar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 UML diyagramı</a:t>
            </a:r>
            <a:r>
              <a:rPr lang="tr-TR" dirty="0"/>
              <a:t> 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AD865C9-836A-4DBD-ADAE-1F30E086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667" y="2095036"/>
            <a:ext cx="6607299" cy="3604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Client (</a:t>
            </a:r>
            <a:r>
              <a:rPr lang="en-US" dirty="0" err="1">
                <a:ea typeface="+mn-lt"/>
                <a:cs typeface="+mn-lt"/>
              </a:rPr>
              <a:t>İstemci</a:t>
            </a:r>
            <a:r>
              <a:rPr lang="en-US" dirty="0">
                <a:ea typeface="+mn-lt"/>
                <a:cs typeface="+mn-lt"/>
              </a:rPr>
              <a:t>): Veri </a:t>
            </a:r>
            <a:r>
              <a:rPr lang="en-US" dirty="0" err="1">
                <a:ea typeface="+mn-lt"/>
                <a:cs typeface="+mn-lt"/>
              </a:rPr>
              <a:t>yapısı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nesnelerine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erişimi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vardır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gerçekleştirmek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ziyaretçiyi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kabul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etmelerini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emredebilir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Visitor (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):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edilebilir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türleri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işlemlerini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bildirmek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arabirim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soyut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sınıftır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ConcreteVisitor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Somut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): Her 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türü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soyut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ziyaretçi'de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bildirilen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yöntemleri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uygulanmalıdır</a:t>
            </a:r>
            <a:r>
              <a:rPr lang="en-US" dirty="0">
                <a:ea typeface="+mn-lt"/>
                <a:cs typeface="+mn-lt"/>
              </a:rPr>
              <a:t>. Her 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işlemlerden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sorumlu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olacaktır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F13F93B9-4233-46ED-8C78-35C21516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2119912"/>
            <a:ext cx="5317273" cy="3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03" y="355678"/>
            <a:ext cx="10825344" cy="1280890"/>
          </a:xfrm>
        </p:spPr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 UML diyagramı</a:t>
            </a:r>
            <a:r>
              <a:rPr lang="tr-TR" dirty="0"/>
              <a:t>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AD865C9-836A-4DBD-ADAE-1F30E086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667" y="2095037"/>
            <a:ext cx="6607299" cy="3604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Visitable (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edilebilir</a:t>
            </a:r>
            <a:r>
              <a:rPr lang="en-US" dirty="0">
                <a:ea typeface="+mn-lt"/>
                <a:cs typeface="+mn-lt"/>
              </a:rPr>
              <a:t>): Accept </a:t>
            </a:r>
            <a:r>
              <a:rPr lang="en-US" dirty="0" err="1">
                <a:ea typeface="+mn-lt"/>
                <a:cs typeface="+mn-lt"/>
              </a:rPr>
              <a:t>işlemini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bildiren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arabirimdir</a:t>
            </a:r>
            <a:r>
              <a:rPr lang="en-US" dirty="0">
                <a:ea typeface="+mn-lt"/>
                <a:cs typeface="+mn-lt"/>
              </a:rPr>
              <a:t>. Bu,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nesnenin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ziyaretçi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nesnesi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tarafından</a:t>
            </a:r>
            <a:r>
              <a:rPr lang="en-US" dirty="0">
                <a:ea typeface="+mn-lt"/>
                <a:cs typeface="+mn-lt"/>
              </a:rPr>
              <a:t> “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edilmesini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en-US" dirty="0" err="1">
                <a:ea typeface="+mn-lt"/>
                <a:cs typeface="+mn-lt"/>
              </a:rPr>
              <a:t>sağlayan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noktasıdır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ConcreteVisitable</a:t>
            </a:r>
            <a:r>
              <a:rPr lang="en-US" dirty="0">
                <a:ea typeface="+mn-lt"/>
                <a:cs typeface="+mn-lt"/>
              </a:rPr>
              <a:t> (Somut </a:t>
            </a:r>
            <a:r>
              <a:rPr lang="en-US" dirty="0" err="1">
                <a:ea typeface="+mn-lt"/>
                <a:cs typeface="+mn-lt"/>
              </a:rPr>
              <a:t>ziyaret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edilebilir</a:t>
            </a:r>
            <a:r>
              <a:rPr lang="en-US" dirty="0">
                <a:ea typeface="+mn-lt"/>
                <a:cs typeface="+mn-lt"/>
              </a:rPr>
              <a:t>): Bu </a:t>
            </a:r>
            <a:r>
              <a:rPr lang="en-US" dirty="0" err="1">
                <a:ea typeface="+mn-lt"/>
                <a:cs typeface="+mn-lt"/>
              </a:rPr>
              <a:t>sınıflar</a:t>
            </a:r>
            <a:r>
              <a:rPr lang="en-US" dirty="0">
                <a:ea typeface="+mn-lt"/>
                <a:cs typeface="+mn-lt"/>
              </a:rPr>
              <a:t> visitable </a:t>
            </a:r>
            <a:r>
              <a:rPr lang="en-US" dirty="0" err="1">
                <a:ea typeface="+mn-lt"/>
                <a:cs typeface="+mn-lt"/>
              </a:rPr>
              <a:t>arabirimini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accept </a:t>
            </a:r>
            <a:r>
              <a:rPr lang="en-US" dirty="0" err="1">
                <a:ea typeface="+mn-lt"/>
                <a:cs typeface="+mn-lt"/>
              </a:rPr>
              <a:t>işlemini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tanımlar</a:t>
            </a:r>
            <a:r>
              <a:rPr lang="en-US" dirty="0">
                <a:ea typeface="+mn-lt"/>
                <a:cs typeface="+mn-lt"/>
              </a:rPr>
              <a:t>. Visitor </a:t>
            </a:r>
            <a:r>
              <a:rPr lang="en-US" dirty="0" err="1">
                <a:ea typeface="+mn-lt"/>
                <a:cs typeface="+mn-lt"/>
              </a:rPr>
              <a:t>nesnesi</a:t>
            </a:r>
            <a:r>
              <a:rPr lang="en-US" dirty="0">
                <a:ea typeface="+mn-lt"/>
                <a:cs typeface="+mn-lt"/>
              </a:rPr>
              <a:t> accept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iletilir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CC0E4-C0AB-415A-AE30-FC7BEA71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2017692"/>
            <a:ext cx="5317273" cy="3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 </a:t>
            </a:r>
            <a:r>
              <a:rPr lang="tr-TR" dirty="0" err="1">
                <a:ea typeface="+mj-lt"/>
                <a:cs typeface="+mj-lt"/>
              </a:rPr>
              <a:t>java</a:t>
            </a:r>
            <a:r>
              <a:rPr lang="tr-TR" dirty="0">
                <a:ea typeface="+mj-lt"/>
                <a:cs typeface="+mj-lt"/>
              </a:rPr>
              <a:t> kodu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766" y="3770407"/>
            <a:ext cx="6547950" cy="82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Yukarıdaki</a:t>
            </a:r>
            <a:r>
              <a:rPr lang="en-US" dirty="0"/>
              <a:t> 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genişleten</a:t>
            </a:r>
            <a:r>
              <a:rPr lang="en-US" dirty="0"/>
              <a:t>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 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BP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uyguluyoruz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550D3A8-2282-43D0-964C-7B8565DDC689}"/>
              </a:ext>
            </a:extLst>
          </p:cNvPr>
          <p:cNvSpPr txBox="1">
            <a:spLocks/>
          </p:cNvSpPr>
          <p:nvPr/>
        </p:nvSpPr>
        <p:spPr>
          <a:xfrm>
            <a:off x="3777282" y="2005421"/>
            <a:ext cx="5598059" cy="4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Öğeyi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tanımlıyoruz</a:t>
            </a:r>
            <a:r>
              <a:rPr lang="en-US" dirty="0"/>
              <a:t>.</a:t>
            </a:r>
          </a:p>
        </p:txBody>
      </p:sp>
      <p:pic>
        <p:nvPicPr>
          <p:cNvPr id="7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42FC069D-DFDB-4D41-B6E2-24A8B1DB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46" y="2504836"/>
            <a:ext cx="6023517" cy="1169961"/>
          </a:xfrm>
          <a:prstGeom prst="rect">
            <a:avLst/>
          </a:prstGeom>
        </p:spPr>
      </p:pic>
      <p:pic>
        <p:nvPicPr>
          <p:cNvPr id="10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DC59DEC-5733-4B23-8C45-DC6A2360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46" y="4586533"/>
            <a:ext cx="6023516" cy="18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Visitor</a:t>
            </a:r>
            <a:r>
              <a:rPr lang="tr-TR" dirty="0">
                <a:ea typeface="+mj-lt"/>
                <a:cs typeface="+mj-lt"/>
              </a:rPr>
              <a:t> (Ziyaretçi) deseni </a:t>
            </a:r>
            <a:r>
              <a:rPr lang="tr-TR" dirty="0" err="1">
                <a:ea typeface="+mj-lt"/>
                <a:cs typeface="+mj-lt"/>
              </a:rPr>
              <a:t>java</a:t>
            </a:r>
            <a:r>
              <a:rPr lang="tr-TR" dirty="0">
                <a:ea typeface="+mj-lt"/>
                <a:cs typeface="+mj-lt"/>
              </a:rPr>
              <a:t> kodu -2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C5A30482-70C4-412C-BE9D-243BD2A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92" y="2480579"/>
            <a:ext cx="6153614" cy="3746085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E55E1925-6D2B-4532-9DA5-EE9C4D21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912" y="1660968"/>
            <a:ext cx="6547950" cy="82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700" dirty="0" err="1">
                <a:ea typeface="+mn-lt"/>
                <a:cs typeface="+mn-lt"/>
              </a:rPr>
              <a:t>Ekran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isimli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sınıf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oluşturup</a:t>
            </a:r>
            <a:r>
              <a:rPr lang="en-US" sz="1700" dirty="0">
                <a:ea typeface="+mn-lt"/>
                <a:cs typeface="+mn-lt"/>
              </a:rPr>
              <a:t> BP </a:t>
            </a:r>
            <a:r>
              <a:rPr lang="en-US" sz="1700" dirty="0" err="1">
                <a:ea typeface="+mn-lt"/>
                <a:cs typeface="+mn-lt"/>
              </a:rPr>
              <a:t>arayüzünü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uyguluyoruz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tr-TR" sz="1700"/>
          </a:p>
          <a:p>
            <a:pPr algn="just"/>
            <a:r>
              <a:rPr lang="en-US" sz="1700" dirty="0" err="1">
                <a:ea typeface="+mn-lt"/>
                <a:cs typeface="+mn-lt"/>
              </a:rPr>
              <a:t>Klavye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isimli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sınıf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oluşturup</a:t>
            </a:r>
            <a:r>
              <a:rPr lang="en-US" sz="1700" dirty="0">
                <a:ea typeface="+mn-lt"/>
                <a:cs typeface="+mn-lt"/>
              </a:rPr>
              <a:t> BP </a:t>
            </a:r>
            <a:r>
              <a:rPr lang="en-US" sz="1700" dirty="0" err="1">
                <a:ea typeface="+mn-lt"/>
                <a:cs typeface="+mn-lt"/>
              </a:rPr>
              <a:t>arayüzünü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uyguluyoruz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0" indent="0" algn="just">
              <a:buNone/>
            </a:pPr>
            <a:endParaRPr lang="en-US" sz="1700" dirty="0">
              <a:ea typeface="+mn-lt"/>
              <a:cs typeface="+mn-lt"/>
            </a:endParaRPr>
          </a:p>
          <a:p>
            <a:pPr algn="just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532471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1608</Words>
  <Application>Microsoft Office PowerPoint</Application>
  <PresentationFormat>Geniş ekran</PresentationFormat>
  <Paragraphs>89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Duman</vt:lpstr>
      <vt:lpstr>Visitor (Ziyaretçi) Deseni</vt:lpstr>
      <vt:lpstr>İçindekiler</vt:lpstr>
      <vt:lpstr>Visitor (Ziyaretçi) deseni nedir? </vt:lpstr>
      <vt:lpstr>Visitor (Ziyaretçi) deseni yapısı</vt:lpstr>
      <vt:lpstr>Visitor (Ziyaretçi) deseni nasıl çalışır ?</vt:lpstr>
      <vt:lpstr>Visitor (Ziyaretçi) deseni UML diyagramı </vt:lpstr>
      <vt:lpstr>Visitor (Ziyaretçi) deseni UML diyagramı(devamı)</vt:lpstr>
      <vt:lpstr>Visitor (Ziyaretçi) deseni java kodu</vt:lpstr>
      <vt:lpstr>Visitor (Ziyaretçi) deseni java kodu -2 </vt:lpstr>
      <vt:lpstr>Visitor (Ziyaretçi) deseni java kodu -3</vt:lpstr>
      <vt:lpstr>Visitor (Ziyaretçi) deseni java kodu -4 </vt:lpstr>
      <vt:lpstr>Visitor (Ziyaretçi) deseni java kodu -5  </vt:lpstr>
      <vt:lpstr>Visitor (Ziyaretçi) deseni C# kodu  </vt:lpstr>
      <vt:lpstr>Visitor (Ziyaretçi) deseni C# kodu -2   </vt:lpstr>
      <vt:lpstr>Visitor (Ziyaretçi) deseni C# kodu -3   </vt:lpstr>
      <vt:lpstr>Visitor (Ziyaretçi) deseni C# kodu -4  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YRO389</cp:lastModifiedBy>
  <cp:revision>682</cp:revision>
  <dcterms:created xsi:type="dcterms:W3CDTF">2020-04-15T07:57:29Z</dcterms:created>
  <dcterms:modified xsi:type="dcterms:W3CDTF">2021-06-08T14:10:40Z</dcterms:modified>
</cp:coreProperties>
</file>