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306" r:id="rId5"/>
    <p:sldId id="261" r:id="rId6"/>
    <p:sldId id="271" r:id="rId7"/>
    <p:sldId id="283" r:id="rId8"/>
    <p:sldId id="282" r:id="rId9"/>
    <p:sldId id="264" r:id="rId10"/>
    <p:sldId id="294" r:id="rId11"/>
    <p:sldId id="295" r:id="rId12"/>
    <p:sldId id="297" r:id="rId13"/>
    <p:sldId id="298" r:id="rId14"/>
    <p:sldId id="302" r:id="rId15"/>
    <p:sldId id="307" r:id="rId16"/>
    <p:sldId id="308" r:id="rId17"/>
    <p:sldId id="309" r:id="rId18"/>
    <p:sldId id="270" r:id="rId19"/>
    <p:sldId id="25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73" d="100"/>
          <a:sy n="73"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6/11/2021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w3schools.com/java/"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javatpoint.com/java-tutorial" TargetMode="External"/><Relationship Id="rId4" Type="http://schemas.openxmlformats.org/officeDocument/2006/relationships/hyperlink" Target="https://www.tutorialspoint.com/java/index.htm" TargetMode="External"/><Relationship Id="rId9"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496974" y="2817867"/>
            <a:ext cx="9764202" cy="888718"/>
          </a:xfrm>
        </p:spPr>
        <p:txBody>
          <a:bodyPr>
            <a:normAutofit fontScale="90000"/>
          </a:bodyPr>
          <a:lstStyle/>
          <a:p>
            <a:pPr algn="ct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Factory Method</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t>1</a:t>
            </a:fld>
            <a:endParaRPr lang="en-US" dirty="0"/>
          </a:p>
        </p:txBody>
      </p:sp>
      <p:sp>
        <p:nvSpPr>
          <p:cNvPr id="7" name="Alt Başlık 2"/>
          <p:cNvSpPr txBox="1"/>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Nergül Kahya 1711404020</a:t>
            </a:r>
          </a:p>
          <a:p>
            <a:r>
              <a:rPr lang="tr-TR" dirty="0">
                <a:solidFill>
                  <a:schemeClr val="tx1"/>
                </a:solidFill>
              </a:rPr>
              <a:t>Tarih                            : </a:t>
            </a:r>
            <a:r>
              <a:rPr lang="tr-TR" dirty="0" smtClean="0">
                <a:solidFill>
                  <a:schemeClr val="tx1"/>
                </a:solidFill>
              </a:rPr>
              <a:t>10/06/2021</a:t>
            </a:r>
            <a:endParaRPr lang="tr-TR" dirty="0">
              <a:solidFill>
                <a:schemeClr val="tx1"/>
              </a:solidFill>
            </a:endParaRPr>
          </a:p>
          <a:p>
            <a:r>
              <a:rPr lang="tr-TR" dirty="0">
                <a:solidFill>
                  <a:schemeClr val="tx1"/>
                </a:solidFill>
              </a:rPr>
              <a:t>Sürüm                         </a:t>
            </a:r>
            <a:r>
              <a:rPr lang="tr-TR">
                <a:solidFill>
                  <a:schemeClr val="tx1"/>
                </a:solidFill>
              </a:rPr>
              <a:t>: </a:t>
            </a:r>
            <a:r>
              <a:rPr lang="tr-TR" smtClean="0">
                <a:solidFill>
                  <a:schemeClr val="tx1"/>
                </a:solidFill>
              </a:rPr>
              <a:t>v3</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a:srcRect l="5357" r="5357"/>
          <a:stretch>
            <a:fillRect/>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p:cNvSpPr txBox="1"/>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pPr algn="ctr"/>
            <a:r>
              <a:rPr lang="tr-TR" b="1" dirty="0">
                <a:solidFill>
                  <a:schemeClr val="accent3"/>
                </a:solidFill>
              </a:rPr>
              <a:t>İleri Programlama Dersi</a:t>
            </a:r>
            <a:endParaRPr lang="en-US" b="1" dirty="0">
              <a:solidFill>
                <a:schemeClr val="accent3"/>
              </a:solidFill>
            </a:endParaRPr>
          </a:p>
        </p:txBody>
      </p:sp>
      <p:pic>
        <p:nvPicPr>
          <p:cNvPr id="5" name="Resim 4">
            <a:hlinkClick r:id="rId4"/>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p:cNvPicPr>
            <a:picLocks noChangeAspect="1" noChangeArrowheads="1"/>
          </p:cNvPicPr>
          <p:nvPr/>
        </p:nvPicPr>
        <p:blipFill>
          <a:blip r:embed="rId7"/>
          <a:srcRect/>
          <a:stretch>
            <a:fillRect/>
          </a:stretch>
        </p:blipFill>
        <p:spPr bwMode="auto">
          <a:xfrm>
            <a:off x="9106545" y="179000"/>
            <a:ext cx="2685873" cy="182678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-1(Devamı) </a:t>
            </a:r>
          </a:p>
        </p:txBody>
      </p:sp>
      <p:sp>
        <p:nvSpPr>
          <p:cNvPr id="4" name="Slayt Numarası Yer Tutucusu 3"/>
          <p:cNvSpPr>
            <a:spLocks noGrp="1"/>
          </p:cNvSpPr>
          <p:nvPr>
            <p:ph type="sldNum" sz="quarter" idx="12"/>
          </p:nvPr>
        </p:nvSpPr>
        <p:spPr/>
        <p:txBody>
          <a:bodyPr/>
          <a:lstStyle/>
          <a:p>
            <a:fld id="{D57F1E4F-1CFF-5643-939E-217C01CDF565}" type="slidenum">
              <a:rPr lang="en-US" smtClean="0"/>
              <a:t>10</a:t>
            </a:fld>
            <a:endParaRPr lang="en-US" dirty="0"/>
          </a:p>
        </p:txBody>
      </p:sp>
      <p:sp>
        <p:nvSpPr>
          <p:cNvPr id="8" name="İçerik Yer Tutucusu 2"/>
          <p:cNvSpPr>
            <a:spLocks noGrp="1"/>
          </p:cNvSpPr>
          <p:nvPr>
            <p:ph sz="half" idx="1"/>
          </p:nvPr>
        </p:nvSpPr>
        <p:spPr>
          <a:xfrm>
            <a:off x="1311275" y="1478280"/>
            <a:ext cx="9297035" cy="1696085"/>
          </a:xfrm>
        </p:spPr>
        <p:txBody>
          <a:bodyPr>
            <a:normAutofit/>
          </a:bodyPr>
          <a:lstStyle/>
          <a:p>
            <a:pPr algn="just"/>
            <a:r>
              <a:rPr lang="tr-TR" altLang="en-US" dirty="0"/>
              <a:t>Ve aynı şekilde Muzlu ve Cilekli diye iki class daha oluşturuyoruz,bunlarda da IDondurma class’ından miras alarak  methodumuzu kullanıyoruz.Daha sonra “Dondurmalar” adında bir class oluşturup oluştuduğum ve get ettiğim dondurmaları çağırmış oluyorum.</a:t>
            </a:r>
          </a:p>
        </p:txBody>
      </p:sp>
      <p:pic>
        <p:nvPicPr>
          <p:cNvPr id="5" name="Content Placeholder 4" descr="dondurma3"/>
          <p:cNvPicPr>
            <a:picLocks noGrp="1" noChangeAspect="1"/>
          </p:cNvPicPr>
          <p:nvPr>
            <p:ph sz="half" idx="2"/>
          </p:nvPr>
        </p:nvPicPr>
        <p:blipFill>
          <a:blip r:embed="rId2"/>
          <a:stretch>
            <a:fillRect/>
          </a:stretch>
        </p:blipFill>
        <p:spPr>
          <a:xfrm>
            <a:off x="1311275" y="2858135"/>
            <a:ext cx="4769485" cy="3059430"/>
          </a:xfrm>
          <a:prstGeom prst="rect">
            <a:avLst/>
          </a:prstGeom>
        </p:spPr>
      </p:pic>
      <p:pic>
        <p:nvPicPr>
          <p:cNvPr id="6" name="Picture 5" descr="dondurmalar4"/>
          <p:cNvPicPr>
            <a:picLocks noChangeAspect="1"/>
          </p:cNvPicPr>
          <p:nvPr/>
        </p:nvPicPr>
        <p:blipFill>
          <a:blip r:embed="rId3"/>
          <a:stretch>
            <a:fillRect/>
          </a:stretch>
        </p:blipFill>
        <p:spPr>
          <a:xfrm>
            <a:off x="6508750" y="2858135"/>
            <a:ext cx="4995545" cy="30645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-1(Devamı) </a:t>
            </a:r>
          </a:p>
        </p:txBody>
      </p:sp>
      <p:sp>
        <p:nvSpPr>
          <p:cNvPr id="4" name="Slayt Numarası Yer Tutucusu 3"/>
          <p:cNvSpPr>
            <a:spLocks noGrp="1"/>
          </p:cNvSpPr>
          <p:nvPr>
            <p:ph type="sldNum" sz="quarter" idx="12"/>
          </p:nvPr>
        </p:nvSpPr>
        <p:spPr/>
        <p:txBody>
          <a:bodyPr/>
          <a:lstStyle/>
          <a:p>
            <a:fld id="{D57F1E4F-1CFF-5643-939E-217C01CDF565}" type="slidenum">
              <a:rPr lang="en-US" smtClean="0"/>
              <a:t>11</a:t>
            </a:fld>
            <a:endParaRPr lang="en-US" dirty="0"/>
          </a:p>
        </p:txBody>
      </p:sp>
      <p:sp>
        <p:nvSpPr>
          <p:cNvPr id="8" name="İçerik Yer Tutucusu 2"/>
          <p:cNvSpPr>
            <a:spLocks noGrp="1"/>
          </p:cNvSpPr>
          <p:nvPr>
            <p:ph sz="half" idx="1"/>
          </p:nvPr>
        </p:nvSpPr>
        <p:spPr>
          <a:xfrm>
            <a:off x="1311275" y="1492250"/>
            <a:ext cx="9297035" cy="1696085"/>
          </a:xfrm>
        </p:spPr>
        <p:txBody>
          <a:bodyPr>
            <a:normAutofit/>
          </a:bodyPr>
          <a:lstStyle/>
          <a:p>
            <a:pPr algn="just"/>
            <a:r>
              <a:rPr lang="tr-TR" altLang="en-US" dirty="0"/>
              <a:t>Ve son olarak ” main() ” de Kullandığım interface ‘i ve class’ımı burada çağırıyorum.Çağırmış olduğum dondurma çeşidimde “Çikolatalı Dondurma” dır.</a:t>
            </a:r>
          </a:p>
        </p:txBody>
      </p:sp>
      <p:pic>
        <p:nvPicPr>
          <p:cNvPr id="7" name="Content Placeholder 6" descr="dondurmalar5"/>
          <p:cNvPicPr>
            <a:picLocks noGrp="1" noChangeAspect="1"/>
          </p:cNvPicPr>
          <p:nvPr>
            <p:ph sz="half" idx="2"/>
          </p:nvPr>
        </p:nvPicPr>
        <p:blipFill>
          <a:blip r:embed="rId2"/>
          <a:stretch>
            <a:fillRect/>
          </a:stretch>
        </p:blipFill>
        <p:spPr>
          <a:xfrm>
            <a:off x="1311275" y="2959100"/>
            <a:ext cx="6155690" cy="2617470"/>
          </a:xfrm>
          <a:prstGeom prst="rect">
            <a:avLst/>
          </a:prstGeom>
        </p:spPr>
      </p:pic>
      <p:pic>
        <p:nvPicPr>
          <p:cNvPr id="9" name="Picture 8" descr="dondurma6"/>
          <p:cNvPicPr>
            <a:picLocks noChangeAspect="1"/>
          </p:cNvPicPr>
          <p:nvPr/>
        </p:nvPicPr>
        <p:blipFill>
          <a:blip r:embed="rId3"/>
          <a:stretch>
            <a:fillRect/>
          </a:stretch>
        </p:blipFill>
        <p:spPr>
          <a:xfrm>
            <a:off x="7648575" y="3575685"/>
            <a:ext cx="3443605" cy="128143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607529" y="495205"/>
            <a:ext cx="8911687" cy="1280890"/>
          </a:xfrm>
        </p:spPr>
        <p:txBody>
          <a:bodyPr>
            <a:normAutofit/>
          </a:bodyPr>
          <a:lstStyle/>
          <a:p>
            <a:r>
              <a:rPr lang="tr-TR" dirty="0"/>
              <a:t>Uygulama Örneği - 2</a:t>
            </a:r>
          </a:p>
        </p:txBody>
      </p:sp>
      <p:sp>
        <p:nvSpPr>
          <p:cNvPr id="4" name="Slayt Numarası Yer Tutucusu 3"/>
          <p:cNvSpPr>
            <a:spLocks noGrp="1"/>
          </p:cNvSpPr>
          <p:nvPr>
            <p:ph type="sldNum" sz="quarter" idx="12"/>
          </p:nvPr>
        </p:nvSpPr>
        <p:spPr/>
        <p:txBody>
          <a:bodyPr/>
          <a:lstStyle/>
          <a:p>
            <a:fld id="{D57F1E4F-1CFF-5643-939E-217C01CDF565}" type="slidenum">
              <a:rPr lang="en-US" smtClean="0"/>
              <a:t>12</a:t>
            </a:fld>
            <a:endParaRPr lang="en-US" dirty="0"/>
          </a:p>
        </p:txBody>
      </p:sp>
      <p:pic>
        <p:nvPicPr>
          <p:cNvPr id="7" name="Content Placeholder 6" descr="sekil1"/>
          <p:cNvPicPr>
            <a:picLocks noGrp="1" noChangeAspect="1"/>
          </p:cNvPicPr>
          <p:nvPr>
            <p:ph sz="half" idx="2"/>
          </p:nvPr>
        </p:nvPicPr>
        <p:blipFill>
          <a:blip r:embed="rId2"/>
          <a:stretch>
            <a:fillRect/>
          </a:stretch>
        </p:blipFill>
        <p:spPr>
          <a:xfrm>
            <a:off x="1311275" y="2538730"/>
            <a:ext cx="4313555" cy="1780540"/>
          </a:xfrm>
          <a:prstGeom prst="rect">
            <a:avLst/>
          </a:prstGeom>
        </p:spPr>
      </p:pic>
      <p:pic>
        <p:nvPicPr>
          <p:cNvPr id="9" name="Picture 8" descr="sekil2"/>
          <p:cNvPicPr>
            <a:picLocks noChangeAspect="1"/>
          </p:cNvPicPr>
          <p:nvPr/>
        </p:nvPicPr>
        <p:blipFill>
          <a:blip r:embed="rId3"/>
          <a:stretch>
            <a:fillRect/>
          </a:stretch>
        </p:blipFill>
        <p:spPr>
          <a:xfrm>
            <a:off x="1311275" y="4492625"/>
            <a:ext cx="6377305" cy="1880870"/>
          </a:xfrm>
          <a:prstGeom prst="rect">
            <a:avLst/>
          </a:prstGeom>
        </p:spPr>
      </p:pic>
      <p:sp>
        <p:nvSpPr>
          <p:cNvPr id="3" name="İçerik Yer Tutucusu 2"/>
          <p:cNvSpPr>
            <a:spLocks noGrp="1"/>
          </p:cNvSpPr>
          <p:nvPr/>
        </p:nvSpPr>
        <p:spPr>
          <a:xfrm>
            <a:off x="1311275" y="1283335"/>
            <a:ext cx="9297035" cy="16960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r>
              <a:rPr lang="tr-TR" altLang="en-US" dirty="0">
                <a:sym typeface="+mn-ea"/>
              </a:rPr>
              <a:t>Bu örneğimizde de Sekil adında abstract class oluşturuyoruz ,bu sefer kare ve diktörtgen, daire için yeni class’lar oluşturup Sekil class’ından miras alıyoruz.Ve biz burada karenin alan ve çevresini kullanıcının girdiği değerlere göre hesapladık.</a:t>
            </a:r>
            <a:endParaRPr lang="tr-TR" altLang="en-US" dirty="0"/>
          </a:p>
          <a:p>
            <a:pPr algn="just"/>
            <a:r>
              <a:rPr lang="tr-TR" altLang="en-US"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- 2(Devamı) </a:t>
            </a:r>
          </a:p>
        </p:txBody>
      </p:sp>
      <p:sp>
        <p:nvSpPr>
          <p:cNvPr id="4" name="Slayt Numarası Yer Tutucusu 3"/>
          <p:cNvSpPr>
            <a:spLocks noGrp="1"/>
          </p:cNvSpPr>
          <p:nvPr>
            <p:ph type="sldNum" sz="quarter" idx="12"/>
          </p:nvPr>
        </p:nvSpPr>
        <p:spPr/>
        <p:txBody>
          <a:bodyPr/>
          <a:lstStyle/>
          <a:p>
            <a:fld id="{D57F1E4F-1CFF-5643-939E-217C01CDF565}" type="slidenum">
              <a:rPr lang="en-US" smtClean="0"/>
              <a:t>13</a:t>
            </a:fld>
            <a:endParaRPr lang="en-US" dirty="0"/>
          </a:p>
        </p:txBody>
      </p:sp>
      <p:sp>
        <p:nvSpPr>
          <p:cNvPr id="8" name="İçerik Yer Tutucusu 2"/>
          <p:cNvSpPr>
            <a:spLocks noGrp="1"/>
          </p:cNvSpPr>
          <p:nvPr>
            <p:ph sz="half" idx="1"/>
          </p:nvPr>
        </p:nvSpPr>
        <p:spPr>
          <a:xfrm>
            <a:off x="1311275" y="1400810"/>
            <a:ext cx="9297035" cy="1696085"/>
          </a:xfrm>
        </p:spPr>
        <p:txBody>
          <a:bodyPr>
            <a:normAutofit/>
          </a:bodyPr>
          <a:lstStyle/>
          <a:p>
            <a:pPr algn="just"/>
            <a:r>
              <a:rPr lang="tr-TR" altLang="en-US" dirty="0"/>
              <a:t>Burada da dikdortgen ve daire için çevre ve alan hesabını kullanıcın girdiği değere göre hesaplamış olduk.</a:t>
            </a:r>
          </a:p>
        </p:txBody>
      </p:sp>
      <p:pic>
        <p:nvPicPr>
          <p:cNvPr id="6" name="Content Placeholder 5" descr="Sekil3"/>
          <p:cNvPicPr>
            <a:picLocks noGrp="1" noChangeAspect="1"/>
          </p:cNvPicPr>
          <p:nvPr>
            <p:ph sz="half" idx="2"/>
          </p:nvPr>
        </p:nvPicPr>
        <p:blipFill>
          <a:blip r:embed="rId2"/>
          <a:stretch>
            <a:fillRect/>
          </a:stretch>
        </p:blipFill>
        <p:spPr>
          <a:xfrm>
            <a:off x="1311275" y="2387600"/>
            <a:ext cx="5306060" cy="1659255"/>
          </a:xfrm>
          <a:prstGeom prst="rect">
            <a:avLst/>
          </a:prstGeom>
        </p:spPr>
      </p:pic>
      <p:pic>
        <p:nvPicPr>
          <p:cNvPr id="7" name="Picture 6" descr="sekil4"/>
          <p:cNvPicPr>
            <a:picLocks noChangeAspect="1"/>
          </p:cNvPicPr>
          <p:nvPr/>
        </p:nvPicPr>
        <p:blipFill>
          <a:blip r:embed="rId3"/>
          <a:stretch>
            <a:fillRect/>
          </a:stretch>
        </p:blipFill>
        <p:spPr>
          <a:xfrm>
            <a:off x="1311275" y="4222750"/>
            <a:ext cx="7917815" cy="22637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- 2(Devamı) </a:t>
            </a:r>
          </a:p>
        </p:txBody>
      </p:sp>
      <p:sp>
        <p:nvSpPr>
          <p:cNvPr id="4" name="Slayt Numarası Yer Tutucusu 3"/>
          <p:cNvSpPr>
            <a:spLocks noGrp="1"/>
          </p:cNvSpPr>
          <p:nvPr>
            <p:ph type="sldNum" sz="quarter" idx="12"/>
          </p:nvPr>
        </p:nvSpPr>
        <p:spPr/>
        <p:txBody>
          <a:bodyPr/>
          <a:lstStyle/>
          <a:p>
            <a:fld id="{D57F1E4F-1CFF-5643-939E-217C01CDF565}" type="slidenum">
              <a:rPr lang="en-US" smtClean="0"/>
              <a:t>14</a:t>
            </a:fld>
            <a:endParaRPr lang="en-US" dirty="0"/>
          </a:p>
        </p:txBody>
      </p:sp>
      <p:sp>
        <p:nvSpPr>
          <p:cNvPr id="8" name="İçerik Yer Tutucusu 2"/>
          <p:cNvSpPr>
            <a:spLocks noGrp="1"/>
          </p:cNvSpPr>
          <p:nvPr>
            <p:ph sz="half" idx="1"/>
          </p:nvPr>
        </p:nvSpPr>
        <p:spPr>
          <a:xfrm>
            <a:off x="1311275" y="1414780"/>
            <a:ext cx="9297035" cy="1696085"/>
          </a:xfrm>
        </p:spPr>
        <p:txBody>
          <a:bodyPr>
            <a:normAutofit/>
          </a:bodyPr>
          <a:lstStyle/>
          <a:p>
            <a:pPr algn="just"/>
            <a:r>
              <a:rPr lang="tr-TR" altLang="en-US" dirty="0"/>
              <a:t>Ve son olarak oluşturduğumuz Creater class’ında FactoryMethodu’nun içerisinde switch case yapısı ile işlemeri sırasıyla yapıp komutları kırmış olduk.Ve son olarak main() içerisinde FactoryMethod’daki yaptığımız işlem satırlarını çağırmış oluyoruz.</a:t>
            </a:r>
          </a:p>
          <a:p>
            <a:pPr marL="0" indent="0" algn="just">
              <a:buNone/>
            </a:pPr>
            <a:endParaRPr lang="tr-TR" altLang="en-US" dirty="0"/>
          </a:p>
        </p:txBody>
      </p:sp>
      <p:pic>
        <p:nvPicPr>
          <p:cNvPr id="5" name="Content Placeholder 4" descr="sekil5"/>
          <p:cNvPicPr>
            <a:picLocks noGrp="1" noChangeAspect="1"/>
          </p:cNvPicPr>
          <p:nvPr>
            <p:ph sz="half" idx="2"/>
          </p:nvPr>
        </p:nvPicPr>
        <p:blipFill>
          <a:blip r:embed="rId2"/>
          <a:stretch>
            <a:fillRect/>
          </a:stretch>
        </p:blipFill>
        <p:spPr>
          <a:xfrm>
            <a:off x="1311275" y="2949575"/>
            <a:ext cx="4693920" cy="3284855"/>
          </a:xfrm>
          <a:prstGeom prst="rect">
            <a:avLst/>
          </a:prstGeom>
        </p:spPr>
      </p:pic>
      <p:pic>
        <p:nvPicPr>
          <p:cNvPr id="9" name="Picture 8" descr="sekil6"/>
          <p:cNvPicPr>
            <a:picLocks noChangeAspect="1"/>
          </p:cNvPicPr>
          <p:nvPr/>
        </p:nvPicPr>
        <p:blipFill>
          <a:blip r:embed="rId3"/>
          <a:stretch>
            <a:fillRect/>
          </a:stretch>
        </p:blipFill>
        <p:spPr>
          <a:xfrm>
            <a:off x="6314440" y="2949575"/>
            <a:ext cx="5189855" cy="32740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 </a:t>
            </a:r>
            <a:r>
              <a:rPr lang="tr-TR" dirty="0"/>
              <a:t>3</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15</a:t>
            </a:fld>
            <a:endParaRPr lang="en-US" dirty="0"/>
          </a:p>
        </p:txBody>
      </p:sp>
      <p:sp>
        <p:nvSpPr>
          <p:cNvPr id="8" name="İçerik Yer Tutucusu 2"/>
          <p:cNvSpPr>
            <a:spLocks noGrp="1"/>
          </p:cNvSpPr>
          <p:nvPr>
            <p:ph sz="half" idx="1"/>
          </p:nvPr>
        </p:nvSpPr>
        <p:spPr>
          <a:xfrm>
            <a:off x="1311275" y="1414780"/>
            <a:ext cx="9297035" cy="1696085"/>
          </a:xfrm>
        </p:spPr>
        <p:txBody>
          <a:bodyPr>
            <a:normAutofit/>
          </a:bodyPr>
          <a:lstStyle/>
          <a:p>
            <a:pPr algn="just"/>
            <a:r>
              <a:rPr lang="tr-TR" altLang="en-US" dirty="0" smtClean="0"/>
              <a:t>Konuya ilişkin birde Windows Form örneği inceleyelim. Burada öncelikle yine bir interface oluşturdum. </a:t>
            </a:r>
            <a:r>
              <a:rPr lang="tr-TR" altLang="en-US" dirty="0" smtClean="0"/>
              <a:t>Ve içine bir tane methodu tanımladım ve dönüş tipi olarak string verdim. Ve programlama dilleri için oluşturduğum sınıflarda </a:t>
            </a:r>
            <a:r>
              <a:rPr lang="tr-TR" altLang="en-US" dirty="0" err="1" smtClean="0"/>
              <a:t>return</a:t>
            </a:r>
            <a:r>
              <a:rPr lang="tr-TR" altLang="en-US" dirty="0" smtClean="0"/>
              <a:t> değer döndürdüm.</a:t>
            </a:r>
            <a:endParaRPr lang="tr-TR" altLang="en-US" dirty="0"/>
          </a:p>
        </p:txBody>
      </p:sp>
      <p:pic>
        <p:nvPicPr>
          <p:cNvPr id="6" name="İçerik Yer Tutucus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1275" y="3110865"/>
            <a:ext cx="5216749" cy="2976427"/>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710" y="3127260"/>
            <a:ext cx="4667901" cy="2943636"/>
          </a:xfrm>
          <a:prstGeom prst="rect">
            <a:avLst/>
          </a:prstGeom>
        </p:spPr>
      </p:pic>
    </p:spTree>
    <p:extLst>
      <p:ext uri="{BB962C8B-B14F-4D97-AF65-F5344CB8AC3E}">
        <p14:creationId xmlns:p14="http://schemas.microsoft.com/office/powerpoint/2010/main" val="3605145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a:t>
            </a:r>
            <a:r>
              <a:rPr lang="tr-TR" dirty="0" smtClean="0"/>
              <a:t>– </a:t>
            </a:r>
            <a:r>
              <a:rPr lang="tr-TR" dirty="0" smtClean="0"/>
              <a:t>3(Devamı)</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16</a:t>
            </a:fld>
            <a:endParaRPr lang="en-US" dirty="0"/>
          </a:p>
        </p:txBody>
      </p:sp>
      <p:sp>
        <p:nvSpPr>
          <p:cNvPr id="8" name="İçerik Yer Tutucusu 2"/>
          <p:cNvSpPr>
            <a:spLocks noGrp="1"/>
          </p:cNvSpPr>
          <p:nvPr>
            <p:ph sz="half" idx="1"/>
          </p:nvPr>
        </p:nvSpPr>
        <p:spPr>
          <a:xfrm>
            <a:off x="1311275" y="1414780"/>
            <a:ext cx="9297035" cy="1696085"/>
          </a:xfrm>
        </p:spPr>
        <p:txBody>
          <a:bodyPr>
            <a:normAutofit/>
          </a:bodyPr>
          <a:lstStyle/>
          <a:p>
            <a:pPr algn="just"/>
            <a:r>
              <a:rPr lang="tr-TR" altLang="en-US" dirty="0" smtClean="0"/>
              <a:t>Daha sonra creater adında bir sınıf oluşturup burada FactoryMethod ile hangi sınıfı çağıracağımı belirtmiş oldum. Bu sınıf kodlarını yazdıktan sonra Form tasarımımı yaptım bir adet comboBox , bir tane buton , iki adet de label ekledim. </a:t>
            </a:r>
            <a:endParaRPr lang="tr-TR" altLang="en-US"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1275" y="2831058"/>
            <a:ext cx="4167611" cy="3778250"/>
          </a:xfrm>
        </p:spPr>
      </p:pic>
      <p:pic>
        <p:nvPicPr>
          <p:cNvPr id="10" name="Resi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500" y="3167391"/>
            <a:ext cx="4020111" cy="3105583"/>
          </a:xfrm>
          <a:prstGeom prst="rect">
            <a:avLst/>
          </a:prstGeom>
        </p:spPr>
      </p:pic>
    </p:spTree>
    <p:extLst>
      <p:ext uri="{BB962C8B-B14F-4D97-AF65-F5344CB8AC3E}">
        <p14:creationId xmlns:p14="http://schemas.microsoft.com/office/powerpoint/2010/main" val="287992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a:t>
            </a:r>
            <a:r>
              <a:rPr lang="tr-TR" dirty="0" smtClean="0"/>
              <a:t>– </a:t>
            </a:r>
            <a:r>
              <a:rPr lang="tr-TR" dirty="0" smtClean="0"/>
              <a:t>3(Devamı)</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17</a:t>
            </a:fld>
            <a:endParaRPr lang="en-US" dirty="0"/>
          </a:p>
        </p:txBody>
      </p:sp>
      <p:sp>
        <p:nvSpPr>
          <p:cNvPr id="8" name="İçerik Yer Tutucusu 2"/>
          <p:cNvSpPr>
            <a:spLocks noGrp="1"/>
          </p:cNvSpPr>
          <p:nvPr>
            <p:ph sz="half" idx="1"/>
          </p:nvPr>
        </p:nvSpPr>
        <p:spPr>
          <a:xfrm>
            <a:off x="1311275" y="1414780"/>
            <a:ext cx="9297035" cy="1696085"/>
          </a:xfrm>
        </p:spPr>
        <p:txBody>
          <a:bodyPr>
            <a:normAutofit/>
          </a:bodyPr>
          <a:lstStyle/>
          <a:p>
            <a:pPr algn="just"/>
            <a:r>
              <a:rPr lang="tr-TR" altLang="en-US" dirty="0" smtClean="0"/>
              <a:t>Ve bu eklediğim comboBox ‘ a manuel olarak dil isimlerini girdim ve if else ile comboBox ‘da seçili index ‘e göre label’e o dili ait sınıfın içerisindeki olayı gerçekleştirmesini istedim. Ve bunu butonun </a:t>
            </a:r>
            <a:r>
              <a:rPr lang="tr-TR" altLang="en-US" dirty="0"/>
              <a:t>c</a:t>
            </a:r>
            <a:r>
              <a:rPr lang="tr-TR" altLang="en-US" dirty="0" smtClean="0"/>
              <a:t>lic</a:t>
            </a:r>
            <a:r>
              <a:rPr lang="tr-TR" altLang="en-US" dirty="0" smtClean="0"/>
              <a:t>k event’ine yazdım ki comboBox ‘da seçim yapıldıktan sonra butona basılınca olay gerçekleşsin.</a:t>
            </a:r>
            <a:endParaRPr lang="tr-TR" altLang="en-US" dirty="0"/>
          </a:p>
        </p:txBody>
      </p:sp>
      <p:pic>
        <p:nvPicPr>
          <p:cNvPr id="6" name="İçerik Yer Tutucus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1275" y="3110865"/>
            <a:ext cx="5934671" cy="2880570"/>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5027" y="2971589"/>
            <a:ext cx="3829584" cy="3019846"/>
          </a:xfrm>
          <a:prstGeom prst="rect">
            <a:avLst/>
          </a:prstGeom>
        </p:spPr>
      </p:pic>
    </p:spTree>
    <p:extLst>
      <p:ext uri="{BB962C8B-B14F-4D97-AF65-F5344CB8AC3E}">
        <p14:creationId xmlns:p14="http://schemas.microsoft.com/office/powerpoint/2010/main" val="1285493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Sonuç</a:t>
            </a:r>
          </a:p>
        </p:txBody>
      </p:sp>
      <p:sp>
        <p:nvSpPr>
          <p:cNvPr id="4" name="Slayt Numarası Yer Tutucusu 3"/>
          <p:cNvSpPr>
            <a:spLocks noGrp="1"/>
          </p:cNvSpPr>
          <p:nvPr>
            <p:ph type="sldNum" sz="quarter" idx="12"/>
          </p:nvPr>
        </p:nvSpPr>
        <p:spPr/>
        <p:txBody>
          <a:bodyPr/>
          <a:lstStyle/>
          <a:p>
            <a:fld id="{D57F1E4F-1CFF-5643-939E-217C01CDF565}" type="slidenum">
              <a:rPr lang="en-US" smtClean="0"/>
              <a:t>18</a:t>
            </a:fld>
            <a:endParaRPr lang="en-US" dirty="0"/>
          </a:p>
        </p:txBody>
      </p:sp>
      <p:sp>
        <p:nvSpPr>
          <p:cNvPr id="8" name="İçerik Yer Tutucusu 2"/>
          <p:cNvSpPr>
            <a:spLocks noGrp="1"/>
          </p:cNvSpPr>
          <p:nvPr>
            <p:ph idx="1"/>
          </p:nvPr>
        </p:nvSpPr>
        <p:spPr>
          <a:xfrm>
            <a:off x="1311275" y="1905000"/>
            <a:ext cx="9317355" cy="3540125"/>
          </a:xfrm>
        </p:spPr>
        <p:txBody>
          <a:bodyPr>
            <a:normAutofit/>
          </a:bodyPr>
          <a:lstStyle/>
          <a:p>
            <a:pPr algn="just"/>
            <a:r>
              <a:rPr lang="tr-TR" altLang="en-US" dirty="0"/>
              <a:t>Sonuç olarak Factory Method nedir? Yapısı nasıldır? bunları inceledik.</a:t>
            </a:r>
          </a:p>
          <a:p>
            <a:pPr algn="just"/>
            <a:r>
              <a:rPr lang="tr-TR" altLang="en-US" dirty="0"/>
              <a:t>Abstract Factory methodlarının ne zaman kullanıldığına ve neden tercih edildidiğine değindik</a:t>
            </a:r>
          </a:p>
          <a:p>
            <a:pPr algn="just"/>
            <a:r>
              <a:rPr lang="tr-TR" altLang="en-US" dirty="0"/>
              <a:t>Hangi kalıplara benzer olduğundan söz ettik.</a:t>
            </a:r>
          </a:p>
          <a:p>
            <a:pPr algn="just"/>
            <a:r>
              <a:rPr lang="tr-TR" altLang="en-US" dirty="0"/>
              <a:t>Daha çok MVC yapısında karşımıza çıktığından söz ettik.</a:t>
            </a:r>
          </a:p>
          <a:p>
            <a:pPr algn="just"/>
            <a:r>
              <a:rPr lang="tr-TR" altLang="en-US" dirty="0"/>
              <a:t>Konunun iyice anlaşılması açısından günlük hayatttan bir kaç örneklerle pekiştirmiş olduk.</a:t>
            </a:r>
          </a:p>
          <a:p>
            <a:pPr algn="just"/>
            <a:r>
              <a:rPr lang="tr-TR" altLang="en-US" dirty="0"/>
              <a:t>Son olarak verilen günlük hayat örneklerini uygulamaya döktük.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Kaynaklar</a:t>
            </a:r>
            <a:endParaRPr lang="en-US" dirty="0"/>
          </a:p>
        </p:txBody>
      </p:sp>
      <p:sp>
        <p:nvSpPr>
          <p:cNvPr id="3" name="İçerik Yer Tutucusu 2"/>
          <p:cNvSpPr>
            <a:spLocks noGrp="1"/>
          </p:cNvSpPr>
          <p:nvPr>
            <p:ph idx="1"/>
          </p:nvPr>
        </p:nvSpPr>
        <p:spPr>
          <a:xfrm>
            <a:off x="1311592" y="1905000"/>
            <a:ext cx="8915400" cy="3777622"/>
          </a:xfrm>
        </p:spPr>
        <p:txBody>
          <a:bodyPr>
            <a:normAutofit/>
          </a:bodyPr>
          <a:lstStyle/>
          <a:p>
            <a:r>
              <a:rPr lang="tr-TR" dirty="0"/>
              <a:t>(</a:t>
            </a:r>
            <a:r>
              <a:rPr lang="en-US" dirty="0">
                <a:hlinkClick r:id="rId2"/>
              </a:rPr>
              <a:t>https://yasinmemic.medium.com/factory-design-pattern-4c12afa1c760</a:t>
            </a:r>
            <a:r>
              <a:rPr lang="tr-TR" dirty="0"/>
              <a:t>)</a:t>
            </a:r>
          </a:p>
          <a:p>
            <a:r>
              <a:rPr lang="tr-TR" dirty="0"/>
              <a:t>(</a:t>
            </a:r>
            <a:r>
              <a:rPr lang="en-US" dirty="0">
                <a:hlinkClick r:id="rId3"/>
              </a:rPr>
              <a:t>http://www.canertosuner.com/post/factory-method-pattern-nedir-nasil-kullanilir</a:t>
            </a:r>
            <a:r>
              <a:rPr lang="tr-TR" dirty="0"/>
              <a:t>)</a:t>
            </a:r>
          </a:p>
          <a:p>
            <a:r>
              <a:rPr lang="tr-TR" dirty="0"/>
              <a:t>(</a:t>
            </a:r>
            <a:r>
              <a:rPr lang="en-US" dirty="0">
                <a:hlinkClick r:id="rId4"/>
              </a:rPr>
              <a:t>https://refactoring.guru/design-patterns/factory-method/csharp/example</a:t>
            </a:r>
            <a:r>
              <a:rPr lang="tr-TR" dirty="0"/>
              <a:t>)</a:t>
            </a:r>
          </a:p>
          <a:p>
            <a:r>
              <a:rPr lang="tr-TR" dirty="0"/>
              <a:t>(</a:t>
            </a:r>
            <a:r>
              <a:rPr lang="en-US" dirty="0">
                <a:hlinkClick r:id="rId5"/>
              </a:rPr>
              <a:t>http://cagataykiziltan.net/tr/tasarim-kaliplari-design-patterns/1-creational-tasarim-kaliplari/factory-method-pattern/</a:t>
            </a:r>
            <a:r>
              <a:rPr lang="tr-TR" dirty="0"/>
              <a:t>)</a:t>
            </a:r>
          </a:p>
          <a:p>
            <a:r>
              <a:rPr lang="tr-TR" dirty="0">
                <a:sym typeface="+mn-ea"/>
              </a:rPr>
              <a:t>(</a:t>
            </a:r>
            <a:r>
              <a:rPr lang="en-US" dirty="0">
                <a:sym typeface="+mn-ea"/>
                <a:hlinkClick r:id="rId5"/>
              </a:rPr>
              <a:t>https://dev.to/gary_woodfine/how-to-use-factory-method-design-pattern-in-c-3ia3</a:t>
            </a:r>
            <a:r>
              <a:rPr lang="tr-TR" dirty="0">
                <a:sym typeface="+mn-ea"/>
              </a:rPr>
              <a:t>)</a:t>
            </a:r>
            <a:endParaRPr lang="tr-TR" dirty="0"/>
          </a:p>
          <a:p>
            <a:endParaRPr lang="tr-TR" dirty="0"/>
          </a:p>
          <a:p>
            <a:endParaRPr lang="tr-TR" dirty="0"/>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19</a:t>
            </a:fld>
            <a:endParaRPr lang="en-US" dirty="0"/>
          </a:p>
        </p:txBody>
      </p:sp>
      <p:pic>
        <p:nvPicPr>
          <p:cNvPr id="5" name="Picture 8" descr="Kurumsal Kimlik | Burdur Mehmet Akif Ersoy Üniversitesi"/>
          <p:cNvPicPr>
            <a:picLocks noChangeAspect="1" noChangeArrowheads="1"/>
          </p:cNvPicPr>
          <p:nvPr/>
        </p:nvPicPr>
        <p:blipFill rotWithShape="1">
          <a:blip r:embed="rId6">
            <a:extLst>
              <a:ext uri="{28A0092B-C50C-407E-A947-70E740481C1C}">
                <a14:useLocalDpi xmlns:a14="http://schemas.microsoft.com/office/drawing/2010/main" val="0"/>
              </a:ext>
            </a:extLst>
          </a:blip>
          <a:srcRect l="10292" t="8691" r="10665" b="11290"/>
          <a:stretch>
            <a:fillRect/>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7"/>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9"/>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İçindekiler</a:t>
            </a:r>
            <a:endParaRPr lang="en-US" dirty="0"/>
          </a:p>
        </p:txBody>
      </p:sp>
      <p:sp>
        <p:nvSpPr>
          <p:cNvPr id="3" name="İçerik Yer Tutucusu 2"/>
          <p:cNvSpPr>
            <a:spLocks noGrp="1"/>
          </p:cNvSpPr>
          <p:nvPr>
            <p:ph idx="1"/>
          </p:nvPr>
        </p:nvSpPr>
        <p:spPr>
          <a:xfrm>
            <a:off x="2588895" y="1905000"/>
            <a:ext cx="8915400" cy="4180840"/>
          </a:xfrm>
        </p:spPr>
        <p:txBody>
          <a:bodyPr>
            <a:normAutofit lnSpcReduction="10000"/>
          </a:bodyPr>
          <a:lstStyle/>
          <a:p>
            <a:r>
              <a:rPr lang="tr-TR" dirty="0"/>
              <a:t>Factory Method Nedir?</a:t>
            </a:r>
          </a:p>
          <a:p>
            <a:r>
              <a:rPr lang="tr-TR" dirty="0"/>
              <a:t>Abstract Factory Ne Zaman ve Neden </a:t>
            </a:r>
          </a:p>
          <a:p>
            <a:pPr marL="0" indent="0">
              <a:buNone/>
            </a:pPr>
            <a:r>
              <a:rPr lang="tr-TR" dirty="0"/>
              <a:t>Tercih Edilir?</a:t>
            </a:r>
          </a:p>
          <a:p>
            <a:r>
              <a:rPr lang="tr-TR" dirty="0"/>
              <a:t>Factory Method Yapısı</a:t>
            </a:r>
          </a:p>
          <a:p>
            <a:r>
              <a:rPr lang="tr-TR" dirty="0"/>
              <a:t>Factory Method Örneği -1</a:t>
            </a:r>
          </a:p>
          <a:p>
            <a:r>
              <a:rPr lang="tr-TR" dirty="0"/>
              <a:t>Factory Method Örneği - 2</a:t>
            </a:r>
          </a:p>
          <a:p>
            <a:r>
              <a:rPr lang="tr-TR" dirty="0"/>
              <a:t>Uygulama Örneği - 1</a:t>
            </a:r>
          </a:p>
          <a:p>
            <a:r>
              <a:rPr lang="tr-TR" dirty="0"/>
              <a:t>Uygulama Örneği </a:t>
            </a:r>
            <a:r>
              <a:rPr lang="tr-TR" dirty="0" smtClean="0"/>
              <a:t>- 2</a:t>
            </a:r>
          </a:p>
          <a:p>
            <a:r>
              <a:rPr lang="tr-TR" dirty="0" smtClean="0"/>
              <a:t>Uygulama Örneği – 3 </a:t>
            </a:r>
            <a:endParaRPr lang="tr-TR" dirty="0"/>
          </a:p>
          <a:p>
            <a:r>
              <a:rPr lang="tr-TR" dirty="0"/>
              <a:t>Sonuç</a:t>
            </a:r>
          </a:p>
          <a:p>
            <a:r>
              <a:rPr lang="tr-TR" dirty="0"/>
              <a:t>Kaynaklar</a:t>
            </a:r>
          </a:p>
          <a:p>
            <a:endParaRPr lang="tr-TR" dirty="0"/>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2</a:t>
            </a:fld>
            <a:endParaRPr lang="en-US" dirty="0"/>
          </a:p>
        </p:txBody>
      </p:sp>
      <p:pic>
        <p:nvPicPr>
          <p:cNvPr id="5"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rPr>
              <a:t>http://youtube.com/bmdersleri</a:t>
            </a:r>
            <a:endParaRPr lang="tr-TR" sz="1200" b="0" cap="none" spc="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t>20</a:t>
            </a:fld>
            <a:endParaRPr lang="en-US" dirty="0"/>
          </a:p>
        </p:txBody>
      </p:sp>
      <p:sp>
        <p:nvSpPr>
          <p:cNvPr id="7" name="Alt Başlık 2"/>
          <p:cNvSpPr txBox="1"/>
          <p:nvPr/>
        </p:nvSpPr>
        <p:spPr>
          <a:xfrm>
            <a:off x="5948045" y="4529455"/>
            <a:ext cx="5897245" cy="201612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Nergül Kahya 1711404010</a:t>
            </a:r>
            <a:br>
              <a:rPr lang="tr-TR" b="1" dirty="0">
                <a:solidFill>
                  <a:schemeClr val="tx1"/>
                </a:solidFill>
              </a:rPr>
            </a:br>
            <a:r>
              <a:rPr lang="tr-TR" dirty="0">
                <a:solidFill>
                  <a:schemeClr val="tx1"/>
                </a:solidFill>
              </a:rPr>
              <a:t>E-posta                       : nergulkahya224@gmail.com</a:t>
            </a:r>
          </a:p>
          <a:p>
            <a:r>
              <a:rPr lang="tr-TR" dirty="0">
                <a:solidFill>
                  <a:schemeClr val="tx1"/>
                </a:solidFill>
              </a:rPr>
              <a:t>Tarih                            : </a:t>
            </a:r>
            <a:r>
              <a:rPr lang="tr-TR" dirty="0" smtClean="0">
                <a:solidFill>
                  <a:schemeClr val="tx1"/>
                </a:solidFill>
              </a:rPr>
              <a:t>10/06/2021</a:t>
            </a:r>
            <a:endParaRPr lang="tr-TR" dirty="0">
              <a:solidFill>
                <a:schemeClr val="tx1"/>
              </a:solidFill>
            </a:endParaRPr>
          </a:p>
          <a:p>
            <a:r>
              <a:rPr lang="tr-TR" dirty="0">
                <a:solidFill>
                  <a:schemeClr val="tx1"/>
                </a:solidFill>
              </a:rPr>
              <a:t>Sürüm                         : </a:t>
            </a:r>
            <a:r>
              <a:rPr lang="tr-TR" dirty="0" smtClean="0">
                <a:solidFill>
                  <a:schemeClr val="tx1"/>
                </a:solidFill>
              </a:rPr>
              <a:t>v3</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p:cNvSpPr txBox="1"/>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pPr algn="ctr"/>
            <a:r>
              <a:rPr lang="tr-TR" b="1" dirty="0">
                <a:solidFill>
                  <a:schemeClr val="accent3"/>
                </a:solidFill>
              </a:rPr>
              <a:t>İleri Programlama Dersi</a:t>
            </a:r>
            <a:endParaRPr lang="en-US" b="1" dirty="0">
              <a:solidFill>
                <a:schemeClr val="accent3"/>
              </a:solidFill>
            </a:endParaRPr>
          </a:p>
        </p:txBody>
      </p:sp>
      <p:pic>
        <p:nvPicPr>
          <p:cNvPr id="12" name="Resim 11">
            <a:hlinkClick r:id="rId3"/>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p:cNvPicPr>
            <a:picLocks noChangeAspect="1" noChangeArrowheads="1"/>
          </p:cNvPicPr>
          <p:nvPr/>
        </p:nvPicPr>
        <p:blipFill>
          <a:blip r:embed="rId6"/>
          <a:srcRect/>
          <a:stretch>
            <a:fillRect/>
          </a:stretch>
        </p:blipFill>
        <p:spPr bwMode="auto">
          <a:xfrm>
            <a:off x="9289425" y="242609"/>
            <a:ext cx="2685873" cy="182678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407505" y="595535"/>
            <a:ext cx="8911687" cy="1280890"/>
          </a:xfrm>
        </p:spPr>
        <p:txBody>
          <a:bodyPr/>
          <a:lstStyle/>
          <a:p>
            <a:r>
              <a:rPr lang="tr-TR" dirty="0"/>
              <a:t>Factory Method Nedir</a:t>
            </a:r>
            <a:r>
              <a:rPr lang="en-US" dirty="0"/>
              <a:t>?</a:t>
            </a:r>
            <a:br>
              <a:rPr lang="en-US" dirty="0"/>
            </a:br>
            <a:endParaRPr lang="en-US" dirty="0"/>
          </a:p>
        </p:txBody>
      </p:sp>
      <p:sp>
        <p:nvSpPr>
          <p:cNvPr id="3" name="İçerik Yer Tutucusu 2"/>
          <p:cNvSpPr>
            <a:spLocks noGrp="1"/>
          </p:cNvSpPr>
          <p:nvPr>
            <p:ph idx="1"/>
          </p:nvPr>
        </p:nvSpPr>
        <p:spPr>
          <a:xfrm>
            <a:off x="1311275" y="1743710"/>
            <a:ext cx="9585325" cy="4589145"/>
          </a:xfrm>
        </p:spPr>
        <p:txBody>
          <a:bodyPr>
            <a:normAutofit/>
          </a:bodyPr>
          <a:lstStyle/>
          <a:p>
            <a:pPr algn="just"/>
            <a:r>
              <a:rPr lang="tr-TR" altLang="en-US" dirty="0"/>
              <a:t>Factory pattern ‘in alt kategorilerinden biridir.</a:t>
            </a:r>
          </a:p>
          <a:p>
            <a:pPr algn="just"/>
            <a:r>
              <a:rPr lang="tr-TR" altLang="en-US" dirty="0"/>
              <a:t>Somut sınıflardan nesneler oluşturan ancak soyut tip nesneler olarak döndüren bir yapı olarak bilinir.</a:t>
            </a:r>
          </a:p>
          <a:p>
            <a:pPr algn="just"/>
            <a:r>
              <a:rPr lang="tr-TR" altLang="en-US" dirty="0"/>
              <a:t>Aynı interface yada absract sınıfı implement etmiş olan </a:t>
            </a:r>
            <a:r>
              <a:rPr lang="tr-TR" altLang="en-US" dirty="0" err="1"/>
              <a:t>factory</a:t>
            </a:r>
            <a:r>
              <a:rPr lang="tr-TR" altLang="en-US" dirty="0"/>
              <a:t> nesnelerin üretiminde sorumlu olan patterndir.</a:t>
            </a:r>
          </a:p>
          <a:p>
            <a:pPr algn="just"/>
            <a:r>
              <a:rPr lang="tr-TR" altLang="en-US" dirty="0"/>
              <a:t>Nesnelerin üretimi işlemi merkezi bir hale getirilerek kod tekrarından kaçınır.</a:t>
            </a:r>
          </a:p>
          <a:p>
            <a:pPr algn="just"/>
            <a:r>
              <a:rPr lang="tr-TR" altLang="en-US" dirty="0"/>
              <a:t>Kod fazlalığını azaltan bir yapıdır.</a:t>
            </a:r>
          </a:p>
          <a:p>
            <a:pPr algn="just"/>
            <a:r>
              <a:rPr lang="tr-TR" altLang="en-US" dirty="0"/>
              <a:t>Abstract Factory üretilen nesnelerle ilgilenmez.</a:t>
            </a:r>
          </a:p>
          <a:p>
            <a:pPr algn="just"/>
            <a:r>
              <a:rPr lang="tr-TR" altLang="en-US" dirty="0"/>
              <a:t>Asıl amacı ise ; Yazılımda herhangi bir değişiklik söz konusu olursa kontrolü kaybetmemektir.</a:t>
            </a:r>
          </a:p>
        </p:txBody>
      </p:sp>
      <p:sp>
        <p:nvSpPr>
          <p:cNvPr id="4" name="Slayt Numarası Yer Tutucusu 3"/>
          <p:cNvSpPr>
            <a:spLocks noGrp="1"/>
          </p:cNvSpPr>
          <p:nvPr>
            <p:ph type="sldNum" sz="quarter" idx="12"/>
          </p:nvPr>
        </p:nvSpPr>
        <p:spPr/>
        <p:txBody>
          <a:bodyPr/>
          <a:lstStyle/>
          <a:p>
            <a:fld id="{D57F1E4F-1CFF-5643-939E-217C01CDF565}" type="slidenum">
              <a:rPr lang="en-US" smtClean="0"/>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333625" y="510540"/>
            <a:ext cx="9290050" cy="1423035"/>
          </a:xfrm>
        </p:spPr>
        <p:txBody>
          <a:bodyPr>
            <a:normAutofit fontScale="90000"/>
          </a:bodyPr>
          <a:lstStyle/>
          <a:p>
            <a:r>
              <a:rPr lang="tr-TR" sz="4000" dirty="0">
                <a:sym typeface="+mn-ea"/>
              </a:rPr>
              <a:t>Abstract Factory Ne Zaman?</a:t>
            </a:r>
            <a:br>
              <a:rPr lang="tr-TR" sz="4000" dirty="0">
                <a:sym typeface="+mn-ea"/>
              </a:rPr>
            </a:br>
            <a:r>
              <a:rPr lang="tr-TR" sz="4000" dirty="0">
                <a:sym typeface="+mn-ea"/>
              </a:rPr>
              <a:t>         Neden Tercih Edilir?</a:t>
            </a:r>
            <a:r>
              <a:rPr lang="tr-TR" sz="4000" dirty="0"/>
              <a:t/>
            </a:r>
            <a:br>
              <a:rPr lang="tr-TR" sz="4000" dirty="0"/>
            </a:br>
            <a:r>
              <a:rPr lang="en-US" sz="4000" dirty="0"/>
              <a:t/>
            </a:r>
            <a:br>
              <a:rPr lang="en-US" sz="4000" dirty="0"/>
            </a:br>
            <a:endParaRPr lang="en-US" sz="4000" dirty="0"/>
          </a:p>
        </p:txBody>
      </p:sp>
      <p:sp>
        <p:nvSpPr>
          <p:cNvPr id="3" name="İçerik Yer Tutucusu 2"/>
          <p:cNvSpPr>
            <a:spLocks noGrp="1"/>
          </p:cNvSpPr>
          <p:nvPr>
            <p:ph idx="1"/>
          </p:nvPr>
        </p:nvSpPr>
        <p:spPr>
          <a:xfrm>
            <a:off x="1311275" y="1933575"/>
            <a:ext cx="9585325" cy="4589145"/>
          </a:xfrm>
        </p:spPr>
        <p:txBody>
          <a:bodyPr>
            <a:normAutofit/>
          </a:bodyPr>
          <a:lstStyle/>
          <a:p>
            <a:pPr algn="just"/>
            <a:r>
              <a:rPr lang="tr-TR" altLang="en-US" dirty="0"/>
              <a:t>Design pattern ‘in alt kategorilerinden biridir ve design patternleri daha çok MVC(Model View Controller)’da duyarız.</a:t>
            </a:r>
          </a:p>
          <a:p>
            <a:pPr algn="just"/>
            <a:r>
              <a:rPr lang="tr-TR" altLang="en-US" dirty="0"/>
              <a:t>Birden fazla olay ile çalışmak durumundaysak kullanırız.Buradaki amaç ; olay istemci tarafından soyutlamaktır.</a:t>
            </a:r>
          </a:p>
          <a:p>
            <a:pPr algn="just"/>
            <a:r>
              <a:rPr lang="tr-TR" altLang="en-US" dirty="0"/>
              <a:t>Olayların oluşumu ayrılarak karar verme koşulu olmadan esnek yapı oluşturmamızı sağlar.</a:t>
            </a:r>
          </a:p>
          <a:p>
            <a:pPr algn="just"/>
            <a:r>
              <a:rPr lang="tr-TR" altLang="en-US" dirty="0"/>
              <a:t>Paylaşımlı bir base classımız olmadığında yada genel bir yapı kurulmayacaksa kullanılmaz.</a:t>
            </a:r>
          </a:p>
          <a:p>
            <a:pPr algn="just"/>
            <a:r>
              <a:rPr lang="tr-TR" altLang="en-US" dirty="0"/>
              <a:t>Factory kalıbı Singleten ve Object Pool kalıbına benzer çalışır.</a:t>
            </a:r>
          </a:p>
          <a:p>
            <a:pPr marL="0" indent="0" algn="just">
              <a:buNone/>
            </a:pPr>
            <a:r>
              <a:rPr lang="tr-TR" altLang="en-US" b="1" dirty="0"/>
              <a:t>Tercih edilme sebebi ise ;</a:t>
            </a:r>
          </a:p>
          <a:p>
            <a:pPr algn="just"/>
            <a:r>
              <a:rPr lang="tr-TR" altLang="en-US" dirty="0"/>
              <a:t>Elimizde olan aynı interface ‘i implement eden merkezi bir </a:t>
            </a:r>
            <a:r>
              <a:rPr lang="tr-TR" altLang="en-US" dirty="0" err="1"/>
              <a:t>factory</a:t>
            </a:r>
            <a:r>
              <a:rPr lang="tr-TR" altLang="en-US" dirty="0"/>
              <a:t> oluşturmak daha az maliyet gerektidiğinden bu yapıyı kullanma gereksinimi duyarız.</a:t>
            </a:r>
          </a:p>
          <a:p>
            <a:pPr algn="just"/>
            <a:endParaRPr lang="tr-TR" altLang="en-US" dirty="0"/>
          </a:p>
          <a:p>
            <a:pPr algn="just"/>
            <a:endParaRPr lang="tr-TR" alt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910425" y="624110"/>
            <a:ext cx="8911687" cy="1280890"/>
          </a:xfrm>
        </p:spPr>
        <p:txBody>
          <a:bodyPr>
            <a:normAutofit/>
          </a:bodyPr>
          <a:lstStyle/>
          <a:p>
            <a:r>
              <a:rPr lang="tr-TR" dirty="0"/>
              <a:t>Factory Method Yapısı </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5</a:t>
            </a:fld>
            <a:endParaRPr lang="en-US" dirty="0"/>
          </a:p>
        </p:txBody>
      </p:sp>
      <p:pic>
        <p:nvPicPr>
          <p:cNvPr id="8" name="Content Placeholder 7" descr="ilkgoruntu"/>
          <p:cNvPicPr>
            <a:picLocks noGrp="1" noChangeAspect="1"/>
          </p:cNvPicPr>
          <p:nvPr>
            <p:ph idx="1"/>
          </p:nvPr>
        </p:nvPicPr>
        <p:blipFill>
          <a:blip r:embed="rId2"/>
          <a:stretch>
            <a:fillRect/>
          </a:stretch>
        </p:blipFill>
        <p:spPr>
          <a:xfrm>
            <a:off x="2910205" y="1689100"/>
            <a:ext cx="5153025" cy="489394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ym typeface="+mn-ea"/>
              </a:rPr>
              <a:t>Method Örneği -1</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6</a:t>
            </a:fld>
            <a:endParaRPr lang="en-US" dirty="0"/>
          </a:p>
        </p:txBody>
      </p:sp>
      <p:pic>
        <p:nvPicPr>
          <p:cNvPr id="5" name="Content Placeholder 4" descr="Kullanıcı"/>
          <p:cNvPicPr>
            <a:picLocks noGrp="1" noChangeAspect="1"/>
          </p:cNvPicPr>
          <p:nvPr>
            <p:ph sz="half" idx="2"/>
          </p:nvPr>
        </p:nvPicPr>
        <p:blipFill>
          <a:blip r:embed="rId2"/>
          <a:stretch>
            <a:fillRect/>
          </a:stretch>
        </p:blipFill>
        <p:spPr>
          <a:xfrm>
            <a:off x="2592705" y="2987675"/>
            <a:ext cx="5986145" cy="3367405"/>
          </a:xfrm>
          <a:prstGeom prst="rect">
            <a:avLst/>
          </a:prstGeom>
        </p:spPr>
      </p:pic>
      <p:sp>
        <p:nvSpPr>
          <p:cNvPr id="6" name="İçerik Yer Tutucusu 2"/>
          <p:cNvSpPr>
            <a:spLocks noGrp="1"/>
          </p:cNvSpPr>
          <p:nvPr/>
        </p:nvSpPr>
        <p:spPr>
          <a:xfrm>
            <a:off x="1303020" y="1622425"/>
            <a:ext cx="9585325" cy="16802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r>
              <a:rPr lang="tr-TR" dirty="0">
                <a:sym typeface="+mn-ea"/>
              </a:rPr>
              <a:t>Dondurma satan bir toptancı olduğunu düşünelim bu toptancıya gittiğimizde birden çok dondurma çeşiti olduğu için biz orada bulanan kişiye en çok tercih edilen dondurmayı yada bizim özelliklerini verdiğimiz dondurmayı getirmesini isteriz.Burada biz müşteri ,toptancıda bizim isteğimiz doğrultusunda bize ürünü sunan kişi </a:t>
            </a:r>
            <a:r>
              <a:rPr lang="tr-TR" dirty="0" smtClean="0">
                <a:sym typeface="+mn-ea"/>
              </a:rPr>
              <a:t>Factory </a:t>
            </a:r>
            <a:r>
              <a:rPr lang="tr-TR" dirty="0">
                <a:sym typeface="+mn-ea"/>
              </a:rPr>
              <a:t>methodumuz oluyor ve dondurmalarda ürünlerimiz oluyor.</a:t>
            </a:r>
            <a:endParaRPr lang="tr-TR" dirty="0"/>
          </a:p>
          <a:p>
            <a:pPr algn="just"/>
            <a:endParaRPr lang="tr-T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80630" y="595535"/>
            <a:ext cx="8911687" cy="1280890"/>
          </a:xfrm>
        </p:spPr>
        <p:txBody>
          <a:bodyPr>
            <a:normAutofit/>
          </a:bodyPr>
          <a:lstStyle/>
          <a:p>
            <a:r>
              <a:rPr lang="tr-TR" dirty="0">
                <a:sym typeface="+mn-ea"/>
              </a:rPr>
              <a:t>Method Örneği - 2</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7</a:t>
            </a:fld>
            <a:endParaRPr lang="en-US" dirty="0"/>
          </a:p>
        </p:txBody>
      </p:sp>
      <p:sp>
        <p:nvSpPr>
          <p:cNvPr id="6" name="İçerik Yer Tutucusu 2"/>
          <p:cNvSpPr>
            <a:spLocks noGrp="1"/>
          </p:cNvSpPr>
          <p:nvPr/>
        </p:nvSpPr>
        <p:spPr>
          <a:xfrm>
            <a:off x="1303020" y="1650365"/>
            <a:ext cx="9585325" cy="23641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r>
              <a:rPr lang="tr-TR" dirty="0">
                <a:sym typeface="+mn-ea"/>
              </a:rPr>
              <a:t>Şimdi de şekillerle ilgili bir örnekten söz edelim şekiller adında bir interface’im ve bunun içinde bir methodum olsun daire,üçgen,kare gibi şekillerim için sınıf olusturup şekiller arayüzümü implement ettiğimizi düşünelim ve interface içerisinde methodumu her sınıfta çağırıp ,şekilimin main’deki işlevi ne olacaksa onu Factory Methodunda yazıyoruz.Factory methodum hangi tipte nesne üreteceğine yardımcı olan ise Enumaration’dur.Ve bunu yapı olarakta aşağıdaki resimde inceleyebiliriz.</a:t>
            </a:r>
            <a:endParaRPr lang="tr-TR" dirty="0"/>
          </a:p>
          <a:p>
            <a:pPr algn="just"/>
            <a:endParaRPr lang="tr-TR"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05955" y="624110"/>
            <a:ext cx="8911687" cy="1280890"/>
          </a:xfrm>
        </p:spPr>
        <p:txBody>
          <a:bodyPr>
            <a:normAutofit/>
          </a:bodyPr>
          <a:lstStyle/>
          <a:p>
            <a:r>
              <a:rPr lang="tr-TR" dirty="0"/>
              <a:t>Metod Örneği - 2</a:t>
            </a:r>
          </a:p>
        </p:txBody>
      </p:sp>
      <p:sp>
        <p:nvSpPr>
          <p:cNvPr id="4" name="Slayt Numarası Yer Tutucusu 3"/>
          <p:cNvSpPr>
            <a:spLocks noGrp="1"/>
          </p:cNvSpPr>
          <p:nvPr>
            <p:ph type="sldNum" sz="quarter" idx="12"/>
          </p:nvPr>
        </p:nvSpPr>
        <p:spPr/>
        <p:txBody>
          <a:bodyPr/>
          <a:lstStyle/>
          <a:p>
            <a:fld id="{D57F1E4F-1CFF-5643-939E-217C01CDF565}" type="slidenum">
              <a:rPr lang="en-US" smtClean="0"/>
              <a:t>8</a:t>
            </a:fld>
            <a:endParaRPr lang="en-US" dirty="0"/>
          </a:p>
        </p:txBody>
      </p:sp>
      <p:pic>
        <p:nvPicPr>
          <p:cNvPr id="5" name="Content Placeholder 4" descr="euıfueg"/>
          <p:cNvPicPr>
            <a:picLocks noGrp="1" noChangeAspect="1"/>
          </p:cNvPicPr>
          <p:nvPr>
            <p:ph idx="1"/>
          </p:nvPr>
        </p:nvPicPr>
        <p:blipFill>
          <a:blip r:embed="rId2"/>
          <a:stretch>
            <a:fillRect/>
          </a:stretch>
        </p:blipFill>
        <p:spPr>
          <a:xfrm>
            <a:off x="2705735" y="1805940"/>
            <a:ext cx="5857240" cy="43897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Örneği -1 </a:t>
            </a:r>
          </a:p>
        </p:txBody>
      </p:sp>
      <p:sp>
        <p:nvSpPr>
          <p:cNvPr id="4" name="Slayt Numarası Yer Tutucusu 3"/>
          <p:cNvSpPr>
            <a:spLocks noGrp="1"/>
          </p:cNvSpPr>
          <p:nvPr>
            <p:ph type="sldNum" sz="quarter" idx="12"/>
          </p:nvPr>
        </p:nvSpPr>
        <p:spPr/>
        <p:txBody>
          <a:bodyPr/>
          <a:lstStyle/>
          <a:p>
            <a:fld id="{D57F1E4F-1CFF-5643-939E-217C01CDF565}" type="slidenum">
              <a:rPr lang="en-US" smtClean="0"/>
              <a:t>9</a:t>
            </a:fld>
            <a:endParaRPr lang="en-US" dirty="0"/>
          </a:p>
        </p:txBody>
      </p:sp>
      <p:sp>
        <p:nvSpPr>
          <p:cNvPr id="8" name="İçerik Yer Tutucusu 2"/>
          <p:cNvSpPr>
            <a:spLocks noGrp="1"/>
          </p:cNvSpPr>
          <p:nvPr>
            <p:ph sz="half" idx="1"/>
          </p:nvPr>
        </p:nvSpPr>
        <p:spPr>
          <a:xfrm>
            <a:off x="1311275" y="1379220"/>
            <a:ext cx="9297035" cy="1696085"/>
          </a:xfrm>
        </p:spPr>
        <p:txBody>
          <a:bodyPr>
            <a:normAutofit/>
          </a:bodyPr>
          <a:lstStyle/>
          <a:p>
            <a:pPr algn="just"/>
            <a:r>
              <a:rPr lang="tr-TR" altLang="en-US" dirty="0"/>
              <a:t>Öncelikle .Net freamwork(Console App) projesi oluşturup projemin içerisine Dondurma adında iki adet interface oluşturduk.Bunların biri noral interface bir tanesi ise Factory icin olusturulmus interface’dir.Factory interface’imde dondurmayı olusturuyor ve normal interfacede de bunu get ediyorum.</a:t>
            </a:r>
          </a:p>
        </p:txBody>
      </p:sp>
      <p:pic>
        <p:nvPicPr>
          <p:cNvPr id="7" name="Content Placeholder 6" descr="dondurma1"/>
          <p:cNvPicPr>
            <a:picLocks noGrp="1" noChangeAspect="1"/>
          </p:cNvPicPr>
          <p:nvPr>
            <p:ph sz="half" idx="2"/>
          </p:nvPr>
        </p:nvPicPr>
        <p:blipFill>
          <a:blip r:embed="rId2"/>
          <a:stretch>
            <a:fillRect/>
          </a:stretch>
        </p:blipFill>
        <p:spPr>
          <a:xfrm>
            <a:off x="1311275" y="2761615"/>
            <a:ext cx="4583430" cy="3632835"/>
          </a:xfrm>
          <a:prstGeom prst="rect">
            <a:avLst/>
          </a:prstGeom>
        </p:spPr>
      </p:pic>
      <p:pic>
        <p:nvPicPr>
          <p:cNvPr id="9" name="Picture 8" descr="dondurma2"/>
          <p:cNvPicPr>
            <a:picLocks noChangeAspect="1"/>
          </p:cNvPicPr>
          <p:nvPr/>
        </p:nvPicPr>
        <p:blipFill>
          <a:blip r:embed="rId3"/>
          <a:stretch>
            <a:fillRect/>
          </a:stretch>
        </p:blipFill>
        <p:spPr>
          <a:xfrm>
            <a:off x="6819900" y="2761615"/>
            <a:ext cx="4684395" cy="36480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327</TotalTime>
  <Words>856</Words>
  <Application>Microsoft Office PowerPoint</Application>
  <PresentationFormat>Geniş ekran</PresentationFormat>
  <Paragraphs>103</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Century Gothic</vt:lpstr>
      <vt:lpstr>Wingdings 3</vt:lpstr>
      <vt:lpstr>Duman</vt:lpstr>
      <vt:lpstr>Factory Method</vt:lpstr>
      <vt:lpstr>İçindekiler</vt:lpstr>
      <vt:lpstr>Factory Method Nedir? </vt:lpstr>
      <vt:lpstr>Abstract Factory Ne Zaman?          Neden Tercih Edilir?  </vt:lpstr>
      <vt:lpstr>Factory Method Yapısı </vt:lpstr>
      <vt:lpstr>Method Örneği -1</vt:lpstr>
      <vt:lpstr>Method Örneği - 2</vt:lpstr>
      <vt:lpstr>Metod Örneği - 2</vt:lpstr>
      <vt:lpstr>Uygulama Örneği -1 </vt:lpstr>
      <vt:lpstr>Uygulama Örneği -1(Devamı) </vt:lpstr>
      <vt:lpstr>Uygulama Örneği -1(Devamı) </vt:lpstr>
      <vt:lpstr>Uygulama Örneği - 2</vt:lpstr>
      <vt:lpstr>Uygulama Örneği - 2(Devamı) </vt:lpstr>
      <vt:lpstr>Uygulama Örneği - 2(Devamı) </vt:lpstr>
      <vt:lpstr>Uygulama Örneği - 3</vt:lpstr>
      <vt:lpstr>Uygulama Örneği – 3(Devamı)</vt:lpstr>
      <vt:lpstr>Uygulama Örneği – 3(Devamı)</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nergul</cp:lastModifiedBy>
  <cp:revision>47</cp:revision>
  <dcterms:created xsi:type="dcterms:W3CDTF">2020-04-15T07:57:00Z</dcterms:created>
  <dcterms:modified xsi:type="dcterms:W3CDTF">2021-06-11T14:07:53Z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