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61" r:id="rId5"/>
    <p:sldId id="271" r:id="rId6"/>
    <p:sldId id="262" r:id="rId7"/>
    <p:sldId id="264" r:id="rId8"/>
    <p:sldId id="265" r:id="rId9"/>
    <p:sldId id="272" r:id="rId10"/>
    <p:sldId id="266" r:id="rId11"/>
    <p:sldId id="269" r:id="rId12"/>
    <p:sldId id="273" r:id="rId13"/>
    <p:sldId id="274" r:id="rId14"/>
    <p:sldId id="275" r:id="rId15"/>
    <p:sldId id="276" r:id="rId16"/>
    <p:sldId id="277" r:id="rId17"/>
    <p:sldId id="278" r:id="rId18"/>
    <p:sldId id="279" r:id="rId19"/>
    <p:sldId id="280" r:id="rId20"/>
    <p:sldId id="281" r:id="rId21"/>
    <p:sldId id="282" r:id="rId22"/>
    <p:sldId id="270" r:id="rId23"/>
    <p:sldId id="25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18" d="100"/>
          <a:sy n="118"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medium.com/@busrauzun/https-medium-com-busrauzun-clean-code-kitabindan-notlar-2-anlamli-isimlendirmeler-de309168e13e" TargetMode="External"/><Relationship Id="rId7" Type="http://schemas.openxmlformats.org/officeDocument/2006/relationships/image" Target="../media/image1.jpeg"/><Relationship Id="rId2" Type="http://schemas.openxmlformats.org/officeDocument/2006/relationships/hyperlink" Target="https://mdpgroup.com/blog/temiz-kod-yazmak-temiz-kod-nasil-yazilir/" TargetMode="External"/><Relationship Id="rId1" Type="http://schemas.openxmlformats.org/officeDocument/2006/relationships/slideLayout" Target="../slideLayouts/slideLayout2.xml"/><Relationship Id="rId6" Type="http://schemas.openxmlformats.org/officeDocument/2006/relationships/hyperlink" Target="https://medium.com/@busrauzun/clean-code-kitabindan-notlar-1-temiz-kod-derken-44e6f7a27eb0#:~:text=Temiz%20kod%2C%20iyi%20yaz&#305;lm&#305;&#351;%20bir,taraf&#305;ndan%20da%20okunabilir%20ve%20iyile&#351;tirilebilir" TargetMode="External"/><Relationship Id="rId5" Type="http://schemas.openxmlformats.org/officeDocument/2006/relationships/hyperlink" Target="https://www.pomelosoft.com/blog/temiz-kod-nedir" TargetMode="External"/><Relationship Id="rId10" Type="http://schemas.openxmlformats.org/officeDocument/2006/relationships/hyperlink" Target="http://youtube.com/bmdersleri" TargetMode="External"/><Relationship Id="rId4" Type="http://schemas.openxmlformats.org/officeDocument/2006/relationships/hyperlink" Target="https://www.karel.com.tr/blog/temiz-kod-icin-15-oneri" TargetMode="Externa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496974" y="2817867"/>
            <a:ext cx="9764202" cy="888718"/>
          </a:xfrm>
        </p:spPr>
        <p:txBody>
          <a:bodyPr>
            <a:normAutofit fontScale="90000"/>
          </a:bodyPr>
          <a:lstStyle/>
          <a:p>
            <a:pPr algn="ctr"/>
            <a:r>
              <a:rPr lang="en-US"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Temiz</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Kod</a:t>
            </a:r>
            <a:r>
              <a:rPr lang="en-US"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Yaz</a:t>
            </a:r>
            <a:r>
              <a:rPr lang="tr-TR" b="1"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ımı</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Ulaş Çamlı</a:t>
            </a:r>
            <a:r>
              <a:rPr lang="en-US" b="1" dirty="0" smtClean="0">
                <a:solidFill>
                  <a:schemeClr val="tx1"/>
                </a:solidFill>
              </a:rPr>
              <a:t> 1711404051</a:t>
            </a:r>
            <a:endParaRPr lang="tr-TR" b="1" dirty="0">
              <a:solidFill>
                <a:schemeClr val="tx1"/>
              </a:solidFill>
            </a:endParaRPr>
          </a:p>
          <a:p>
            <a:r>
              <a:rPr lang="tr-TR" dirty="0">
                <a:solidFill>
                  <a:schemeClr val="tx1"/>
                </a:solidFill>
              </a:rPr>
              <a:t>Tarih                            : </a:t>
            </a:r>
            <a:r>
              <a:rPr lang="tr-TR" dirty="0" smtClean="0">
                <a:solidFill>
                  <a:schemeClr val="tx1"/>
                </a:solidFill>
              </a:rPr>
              <a:t>0</a:t>
            </a:r>
            <a:r>
              <a:rPr lang="en-US" dirty="0" smtClean="0">
                <a:solidFill>
                  <a:schemeClr val="tx1"/>
                </a:solidFill>
              </a:rPr>
              <a:t>9</a:t>
            </a:r>
            <a:r>
              <a:rPr lang="tr-TR" dirty="0" smtClean="0">
                <a:solidFill>
                  <a:schemeClr val="tx1"/>
                </a:solidFill>
              </a:rPr>
              <a:t>/0</a:t>
            </a:r>
            <a:r>
              <a:rPr lang="en-US" dirty="0" smtClean="0">
                <a:solidFill>
                  <a:schemeClr val="tx1"/>
                </a:solidFill>
              </a:rPr>
              <a:t>6</a:t>
            </a:r>
            <a:r>
              <a:rPr lang="tr-TR" dirty="0" smtClean="0">
                <a:solidFill>
                  <a:schemeClr val="tx1"/>
                </a:solidFill>
              </a:rPr>
              <a:t>/2021</a:t>
            </a:r>
            <a:endParaRPr lang="tr-TR" dirty="0">
              <a:solidFill>
                <a:schemeClr val="tx1"/>
              </a:solidFill>
            </a:endParaRPr>
          </a:p>
          <a:p>
            <a:r>
              <a:rPr lang="tr-TR" dirty="0">
                <a:solidFill>
                  <a:schemeClr val="tx1"/>
                </a:solidFill>
              </a:rPr>
              <a:t>Sürüm                         : </a:t>
            </a:r>
            <a:r>
              <a:rPr lang="tr-TR" dirty="0" smtClean="0">
                <a:solidFill>
                  <a:schemeClr val="tx1"/>
                </a:solidFill>
              </a:rPr>
              <a:t>v</a:t>
            </a:r>
            <a:r>
              <a:rPr lang="en-US" dirty="0" smtClean="0">
                <a:solidFill>
                  <a:schemeClr val="tx1"/>
                </a:solidFill>
              </a:rPr>
              <a:t>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xmlns=""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xmlns=""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xmlns=""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xmlns=""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Temiz Kod İçin Dikkat Edilmesi Gerekenler</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589384" y="1969667"/>
            <a:ext cx="9655408" cy="4663744"/>
          </a:xfrm>
        </p:spPr>
        <p:txBody>
          <a:bodyPr>
            <a:normAutofit/>
          </a:bodyPr>
          <a:lstStyle/>
          <a:p>
            <a:pPr marL="0" indent="0" algn="just">
              <a:buNone/>
            </a:pPr>
            <a:r>
              <a:rPr lang="sv-SE" b="1" dirty="0" smtClean="0"/>
              <a:t>1) Niyeti </a:t>
            </a:r>
            <a:r>
              <a:rPr lang="sv-SE" b="1" dirty="0"/>
              <a:t>ortaya koyan isimler </a:t>
            </a:r>
            <a:r>
              <a:rPr lang="sv-SE" b="1" dirty="0" smtClean="0"/>
              <a:t>kullanın</a:t>
            </a:r>
            <a:r>
              <a:rPr lang="tr-TR" b="1" dirty="0" smtClean="0"/>
              <a:t>.</a:t>
            </a:r>
          </a:p>
          <a:p>
            <a:pPr marL="0" indent="0" algn="just">
              <a:buNone/>
            </a:pPr>
            <a:r>
              <a:rPr lang="tr-TR" b="1" dirty="0" smtClean="0"/>
              <a:t>2</a:t>
            </a:r>
            <a:r>
              <a:rPr lang="tr-TR" b="1" dirty="0"/>
              <a:t>) İsimde yanlış bilgilendirmeden </a:t>
            </a:r>
            <a:r>
              <a:rPr lang="tr-TR" b="1" dirty="0" smtClean="0"/>
              <a:t>kaçının.</a:t>
            </a:r>
          </a:p>
          <a:p>
            <a:pPr marL="0" indent="0" algn="just">
              <a:buNone/>
            </a:pPr>
            <a:r>
              <a:rPr lang="tr-TR" b="1" dirty="0"/>
              <a:t>3) İsimleri anlamlı olarak </a:t>
            </a:r>
            <a:r>
              <a:rPr lang="tr-TR" b="1" dirty="0" smtClean="0"/>
              <a:t>farklılaştırın.</a:t>
            </a:r>
          </a:p>
          <a:p>
            <a:pPr marL="0" indent="0" algn="just">
              <a:buNone/>
            </a:pPr>
            <a:r>
              <a:rPr lang="tr-TR" b="1" dirty="0"/>
              <a:t>4) Telaffuz edilebilir isimler </a:t>
            </a:r>
            <a:r>
              <a:rPr lang="tr-TR" b="1" dirty="0" smtClean="0"/>
              <a:t>kullanın</a:t>
            </a:r>
          </a:p>
          <a:p>
            <a:pPr marL="0" indent="0" algn="just">
              <a:buNone/>
            </a:pPr>
            <a:r>
              <a:rPr lang="tr-TR" b="1" dirty="0"/>
              <a:t>5) Aranabilir isimler </a:t>
            </a:r>
            <a:r>
              <a:rPr lang="tr-TR" b="1" dirty="0" smtClean="0"/>
              <a:t>kullanın</a:t>
            </a:r>
          </a:p>
          <a:p>
            <a:pPr marL="0" indent="0" algn="just">
              <a:buNone/>
            </a:pPr>
            <a:r>
              <a:rPr lang="tr-TR" b="1" dirty="0"/>
              <a:t>6) Kodlamadan </a:t>
            </a:r>
            <a:r>
              <a:rPr lang="tr-TR" b="1" dirty="0" smtClean="0"/>
              <a:t>kaçının</a:t>
            </a:r>
          </a:p>
          <a:p>
            <a:pPr marL="0" indent="0" algn="just">
              <a:buNone/>
            </a:pPr>
            <a:r>
              <a:rPr lang="tr-TR" b="1" dirty="0" smtClean="0"/>
              <a:t>7)</a:t>
            </a:r>
            <a:r>
              <a:rPr lang="en-US" b="1" dirty="0" smtClean="0"/>
              <a:t> </a:t>
            </a:r>
            <a:r>
              <a:rPr lang="tr-TR" b="1" dirty="0" smtClean="0"/>
              <a:t>Büyük fonksiyonlardan kaçının</a:t>
            </a:r>
          </a:p>
          <a:p>
            <a:pPr marL="0" indent="0" algn="just">
              <a:buNone/>
            </a:pPr>
            <a:r>
              <a:rPr lang="tr-TR" b="1" dirty="0" smtClean="0"/>
              <a:t>8)</a:t>
            </a:r>
            <a:r>
              <a:rPr lang="tr-TR" b="1" dirty="0"/>
              <a:t> Kod tekrarı</a:t>
            </a:r>
          </a:p>
          <a:p>
            <a:pPr marL="0" indent="0" algn="just">
              <a:buNone/>
            </a:pPr>
            <a:r>
              <a:rPr lang="tr-TR" b="1" dirty="0" smtClean="0"/>
              <a:t>9)</a:t>
            </a:r>
            <a:r>
              <a:rPr lang="tr-TR" b="1" dirty="0"/>
              <a:t> Her kavram için tutarlı fiiller kullanın</a:t>
            </a:r>
          </a:p>
          <a:p>
            <a:pPr marL="0" indent="0" algn="just">
              <a:buNone/>
            </a:pPr>
            <a:r>
              <a:rPr lang="tr-TR" b="1" dirty="0" smtClean="0"/>
              <a:t>10)</a:t>
            </a:r>
            <a:r>
              <a:rPr lang="tr-TR" b="1" dirty="0"/>
              <a:t> Sabit değerleri büyük harfle yaz</a:t>
            </a:r>
          </a:p>
          <a:p>
            <a:pPr marL="0" indent="0" algn="just">
              <a:buNone/>
            </a:pPr>
            <a:r>
              <a:rPr lang="tr-TR" b="1" dirty="0" smtClean="0"/>
              <a:t>11)</a:t>
            </a:r>
            <a:r>
              <a:rPr lang="tr-TR" b="1" dirty="0"/>
              <a:t> Tek harfli değişken adlarından kaçının</a:t>
            </a:r>
          </a:p>
          <a:p>
            <a:pPr marL="0" indent="0" algn="just">
              <a:buNone/>
            </a:pPr>
            <a:endParaRPr lang="tr-TR" b="1" dirty="0"/>
          </a:p>
          <a:p>
            <a:pPr marL="0" indent="0" algn="just">
              <a:buNone/>
            </a:pPr>
            <a:endParaRPr lang="en-US" dirty="0"/>
          </a:p>
        </p:txBody>
      </p:sp>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844063" y="512462"/>
            <a:ext cx="8911687" cy="1280890"/>
          </a:xfrm>
        </p:spPr>
        <p:txBody>
          <a:bodyPr>
            <a:normAutofit/>
          </a:bodyPr>
          <a:lstStyle/>
          <a:p>
            <a:pPr algn="just"/>
            <a:r>
              <a:rPr lang="sv-SE" dirty="0"/>
              <a:t>Niyeti ortaya koyan isimler </a:t>
            </a:r>
            <a:r>
              <a:rPr lang="sv-SE" dirty="0" smtClean="0"/>
              <a:t>kullanın</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589384" y="1969667"/>
            <a:ext cx="9655408" cy="4663744"/>
          </a:xfrm>
        </p:spPr>
        <p:txBody>
          <a:bodyPr>
            <a:normAutofit/>
          </a:bodyPr>
          <a:lstStyle/>
          <a:p>
            <a:pPr fontAlgn="base"/>
            <a:r>
              <a:rPr lang="tr-TR" dirty="0"/>
              <a:t>Değişken, fonksiyon ya da sınıf ismi, neden var olduğunu, ne yaptığını, ve nasıl kullanıldığını anlatmalıdır</a:t>
            </a:r>
            <a:r>
              <a:rPr lang="tr-TR" dirty="0" smtClean="0"/>
              <a:t>.</a:t>
            </a:r>
            <a:endParaRPr lang="en-US" dirty="0" smtClean="0"/>
          </a:p>
          <a:p>
            <a:pPr fontAlgn="base"/>
            <a:endParaRPr lang="en-US" dirty="0"/>
          </a:p>
          <a:p>
            <a:pPr fontAlgn="base"/>
            <a:endParaRPr lang="en-US" dirty="0" smtClean="0"/>
          </a:p>
          <a:p>
            <a:pPr fontAlgn="base"/>
            <a:endParaRPr lang="en-US" dirty="0" smtClean="0"/>
          </a:p>
          <a:p>
            <a:pPr fontAlgn="base"/>
            <a:endParaRPr lang="tr-TR" dirty="0"/>
          </a:p>
          <a:p>
            <a:pPr fontAlgn="base"/>
            <a:r>
              <a:rPr lang="tr-TR" dirty="0" smtClean="0"/>
              <a:t>gibi </a:t>
            </a:r>
            <a:r>
              <a:rPr lang="tr-TR" dirty="0"/>
              <a:t>isimler seçilmelidir.</a:t>
            </a:r>
          </a:p>
          <a:p>
            <a:pPr marL="0" indent="0" algn="just">
              <a:buNone/>
            </a:pPr>
            <a:endParaRPr lang="en-US" dirty="0"/>
          </a:p>
        </p:txBody>
      </p:sp>
      <p:pic>
        <p:nvPicPr>
          <p:cNvPr id="3" name="Resim 2"/>
          <p:cNvPicPr>
            <a:picLocks noChangeAspect="1"/>
          </p:cNvPicPr>
          <p:nvPr/>
        </p:nvPicPr>
        <p:blipFill>
          <a:blip r:embed="rId2"/>
          <a:stretch>
            <a:fillRect/>
          </a:stretch>
        </p:blipFill>
        <p:spPr>
          <a:xfrm>
            <a:off x="2923152" y="2712654"/>
            <a:ext cx="4125616" cy="1460622"/>
          </a:xfrm>
          <a:prstGeom prst="rect">
            <a:avLst/>
          </a:prstGeom>
        </p:spPr>
      </p:pic>
    </p:spTree>
    <p:extLst>
      <p:ext uri="{BB962C8B-B14F-4D97-AF65-F5344CB8AC3E}">
        <p14:creationId xmlns:p14="http://schemas.microsoft.com/office/powerpoint/2010/main" val="65530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17940" y="608345"/>
            <a:ext cx="8911687" cy="1280890"/>
          </a:xfrm>
        </p:spPr>
        <p:txBody>
          <a:bodyPr>
            <a:normAutofit/>
          </a:bodyPr>
          <a:lstStyle/>
          <a:p>
            <a:r>
              <a:rPr lang="tr-TR" dirty="0" smtClean="0"/>
              <a:t>İsimde </a:t>
            </a:r>
            <a:r>
              <a:rPr lang="tr-TR" dirty="0"/>
              <a:t>yanlış bilgilendirmeden kaçının.</a:t>
            </a:r>
            <a:br>
              <a:rPr lang="tr-TR" dirty="0"/>
            </a:br>
            <a:endParaRPr lang="tr-TR" dirty="0"/>
          </a:p>
        </p:txBody>
      </p:sp>
      <p:sp>
        <p:nvSpPr>
          <p:cNvPr id="3" name="İçerik Yer Tutucusu 2"/>
          <p:cNvSpPr>
            <a:spLocks noGrp="1"/>
          </p:cNvSpPr>
          <p:nvPr>
            <p:ph idx="1"/>
          </p:nvPr>
        </p:nvSpPr>
        <p:spPr>
          <a:xfrm>
            <a:off x="1311579" y="2125717"/>
            <a:ext cx="8915400" cy="3777622"/>
          </a:xfrm>
        </p:spPr>
        <p:txBody>
          <a:bodyPr>
            <a:normAutofit/>
          </a:bodyPr>
          <a:lstStyle/>
          <a:p>
            <a:pPr fontAlgn="base"/>
            <a:r>
              <a:rPr lang="tr-TR" dirty="0"/>
              <a:t>Bir grup hesaba gerçekten liste değilse </a:t>
            </a:r>
            <a:r>
              <a:rPr lang="tr-TR" i="1" dirty="0" err="1"/>
              <a:t>hesapListesi</a:t>
            </a:r>
            <a:r>
              <a:rPr lang="tr-TR" dirty="0"/>
              <a:t> demeyin. </a:t>
            </a:r>
            <a:r>
              <a:rPr lang="tr-TR" i="1" dirty="0" err="1"/>
              <a:t>hesapGrubu</a:t>
            </a:r>
            <a:r>
              <a:rPr lang="tr-TR" i="1" dirty="0"/>
              <a:t>, </a:t>
            </a:r>
            <a:r>
              <a:rPr lang="tr-TR" i="1" dirty="0" err="1"/>
              <a:t>birGrupHesap</a:t>
            </a:r>
            <a:r>
              <a:rPr lang="tr-TR" dirty="0"/>
              <a:t> ya da sadece </a:t>
            </a:r>
            <a:r>
              <a:rPr lang="tr-TR" i="1" dirty="0"/>
              <a:t>hesaplar</a:t>
            </a:r>
            <a:r>
              <a:rPr lang="tr-TR" dirty="0"/>
              <a:t> daha iyi olacaktır.</a:t>
            </a:r>
          </a:p>
          <a:p>
            <a:pPr fontAlgn="base"/>
            <a:r>
              <a:rPr lang="tr-TR" dirty="0"/>
              <a:t>Yanıltıcı isimlendirmeye en uç örnek değişken ismi olarak küçük L ya da büyük o kullanmak olacaktır</a:t>
            </a:r>
            <a:r>
              <a:rPr lang="tr-TR" dirty="0" smtClean="0"/>
              <a:t>.</a:t>
            </a:r>
            <a:endParaRPr lang="en-US" dirty="0" smtClean="0"/>
          </a:p>
          <a:p>
            <a:pPr fontAlgn="base"/>
            <a:endParaRPr lang="en-US" dirty="0"/>
          </a:p>
          <a:p>
            <a:pPr fontAlgn="base"/>
            <a:endParaRPr lang="en-US" dirty="0" smtClean="0"/>
          </a:p>
          <a:p>
            <a:pPr fontAlgn="base"/>
            <a:endParaRPr lang="tr-TR" dirty="0"/>
          </a:p>
          <a:p>
            <a:pPr marL="0" indent="0" fontAlgn="base">
              <a:buNone/>
            </a:pPr>
            <a:r>
              <a:rPr lang="tr-TR" dirty="0" smtClean="0"/>
              <a:t>	Kullanılan </a:t>
            </a:r>
            <a:r>
              <a:rPr lang="tr-TR" dirty="0"/>
              <a:t>editör ve fonta bağlı olarak küçük L birle, büyük o sıfırla karıştırılabilir</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Resim 4"/>
          <p:cNvPicPr>
            <a:picLocks noChangeAspect="1"/>
          </p:cNvPicPr>
          <p:nvPr/>
        </p:nvPicPr>
        <p:blipFill>
          <a:blip r:embed="rId2"/>
          <a:stretch>
            <a:fillRect/>
          </a:stretch>
        </p:blipFill>
        <p:spPr>
          <a:xfrm>
            <a:off x="1717940" y="3549445"/>
            <a:ext cx="2854060" cy="1074470"/>
          </a:xfrm>
          <a:prstGeom prst="rect">
            <a:avLst/>
          </a:prstGeom>
        </p:spPr>
      </p:pic>
    </p:spTree>
    <p:extLst>
      <p:ext uri="{BB962C8B-B14F-4D97-AF65-F5344CB8AC3E}">
        <p14:creationId xmlns:p14="http://schemas.microsoft.com/office/powerpoint/2010/main" val="654562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20415" y="655641"/>
            <a:ext cx="8911687" cy="1280890"/>
          </a:xfrm>
        </p:spPr>
        <p:txBody>
          <a:bodyPr/>
          <a:lstStyle/>
          <a:p>
            <a:r>
              <a:rPr lang="tr-TR" dirty="0"/>
              <a:t>İsimleri anlamlı olarak farklılaştırın.</a:t>
            </a:r>
            <a:br>
              <a:rPr lang="tr-TR" dirty="0"/>
            </a:br>
            <a:endParaRPr lang="tr-TR" dirty="0"/>
          </a:p>
        </p:txBody>
      </p:sp>
      <p:sp>
        <p:nvSpPr>
          <p:cNvPr id="3" name="İçerik Yer Tutucusu 2"/>
          <p:cNvSpPr>
            <a:spLocks noGrp="1"/>
          </p:cNvSpPr>
          <p:nvPr>
            <p:ph idx="1"/>
          </p:nvPr>
        </p:nvSpPr>
        <p:spPr>
          <a:xfrm>
            <a:off x="1311578" y="1466192"/>
            <a:ext cx="9661222" cy="5391807"/>
          </a:xfrm>
        </p:spPr>
        <p:txBody>
          <a:bodyPr>
            <a:normAutofit/>
          </a:bodyPr>
          <a:lstStyle/>
          <a:p>
            <a:pPr fontAlgn="base"/>
            <a:r>
              <a:rPr lang="tr-TR" dirty="0"/>
              <a:t>İsimleri numara ekleyerek farklılaştırmak yanlış bilgi vermekten öte hiç bilgi içermez</a:t>
            </a:r>
            <a:r>
              <a:rPr lang="tr-TR" dirty="0" smtClean="0"/>
              <a:t>.</a:t>
            </a:r>
          </a:p>
          <a:p>
            <a:pPr marL="0" indent="0" fontAlgn="base">
              <a:buNone/>
            </a:pPr>
            <a:r>
              <a:rPr lang="tr-TR" u="sng" dirty="0" smtClean="0">
                <a:solidFill>
                  <a:srgbClr val="C00000"/>
                </a:solidFill>
              </a:rPr>
              <a:t>Yanlış</a:t>
            </a:r>
            <a:endParaRPr lang="tr-TR" u="sng" dirty="0">
              <a:solidFill>
                <a:srgbClr val="C00000"/>
              </a:solidFill>
            </a:endParaRPr>
          </a:p>
          <a:p>
            <a:pPr marL="0" indent="0" fontAlgn="base">
              <a:buNone/>
            </a:pPr>
            <a:r>
              <a:rPr lang="tr-TR" dirty="0" smtClean="0"/>
              <a:t>	</a:t>
            </a:r>
            <a:endParaRPr lang="en-US" dirty="0" smtClean="0"/>
          </a:p>
          <a:p>
            <a:pPr marL="0" indent="0" fontAlgn="base">
              <a:buNone/>
            </a:pPr>
            <a:endParaRPr lang="en-US" dirty="0"/>
          </a:p>
          <a:p>
            <a:pPr marL="0" indent="0" fontAlgn="base">
              <a:buNone/>
            </a:pPr>
            <a:r>
              <a:rPr lang="tr-TR" dirty="0" smtClean="0"/>
              <a:t>	</a:t>
            </a:r>
            <a:endParaRPr lang="tr-TR" dirty="0" smtClean="0">
              <a:solidFill>
                <a:srgbClr val="92D050"/>
              </a:solidFill>
            </a:endParaRPr>
          </a:p>
          <a:p>
            <a:pPr marL="0" indent="0" fontAlgn="base">
              <a:buNone/>
            </a:pPr>
            <a:r>
              <a:rPr lang="tr-TR" i="1" u="sng" dirty="0" smtClean="0">
                <a:solidFill>
                  <a:srgbClr val="00B050"/>
                </a:solidFill>
              </a:rPr>
              <a:t>Doğru</a:t>
            </a:r>
          </a:p>
          <a:p>
            <a:pPr marL="0" indent="0" fontAlgn="base">
              <a:buNone/>
            </a:pPr>
            <a:endParaRPr lang="tr-TR" dirty="0">
              <a:solidFill>
                <a:srgbClr val="C00000"/>
              </a:solidFill>
            </a:endParaRP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p:cNvPicPr>
            <a:picLocks noChangeAspect="1"/>
          </p:cNvPicPr>
          <p:nvPr/>
        </p:nvPicPr>
        <p:blipFill>
          <a:blip r:embed="rId2"/>
          <a:stretch>
            <a:fillRect/>
          </a:stretch>
        </p:blipFill>
        <p:spPr>
          <a:xfrm>
            <a:off x="1311578" y="2413767"/>
            <a:ext cx="5353050" cy="895350"/>
          </a:xfrm>
          <a:prstGeom prst="rect">
            <a:avLst/>
          </a:prstGeom>
        </p:spPr>
      </p:pic>
      <p:pic>
        <p:nvPicPr>
          <p:cNvPr id="7" name="Resim 6"/>
          <p:cNvPicPr>
            <a:picLocks noChangeAspect="1"/>
          </p:cNvPicPr>
          <p:nvPr/>
        </p:nvPicPr>
        <p:blipFill>
          <a:blip r:embed="rId3"/>
          <a:stretch>
            <a:fillRect/>
          </a:stretch>
        </p:blipFill>
        <p:spPr>
          <a:xfrm>
            <a:off x="1311578" y="3940065"/>
            <a:ext cx="5724525" cy="914400"/>
          </a:xfrm>
          <a:prstGeom prst="rect">
            <a:avLst/>
          </a:prstGeom>
        </p:spPr>
      </p:pic>
    </p:spTree>
    <p:extLst>
      <p:ext uri="{BB962C8B-B14F-4D97-AF65-F5344CB8AC3E}">
        <p14:creationId xmlns:p14="http://schemas.microsoft.com/office/powerpoint/2010/main" val="2708918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30773" y="616227"/>
            <a:ext cx="8911687" cy="1280890"/>
          </a:xfrm>
        </p:spPr>
        <p:txBody>
          <a:bodyPr/>
          <a:lstStyle/>
          <a:p>
            <a:r>
              <a:rPr lang="tr-TR" dirty="0"/>
              <a:t>Telaffuz edilebilir isimler kullanın</a:t>
            </a:r>
            <a:br>
              <a:rPr lang="tr-TR" dirty="0"/>
            </a:br>
            <a:endParaRPr lang="tr-TR" dirty="0"/>
          </a:p>
        </p:txBody>
      </p:sp>
      <p:sp>
        <p:nvSpPr>
          <p:cNvPr id="3" name="İçerik Yer Tutucusu 2"/>
          <p:cNvSpPr>
            <a:spLocks noGrp="1"/>
          </p:cNvSpPr>
          <p:nvPr>
            <p:ph idx="1"/>
          </p:nvPr>
        </p:nvSpPr>
        <p:spPr>
          <a:xfrm>
            <a:off x="1311579" y="2062655"/>
            <a:ext cx="8915400" cy="3777622"/>
          </a:xfrm>
        </p:spPr>
        <p:txBody>
          <a:bodyPr/>
          <a:lstStyle/>
          <a:p>
            <a:r>
              <a:rPr lang="tr-TR" dirty="0"/>
              <a:t>Telaffuz edilebilir isimler </a:t>
            </a:r>
            <a:r>
              <a:rPr lang="tr-TR" dirty="0" smtClean="0"/>
              <a:t>kullanmak</a:t>
            </a:r>
            <a:r>
              <a:rPr lang="en-US" dirty="0" smtClean="0"/>
              <a:t> </a:t>
            </a:r>
            <a:r>
              <a:rPr lang="tr-TR" dirty="0" smtClean="0"/>
              <a:t>yazılım </a:t>
            </a:r>
            <a:r>
              <a:rPr lang="tr-TR" dirty="0"/>
              <a:t>ve temiz kod anlaşılırlığı kolaylaştıracağı gibi takım içi iletişimi de kolaylaştıracaktır. Telaffuz edemiyorsanız, üzerine tartışmanız da bir hayli zor olacaktır. </a:t>
            </a:r>
            <a:r>
              <a:rPr lang="tr-TR" dirty="0" err="1"/>
              <a:t>olsyagsdsn</a:t>
            </a:r>
            <a:r>
              <a:rPr lang="tr-TR" dirty="0"/>
              <a:t> (oluşturma tarihi, yıl, ay, gün, saat, dakika, saniye) değişkeninden bahsederken “Buradaki </a:t>
            </a:r>
            <a:r>
              <a:rPr lang="tr-TR" dirty="0" err="1"/>
              <a:t>olsyag</a:t>
            </a:r>
            <a:r>
              <a:rPr lang="tr-TR" dirty="0"/>
              <a:t> se de se ne değişkeni </a:t>
            </a:r>
            <a:r>
              <a:rPr lang="tr-TR" dirty="0" err="1"/>
              <a:t>int</a:t>
            </a:r>
            <a:r>
              <a:rPr lang="tr-TR" dirty="0"/>
              <a:t> olmalı” benzeri konuşmalar sıkça duyulacaktır çünkü programlama sosyal bir aktivitedir.</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691070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70187" y="671407"/>
            <a:ext cx="8911687" cy="1280890"/>
          </a:xfrm>
        </p:spPr>
        <p:txBody>
          <a:bodyPr/>
          <a:lstStyle/>
          <a:p>
            <a:r>
              <a:rPr lang="tr-TR" dirty="0"/>
              <a:t>Aranabilir isimler kullanın</a:t>
            </a:r>
            <a:br>
              <a:rPr lang="tr-TR" dirty="0"/>
            </a:br>
            <a:endParaRPr lang="tr-TR" dirty="0"/>
          </a:p>
        </p:txBody>
      </p:sp>
      <p:sp>
        <p:nvSpPr>
          <p:cNvPr id="3" name="İçerik Yer Tutucusu 2"/>
          <p:cNvSpPr>
            <a:spLocks noGrp="1"/>
          </p:cNvSpPr>
          <p:nvPr>
            <p:ph idx="1"/>
          </p:nvPr>
        </p:nvSpPr>
        <p:spPr>
          <a:xfrm>
            <a:off x="1040525" y="1284889"/>
            <a:ext cx="10878207" cy="5573111"/>
          </a:xfrm>
        </p:spPr>
        <p:txBody>
          <a:bodyPr>
            <a:normAutofit/>
          </a:bodyPr>
          <a:lstStyle/>
          <a:p>
            <a:pPr fontAlgn="base"/>
            <a:r>
              <a:rPr lang="tr-TR" dirty="0"/>
              <a:t>Tek harflik isimler ve numerik sabitlerin metin içinde aranması kolay değildir. </a:t>
            </a:r>
            <a:r>
              <a:rPr lang="tr-TR" i="1" dirty="0" err="1"/>
              <a:t>OGRENCI_BASINA_EN_COK_SINIF</a:t>
            </a:r>
            <a:r>
              <a:rPr lang="tr-TR" dirty="0" err="1"/>
              <a:t>’ı</a:t>
            </a:r>
            <a:r>
              <a:rPr lang="tr-TR" dirty="0"/>
              <a:t> bulmak </a:t>
            </a:r>
            <a:r>
              <a:rPr lang="tr-TR" i="1" dirty="0"/>
              <a:t>7</a:t>
            </a:r>
            <a:r>
              <a:rPr lang="tr-TR" dirty="0"/>
              <a:t>’yi bulmaktan kolaydır. Tek harflik isimler sadece kısa </a:t>
            </a:r>
            <a:r>
              <a:rPr lang="tr-TR" dirty="0" err="1"/>
              <a:t>metodların</a:t>
            </a:r>
            <a:r>
              <a:rPr lang="tr-TR" dirty="0"/>
              <a:t> içindeki lokal değişkenler için </a:t>
            </a:r>
            <a:r>
              <a:rPr lang="tr-TR" dirty="0" smtClean="0"/>
              <a:t>kullanılabilir</a:t>
            </a:r>
            <a:endParaRPr lang="tr-TR" dirty="0"/>
          </a:p>
          <a:p>
            <a:pPr marL="0" indent="0" fontAlgn="base">
              <a:buNone/>
            </a:pPr>
            <a:r>
              <a:rPr lang="tr-TR" b="1" i="1" u="sng" dirty="0" smtClean="0">
                <a:solidFill>
                  <a:srgbClr val="FF0000"/>
                </a:solidFill>
                <a:effectLst>
                  <a:outerShdw blurRad="38100" dist="38100" dir="2700000" algn="tl">
                    <a:srgbClr val="000000">
                      <a:alpha val="43137"/>
                    </a:srgbClr>
                  </a:outerShdw>
                </a:effectLst>
              </a:rPr>
              <a:t>Yanlış</a:t>
            </a:r>
            <a:endParaRPr lang="en-US" b="1" i="1" u="sng" dirty="0" smtClean="0">
              <a:solidFill>
                <a:srgbClr val="FF0000"/>
              </a:solidFill>
              <a:effectLst>
                <a:outerShdw blurRad="38100" dist="38100" dir="2700000" algn="tl">
                  <a:srgbClr val="000000">
                    <a:alpha val="43137"/>
                  </a:srgbClr>
                </a:outerShdw>
              </a:effectLst>
            </a:endParaRPr>
          </a:p>
          <a:p>
            <a:pPr marL="0" indent="0" fontAlgn="base">
              <a:buNone/>
            </a:pPr>
            <a:endParaRPr lang="en-US" b="1" i="1" u="sng" dirty="0">
              <a:solidFill>
                <a:srgbClr val="FF0000"/>
              </a:solidFill>
              <a:effectLst>
                <a:outerShdw blurRad="38100" dist="38100" dir="2700000" algn="tl">
                  <a:srgbClr val="000000">
                    <a:alpha val="43137"/>
                  </a:srgbClr>
                </a:outerShdw>
              </a:effectLst>
            </a:endParaRPr>
          </a:p>
          <a:p>
            <a:pPr marL="0" indent="0" fontAlgn="base">
              <a:buNone/>
            </a:pPr>
            <a:endParaRPr lang="tr-TR" b="1" i="1" u="sng" dirty="0">
              <a:solidFill>
                <a:srgbClr val="FF0000"/>
              </a:solidFill>
              <a:effectLst>
                <a:outerShdw blurRad="38100" dist="38100" dir="2700000" algn="tl">
                  <a:srgbClr val="000000">
                    <a:alpha val="43137"/>
                  </a:srgbClr>
                </a:outerShdw>
              </a:effectLst>
            </a:endParaRPr>
          </a:p>
          <a:p>
            <a:pPr marL="0" indent="0" fontAlgn="base">
              <a:buNone/>
            </a:pPr>
            <a:endParaRPr lang="en-US" b="1" i="1" u="sng" dirty="0" smtClean="0">
              <a:solidFill>
                <a:srgbClr val="00B050"/>
              </a:solidFill>
              <a:effectLst>
                <a:outerShdw blurRad="38100" dist="38100" dir="2700000" algn="tl">
                  <a:srgbClr val="000000">
                    <a:alpha val="43137"/>
                  </a:srgbClr>
                </a:outerShdw>
              </a:effectLst>
            </a:endParaRPr>
          </a:p>
          <a:p>
            <a:pPr marL="0" indent="0" fontAlgn="base">
              <a:buNone/>
            </a:pPr>
            <a:r>
              <a:rPr lang="tr-TR" b="1" i="1" u="sng" dirty="0" smtClean="0">
                <a:solidFill>
                  <a:srgbClr val="00B050"/>
                </a:solidFill>
                <a:effectLst>
                  <a:outerShdw blurRad="38100" dist="38100" dir="2700000" algn="tl">
                    <a:srgbClr val="000000">
                      <a:alpha val="43137"/>
                    </a:srgbClr>
                  </a:outerShdw>
                </a:effectLst>
              </a:rPr>
              <a:t>Doğru</a:t>
            </a:r>
            <a:endParaRPr lang="tr-TR" b="1" i="1" u="sng" dirty="0">
              <a:solidFill>
                <a:srgbClr val="00B050"/>
              </a:solidFill>
              <a:effectLst>
                <a:outerShdw blurRad="38100" dist="38100" dir="2700000" algn="tl">
                  <a:srgbClr val="000000">
                    <a:alpha val="43137"/>
                  </a:srgbClr>
                </a:outerShdw>
              </a:effectLst>
            </a:endParaRPr>
          </a:p>
          <a:p>
            <a:pPr marL="0" indent="0" fontAlgn="base">
              <a:buNone/>
            </a:pP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Resim 4"/>
          <p:cNvPicPr>
            <a:picLocks noChangeAspect="1"/>
          </p:cNvPicPr>
          <p:nvPr/>
        </p:nvPicPr>
        <p:blipFill>
          <a:blip r:embed="rId2"/>
          <a:stretch>
            <a:fillRect/>
          </a:stretch>
        </p:blipFill>
        <p:spPr>
          <a:xfrm>
            <a:off x="1040525" y="2916550"/>
            <a:ext cx="3067050" cy="561975"/>
          </a:xfrm>
          <a:prstGeom prst="rect">
            <a:avLst/>
          </a:prstGeom>
        </p:spPr>
      </p:pic>
      <p:pic>
        <p:nvPicPr>
          <p:cNvPr id="6" name="Resim 5"/>
          <p:cNvPicPr>
            <a:picLocks noChangeAspect="1"/>
          </p:cNvPicPr>
          <p:nvPr/>
        </p:nvPicPr>
        <p:blipFill>
          <a:blip r:embed="rId3"/>
          <a:stretch>
            <a:fillRect/>
          </a:stretch>
        </p:blipFill>
        <p:spPr>
          <a:xfrm>
            <a:off x="1040525" y="4442778"/>
            <a:ext cx="5448300" cy="1238250"/>
          </a:xfrm>
          <a:prstGeom prst="rect">
            <a:avLst/>
          </a:prstGeom>
        </p:spPr>
      </p:pic>
    </p:spTree>
    <p:extLst>
      <p:ext uri="{BB962C8B-B14F-4D97-AF65-F5344CB8AC3E}">
        <p14:creationId xmlns:p14="http://schemas.microsoft.com/office/powerpoint/2010/main" val="2330152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46539" y="631993"/>
            <a:ext cx="8911687" cy="1280890"/>
          </a:xfrm>
        </p:spPr>
        <p:txBody>
          <a:bodyPr/>
          <a:lstStyle/>
          <a:p>
            <a:r>
              <a:rPr lang="tr-TR" dirty="0"/>
              <a:t>Kodlamadan kaçının</a:t>
            </a:r>
            <a:br>
              <a:rPr lang="tr-TR" dirty="0"/>
            </a:br>
            <a:endParaRPr lang="tr-TR" dirty="0"/>
          </a:p>
        </p:txBody>
      </p:sp>
      <p:sp>
        <p:nvSpPr>
          <p:cNvPr id="3" name="İçerik Yer Tutucusu 2"/>
          <p:cNvSpPr>
            <a:spLocks noGrp="1"/>
          </p:cNvSpPr>
          <p:nvPr>
            <p:ph idx="1"/>
          </p:nvPr>
        </p:nvSpPr>
        <p:spPr>
          <a:xfrm>
            <a:off x="1311579" y="2094187"/>
            <a:ext cx="8915400" cy="3777622"/>
          </a:xfrm>
        </p:spPr>
        <p:txBody>
          <a:bodyPr>
            <a:normAutofit lnSpcReduction="10000"/>
          </a:bodyPr>
          <a:lstStyle/>
          <a:p>
            <a:pPr fontAlgn="base"/>
            <a:r>
              <a:rPr lang="tr-TR" dirty="0"/>
              <a:t>İsim uzunluğu sınırlaması olan eski dillerde bu kuralı çiğnemek zorunluydu. Fortran, ilk harfin türü belirten bir kod olması kuralı nedeniyle kodlamaya zorlayan bir dildi</a:t>
            </a:r>
            <a:r>
              <a:rPr lang="tr-TR" b="1" dirty="0"/>
              <a:t>.</a:t>
            </a:r>
            <a:r>
              <a:rPr lang="tr-TR" dirty="0"/>
              <a:t> Ancak günümüzün güçlü tür kontrolü yapan modern dillerinde böyle bir sınırlama bulunmamaktadır.</a:t>
            </a:r>
          </a:p>
          <a:p>
            <a:pPr marL="0" indent="0" fontAlgn="base">
              <a:buNone/>
            </a:pPr>
            <a:r>
              <a:rPr lang="tr-TR" i="1" dirty="0" smtClean="0"/>
              <a:t>			</a:t>
            </a:r>
            <a:endParaRPr lang="en-US" i="1" dirty="0" smtClean="0"/>
          </a:p>
          <a:p>
            <a:pPr marL="0" indent="0" fontAlgn="base">
              <a:buNone/>
            </a:pPr>
            <a:r>
              <a:rPr lang="tr-TR" dirty="0" smtClean="0"/>
              <a:t>	yerine</a:t>
            </a:r>
            <a:endParaRPr lang="tr-TR" dirty="0"/>
          </a:p>
          <a:p>
            <a:pPr marL="0" indent="0" fontAlgn="base">
              <a:buNone/>
            </a:pPr>
            <a:r>
              <a:rPr lang="tr-TR" i="1" dirty="0" smtClean="0"/>
              <a:t>			</a:t>
            </a:r>
            <a:endParaRPr lang="en-US" i="1" dirty="0" smtClean="0"/>
          </a:p>
          <a:p>
            <a:pPr marL="0" indent="0" fontAlgn="base">
              <a:buNone/>
            </a:pPr>
            <a:r>
              <a:rPr lang="tr-TR" dirty="0" smtClean="0"/>
              <a:t>kullanılırsa </a:t>
            </a:r>
            <a:r>
              <a:rPr lang="tr-TR" dirty="0"/>
              <a:t>değişkenin </a:t>
            </a:r>
            <a:r>
              <a:rPr lang="tr-TR" i="1" dirty="0" err="1"/>
              <a:t>long</a:t>
            </a:r>
            <a:r>
              <a:rPr lang="tr-TR" dirty="0"/>
              <a:t> yapılması gerekince ismin değişmesi gerekmeyecektir.</a:t>
            </a:r>
          </a:p>
          <a:p>
            <a:pPr fontAlgn="base"/>
            <a:r>
              <a:rPr lang="tr-TR" dirty="0"/>
              <a:t>Sınıf ve fonksiyon üye isimlerinde de </a:t>
            </a:r>
            <a:r>
              <a:rPr lang="tr-TR" i="1" dirty="0"/>
              <a:t>‘_’, ‘m_’</a:t>
            </a:r>
            <a:r>
              <a:rPr lang="tr-TR" dirty="0"/>
              <a:t> ya da </a:t>
            </a:r>
            <a:r>
              <a:rPr lang="tr-TR" i="1" dirty="0"/>
              <a:t>‘</a:t>
            </a:r>
            <a:r>
              <a:rPr lang="tr-TR" i="1" dirty="0" err="1"/>
              <a:t>its</a:t>
            </a:r>
            <a:r>
              <a:rPr lang="tr-TR" i="1" dirty="0"/>
              <a:t>’</a:t>
            </a:r>
            <a:r>
              <a:rPr lang="tr-TR" dirty="0"/>
              <a:t> benzeri kodlamalara gerek yoktur çünkü sınıf ve </a:t>
            </a:r>
            <a:r>
              <a:rPr lang="tr-TR" dirty="0" err="1"/>
              <a:t>fonsiyonlarınız</a:t>
            </a:r>
            <a:r>
              <a:rPr lang="tr-TR" dirty="0"/>
              <a:t> bunlara gerek duymayacak kadar kısa olmalıdır. Ayrıca üye isimlerini renklendiren bir editör kullanılmalıdır.</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Resim 4"/>
          <p:cNvPicPr>
            <a:picLocks noChangeAspect="1"/>
          </p:cNvPicPr>
          <p:nvPr/>
        </p:nvPicPr>
        <p:blipFill>
          <a:blip r:embed="rId2"/>
          <a:stretch>
            <a:fillRect/>
          </a:stretch>
        </p:blipFill>
        <p:spPr>
          <a:xfrm>
            <a:off x="1855488" y="3238801"/>
            <a:ext cx="2016249" cy="291005"/>
          </a:xfrm>
          <a:prstGeom prst="rect">
            <a:avLst/>
          </a:prstGeom>
        </p:spPr>
      </p:pic>
      <p:pic>
        <p:nvPicPr>
          <p:cNvPr id="6" name="Resim 5"/>
          <p:cNvPicPr>
            <a:picLocks noChangeAspect="1"/>
          </p:cNvPicPr>
          <p:nvPr/>
        </p:nvPicPr>
        <p:blipFill>
          <a:blip r:embed="rId3"/>
          <a:stretch>
            <a:fillRect/>
          </a:stretch>
        </p:blipFill>
        <p:spPr>
          <a:xfrm>
            <a:off x="1855488" y="4000446"/>
            <a:ext cx="2023487" cy="208947"/>
          </a:xfrm>
          <a:prstGeom prst="rect">
            <a:avLst/>
          </a:prstGeom>
        </p:spPr>
      </p:pic>
    </p:spTree>
    <p:extLst>
      <p:ext uri="{BB962C8B-B14F-4D97-AF65-F5344CB8AC3E}">
        <p14:creationId xmlns:p14="http://schemas.microsoft.com/office/powerpoint/2010/main" val="211933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91359" y="624110"/>
            <a:ext cx="8911687" cy="1280890"/>
          </a:xfrm>
        </p:spPr>
        <p:txBody>
          <a:bodyPr/>
          <a:lstStyle/>
          <a:p>
            <a:r>
              <a:rPr lang="tr-TR" dirty="0"/>
              <a:t>Büyük fonksiyonlardan kaçının</a:t>
            </a:r>
            <a:br>
              <a:rPr lang="tr-TR" dirty="0"/>
            </a:br>
            <a:endParaRPr lang="tr-TR" dirty="0"/>
          </a:p>
        </p:txBody>
      </p:sp>
      <p:sp>
        <p:nvSpPr>
          <p:cNvPr id="3" name="İçerik Yer Tutucusu 2"/>
          <p:cNvSpPr>
            <a:spLocks noGrp="1"/>
          </p:cNvSpPr>
          <p:nvPr>
            <p:ph idx="1"/>
          </p:nvPr>
        </p:nvSpPr>
        <p:spPr>
          <a:xfrm>
            <a:off x="1311578" y="1424152"/>
            <a:ext cx="10425849" cy="5157952"/>
          </a:xfrm>
        </p:spPr>
        <p:txBody>
          <a:bodyPr>
            <a:normAutofit/>
          </a:bodyPr>
          <a:lstStyle/>
          <a:p>
            <a:r>
              <a:rPr lang="tr-TR" dirty="0"/>
              <a:t>Boyut olarak büyük bir fonksiyon veya hatta bir sınıf, olması gerekenden fazlasını yaptığını gösterir. Bu örnek basit görünebilir ancak bir noktayı kanıtlıyor</a:t>
            </a:r>
            <a:r>
              <a:rPr lang="tr-TR" dirty="0" smtClean="0"/>
              <a:t>.</a:t>
            </a:r>
            <a:r>
              <a:rPr lang="tr-TR" dirty="0"/>
              <a:t> Bu fonksiyon olması gerekenden çok daha fazlasını yapar</a:t>
            </a:r>
            <a:r>
              <a:rPr lang="tr-TR" dirty="0" smtClean="0"/>
              <a:t>.</a:t>
            </a:r>
          </a:p>
          <a:p>
            <a:pPr marL="0" indent="0">
              <a:buNone/>
            </a:pPr>
            <a:r>
              <a:rPr lang="tr-TR" b="1" i="1" u="sng" dirty="0" smtClean="0">
                <a:solidFill>
                  <a:srgbClr val="FF0000"/>
                </a:solidFill>
                <a:effectLst>
                  <a:outerShdw blurRad="38100" dist="38100" dir="2700000" algn="tl">
                    <a:srgbClr val="000000">
                      <a:alpha val="43137"/>
                    </a:srgbClr>
                  </a:outerShdw>
                </a:effectLst>
              </a:rPr>
              <a:t>Yanlış</a:t>
            </a:r>
          </a:p>
          <a:p>
            <a:pPr marL="0" indent="0">
              <a:buNone/>
            </a:pPr>
            <a:r>
              <a:rPr lang="tr-TR" dirty="0" smtClean="0"/>
              <a:t>	</a:t>
            </a:r>
            <a:endParaRPr lang="en-US" dirty="0" smtClean="0"/>
          </a:p>
          <a:p>
            <a:pPr marL="0" indent="0">
              <a:buNone/>
            </a:pPr>
            <a:endParaRPr lang="en-US" b="1" i="1" u="sng" dirty="0" smtClean="0">
              <a:solidFill>
                <a:srgbClr val="00B050"/>
              </a:solidFill>
              <a:effectLst>
                <a:outerShdw blurRad="38100" dist="38100" dir="2700000" algn="tl">
                  <a:srgbClr val="000000">
                    <a:alpha val="43137"/>
                  </a:srgbClr>
                </a:outerShdw>
              </a:effectLst>
            </a:endParaRPr>
          </a:p>
          <a:p>
            <a:pPr marL="0" indent="0">
              <a:buNone/>
            </a:pPr>
            <a:endParaRPr lang="en-US" b="1" i="1" u="sng" dirty="0">
              <a:solidFill>
                <a:srgbClr val="00B050"/>
              </a:solidFill>
              <a:effectLst>
                <a:outerShdw blurRad="38100" dist="38100" dir="2700000" algn="tl">
                  <a:srgbClr val="000000">
                    <a:alpha val="43137"/>
                  </a:srgbClr>
                </a:outerShdw>
              </a:effectLst>
            </a:endParaRPr>
          </a:p>
          <a:p>
            <a:pPr marL="0" indent="0">
              <a:buNone/>
            </a:pPr>
            <a:endParaRPr lang="en-US" b="1" i="1" u="sng" dirty="0">
              <a:solidFill>
                <a:srgbClr val="00B050"/>
              </a:solidFill>
              <a:effectLst>
                <a:outerShdw blurRad="38100" dist="38100" dir="2700000" algn="tl">
                  <a:srgbClr val="000000">
                    <a:alpha val="43137"/>
                  </a:srgbClr>
                </a:outerShdw>
              </a:effectLst>
            </a:endParaRPr>
          </a:p>
          <a:p>
            <a:pPr marL="0" indent="0">
              <a:buNone/>
            </a:pPr>
            <a:r>
              <a:rPr lang="tr-TR" b="1" i="1" u="sng" dirty="0" smtClean="0">
                <a:solidFill>
                  <a:srgbClr val="00B050"/>
                </a:solidFill>
                <a:effectLst>
                  <a:outerShdw blurRad="38100" dist="38100" dir="2700000" algn="tl">
                    <a:srgbClr val="000000">
                      <a:alpha val="43137"/>
                    </a:srgbClr>
                  </a:outerShdw>
                </a:effectLst>
              </a:rPr>
              <a:t>Doğru</a:t>
            </a:r>
            <a:endParaRPr lang="en-US" b="1" i="1" u="sng" dirty="0" smtClean="0">
              <a:solidFill>
                <a:srgbClr val="00B050"/>
              </a:solidFill>
              <a:effectLst>
                <a:outerShdw blurRad="38100" dist="38100" dir="2700000" algn="tl">
                  <a:srgbClr val="000000">
                    <a:alpha val="43137"/>
                  </a:srgbClr>
                </a:outerShdw>
              </a:effectLst>
            </a:endParaRPr>
          </a:p>
          <a:p>
            <a:pPr marL="0" indent="0">
              <a:buNone/>
            </a:pPr>
            <a:endParaRPr lang="tr-TR" b="1" i="1" u="sng" dirty="0" smtClean="0">
              <a:solidFill>
                <a:srgbClr val="00B050"/>
              </a:solidFill>
              <a:effectLst>
                <a:outerShdw blurRad="38100" dist="38100" dir="2700000" algn="tl">
                  <a:srgbClr val="000000">
                    <a:alpha val="43137"/>
                  </a:srgbClr>
                </a:outerShdw>
              </a:effectLst>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Resim 4"/>
          <p:cNvPicPr>
            <a:picLocks noChangeAspect="1"/>
          </p:cNvPicPr>
          <p:nvPr/>
        </p:nvPicPr>
        <p:blipFill>
          <a:blip r:embed="rId2"/>
          <a:stretch>
            <a:fillRect/>
          </a:stretch>
        </p:blipFill>
        <p:spPr>
          <a:xfrm>
            <a:off x="1311578" y="2926803"/>
            <a:ext cx="5591175" cy="1076325"/>
          </a:xfrm>
          <a:prstGeom prst="rect">
            <a:avLst/>
          </a:prstGeom>
        </p:spPr>
      </p:pic>
      <p:pic>
        <p:nvPicPr>
          <p:cNvPr id="6" name="Resim 5"/>
          <p:cNvPicPr>
            <a:picLocks noChangeAspect="1"/>
          </p:cNvPicPr>
          <p:nvPr/>
        </p:nvPicPr>
        <p:blipFill>
          <a:blip r:embed="rId3"/>
          <a:stretch>
            <a:fillRect/>
          </a:stretch>
        </p:blipFill>
        <p:spPr>
          <a:xfrm>
            <a:off x="1311578" y="5095218"/>
            <a:ext cx="4113542" cy="556720"/>
          </a:xfrm>
          <a:prstGeom prst="rect">
            <a:avLst/>
          </a:prstGeom>
        </p:spPr>
      </p:pic>
    </p:spTree>
    <p:extLst>
      <p:ext uri="{BB962C8B-B14F-4D97-AF65-F5344CB8AC3E}">
        <p14:creationId xmlns:p14="http://schemas.microsoft.com/office/powerpoint/2010/main" val="2589187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10056" y="512462"/>
            <a:ext cx="8911687" cy="1280890"/>
          </a:xfrm>
        </p:spPr>
        <p:txBody>
          <a:bodyPr/>
          <a:lstStyle/>
          <a:p>
            <a:r>
              <a:rPr lang="tr-TR" dirty="0"/>
              <a:t>Kod tekrarı</a:t>
            </a:r>
            <a:br>
              <a:rPr lang="tr-TR" dirty="0"/>
            </a:br>
            <a:endParaRPr lang="tr-TR" dirty="0"/>
          </a:p>
        </p:txBody>
      </p:sp>
      <p:sp>
        <p:nvSpPr>
          <p:cNvPr id="3" name="İçerik Yer Tutucusu 2"/>
          <p:cNvSpPr>
            <a:spLocks noGrp="1"/>
          </p:cNvSpPr>
          <p:nvPr>
            <p:ph idx="1"/>
          </p:nvPr>
        </p:nvSpPr>
        <p:spPr>
          <a:xfrm>
            <a:off x="1311579" y="1904999"/>
            <a:ext cx="8915400" cy="4550979"/>
          </a:xfrm>
        </p:spPr>
        <p:txBody>
          <a:bodyPr>
            <a:normAutofit/>
          </a:bodyPr>
          <a:lstStyle/>
          <a:p>
            <a:r>
              <a:rPr lang="tr-TR" dirty="0"/>
              <a:t>Bir kod bloğunu kopyalayıp yapıştırmanız gerekiyorsa bu, </a:t>
            </a:r>
            <a:r>
              <a:rPr lang="tr-TR" dirty="0" smtClean="0"/>
              <a:t>tekrarlanan bloğun </a:t>
            </a:r>
            <a:r>
              <a:rPr lang="tr-TR" dirty="0"/>
              <a:t>kendi fonksiyonuna çıkarılması gerekebileceğinin bir işaretidir</a:t>
            </a:r>
            <a:r>
              <a:rPr lang="tr-TR" dirty="0" smtClean="0"/>
              <a:t>.</a:t>
            </a:r>
          </a:p>
          <a:p>
            <a:pPr marL="0" indent="0">
              <a:buNone/>
            </a:pPr>
            <a:r>
              <a:rPr lang="tr-TR" b="1" i="1" u="sng" dirty="0" smtClean="0">
                <a:solidFill>
                  <a:srgbClr val="FF0000"/>
                </a:solidFill>
              </a:rPr>
              <a:t>Yanlış</a:t>
            </a:r>
          </a:p>
          <a:p>
            <a:pPr marL="0" indent="0">
              <a:buNone/>
            </a:pPr>
            <a:endParaRPr lang="en-US" b="1" i="1" u="sng" dirty="0" smtClean="0">
              <a:solidFill>
                <a:srgbClr val="00B050"/>
              </a:solidFill>
              <a:effectLst>
                <a:outerShdw blurRad="38100" dist="38100" dir="2700000" algn="tl">
                  <a:srgbClr val="000000">
                    <a:alpha val="43137"/>
                  </a:srgbClr>
                </a:outerShdw>
              </a:effectLst>
            </a:endParaRPr>
          </a:p>
          <a:p>
            <a:pPr marL="0" indent="0">
              <a:buNone/>
            </a:pPr>
            <a:endParaRPr lang="en-US" b="1" i="1" u="sng" dirty="0">
              <a:solidFill>
                <a:srgbClr val="00B050"/>
              </a:solidFill>
              <a:effectLst>
                <a:outerShdw blurRad="38100" dist="38100" dir="2700000" algn="tl">
                  <a:srgbClr val="000000">
                    <a:alpha val="43137"/>
                  </a:srgbClr>
                </a:outerShdw>
              </a:effectLst>
            </a:endParaRPr>
          </a:p>
          <a:p>
            <a:pPr marL="0" indent="0">
              <a:buNone/>
            </a:pPr>
            <a:endParaRPr lang="en-US" b="1" i="1" u="sng" dirty="0" smtClean="0">
              <a:solidFill>
                <a:srgbClr val="00B050"/>
              </a:solidFill>
              <a:effectLst>
                <a:outerShdw blurRad="38100" dist="38100" dir="2700000" algn="tl">
                  <a:srgbClr val="000000">
                    <a:alpha val="43137"/>
                  </a:srgbClr>
                </a:outerShdw>
              </a:effectLst>
            </a:endParaRPr>
          </a:p>
          <a:p>
            <a:pPr marL="0" indent="0">
              <a:buNone/>
            </a:pPr>
            <a:r>
              <a:rPr lang="tr-TR" b="1" i="1" u="sng" dirty="0" smtClean="0">
                <a:solidFill>
                  <a:srgbClr val="00B050"/>
                </a:solidFill>
                <a:effectLst>
                  <a:outerShdw blurRad="38100" dist="38100" dir="2700000" algn="tl">
                    <a:srgbClr val="000000">
                      <a:alpha val="43137"/>
                    </a:srgbClr>
                  </a:outerShdw>
                </a:effectLst>
              </a:rPr>
              <a:t>Doğru</a:t>
            </a:r>
          </a:p>
        </p:txBody>
      </p:sp>
      <p:sp>
        <p:nvSpPr>
          <p:cNvPr id="4" name="Slayt Numarası Yer Tutucusu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5" name="Resim 4"/>
          <p:cNvPicPr>
            <a:picLocks noChangeAspect="1"/>
          </p:cNvPicPr>
          <p:nvPr/>
        </p:nvPicPr>
        <p:blipFill>
          <a:blip r:embed="rId2"/>
          <a:stretch>
            <a:fillRect/>
          </a:stretch>
        </p:blipFill>
        <p:spPr>
          <a:xfrm>
            <a:off x="1311579" y="3170511"/>
            <a:ext cx="3676650" cy="895350"/>
          </a:xfrm>
          <a:prstGeom prst="rect">
            <a:avLst/>
          </a:prstGeom>
        </p:spPr>
      </p:pic>
      <p:pic>
        <p:nvPicPr>
          <p:cNvPr id="6" name="Resim 5"/>
          <p:cNvPicPr>
            <a:picLocks noChangeAspect="1"/>
          </p:cNvPicPr>
          <p:nvPr/>
        </p:nvPicPr>
        <p:blipFill>
          <a:blip r:embed="rId3"/>
          <a:stretch>
            <a:fillRect/>
          </a:stretch>
        </p:blipFill>
        <p:spPr>
          <a:xfrm>
            <a:off x="1311579" y="4989457"/>
            <a:ext cx="4191000" cy="542925"/>
          </a:xfrm>
          <a:prstGeom prst="rect">
            <a:avLst/>
          </a:prstGeom>
        </p:spPr>
      </p:pic>
    </p:spTree>
    <p:extLst>
      <p:ext uri="{BB962C8B-B14F-4D97-AF65-F5344CB8AC3E}">
        <p14:creationId xmlns:p14="http://schemas.microsoft.com/office/powerpoint/2010/main" val="107107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17939" y="600462"/>
            <a:ext cx="8911687" cy="1280890"/>
          </a:xfrm>
        </p:spPr>
        <p:txBody>
          <a:bodyPr/>
          <a:lstStyle/>
          <a:p>
            <a:r>
              <a:rPr lang="tr-TR" dirty="0"/>
              <a:t>Her kavram için tutarlı fiiller </a:t>
            </a:r>
            <a:r>
              <a:rPr lang="tr-TR" dirty="0" smtClean="0"/>
              <a:t>kullanın</a:t>
            </a:r>
            <a:endParaRPr lang="tr-TR" dirty="0"/>
          </a:p>
        </p:txBody>
      </p:sp>
      <p:sp>
        <p:nvSpPr>
          <p:cNvPr id="3" name="İçerik Yer Tutucusu 2"/>
          <p:cNvSpPr>
            <a:spLocks noGrp="1"/>
          </p:cNvSpPr>
          <p:nvPr>
            <p:ph idx="1"/>
          </p:nvPr>
        </p:nvSpPr>
        <p:spPr>
          <a:xfrm>
            <a:off x="1311579" y="1983828"/>
            <a:ext cx="8915400" cy="3777622"/>
          </a:xfrm>
        </p:spPr>
        <p:txBody>
          <a:bodyPr>
            <a:normAutofit/>
          </a:bodyPr>
          <a:lstStyle/>
          <a:p>
            <a:r>
              <a:rPr lang="tr-TR" dirty="0"/>
              <a:t>Fonksiyonlar genellikle bir şeyler oluşturur, okur, günceller veya siler. Hatta biraz daha açıklayıcı olabilir ve bunları yazabilirsiniz: </a:t>
            </a:r>
            <a:r>
              <a:rPr lang="tr-TR" dirty="0" err="1"/>
              <a:t>get</a:t>
            </a:r>
            <a:r>
              <a:rPr lang="tr-TR" dirty="0"/>
              <a:t>, set, </a:t>
            </a:r>
            <a:r>
              <a:rPr lang="tr-TR" dirty="0" err="1"/>
              <a:t>add</a:t>
            </a:r>
            <a:r>
              <a:rPr lang="tr-TR" dirty="0"/>
              <a:t>, </a:t>
            </a:r>
            <a:r>
              <a:rPr lang="tr-TR" dirty="0" err="1"/>
              <a:t>remove</a:t>
            </a:r>
            <a:r>
              <a:rPr lang="tr-TR" dirty="0"/>
              <a:t>, </a:t>
            </a:r>
            <a:r>
              <a:rPr lang="tr-TR" dirty="0" err="1"/>
              <a:t>reset</a:t>
            </a:r>
            <a:r>
              <a:rPr lang="tr-TR" dirty="0"/>
              <a:t>, </a:t>
            </a:r>
            <a:r>
              <a:rPr lang="tr-TR" dirty="0" err="1"/>
              <a:t>delete</a:t>
            </a:r>
            <a:r>
              <a:rPr lang="tr-TR" dirty="0"/>
              <a:t>.</a:t>
            </a:r>
          </a:p>
          <a:p>
            <a:r>
              <a:rPr lang="tr-TR" dirty="0"/>
              <a:t>Bir fonksiyon, bir fiil veya fiil cümlesi olmalı ve amacını iletmelidir.</a:t>
            </a:r>
          </a:p>
          <a:p>
            <a:r>
              <a:rPr lang="tr-TR" dirty="0"/>
              <a:t>Fiillerimizle tutarlı olmalıyız. Almak için her zaman </a:t>
            </a:r>
            <a:r>
              <a:rPr lang="tr-TR" dirty="0" err="1"/>
              <a:t>get</a:t>
            </a:r>
            <a:r>
              <a:rPr lang="tr-TR" dirty="0"/>
              <a:t>, </a:t>
            </a:r>
            <a:r>
              <a:rPr lang="tr-TR" dirty="0" err="1"/>
              <a:t>retrieve</a:t>
            </a:r>
            <a:r>
              <a:rPr lang="tr-TR" dirty="0"/>
              <a:t>, </a:t>
            </a:r>
            <a:r>
              <a:rPr lang="tr-TR" dirty="0" err="1"/>
              <a:t>return</a:t>
            </a:r>
            <a:r>
              <a:rPr lang="tr-TR" dirty="0"/>
              <a:t> ve on bin farklı isim yerine sadece </a:t>
            </a:r>
            <a:r>
              <a:rPr lang="tr-TR" dirty="0" err="1"/>
              <a:t>get</a:t>
            </a:r>
            <a:r>
              <a:rPr lang="tr-TR" dirty="0"/>
              <a:t> kullanabiliriz:</a:t>
            </a:r>
          </a:p>
          <a:p>
            <a:r>
              <a:rPr lang="tr-TR" dirty="0" err="1"/>
              <a:t>getQuestions</a:t>
            </a:r>
            <a:r>
              <a:rPr lang="tr-TR" dirty="0"/>
              <a:t> </a:t>
            </a:r>
            <a:r>
              <a:rPr lang="tr-TR" dirty="0" err="1"/>
              <a:t>returnUsers</a:t>
            </a:r>
            <a:r>
              <a:rPr lang="tr-TR" dirty="0"/>
              <a:t> </a:t>
            </a:r>
            <a:r>
              <a:rPr lang="tr-TR" dirty="0" err="1"/>
              <a:t>retrieveUsers</a:t>
            </a:r>
            <a:r>
              <a:rPr lang="tr-TR" dirty="0"/>
              <a:t> </a:t>
            </a:r>
            <a:r>
              <a:rPr lang="tr-TR" dirty="0" smtClean="0"/>
              <a:t>‘</a:t>
            </a:r>
            <a:r>
              <a:rPr lang="tr-TR" dirty="0"/>
              <a:t>dan ziyade:</a:t>
            </a:r>
          </a:p>
          <a:p>
            <a:r>
              <a:rPr lang="tr-TR" dirty="0" err="1"/>
              <a:t>getQuestions</a:t>
            </a:r>
            <a:r>
              <a:rPr lang="tr-TR" dirty="0"/>
              <a:t> </a:t>
            </a:r>
            <a:r>
              <a:rPr lang="tr-TR" dirty="0" err="1"/>
              <a:t>getUserPosts</a:t>
            </a:r>
            <a:r>
              <a:rPr lang="tr-TR" dirty="0"/>
              <a:t> </a:t>
            </a:r>
            <a:r>
              <a:rPr lang="tr-TR" dirty="0" err="1" smtClean="0"/>
              <a:t>getUsers</a:t>
            </a:r>
            <a:r>
              <a:rPr lang="en-US" dirty="0" smtClean="0"/>
              <a:t> </a:t>
            </a:r>
            <a:r>
              <a:rPr lang="en-US" dirty="0" err="1" smtClean="0"/>
              <a:t>kullanabiliriz</a:t>
            </a:r>
            <a:r>
              <a:rPr lang="tr-TR" dirty="0" smtClean="0"/>
              <a:t>.</a:t>
            </a:r>
            <a:endParaRPr lang="tr-TR" dirty="0"/>
          </a:p>
          <a:p>
            <a:r>
              <a:rPr lang="tr-TR" dirty="0"/>
              <a:t>Açıkçası bu kelimelerin farklı varyasyonları vardır, ancak hangisini seçerseniz seçin, tutarlı kalın. Örneğin bir şeyi sildiğinizde tüm programınız boyunca “</a:t>
            </a:r>
            <a:r>
              <a:rPr lang="tr-TR" dirty="0" err="1"/>
              <a:t>delete</a:t>
            </a:r>
            <a:r>
              <a:rPr lang="tr-TR" dirty="0"/>
              <a:t>” veya “</a:t>
            </a:r>
            <a:r>
              <a:rPr lang="tr-TR" dirty="0" err="1"/>
              <a:t>remove</a:t>
            </a:r>
            <a:r>
              <a:rPr lang="tr-TR" dirty="0"/>
              <a:t>” kullanın (ikisini birden değil).</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50287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p:txBody>
          <a:bodyPr>
            <a:normAutofit/>
          </a:bodyPr>
          <a:lstStyle/>
          <a:p>
            <a:r>
              <a:rPr lang="tr-TR" dirty="0" smtClean="0"/>
              <a:t>Temiz Kod Nedir</a:t>
            </a:r>
            <a:endParaRPr lang="tr-TR" dirty="0"/>
          </a:p>
          <a:p>
            <a:r>
              <a:rPr lang="tr-TR" dirty="0" smtClean="0"/>
              <a:t>Temiz Kod İçin Anlaşılması Gerekenler </a:t>
            </a:r>
          </a:p>
          <a:p>
            <a:r>
              <a:rPr lang="tr-TR" dirty="0" smtClean="0"/>
              <a:t>Temiz Kod Kullanmanın Faydaları</a:t>
            </a:r>
            <a:endParaRPr lang="tr-TR" dirty="0"/>
          </a:p>
          <a:p>
            <a:r>
              <a:rPr lang="tr-TR" dirty="0" smtClean="0"/>
              <a:t>Yazılımcıları Temiz Kod Hakkındaki</a:t>
            </a:r>
          </a:p>
          <a:p>
            <a:pPr marL="0" indent="0">
              <a:buNone/>
            </a:pPr>
            <a:r>
              <a:rPr lang="tr-TR" dirty="0"/>
              <a:t>D</a:t>
            </a:r>
            <a:r>
              <a:rPr lang="tr-TR" dirty="0" smtClean="0"/>
              <a:t>üşünceleri</a:t>
            </a:r>
            <a:endParaRPr lang="tr-TR" dirty="0"/>
          </a:p>
          <a:p>
            <a:r>
              <a:rPr lang="tr-TR" dirty="0" smtClean="0"/>
              <a:t>Temiz Kod İçin Dikkat Edilmesi Gerekenler</a:t>
            </a:r>
            <a:endParaRPr lang="tr-TR" dirty="0"/>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xmlns=""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xmlns=""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xmlns=""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xmlns=""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22891" y="512462"/>
            <a:ext cx="8911687" cy="1280890"/>
          </a:xfrm>
        </p:spPr>
        <p:txBody>
          <a:bodyPr/>
          <a:lstStyle/>
          <a:p>
            <a:r>
              <a:rPr lang="tr-TR" dirty="0"/>
              <a:t>Sabit değerleri büyük harfle yaz</a:t>
            </a:r>
          </a:p>
        </p:txBody>
      </p:sp>
      <p:sp>
        <p:nvSpPr>
          <p:cNvPr id="3" name="İçerik Yer Tutucusu 2"/>
          <p:cNvSpPr>
            <a:spLocks noGrp="1"/>
          </p:cNvSpPr>
          <p:nvPr>
            <p:ph idx="1"/>
          </p:nvPr>
        </p:nvSpPr>
        <p:spPr>
          <a:xfrm>
            <a:off x="1311579" y="2188779"/>
            <a:ext cx="8915400" cy="3777622"/>
          </a:xfrm>
        </p:spPr>
        <p:txBody>
          <a:bodyPr/>
          <a:lstStyle/>
          <a:p>
            <a:r>
              <a:rPr lang="tr-TR" dirty="0"/>
              <a:t>Bir günde saniyeleri </a:t>
            </a:r>
            <a:r>
              <a:rPr lang="tr-TR" dirty="0" smtClean="0"/>
              <a:t>belirtti</a:t>
            </a:r>
            <a:r>
              <a:rPr lang="en-US" dirty="0" err="1" smtClean="0"/>
              <a:t>rsek</a:t>
            </a:r>
            <a:r>
              <a:rPr lang="en-US" dirty="0" smtClean="0"/>
              <a:t> =&gt;</a:t>
            </a:r>
            <a:r>
              <a:rPr lang="tr-TR" dirty="0" smtClean="0"/>
              <a:t> </a:t>
            </a:r>
            <a:r>
              <a:rPr lang="tr-TR" dirty="0"/>
              <a:t>(SECOND_IN_A_DAY = 86400)</a:t>
            </a:r>
          </a:p>
          <a:p>
            <a:r>
              <a:rPr lang="tr-TR" dirty="0"/>
              <a:t>Sabit bir değer değişmeyecek bir şeydir. Bu kuralın C dilinde kökleri vardır ve her zaman </a:t>
            </a:r>
            <a:r>
              <a:rPr lang="tr-TR" dirty="0" err="1"/>
              <a:t>JavaScript’te</a:t>
            </a:r>
            <a:r>
              <a:rPr lang="tr-TR" dirty="0"/>
              <a:t> görülmez.</a:t>
            </a:r>
          </a:p>
          <a:p>
            <a:r>
              <a:rPr lang="tr-TR" dirty="0" err="1"/>
              <a:t>Const</a:t>
            </a:r>
            <a:r>
              <a:rPr lang="tr-TR" dirty="0"/>
              <a:t> bildirimi değerin yeniden atama yoluyla değiştirilemeyeceği anlamına gelir.</a:t>
            </a:r>
          </a:p>
          <a:p>
            <a:r>
              <a:rPr lang="tr-TR" dirty="0"/>
              <a:t>Örneğin:</a:t>
            </a:r>
          </a:p>
          <a:p>
            <a:r>
              <a:rPr lang="tr-TR" dirty="0" err="1"/>
              <a:t>const</a:t>
            </a:r>
            <a:r>
              <a:rPr lang="tr-TR" dirty="0"/>
              <a:t> HOURS_IN_DAY = 24;   </a:t>
            </a:r>
            <a:r>
              <a:rPr lang="tr-TR" dirty="0" err="1"/>
              <a:t>const</a:t>
            </a:r>
            <a:r>
              <a:rPr lang="tr-TR" dirty="0"/>
              <a:t> TODAY = </a:t>
            </a:r>
            <a:r>
              <a:rPr lang="tr-TR" dirty="0" err="1"/>
              <a:t>new</a:t>
            </a:r>
            <a:r>
              <a:rPr lang="tr-TR" dirty="0"/>
              <a:t> </a:t>
            </a:r>
            <a:r>
              <a:rPr lang="tr-TR" dirty="0" err="1"/>
              <a:t>Date</a:t>
            </a:r>
            <a:r>
              <a:rPr lang="tr-TR" dirty="0"/>
              <a:t> (); gibi.</a:t>
            </a:r>
          </a:p>
          <a:p>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933330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62304" y="512462"/>
            <a:ext cx="8911687" cy="1280890"/>
          </a:xfrm>
        </p:spPr>
        <p:txBody>
          <a:bodyPr/>
          <a:lstStyle/>
          <a:p>
            <a:r>
              <a:rPr lang="tr-TR" dirty="0"/>
              <a:t>Tek harfli değişken adlarından kaçının</a:t>
            </a:r>
            <a:r>
              <a:rPr lang="tr-TR" b="1" dirty="0"/>
              <a:t/>
            </a:r>
            <a:br>
              <a:rPr lang="tr-TR" b="1" dirty="0"/>
            </a:br>
            <a:endParaRPr lang="tr-TR" dirty="0"/>
          </a:p>
        </p:txBody>
      </p:sp>
      <p:sp>
        <p:nvSpPr>
          <p:cNvPr id="3" name="İçerik Yer Tutucusu 2"/>
          <p:cNvSpPr>
            <a:spLocks noGrp="1"/>
          </p:cNvSpPr>
          <p:nvPr>
            <p:ph idx="1"/>
          </p:nvPr>
        </p:nvSpPr>
        <p:spPr>
          <a:xfrm>
            <a:off x="1311579" y="2007476"/>
            <a:ext cx="8915400" cy="3777622"/>
          </a:xfrm>
        </p:spPr>
        <p:txBody>
          <a:bodyPr/>
          <a:lstStyle/>
          <a:p>
            <a:r>
              <a:rPr lang="tr-TR" dirty="0"/>
              <a:t>Kısaltılmış adlar uzun vadede kaydettiğiniz tuş vuruşlarından daha fazla güçlük çıkarır.</a:t>
            </a:r>
          </a:p>
          <a:p>
            <a:r>
              <a:rPr lang="tr-TR" dirty="0"/>
              <a:t>İsimler kısa ve açıklayıcı olmalıdır. Genel kapsamda </a:t>
            </a:r>
            <a:r>
              <a:rPr lang="tr-TR" dirty="0" smtClean="0"/>
              <a:t>başlatılan </a:t>
            </a:r>
            <a:r>
              <a:rPr lang="tr-TR" dirty="0"/>
              <a:t>bir değişken yüz satır sonra kullanıma girebilir. Yalnızca tek bir harf olursa ne olduğunu unutmak kolaylaşır.</a:t>
            </a:r>
          </a:p>
          <a:p>
            <a:r>
              <a:rPr lang="tr-TR" dirty="0" err="1"/>
              <a:t>const</a:t>
            </a:r>
            <a:r>
              <a:rPr lang="tr-TR" dirty="0"/>
              <a:t> </a:t>
            </a:r>
            <a:r>
              <a:rPr lang="tr-TR" dirty="0" err="1"/>
              <a:t>dueDate</a:t>
            </a:r>
            <a:r>
              <a:rPr lang="tr-TR" dirty="0"/>
              <a:t> = </a:t>
            </a:r>
            <a:r>
              <a:rPr lang="tr-TR" dirty="0" err="1"/>
              <a:t>new</a:t>
            </a:r>
            <a:r>
              <a:rPr lang="tr-TR" dirty="0"/>
              <a:t> </a:t>
            </a:r>
            <a:r>
              <a:rPr lang="tr-TR" dirty="0" err="1"/>
              <a:t>Date</a:t>
            </a:r>
            <a:r>
              <a:rPr lang="tr-TR" dirty="0"/>
              <a:t>() şundan çok daha iyi </a:t>
            </a:r>
            <a:r>
              <a:rPr lang="tr-TR" dirty="0" err="1"/>
              <a:t>const</a:t>
            </a:r>
            <a:r>
              <a:rPr lang="tr-TR" dirty="0"/>
              <a:t> d = </a:t>
            </a:r>
            <a:r>
              <a:rPr lang="tr-TR" dirty="0" err="1"/>
              <a:t>new</a:t>
            </a:r>
            <a:r>
              <a:rPr lang="tr-TR" dirty="0"/>
              <a:t> </a:t>
            </a:r>
            <a:r>
              <a:rPr lang="tr-TR" dirty="0" err="1"/>
              <a:t>Date</a:t>
            </a:r>
            <a:r>
              <a:rPr lang="tr-TR" dirty="0"/>
              <a:t>();</a:t>
            </a:r>
          </a:p>
          <a:p>
            <a:r>
              <a:rPr lang="tr-TR" dirty="0" err="1"/>
              <a:t>const</a:t>
            </a:r>
            <a:r>
              <a:rPr lang="tr-TR" dirty="0"/>
              <a:t> </a:t>
            </a:r>
            <a:r>
              <a:rPr lang="tr-TR" dirty="0" err="1"/>
              <a:t>query</a:t>
            </a:r>
            <a:r>
              <a:rPr lang="tr-TR" dirty="0"/>
              <a:t> = () =&gt; { … }; şundan çok daha iyi q = () =&gt; { … };</a:t>
            </a:r>
          </a:p>
          <a:p>
            <a:r>
              <a:rPr lang="tr-TR" dirty="0"/>
              <a:t>Tek harfli değişken adları kullanıyorsanız, bunları küçük fonksiyonlarla veya döngülerde dizin </a:t>
            </a:r>
            <a:r>
              <a:rPr lang="tr-TR" dirty="0" smtClean="0"/>
              <a:t>değişkenlerinde kullanabilirsiniz.</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811868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0190" y="1367149"/>
            <a:ext cx="10086553" cy="5364265"/>
          </a:xfrm>
        </p:spPr>
        <p:txBody>
          <a:bodyPr>
            <a:normAutofit/>
          </a:bodyPr>
          <a:lstStyle/>
          <a:p>
            <a:r>
              <a:rPr lang="tr-TR" dirty="0"/>
              <a:t>Özetlemek gerekirse, uzun vadede bu kurallara uymanın çok büyük faydaları var. Diğerleri yazdığınız kodu kısa bir süre içerisinde, yukarıdan aşağıya tarayabilir ve rahat bir nefes alabilir veya hayal kırıklığı yaşayabilir. </a:t>
            </a:r>
            <a:endParaRPr lang="en-US" dirty="0" smtClean="0"/>
          </a:p>
          <a:p>
            <a:r>
              <a:rPr lang="tr-TR" dirty="0" smtClean="0"/>
              <a:t>Temiz </a:t>
            </a:r>
            <a:r>
              <a:rPr lang="tr-TR" dirty="0"/>
              <a:t>kod, kodlamaya başlamayı ve devam etmeyi kolaylaştırır; hem birey hem de ekip için daha iyidir ve okunması çok daha kolaydır.</a:t>
            </a:r>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311579" y="1846042"/>
            <a:ext cx="8915400" cy="3777622"/>
          </a:xfrm>
        </p:spPr>
        <p:txBody>
          <a:bodyPr>
            <a:normAutofit lnSpcReduction="10000"/>
          </a:bodyPr>
          <a:lstStyle/>
          <a:p>
            <a:r>
              <a:rPr lang="en-US" dirty="0">
                <a:hlinkClick r:id="rId2"/>
              </a:rPr>
              <a:t>https://mdpgroup.com/blog/temiz-kod-yazmak-temiz-kod-nasil-yazilir</a:t>
            </a:r>
            <a:r>
              <a:rPr lang="en-US" dirty="0" smtClean="0">
                <a:hlinkClick r:id="rId2"/>
              </a:rPr>
              <a:t>/</a:t>
            </a:r>
            <a:endParaRPr lang="tr-TR" dirty="0" smtClean="0"/>
          </a:p>
          <a:p>
            <a:r>
              <a:rPr lang="en-US" dirty="0">
                <a:hlinkClick r:id="rId3"/>
              </a:rPr>
              <a:t>https://medium.com/@</a:t>
            </a:r>
            <a:r>
              <a:rPr lang="en-US" dirty="0" smtClean="0">
                <a:hlinkClick r:id="rId3"/>
              </a:rPr>
              <a:t>busrauzun/https-medium-com-busrauzun-clean-code-kitabindan-notlar-2-anlamli-isimlendirmeler-de309168e13e</a:t>
            </a:r>
            <a:endParaRPr lang="tr-TR" dirty="0" smtClean="0"/>
          </a:p>
          <a:p>
            <a:r>
              <a:rPr lang="en-US" dirty="0">
                <a:hlinkClick r:id="rId4"/>
              </a:rPr>
              <a:t>https://</a:t>
            </a:r>
            <a:r>
              <a:rPr lang="en-US" dirty="0" smtClean="0">
                <a:hlinkClick r:id="rId4"/>
              </a:rPr>
              <a:t>www.karel.com.tr/blog/temiz-kod-icin-15-oneri</a:t>
            </a:r>
            <a:endParaRPr lang="tr-TR" dirty="0" smtClean="0"/>
          </a:p>
          <a:p>
            <a:r>
              <a:rPr lang="en-US" dirty="0">
                <a:hlinkClick r:id="rId5"/>
              </a:rPr>
              <a:t>https://</a:t>
            </a:r>
            <a:r>
              <a:rPr lang="en-US" dirty="0" smtClean="0">
                <a:hlinkClick r:id="rId5"/>
              </a:rPr>
              <a:t>www.pomelosoft.com/blog/temiz-kod-nedir</a:t>
            </a:r>
            <a:endParaRPr lang="tr-TR" dirty="0" smtClean="0"/>
          </a:p>
          <a:p>
            <a:r>
              <a:rPr lang="en-US" dirty="0">
                <a:hlinkClick r:id="rId6"/>
              </a:rPr>
              <a:t>https://medium.com/@busrauzun/clean-code-kitabindan-notlar-1-temiz-kod-derken-44e6f7a27eb0#:~:text=Temiz%20kod%2C%20iyi%20yazılmış%20bir,tarafından%20da%20okunabilir%20ve%20iyileştirilebilir</a:t>
            </a:r>
            <a:r>
              <a:rPr lang="en-US" dirty="0" smtClean="0"/>
              <a:t>.</a:t>
            </a:r>
            <a:endParaRPr lang="tr-TR" dirty="0" smtClean="0"/>
          </a:p>
          <a:p>
            <a:r>
              <a:rPr lang="tr-TR" dirty="0" smtClean="0"/>
              <a:t>Youtube Linki;</a:t>
            </a:r>
          </a:p>
          <a:p>
            <a:pPr marL="0" indent="0">
              <a:buNone/>
            </a:pPr>
            <a:r>
              <a:rPr lang="tr-TR" dirty="0"/>
              <a:t>https://www.youtube.com/watch?v=E3_74Z6GUUs</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8" descr="Kurumsal Kimlik | Burdur Mehmet Akif Ersoy Üniversitesi">
            <a:extLst>
              <a:ext uri="{FF2B5EF4-FFF2-40B4-BE49-F238E27FC236}">
                <a16:creationId xmlns:a16="http://schemas.microsoft.com/office/drawing/2014/main" xmlns="" id="{B9692603-E4BF-4B67-BABB-587E14DDD6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8"/>
            <a:extLst>
              <a:ext uri="{FF2B5EF4-FFF2-40B4-BE49-F238E27FC236}">
                <a16:creationId xmlns:a16="http://schemas.microsoft.com/office/drawing/2014/main" xmlns="" id="{E615FC51-021C-4530-9CCB-7B39F7838C2C}"/>
              </a:ext>
            </a:extLst>
          </p:cNvPr>
          <p:cNvPicPr>
            <a:picLocks noChangeAspect="1"/>
          </p:cNvPicPr>
          <p:nvPr/>
        </p:nvPicPr>
        <p:blipFill>
          <a:blip r:embed="rId9"/>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xmlns=""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0"/>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dirty="0" smtClean="0">
                <a:solidFill>
                  <a:schemeClr val="tx1"/>
                </a:solidFill>
              </a:rPr>
              <a:t>Ulaş Çamlı </a:t>
            </a:r>
            <a:r>
              <a:rPr lang="tr-TR" b="1" dirty="0" smtClean="0">
                <a:solidFill>
                  <a:schemeClr val="tx1"/>
                </a:solidFill>
              </a:rPr>
              <a:t>1711404051</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ulas_1998@hotmail.com</a:t>
            </a:r>
            <a:endParaRPr lang="tr-TR" dirty="0">
              <a:solidFill>
                <a:schemeClr val="tx1"/>
              </a:solidFill>
            </a:endParaRPr>
          </a:p>
          <a:p>
            <a:r>
              <a:rPr lang="tr-TR" dirty="0">
                <a:solidFill>
                  <a:schemeClr val="tx1"/>
                </a:solidFill>
              </a:rPr>
              <a:t>Tarih                            : </a:t>
            </a:r>
            <a:r>
              <a:rPr lang="tr-TR" dirty="0" smtClean="0">
                <a:solidFill>
                  <a:schemeClr val="tx1"/>
                </a:solidFill>
              </a:rPr>
              <a:t>0</a:t>
            </a:r>
            <a:r>
              <a:rPr lang="en-US" dirty="0" smtClean="0">
                <a:solidFill>
                  <a:schemeClr val="tx1"/>
                </a:solidFill>
              </a:rPr>
              <a:t>9</a:t>
            </a:r>
            <a:r>
              <a:rPr lang="tr-TR" dirty="0" smtClean="0">
                <a:solidFill>
                  <a:schemeClr val="tx1"/>
                </a:solidFill>
              </a:rPr>
              <a:t>/0</a:t>
            </a:r>
            <a:r>
              <a:rPr lang="en-US" dirty="0" smtClean="0">
                <a:solidFill>
                  <a:schemeClr val="tx1"/>
                </a:solidFill>
              </a:rPr>
              <a:t>6</a:t>
            </a:r>
            <a:r>
              <a:rPr lang="tr-TR" dirty="0" smtClean="0">
                <a:solidFill>
                  <a:schemeClr val="tx1"/>
                </a:solidFill>
              </a:rPr>
              <a:t>/2021</a:t>
            </a:r>
            <a:endParaRPr lang="tr-TR" dirty="0">
              <a:solidFill>
                <a:schemeClr val="tx1"/>
              </a:solidFill>
            </a:endParaRPr>
          </a:p>
          <a:p>
            <a:r>
              <a:rPr lang="tr-TR" dirty="0">
                <a:solidFill>
                  <a:schemeClr val="tx1"/>
                </a:solidFill>
              </a:rPr>
              <a:t>Sürüm                         : </a:t>
            </a:r>
            <a:r>
              <a:rPr lang="tr-TR" dirty="0" smtClean="0">
                <a:solidFill>
                  <a:schemeClr val="tx1"/>
                </a:solidFill>
              </a:rPr>
              <a:t>v</a:t>
            </a:r>
            <a:r>
              <a:rPr lang="en-US" dirty="0" smtClean="0">
                <a:solidFill>
                  <a:schemeClr val="tx1"/>
                </a:solidFill>
              </a:rPr>
              <a:t>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xmlns=""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xmlns=""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xmlns=""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xmlns=""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xmlns=""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smtClean="0"/>
              <a:t>Temiz Kod Nedir</a:t>
            </a:r>
            <a:r>
              <a:rPr lang="en-US" dirty="0"/>
              <a:t/>
            </a:r>
            <a:br>
              <a:rPr lang="en-US" dirty="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157567" cy="4589387"/>
          </a:xfrm>
        </p:spPr>
        <p:txBody>
          <a:bodyPr>
            <a:normAutofit/>
          </a:bodyPr>
          <a:lstStyle/>
          <a:p>
            <a:pPr algn="just"/>
            <a:r>
              <a:rPr lang="tr-TR" dirty="0" smtClean="0"/>
              <a:t>Yazılmış olan kodlar ne kadar karmaşık ve uzunsa, yazılımcıların performansı o kadar düşer. Komplike programlar, yazılımcı grupların ve kişilerin uyumlu bir şekilde çalışmasıyla ortaya çıkmaktadır. Proje içerisinde bulunan yazılımcılar, yazdıkları kodlar hakkında bilgili olabilirler fakat gruba katılacak yeni bir üye bu projenin kod yapısında herhangi bir fikri yoktur. Sonradan dahil olabilecek üyelerin projelere yardımı dokunabilmesi için kodların sade ve anlaşılır olması lazım.   İşte bu durumda ortaya temiz kod gelmektedir. Temiz kod, bir proje de kendisinden sonraki bir çalışanın veya projenin yeni sahibinin kodlamalar hakkında bilgisi olması için gereklidir. Kısacası temiz kod projenin en sade ve anlaşılır bir şekilde yapılmış olmasına denmektedir.</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Temiz Kod İçin Anlaşılması Gerekenler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4589387"/>
          </a:xfrm>
        </p:spPr>
        <p:txBody>
          <a:bodyPr>
            <a:normAutofit/>
          </a:bodyPr>
          <a:lstStyle/>
          <a:p>
            <a:pPr fontAlgn="base"/>
            <a:r>
              <a:rPr lang="tr-TR" dirty="0"/>
              <a:t>İ</a:t>
            </a:r>
            <a:r>
              <a:rPr lang="tr-TR" dirty="0" smtClean="0"/>
              <a:t>yi </a:t>
            </a:r>
            <a:r>
              <a:rPr lang="tr-TR" dirty="0"/>
              <a:t>kod ve kötü kod arasındaki fark,</a:t>
            </a:r>
          </a:p>
          <a:p>
            <a:pPr fontAlgn="base"/>
            <a:r>
              <a:rPr lang="tr-TR" dirty="0"/>
              <a:t>İyi kod yazmak ve kötü kodu iyi koda dönüştürmek,</a:t>
            </a:r>
          </a:p>
          <a:p>
            <a:pPr fontAlgn="base"/>
            <a:r>
              <a:rPr lang="tr-TR" dirty="0"/>
              <a:t>İyi isimler, iyi fonksiyonlar, iyi nesneler (</a:t>
            </a:r>
            <a:r>
              <a:rPr lang="tr-TR" dirty="0" err="1"/>
              <a:t>object</a:t>
            </a:r>
            <a:r>
              <a:rPr lang="tr-TR" dirty="0"/>
              <a:t>) ve iyi sınıflar (</a:t>
            </a:r>
            <a:r>
              <a:rPr lang="tr-TR" dirty="0" err="1"/>
              <a:t>class</a:t>
            </a:r>
            <a:r>
              <a:rPr lang="tr-TR" dirty="0"/>
              <a:t>) oluşturmak,</a:t>
            </a:r>
          </a:p>
          <a:p>
            <a:pPr fontAlgn="base"/>
            <a:r>
              <a:rPr lang="tr-TR" dirty="0"/>
              <a:t>Maksimum okunabilirlik için kodu formatlamak,</a:t>
            </a:r>
          </a:p>
          <a:p>
            <a:pPr fontAlgn="base"/>
            <a:r>
              <a:rPr lang="tr-TR" dirty="0"/>
              <a:t>Kod yapısını bulanıklaştırmadan hata işlemek (</a:t>
            </a:r>
            <a:r>
              <a:rPr lang="tr-TR" dirty="0" err="1"/>
              <a:t>error</a:t>
            </a:r>
            <a:r>
              <a:rPr lang="tr-TR" dirty="0"/>
              <a:t> </a:t>
            </a:r>
            <a:r>
              <a:rPr lang="tr-TR" dirty="0" err="1"/>
              <a:t>handling</a:t>
            </a:r>
            <a:r>
              <a:rPr lang="tr-TR" dirty="0"/>
              <a:t>),</a:t>
            </a:r>
          </a:p>
          <a:p>
            <a:pPr fontAlgn="base"/>
            <a:r>
              <a:rPr lang="tr-TR" dirty="0"/>
              <a:t>Birim test yapmak ve test odaklı geliştirme (TDD).</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Temiz Kod Kullanmanın Faydaları</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2466973"/>
          </a:xfrm>
        </p:spPr>
        <p:txBody>
          <a:bodyPr>
            <a:normAutofit/>
          </a:bodyPr>
          <a:lstStyle/>
          <a:p>
            <a:pPr fontAlgn="base"/>
            <a:r>
              <a:rPr lang="tr-TR" dirty="0"/>
              <a:t>Kodları anlamak daha kolaydır.</a:t>
            </a:r>
          </a:p>
          <a:p>
            <a:pPr fontAlgn="base"/>
            <a:r>
              <a:rPr lang="tr-TR" dirty="0"/>
              <a:t>Kodun hangi komut için kullanıldığı anlaşılır.</a:t>
            </a:r>
          </a:p>
          <a:p>
            <a:pPr fontAlgn="base"/>
            <a:r>
              <a:rPr lang="tr-TR" dirty="0"/>
              <a:t>Uzun zaman sonra projeye dönüldüğünde dahi devam etmek kolaydır.</a:t>
            </a:r>
          </a:p>
          <a:p>
            <a:pPr fontAlgn="base"/>
            <a:r>
              <a:rPr lang="tr-TR" dirty="0"/>
              <a:t>Başkaları da kolaylıkla anlayabilir.</a:t>
            </a:r>
          </a:p>
          <a:p>
            <a:pPr fontAlgn="base"/>
            <a:r>
              <a:rPr lang="tr-TR" dirty="0"/>
              <a:t>Daha kolay korunur.</a:t>
            </a:r>
          </a:p>
          <a:p>
            <a:pPr fontAlgn="base"/>
            <a:r>
              <a:rPr lang="tr-TR" dirty="0"/>
              <a:t>Daha kolay test edilir.</a:t>
            </a:r>
          </a:p>
          <a:p>
            <a:pPr marL="0" indent="0">
              <a:buNone/>
            </a:pP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874" y="3393989"/>
            <a:ext cx="4620126" cy="3464012"/>
          </a:xfrm>
          <a:prstGeom prst="rect">
            <a:avLst/>
          </a:prstGeom>
        </p:spPr>
      </p:pic>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smtClean="0"/>
              <a:t>Yazılımcıların Temiz Kod Hakkındaki Düşünceleri</a:t>
            </a:r>
            <a:endParaRPr lang="tr-TR"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60" y="1838788"/>
            <a:ext cx="10086552" cy="2260338"/>
          </a:xfrm>
        </p:spPr>
        <p:txBody>
          <a:bodyPr>
            <a:normAutofit/>
          </a:bodyPr>
          <a:lstStyle/>
          <a:p>
            <a:pPr marL="0" indent="0" algn="just">
              <a:buNone/>
            </a:pPr>
            <a:r>
              <a:rPr lang="tr-TR" i="1" u="sng" dirty="0" err="1">
                <a:solidFill>
                  <a:schemeClr val="tx1"/>
                </a:solidFill>
              </a:rPr>
              <a:t>Bjarne</a:t>
            </a:r>
            <a:r>
              <a:rPr lang="tr-TR" i="1" u="sng" dirty="0">
                <a:solidFill>
                  <a:schemeClr val="tx1"/>
                </a:solidFill>
              </a:rPr>
              <a:t> </a:t>
            </a:r>
            <a:r>
              <a:rPr lang="tr-TR" i="1" u="sng" dirty="0" err="1">
                <a:solidFill>
                  <a:schemeClr val="tx1"/>
                </a:solidFill>
              </a:rPr>
              <a:t>Stroustrup</a:t>
            </a:r>
            <a:r>
              <a:rPr lang="tr-TR" i="1" u="sng" dirty="0">
                <a:solidFill>
                  <a:schemeClr val="tx1"/>
                </a:solidFill>
              </a:rPr>
              <a:t> (C++’</a:t>
            </a:r>
            <a:r>
              <a:rPr lang="tr-TR" i="1" u="sng" dirty="0" err="1">
                <a:solidFill>
                  <a:schemeClr val="tx1"/>
                </a:solidFill>
              </a:rPr>
              <a:t>ın</a:t>
            </a:r>
            <a:r>
              <a:rPr lang="tr-TR" i="1" u="sng" dirty="0">
                <a:solidFill>
                  <a:schemeClr val="tx1"/>
                </a:solidFill>
              </a:rPr>
              <a:t> mucidi):</a:t>
            </a:r>
            <a:r>
              <a:rPr lang="tr-TR" dirty="0">
                <a:solidFill>
                  <a:schemeClr val="tx1"/>
                </a:solidFill>
              </a:rPr>
              <a:t> </a:t>
            </a:r>
            <a:endParaRPr lang="tr-TR" dirty="0" smtClean="0">
              <a:solidFill>
                <a:schemeClr val="tx1"/>
              </a:solidFill>
            </a:endParaRPr>
          </a:p>
          <a:p>
            <a:pPr algn="just"/>
            <a:r>
              <a:rPr lang="tr-TR" i="1" dirty="0" smtClean="0"/>
              <a:t>Kodumun </a:t>
            </a:r>
            <a:r>
              <a:rPr lang="tr-TR" i="1" dirty="0"/>
              <a:t>şık ve temiz olmasını seviyorum. Kodda mantık, hataların saklanmasını zorlayacak kadar düz; bağımlılıklar (</a:t>
            </a:r>
            <a:r>
              <a:rPr lang="tr-TR" i="1" dirty="0" err="1"/>
              <a:t>dependency</a:t>
            </a:r>
            <a:r>
              <a:rPr lang="tr-TR" i="1" dirty="0"/>
              <a:t>) bakımı kolaylaştıracak kadar minimal olmalı. Tüm istisnai durumlar (</a:t>
            </a:r>
            <a:r>
              <a:rPr lang="tr-TR" i="1" dirty="0" err="1"/>
              <a:t>exceptions</a:t>
            </a:r>
            <a:r>
              <a:rPr lang="tr-TR" i="1" dirty="0"/>
              <a:t>) ele alınmalı, performans optimale yakın </a:t>
            </a:r>
            <a:r>
              <a:rPr lang="tr-TR" i="1" dirty="0" smtClean="0"/>
              <a:t>olmalı.</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714" y="3658476"/>
            <a:ext cx="4799286" cy="3199524"/>
          </a:xfrm>
          <a:prstGeom prst="rect">
            <a:avLst/>
          </a:prstGeom>
        </p:spPr>
      </p:pic>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Yazılımcıların Temiz Kod </a:t>
            </a:r>
            <a:r>
              <a:rPr lang="tr-TR" dirty="0" smtClean="0"/>
              <a:t>Hakkındaki </a:t>
            </a:r>
            <a:r>
              <a:rPr lang="tr-TR" dirty="0"/>
              <a:t>Düşünceleri</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418060" y="1905000"/>
            <a:ext cx="10086552" cy="2260338"/>
          </a:xfrm>
        </p:spPr>
        <p:txBody>
          <a:bodyPr>
            <a:normAutofit/>
          </a:bodyPr>
          <a:lstStyle/>
          <a:p>
            <a:pPr marL="0" indent="0" algn="just">
              <a:buNone/>
            </a:pPr>
            <a:r>
              <a:rPr lang="tr-TR" i="1" u="sng" dirty="0" err="1"/>
              <a:t>Grady</a:t>
            </a:r>
            <a:r>
              <a:rPr lang="tr-TR" i="1" u="sng" dirty="0"/>
              <a:t> </a:t>
            </a:r>
            <a:r>
              <a:rPr lang="tr-TR" i="1" u="sng" dirty="0" err="1"/>
              <a:t>Booch</a:t>
            </a:r>
            <a:r>
              <a:rPr lang="tr-TR" i="1" u="sng" dirty="0"/>
              <a:t> (Object </a:t>
            </a:r>
            <a:r>
              <a:rPr lang="tr-TR" i="1" u="sng" dirty="0" err="1"/>
              <a:t>Oriented</a:t>
            </a:r>
            <a:r>
              <a:rPr lang="tr-TR" i="1" u="sng" dirty="0"/>
              <a:t> Analysis </a:t>
            </a:r>
            <a:r>
              <a:rPr lang="tr-TR" i="1" u="sng" dirty="0" err="1"/>
              <a:t>and</a:t>
            </a:r>
            <a:r>
              <a:rPr lang="tr-TR" i="1" u="sng" dirty="0"/>
              <a:t> Design </a:t>
            </a:r>
            <a:r>
              <a:rPr lang="tr-TR" i="1" u="sng" dirty="0" err="1"/>
              <a:t>with</a:t>
            </a:r>
            <a:r>
              <a:rPr lang="tr-TR" i="1" u="sng" dirty="0"/>
              <a:t> Applications kitabının yazarı</a:t>
            </a:r>
            <a:r>
              <a:rPr lang="tr-TR" i="1" u="sng" dirty="0" smtClean="0"/>
              <a:t>)</a:t>
            </a:r>
          </a:p>
          <a:p>
            <a:pPr algn="just"/>
            <a:r>
              <a:rPr lang="tr-TR" b="1" dirty="0"/>
              <a:t> </a:t>
            </a:r>
            <a:r>
              <a:rPr lang="tr-TR" i="1" dirty="0"/>
              <a:t>Temiz kod basit ve açıktır. Temiz kod, iyi yazılmış bir düzyazı gibidir. Temiz kod, asla tasarımcının niyetini gizlemez, daha çok berrak soyutlamalarla ve düz kontrol satırlarıyla doludur.</a:t>
            </a:r>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350" y="3414490"/>
            <a:ext cx="2459650" cy="3443510"/>
          </a:xfrm>
          <a:prstGeom prst="rect">
            <a:avLst/>
          </a:prstGeom>
        </p:spPr>
      </p:pic>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Yazılımcıların Temiz Kod </a:t>
            </a:r>
            <a:r>
              <a:rPr lang="tr-TR" dirty="0" smtClean="0"/>
              <a:t>Hakkındaki </a:t>
            </a:r>
            <a:r>
              <a:rPr lang="tr-TR" dirty="0"/>
              <a:t>Düşünceleri</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8798" y="1905000"/>
            <a:ext cx="9655408" cy="1593340"/>
          </a:xfrm>
        </p:spPr>
        <p:txBody>
          <a:bodyPr>
            <a:normAutofit/>
          </a:bodyPr>
          <a:lstStyle/>
          <a:p>
            <a:pPr marL="0" indent="0" algn="just">
              <a:buNone/>
            </a:pPr>
            <a:r>
              <a:rPr lang="tr-TR" i="1" u="sng" dirty="0"/>
              <a:t>Michael </a:t>
            </a:r>
            <a:r>
              <a:rPr lang="tr-TR" i="1" u="sng" dirty="0" err="1"/>
              <a:t>Feathers</a:t>
            </a:r>
            <a:r>
              <a:rPr lang="tr-TR" i="1" u="sng" dirty="0"/>
              <a:t> (</a:t>
            </a:r>
            <a:r>
              <a:rPr lang="tr-TR" i="1" u="sng" dirty="0" err="1"/>
              <a:t>Working</a:t>
            </a:r>
            <a:r>
              <a:rPr lang="tr-TR" i="1" u="sng" dirty="0"/>
              <a:t> </a:t>
            </a:r>
            <a:r>
              <a:rPr lang="tr-TR" i="1" u="sng" dirty="0" err="1"/>
              <a:t>Effectively</a:t>
            </a:r>
            <a:r>
              <a:rPr lang="tr-TR" i="1" u="sng" dirty="0"/>
              <a:t> </a:t>
            </a:r>
            <a:r>
              <a:rPr lang="tr-TR" i="1" u="sng" dirty="0" err="1"/>
              <a:t>with</a:t>
            </a:r>
            <a:r>
              <a:rPr lang="tr-TR" i="1" u="sng" dirty="0"/>
              <a:t> </a:t>
            </a:r>
            <a:r>
              <a:rPr lang="tr-TR" i="1" u="sng" dirty="0" err="1"/>
              <a:t>Legacy</a:t>
            </a:r>
            <a:r>
              <a:rPr lang="tr-TR" i="1" u="sng" dirty="0"/>
              <a:t> </a:t>
            </a:r>
            <a:r>
              <a:rPr lang="tr-TR" i="1" u="sng" dirty="0" err="1"/>
              <a:t>Code</a:t>
            </a:r>
            <a:r>
              <a:rPr lang="tr-TR" i="1" u="sng" dirty="0"/>
              <a:t> kitabının yazarı</a:t>
            </a:r>
            <a:r>
              <a:rPr lang="tr-TR" i="1" u="sng" dirty="0" smtClean="0"/>
              <a:t>):</a:t>
            </a:r>
          </a:p>
          <a:p>
            <a:pPr algn="just"/>
            <a:r>
              <a:rPr lang="tr-TR" b="1" dirty="0"/>
              <a:t> </a:t>
            </a:r>
            <a:r>
              <a:rPr lang="tr-TR" i="1" dirty="0"/>
              <a:t>Temiz kod için bildiğim birçok özelliği sıralayabilirim; ancak bir tanesi diğer tüm özellikleri kapsıyor. Temiz kod her zaman ona değer veren biri tarafından yazılmış gibi görünür.</a:t>
            </a:r>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750" y="4430110"/>
            <a:ext cx="4316249" cy="2427890"/>
          </a:xfrm>
          <a:prstGeom prst="rect">
            <a:avLst/>
          </a:prstGeom>
        </p:spPr>
      </p:pic>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19960" y="624110"/>
            <a:ext cx="8911687" cy="1280890"/>
          </a:xfrm>
        </p:spPr>
        <p:txBody>
          <a:bodyPr/>
          <a:lstStyle/>
          <a:p>
            <a:r>
              <a:rPr lang="tr-TR" dirty="0"/>
              <a:t>Yazılımcıların Temiz Kod </a:t>
            </a:r>
            <a:r>
              <a:rPr lang="tr-TR" dirty="0" smtClean="0"/>
              <a:t>Hakkındaki </a:t>
            </a:r>
            <a:r>
              <a:rPr lang="tr-TR" dirty="0"/>
              <a:t>Düşünceleri</a:t>
            </a:r>
          </a:p>
        </p:txBody>
      </p:sp>
      <p:sp>
        <p:nvSpPr>
          <p:cNvPr id="3" name="İçerik Yer Tutucusu 2"/>
          <p:cNvSpPr>
            <a:spLocks noGrp="1"/>
          </p:cNvSpPr>
          <p:nvPr>
            <p:ph idx="1"/>
          </p:nvPr>
        </p:nvSpPr>
        <p:spPr>
          <a:xfrm>
            <a:off x="1311579" y="2133600"/>
            <a:ext cx="8915400" cy="3777622"/>
          </a:xfrm>
        </p:spPr>
        <p:txBody>
          <a:bodyPr/>
          <a:lstStyle/>
          <a:p>
            <a:r>
              <a:rPr lang="tr-TR" b="1" dirty="0" smtClean="0"/>
              <a:t>Tamer Durgun (Software Developer)</a:t>
            </a:r>
            <a:endParaRPr lang="tr-TR" dirty="0"/>
          </a:p>
          <a:p>
            <a:r>
              <a:rPr lang="tr-TR" dirty="0"/>
              <a:t>“Zarif olmalı – Temiz kod okumak “hoş” olmalıdır. Okumak, sizi iyi hazırlanmış bir müzik kutusu veya iyi tasarlanmış bir arabanın yapacağı gibi gülümsetmelidir.”</a:t>
            </a:r>
          </a:p>
          <a:p>
            <a:r>
              <a:rPr lang="tr-TR" dirty="0"/>
              <a:t>“Temiz kod odaklıdır —Her fonksiyon, her sınıf, her modül, çevredeki ayrıntılar tarafından tamamen bozulmadan ve kirletilmeden kalan tek fikirli bir tutum sergiler.”</a:t>
            </a:r>
          </a:p>
          <a:p>
            <a:r>
              <a:rPr lang="tr-TR" dirty="0"/>
              <a:t>“Temiz kodla ilgilenildi. Birileri onu basit ve düzenli tutmak için zaman ayırdı. Ayrıntılara gereken önemi verdiler. Önemsediler</a:t>
            </a:r>
            <a:r>
              <a:rPr lang="tr-TR" dirty="0" smtClean="0"/>
              <a:t>.”</a:t>
            </a: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007" y="4706007"/>
            <a:ext cx="2151993" cy="2151993"/>
          </a:xfrm>
          <a:prstGeom prst="rect">
            <a:avLst/>
          </a:prstGeom>
        </p:spPr>
      </p:pic>
    </p:spTree>
    <p:extLst>
      <p:ext uri="{BB962C8B-B14F-4D97-AF65-F5344CB8AC3E}">
        <p14:creationId xmlns:p14="http://schemas.microsoft.com/office/powerpoint/2010/main" val="3412600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250</TotalTime>
  <Words>852</Words>
  <Application>Microsoft Office PowerPoint</Application>
  <PresentationFormat>Geniş ekran</PresentationFormat>
  <Paragraphs>173</Paragraphs>
  <Slides>24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Calibri</vt:lpstr>
      <vt:lpstr>Century Gothic</vt:lpstr>
      <vt:lpstr>Wingdings 3</vt:lpstr>
      <vt:lpstr>Duman</vt:lpstr>
      <vt:lpstr>Temiz Kod Yazımı</vt:lpstr>
      <vt:lpstr>İçindekiler</vt:lpstr>
      <vt:lpstr>Temiz Kod Nedir </vt:lpstr>
      <vt:lpstr>Temiz Kod İçin Anlaşılması Gerekenler</vt:lpstr>
      <vt:lpstr>Temiz Kod Kullanmanın Faydaları</vt:lpstr>
      <vt:lpstr>Yazılımcıların Temiz Kod Hakkındaki Düşünceleri</vt:lpstr>
      <vt:lpstr>Yazılımcıların Temiz Kod Hakkındaki Düşünceleri</vt:lpstr>
      <vt:lpstr>Yazılımcıların Temiz Kod Hakkındaki Düşünceleri</vt:lpstr>
      <vt:lpstr>Yazılımcıların Temiz Kod Hakkındaki Düşünceleri</vt:lpstr>
      <vt:lpstr>Temiz Kod İçin Dikkat Edilmesi Gerekenler</vt:lpstr>
      <vt:lpstr>Niyeti ortaya koyan isimler kullanın</vt:lpstr>
      <vt:lpstr>İsimde yanlış bilgilendirmeden kaçının. </vt:lpstr>
      <vt:lpstr>İsimleri anlamlı olarak farklılaştırın. </vt:lpstr>
      <vt:lpstr>Telaffuz edilebilir isimler kullanın </vt:lpstr>
      <vt:lpstr>Aranabilir isimler kullanın </vt:lpstr>
      <vt:lpstr>Kodlamadan kaçının </vt:lpstr>
      <vt:lpstr>Büyük fonksiyonlardan kaçının </vt:lpstr>
      <vt:lpstr>Kod tekrarı </vt:lpstr>
      <vt:lpstr>Her kavram için tutarlı fiiller kullanın</vt:lpstr>
      <vt:lpstr>Sabit değerleri büyük harfle yaz</vt:lpstr>
      <vt:lpstr>Tek harfli değişken adlarından kaçının </vt:lpstr>
      <vt:lpstr>Sonuç</vt:lpstr>
      <vt:lpstr>Kaynaklar</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ulas camlı</cp:lastModifiedBy>
  <cp:revision>46</cp:revision>
  <dcterms:created xsi:type="dcterms:W3CDTF">2020-04-15T07:57:29Z</dcterms:created>
  <dcterms:modified xsi:type="dcterms:W3CDTF">2021-06-09T20:38:27Z</dcterms:modified>
</cp:coreProperties>
</file>