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1" r:id="rId5"/>
    <p:sldId id="271" r:id="rId6"/>
    <p:sldId id="262" r:id="rId7"/>
    <p:sldId id="264" r:id="rId8"/>
    <p:sldId id="263" r:id="rId9"/>
    <p:sldId id="265" r:id="rId10"/>
    <p:sldId id="266" r:id="rId11"/>
    <p:sldId id="272" r:id="rId12"/>
    <p:sldId id="25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84948" autoAdjust="0"/>
  </p:normalViewPr>
  <p:slideViewPr>
    <p:cSldViewPr snapToGrid="0">
      <p:cViewPr varScale="1">
        <p:scale>
          <a:sx n="70" d="100"/>
          <a:sy n="70" d="100"/>
        </p:scale>
        <p:origin x="6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4/19/2021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4/19/2021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https://sourcemaking.com/design_patterns/iterator" TargetMode="External"/><Relationship Id="rId7" Type="http://schemas.openxmlformats.org/officeDocument/2006/relationships/image" Target="../media/image3.png"/><Relationship Id="rId2" Type="http://schemas.openxmlformats.org/officeDocument/2006/relationships/hyperlink" Target="https://refactoring.guru/design-patterns/iterator"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image" Target="../media/image1.jpeg"/><Relationship Id="rId4" Type="http://schemas.openxmlformats.org/officeDocument/2006/relationships/hyperlink" Target="https://github.com/yusufyilmazfr/tasarim-desenleri-turkce-kayna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539576" y="3119593"/>
            <a:ext cx="9764202" cy="888718"/>
          </a:xfrm>
        </p:spPr>
        <p:txBody>
          <a:bodyPr>
            <a:normAutofit fontScale="90000"/>
          </a:bodyPr>
          <a:lstStyle/>
          <a:p>
            <a:pPr algn="ct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Iterator (Tekrarlayıcı) Tasarım Deseni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Hayri Yiğit 1711404025</a:t>
            </a:r>
          </a:p>
          <a:p>
            <a:r>
              <a:rPr lang="tr-TR" dirty="0">
                <a:solidFill>
                  <a:schemeClr val="tx1"/>
                </a:solidFill>
              </a:rPr>
              <a:t>Tarih                            : 15/04/2021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Pseudo Uygulama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9" name="Picture 8" descr="Text&#10;&#10;Description automatically generated">
            <a:extLst>
              <a:ext uri="{FF2B5EF4-FFF2-40B4-BE49-F238E27FC236}">
                <a16:creationId xmlns:a16="http://schemas.microsoft.com/office/drawing/2014/main" id="{C3DAB312-C4B9-431C-AEE6-3F86C813DBCB}"/>
              </a:ext>
            </a:extLst>
          </p:cNvPr>
          <p:cNvPicPr>
            <a:picLocks noChangeAspect="1"/>
          </p:cNvPicPr>
          <p:nvPr/>
        </p:nvPicPr>
        <p:blipFill>
          <a:blip r:embed="rId2"/>
          <a:stretch>
            <a:fillRect/>
          </a:stretch>
        </p:blipFill>
        <p:spPr>
          <a:xfrm>
            <a:off x="1887002" y="1152907"/>
            <a:ext cx="8417996" cy="5549555"/>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8911687" cy="743039"/>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61821" y="1493736"/>
            <a:ext cx="8268357" cy="3896972"/>
          </a:xfrm>
        </p:spPr>
        <p:txBody>
          <a:bodyPr>
            <a:normAutofit/>
          </a:bodyPr>
          <a:lstStyle/>
          <a:p>
            <a:pPr algn="just"/>
            <a:r>
              <a:rPr lang="tr-TR" dirty="0"/>
              <a:t>Iterator deseni davranışsal tasarım desenlerinden birisidir.</a:t>
            </a:r>
          </a:p>
          <a:p>
            <a:pPr algn="just"/>
            <a:r>
              <a:rPr lang="tr-TR" dirty="0"/>
              <a:t>Tekil Sorumluluk Prensibi (Single Responsibility Principle): Gezinme algoritmalarını ayrı sınıflara bölerek kodunuzu daha temiz hale getirebilirsiniz.</a:t>
            </a:r>
          </a:p>
          <a:p>
            <a:pPr algn="just"/>
            <a:r>
              <a:rPr lang="tr-TR" dirty="0"/>
              <a:t>Açık/Kapalı Prensibi (Open/Closed Principle): Kodunuzu bozmadan yeni koleksiyon tipleri ve iteratorler kullanabilirsiniz.</a:t>
            </a:r>
          </a:p>
          <a:p>
            <a:pPr algn="just"/>
            <a:r>
              <a:rPr lang="tr-TR" dirty="0"/>
              <a:t>Aynı koleksiyon üzerinde paralel olarak gezinebilirsiniz çünkü her bir iterator nesnesi kendi iterasyon bilgisini saklar.</a:t>
            </a:r>
          </a:p>
          <a:p>
            <a:pPr algn="just"/>
            <a:r>
              <a:rPr lang="tr-TR" dirty="0"/>
              <a:t>İterasyonu duraklatıp daha sonra devam ettirebilirsiniz</a:t>
            </a:r>
          </a:p>
          <a:p>
            <a:pPr algn="just"/>
            <a:r>
              <a:rPr lang="tr-TR" dirty="0"/>
              <a:t>Uygulamanız yalnızca basit koleksiyonlarla (liste gibi) çalışıyorsa iterator desenini kullanmak aşırı olabilir.</a:t>
            </a:r>
          </a:p>
          <a:p>
            <a:pPr algn="just"/>
            <a:endParaRPr lang="tr-TR" dirty="0"/>
          </a:p>
          <a:p>
            <a:pPr algn="just"/>
            <a:endParaRPr lang="en-US" dirty="0"/>
          </a:p>
        </p:txBody>
      </p:sp>
    </p:spTree>
    <p:extLst>
      <p:ext uri="{BB962C8B-B14F-4D97-AF65-F5344CB8AC3E}">
        <p14:creationId xmlns:p14="http://schemas.microsoft.com/office/powerpoint/2010/main" val="10158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542795"/>
            <a:ext cx="8915400" cy="3715744"/>
          </a:xfrm>
        </p:spPr>
        <p:txBody>
          <a:bodyPr>
            <a:normAutofit fontScale="92500" lnSpcReduction="10000"/>
          </a:bodyPr>
          <a:lstStyle/>
          <a:p>
            <a:r>
              <a:rPr lang="tr-TR" dirty="0"/>
              <a:t>Refactoring Guru</a:t>
            </a:r>
            <a:br>
              <a:rPr lang="tr-TR" dirty="0"/>
            </a:br>
            <a:r>
              <a:rPr lang="tr-TR" dirty="0"/>
              <a:t>(</a:t>
            </a:r>
            <a:r>
              <a:rPr lang="tr-TR" dirty="0">
                <a:hlinkClick r:id="rId2"/>
              </a:rPr>
              <a:t>https://refactoring.guru/design-patterns/iterator</a:t>
            </a:r>
            <a:r>
              <a:rPr lang="tr-TR" dirty="0"/>
              <a:t>)</a:t>
            </a:r>
          </a:p>
          <a:p>
            <a:r>
              <a:rPr lang="tr-TR" dirty="0"/>
              <a:t>Source Making</a:t>
            </a:r>
            <a:br>
              <a:rPr lang="tr-TR" dirty="0"/>
            </a:br>
            <a:r>
              <a:rPr lang="tr-TR" dirty="0"/>
              <a:t>(</a:t>
            </a:r>
            <a:r>
              <a:rPr lang="tr-TR" dirty="0">
                <a:hlinkClick r:id="rId3"/>
              </a:rPr>
              <a:t>https://sourcemaking.com/design_patterns/iterator</a:t>
            </a:r>
            <a:r>
              <a:rPr lang="tr-TR" dirty="0"/>
              <a:t>)</a:t>
            </a:r>
          </a:p>
          <a:p>
            <a:r>
              <a:rPr lang="tr-TR" dirty="0"/>
              <a:t>Türkay Ürkmez - Blog</a:t>
            </a:r>
            <a:br>
              <a:rPr lang="tr-TR" dirty="0"/>
            </a:br>
            <a:r>
              <a:rPr lang="tr-TR" dirty="0"/>
              <a:t>(</a:t>
            </a:r>
            <a:r>
              <a:rPr lang="en-US" dirty="0">
                <a:hlinkClick r:id="rId4"/>
              </a:rPr>
              <a:t>https://www.turkayurkmez.com/iterator-design-pattern</a:t>
            </a:r>
            <a:r>
              <a:rPr lang="tr-TR" dirty="0"/>
              <a:t>)</a:t>
            </a:r>
          </a:p>
          <a:p>
            <a:r>
              <a:rPr lang="tr-TR" dirty="0"/>
              <a:t>Burak Selim Şenyurt -Blog</a:t>
            </a:r>
            <a:br>
              <a:rPr lang="tr-TR" dirty="0"/>
            </a:br>
            <a:r>
              <a:rPr lang="tr-TR" dirty="0"/>
              <a:t>(</a:t>
            </a:r>
            <a:r>
              <a:rPr lang="en-US" dirty="0">
                <a:hlinkClick r:id="rId4"/>
              </a:rPr>
              <a:t>https://www.buraksenyurt.com/post/Tasarc4b1m-Desenleri-Iterator</a:t>
            </a:r>
            <a:r>
              <a:rPr lang="tr-TR" dirty="0"/>
              <a:t>)</a:t>
            </a:r>
          </a:p>
          <a:p>
            <a:r>
              <a:rPr lang="tr-TR" dirty="0"/>
              <a:t>GeeksforGeeks</a:t>
            </a:r>
            <a:br>
              <a:rPr lang="tr-TR" dirty="0"/>
            </a:br>
            <a:r>
              <a:rPr lang="tr-TR" dirty="0"/>
              <a:t>(</a:t>
            </a:r>
            <a:r>
              <a:rPr lang="en-US" dirty="0">
                <a:hlinkClick r:id="rId4"/>
              </a:rPr>
              <a:t>https://www.geeksforgeeks.org/iterator-pattern</a:t>
            </a:r>
            <a:r>
              <a:rPr lang="tr-TR" dirty="0"/>
              <a:t>)</a:t>
            </a:r>
          </a:p>
          <a:p>
            <a:r>
              <a:rPr lang="tr-TR" dirty="0"/>
              <a:t>GitHub - yusufyilmazfr</a:t>
            </a:r>
            <a:br>
              <a:rPr lang="tr-TR" dirty="0"/>
            </a:br>
            <a:r>
              <a:rPr lang="tr-TR" dirty="0"/>
              <a:t>(</a:t>
            </a:r>
            <a:r>
              <a:rPr lang="en-US" dirty="0">
                <a:hlinkClick r:id="rId4"/>
              </a:rPr>
              <a:t>https://github.com/yusufyilmazfr/tasarim-desenleri-turkce-kaynak</a:t>
            </a:r>
            <a:r>
              <a:rPr lang="tr-TR" dirty="0"/>
              <a:t>)</a:t>
            </a: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6"/>
            <a:extLst>
              <a:ext uri="{FF2B5EF4-FFF2-40B4-BE49-F238E27FC236}">
                <a16:creationId xmlns:a16="http://schemas.microsoft.com/office/drawing/2014/main" id="{E615FC51-021C-4530-9CCB-7B39F7838C2C}"/>
              </a:ext>
            </a:extLst>
          </p:cNvPr>
          <p:cNvPicPr>
            <a:picLocks noChangeAspect="1"/>
          </p:cNvPicPr>
          <p:nvPr/>
        </p:nvPicPr>
        <p:blipFill>
          <a:blip r:embed="rId7"/>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8"/>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529540"/>
            <a:ext cx="574925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Hayri Yiğit 1711404025</a:t>
            </a:r>
            <a:br>
              <a:rPr lang="tr-TR" b="1" dirty="0">
                <a:solidFill>
                  <a:schemeClr val="tx1"/>
                </a:solidFill>
              </a:rPr>
            </a:br>
            <a:r>
              <a:rPr lang="tr-TR" dirty="0">
                <a:solidFill>
                  <a:schemeClr val="tx1"/>
                </a:solidFill>
              </a:rPr>
              <a:t>E-posta                       : hayriyigit@protonmail.com</a:t>
            </a:r>
          </a:p>
          <a:p>
            <a:r>
              <a:rPr lang="tr-TR" dirty="0">
                <a:solidFill>
                  <a:schemeClr val="tx1"/>
                </a:solidFill>
              </a:rPr>
              <a:t>Tarih                            : 15/04/2021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92925" y="2052601"/>
            <a:ext cx="8915400" cy="3777622"/>
          </a:xfrm>
        </p:spPr>
        <p:txBody>
          <a:bodyPr>
            <a:normAutofit/>
          </a:bodyPr>
          <a:lstStyle/>
          <a:p>
            <a:r>
              <a:rPr lang="tr-TR" dirty="0"/>
              <a:t>Iterator (Tekrarlayıcı) tasarım deseni</a:t>
            </a:r>
            <a:r>
              <a:rPr lang="en-US" dirty="0"/>
              <a:t> </a:t>
            </a:r>
            <a:r>
              <a:rPr lang="en-US" dirty="0" err="1"/>
              <a:t>nedir</a:t>
            </a:r>
            <a:r>
              <a:rPr lang="en-US" dirty="0"/>
              <a:t>? </a:t>
            </a:r>
            <a:endParaRPr lang="tr-TR" dirty="0"/>
          </a:p>
          <a:p>
            <a:r>
              <a:rPr lang="tr-TR" dirty="0"/>
              <a:t>Iterator Tasarım Deseni Yapısı - UML</a:t>
            </a:r>
          </a:p>
          <a:p>
            <a:r>
              <a:rPr lang="tr-TR" dirty="0"/>
              <a:t>Pseudo Örnek</a:t>
            </a:r>
          </a:p>
          <a:p>
            <a:r>
              <a:rPr lang="tr-TR" dirty="0"/>
              <a:t>Java Örneği</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79187" y="636593"/>
            <a:ext cx="8911687" cy="1280890"/>
          </a:xfrm>
        </p:spPr>
        <p:txBody>
          <a:bodyPr>
            <a:normAutofit fontScale="90000"/>
          </a:bodyPr>
          <a:lstStyle/>
          <a:p>
            <a:r>
              <a:rPr lang="tr-TR" dirty="0"/>
              <a:t>Iterator (Tekrarlayıcı) Tasarım Deseni</a:t>
            </a:r>
            <a:r>
              <a:rPr lang="en-US" dirty="0"/>
              <a:t> </a:t>
            </a:r>
            <a:r>
              <a:rPr lang="tr-TR" dirty="0"/>
              <a:t>N</a:t>
            </a:r>
            <a:r>
              <a:rPr lang="en-US" dirty="0" err="1"/>
              <a:t>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01123" y="1737056"/>
            <a:ext cx="9589751" cy="1280891"/>
          </a:xfrm>
        </p:spPr>
        <p:txBody>
          <a:bodyPr>
            <a:normAutofit/>
          </a:bodyPr>
          <a:lstStyle/>
          <a:p>
            <a:pPr marL="0" indent="0" algn="ctr">
              <a:buNone/>
            </a:pPr>
            <a:r>
              <a:rPr lang="tr-TR" sz="2400" dirty="0"/>
              <a:t>Iterator tasarım deseni, bir koleksiyonun iç yapısını açığa vurmadan elemanları üzerinde gezinmemizi sağlayan bir tasarım desenidir.</a:t>
            </a:r>
            <a:endParaRPr lang="en-US" sz="24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026" name="Picture 2" descr="Iterator">
            <a:extLst>
              <a:ext uri="{FF2B5EF4-FFF2-40B4-BE49-F238E27FC236}">
                <a16:creationId xmlns:a16="http://schemas.microsoft.com/office/drawing/2014/main" id="{3DB551CA-B65D-4513-B6E9-07EAB76F3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647" y="2983922"/>
            <a:ext cx="6158706" cy="384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Problem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1913300"/>
          </a:xfrm>
        </p:spPr>
        <p:txBody>
          <a:bodyPr>
            <a:normAutofit/>
          </a:bodyPr>
          <a:lstStyle/>
          <a:p>
            <a:pPr algn="just"/>
            <a:r>
              <a:rPr lang="tr-TR" dirty="0"/>
              <a:t>Koleksiyonlar yazılım geliştirirken en fazla kullandığımız veri yapılarından birisidir. Bazı koleksiyonlar elemanlarını basit listeler halinde saklarken bazıları da yığın, ağaç, graf gibi daha karmaşık veri yapılarını kullanabilir.</a:t>
            </a:r>
          </a:p>
          <a:p>
            <a:pPr algn="just"/>
            <a:r>
              <a:rPr lang="tr-TR" dirty="0"/>
              <a:t>Koleksiyonda hangi veri yapısı kullanılırsa kullanılsın, devamlı aynı elemanlar üzerinde gezinmeden, tüm elemanlara erişebileceğimiz bir yol sunmalıdır.</a:t>
            </a:r>
          </a:p>
          <a:p>
            <a:pPr algn="just"/>
            <a:endParaRPr lang="tr-TR" dirty="0"/>
          </a:p>
          <a:p>
            <a:pPr algn="just"/>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026" name="Picture 2">
            <a:extLst>
              <a:ext uri="{FF2B5EF4-FFF2-40B4-BE49-F238E27FC236}">
                <a16:creationId xmlns:a16="http://schemas.microsoft.com/office/drawing/2014/main" id="{D8FBA6FC-7447-4A77-AF8D-9F1497359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13" y="3399184"/>
            <a:ext cx="4464583" cy="322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Problem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818147"/>
          </a:xfrm>
        </p:spPr>
        <p:txBody>
          <a:bodyPr>
            <a:normAutofit/>
          </a:bodyPr>
          <a:lstStyle/>
          <a:p>
            <a:pPr algn="just"/>
            <a:r>
              <a:rPr lang="tr-TR" dirty="0"/>
              <a:t>Liste yapısında bir koleksiyonunuz varsa tek bir loop ile tüm elemanlara erişebilirsiniz ama ağaç veri yapısı gibi karmaşık bir veri yapısında bunu nasıl yapacaksınız?</a:t>
            </a:r>
          </a:p>
          <a:p>
            <a:pPr algn="just"/>
            <a:endParaRPr lang="tr-TR" dirty="0"/>
          </a:p>
          <a:p>
            <a:pPr algn="just"/>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3074" name="Picture 2" descr="Various traversal algorithms">
            <a:extLst>
              <a:ext uri="{FF2B5EF4-FFF2-40B4-BE49-F238E27FC236}">
                <a16:creationId xmlns:a16="http://schemas.microsoft.com/office/drawing/2014/main" id="{CFAFA1BB-7612-49A9-B091-50514F9B3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929" y="2562447"/>
            <a:ext cx="4874142" cy="1299771"/>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a:extLst>
              <a:ext uri="{FF2B5EF4-FFF2-40B4-BE49-F238E27FC236}">
                <a16:creationId xmlns:a16="http://schemas.microsoft.com/office/drawing/2014/main" id="{096CCBC7-AE36-4B8E-A66C-CCF4215F2B5B}"/>
              </a:ext>
            </a:extLst>
          </p:cNvPr>
          <p:cNvSpPr txBox="1">
            <a:spLocks/>
          </p:cNvSpPr>
          <p:nvPr/>
        </p:nvSpPr>
        <p:spPr>
          <a:xfrm>
            <a:off x="1095970" y="4047688"/>
            <a:ext cx="10408642" cy="21862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t>Örneğin bir gün Derinlik Öncelikli Arama (DFS) yaparken diğer gün Genişlik Öncelikli Arama (BFS) yapmak durumunda kalabilirsiniz. Bu durumda her bir gezinme için farklı algoritmalar eklemeniz gerekecek, bu da koleksiyonun ana görevi olan veri depolamadan farklı bir yapıya dönüşmesine neden olur.</a:t>
            </a:r>
          </a:p>
          <a:p>
            <a:pPr algn="just"/>
            <a:r>
              <a:rPr lang="tr-TR" dirty="0"/>
              <a:t>Diğer bir durumda projenizde farklı yapılarda koleksiyonlar kullanıyor olabilirsiniz. Koleksiyonlar elemanlarına farklı şekillerde erişilmesini sağladığından bu elemanlara ulaşmak için her bir koleksiyon tipi için ayrı kod yazmaktan başka çaremiz kalmıyor.</a:t>
            </a:r>
          </a:p>
          <a:p>
            <a:pPr algn="just"/>
            <a:endParaRPr lang="tr-TR" dirty="0"/>
          </a:p>
          <a:p>
            <a:pPr algn="just"/>
            <a:endParaRPr lang="tr-TR" dirty="0"/>
          </a:p>
          <a:p>
            <a:pPr algn="just"/>
            <a:endParaRPr lang="tr-TR" dirty="0"/>
          </a:p>
        </p:txBody>
      </p:sp>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Çözüm = Iterator Tasarım Deseni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239698"/>
          </a:xfrm>
        </p:spPr>
        <p:txBody>
          <a:bodyPr>
            <a:normAutofit/>
          </a:bodyPr>
          <a:lstStyle/>
          <a:p>
            <a:pPr algn="just"/>
            <a:r>
              <a:rPr lang="tr-TR" dirty="0"/>
              <a:t>Iterator tasarım deseni bir koleksiyonun yapısına bakmaksızın elemanları üzerinde gezinmemizi sağlar. </a:t>
            </a:r>
          </a:p>
          <a:p>
            <a:pPr algn="just"/>
            <a:r>
              <a:rPr lang="tr-TR" dirty="0"/>
              <a:t>Iterator tasarım deseninin ana fikri, koleksiyonun elemanları üzerinde gezinme sorumluluğunu Iterator nesnesine yüklemektir.</a:t>
            </a:r>
          </a:p>
          <a:p>
            <a:pPr algn="just"/>
            <a:r>
              <a:rPr lang="tr-TR" dirty="0"/>
              <a:t>Her bir iterator nesnesi, elemanların baştan sona dolaşılması, gezinme sırasında nerede kalındığının tutulması, hangi koşullara göre devam edilmesi gerektiğinin bilinmesi, devam edilecekse bir sonraki elemanın döndürülmesi gibi sorumluluklara sahiptir. Bu yüzden birden fazla iterator nesnesi, birbirinden bağımsız olarak, aynı koleksiyon üzerinde aynı anda gezinebilir.</a:t>
            </a:r>
          </a:p>
          <a:p>
            <a:pPr algn="just"/>
            <a:r>
              <a:rPr lang="tr-TR" dirty="0"/>
              <a:t>Tüm iterator nesneleri aynı arayüzü (interface) kullanmalıdır. Bu kodumuzu herhangi koleksiyon tipiyle ya da gezinme algoritmasıyla uyumlu hale getirecektir, tabi uygun bir iterator olduğu sürece. </a:t>
            </a:r>
          </a:p>
          <a:p>
            <a:pPr algn="just"/>
            <a:r>
              <a:rPr lang="tr-TR" dirty="0"/>
              <a:t>Eğer farklı bir gezinme algoritması kullanmak istiyorsanız yeni bir iterator nesnesi oluşturmanız yeterli, kodu ya da koleksiyonu değiştirmenize gerek yok.</a:t>
            </a:r>
          </a:p>
          <a:p>
            <a:pPr algn="just"/>
            <a:endParaRPr lang="tr-TR" dirty="0"/>
          </a:p>
          <a:p>
            <a:pPr algn="just"/>
            <a:endParaRPr lang="tr-TR" dirty="0"/>
          </a:p>
        </p:txBody>
      </p:sp>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8911687" cy="747490"/>
          </a:xfrm>
        </p:spPr>
        <p:txBody>
          <a:bodyPr>
            <a:normAutofit/>
          </a:bodyPr>
          <a:lstStyle/>
          <a:p>
            <a:r>
              <a:rPr lang="tr-TR" dirty="0"/>
              <a:t>Iterator Tasarım Deseni Yapısı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30" name="Picture 6" descr="Structure of the Iterator design pattern">
            <a:extLst>
              <a:ext uri="{FF2B5EF4-FFF2-40B4-BE49-F238E27FC236}">
                <a16:creationId xmlns:a16="http://schemas.microsoft.com/office/drawing/2014/main" id="{18ED3027-C842-41D0-8CA8-B983F1515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25673"/>
            <a:ext cx="4572000" cy="4095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D4CEC4-AE61-4BA4-BD44-BD2C5D6C5FDB}"/>
              </a:ext>
            </a:extLst>
          </p:cNvPr>
          <p:cNvSpPr txBox="1"/>
          <p:nvPr/>
        </p:nvSpPr>
        <p:spPr>
          <a:xfrm>
            <a:off x="1170111" y="1674674"/>
            <a:ext cx="2845628" cy="17543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tr-TR" sz="2400" b="1" dirty="0"/>
              <a:t>1</a:t>
            </a:r>
            <a:r>
              <a:rPr lang="tr-TR" sz="1600" dirty="0"/>
              <a:t>- </a:t>
            </a:r>
            <a:r>
              <a:rPr lang="tr-TR" sz="1400" b="1" dirty="0"/>
              <a:t>Iterator</a:t>
            </a:r>
            <a:r>
              <a:rPr lang="tr-TR" sz="1400" dirty="0"/>
              <a:t> arayüzü, bir koleksiyonda gezinmek için gereken metodları içerir: bir sonraki elemanı döndürmek, şu anki konumu getirmek, gezinmeyi yeniden başlatmak vb.</a:t>
            </a:r>
          </a:p>
        </p:txBody>
      </p:sp>
      <p:sp>
        <p:nvSpPr>
          <p:cNvPr id="10" name="TextBox 9">
            <a:extLst>
              <a:ext uri="{FF2B5EF4-FFF2-40B4-BE49-F238E27FC236}">
                <a16:creationId xmlns:a16="http://schemas.microsoft.com/office/drawing/2014/main" id="{691A8A97-B95A-42FD-83C5-377790AB2684}"/>
              </a:ext>
            </a:extLst>
          </p:cNvPr>
          <p:cNvSpPr txBox="1"/>
          <p:nvPr/>
        </p:nvSpPr>
        <p:spPr>
          <a:xfrm>
            <a:off x="921695" y="3967097"/>
            <a:ext cx="2845628" cy="132343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tr-TR" sz="2400" b="1" dirty="0">
                <a:solidFill>
                  <a:schemeClr val="bg1"/>
                </a:solidFill>
              </a:rPr>
              <a:t>2</a:t>
            </a:r>
            <a:r>
              <a:rPr lang="tr-TR" sz="1600" dirty="0">
                <a:solidFill>
                  <a:schemeClr val="bg1"/>
                </a:solidFill>
              </a:rPr>
              <a:t>- </a:t>
            </a:r>
            <a:r>
              <a:rPr lang="tr-TR" sz="1400" b="1" i="0" dirty="0">
                <a:solidFill>
                  <a:schemeClr val="bg1"/>
                </a:solidFill>
                <a:effectLst/>
              </a:rPr>
              <a:t>Concrete Iterator</a:t>
            </a:r>
            <a:r>
              <a:rPr lang="tr-TR" sz="1400" i="0" dirty="0">
                <a:solidFill>
                  <a:schemeClr val="bg1"/>
                </a:solidFill>
                <a:effectLst/>
              </a:rPr>
              <a:t>, koleksiyonda gezinmek için gerekli metodları uygular. Elemanlar üzerinde gezinme işlemi burada gerçekleştirilir.</a:t>
            </a:r>
            <a:endParaRPr lang="tr-TR" sz="1400" dirty="0">
              <a:solidFill>
                <a:schemeClr val="bg1"/>
              </a:solidFill>
            </a:endParaRPr>
          </a:p>
        </p:txBody>
      </p:sp>
      <p:sp>
        <p:nvSpPr>
          <p:cNvPr id="11" name="TextBox 10">
            <a:extLst>
              <a:ext uri="{FF2B5EF4-FFF2-40B4-BE49-F238E27FC236}">
                <a16:creationId xmlns:a16="http://schemas.microsoft.com/office/drawing/2014/main" id="{2E78A23D-B696-455E-8E21-7C86EBAACB50}"/>
              </a:ext>
            </a:extLst>
          </p:cNvPr>
          <p:cNvSpPr txBox="1"/>
          <p:nvPr/>
        </p:nvSpPr>
        <p:spPr>
          <a:xfrm>
            <a:off x="8552650" y="1795176"/>
            <a:ext cx="2845628" cy="110799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tr-TR" sz="2400" b="1" dirty="0"/>
              <a:t>3</a:t>
            </a:r>
            <a:r>
              <a:rPr lang="tr-TR" sz="1600" dirty="0"/>
              <a:t>- </a:t>
            </a:r>
            <a:r>
              <a:rPr lang="tr-TR" sz="1400" b="1" dirty="0"/>
              <a:t>Collection</a:t>
            </a:r>
            <a:r>
              <a:rPr lang="tr-TR" sz="1400" dirty="0"/>
              <a:t> arayüzü, koleksiyon ile uyumlu iterator nesnelerinin oluşturulması için gerekli metodları içerir </a:t>
            </a:r>
          </a:p>
        </p:txBody>
      </p:sp>
      <p:sp>
        <p:nvSpPr>
          <p:cNvPr id="12" name="TextBox 11">
            <a:extLst>
              <a:ext uri="{FF2B5EF4-FFF2-40B4-BE49-F238E27FC236}">
                <a16:creationId xmlns:a16="http://schemas.microsoft.com/office/drawing/2014/main" id="{74CB6739-04D3-4396-90C0-F065A3A793DC}"/>
              </a:ext>
            </a:extLst>
          </p:cNvPr>
          <p:cNvSpPr txBox="1"/>
          <p:nvPr/>
        </p:nvSpPr>
        <p:spPr>
          <a:xfrm>
            <a:off x="8552650" y="3954829"/>
            <a:ext cx="2845628" cy="110799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tr-TR" sz="2400" b="1" dirty="0"/>
              <a:t>4</a:t>
            </a:r>
            <a:r>
              <a:rPr lang="tr-TR" sz="1600" dirty="0"/>
              <a:t>- </a:t>
            </a:r>
            <a:r>
              <a:rPr lang="tr-TR" sz="1400" b="1" i="0" dirty="0">
                <a:solidFill>
                  <a:schemeClr val="bg1"/>
                </a:solidFill>
                <a:effectLst/>
              </a:rPr>
              <a:t>Concrete Collection</a:t>
            </a:r>
            <a:r>
              <a:rPr lang="tr-TR" sz="1400" i="0" dirty="0">
                <a:solidFill>
                  <a:schemeClr val="bg1"/>
                </a:solidFill>
                <a:effectLst/>
              </a:rPr>
              <a:t>, istemci her istediğinde Concrete Iterator sınıfının yeni örneklerini döndürür.</a:t>
            </a:r>
            <a:endParaRPr lang="tr-TR" sz="1400" dirty="0">
              <a:solidFill>
                <a:schemeClr val="bg1"/>
              </a:solidFill>
            </a:endParaRPr>
          </a:p>
        </p:txBody>
      </p:sp>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8911687" cy="1704420"/>
          </a:xfrm>
        </p:spPr>
        <p:txBody>
          <a:bodyPr>
            <a:normAutofit/>
          </a:bodyPr>
          <a:lstStyle/>
          <a:p>
            <a:r>
              <a:rPr lang="tr-TR" dirty="0"/>
              <a:t>Pseudo Uygulama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 name="Picture 9" descr="Text&#10;&#10;Description automatically generated">
            <a:extLst>
              <a:ext uri="{FF2B5EF4-FFF2-40B4-BE49-F238E27FC236}">
                <a16:creationId xmlns:a16="http://schemas.microsoft.com/office/drawing/2014/main" id="{A3285F4E-BE29-4FCF-ABCA-AE261E8E76A3}"/>
              </a:ext>
            </a:extLst>
          </p:cNvPr>
          <p:cNvPicPr>
            <a:picLocks noChangeAspect="1"/>
          </p:cNvPicPr>
          <p:nvPr/>
        </p:nvPicPr>
        <p:blipFill>
          <a:blip r:embed="rId2"/>
          <a:stretch>
            <a:fillRect/>
          </a:stretch>
        </p:blipFill>
        <p:spPr>
          <a:xfrm>
            <a:off x="2671762" y="787782"/>
            <a:ext cx="6848475" cy="6572250"/>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Pseudo Uygulama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9" name="Picture 8" descr="Text&#10;&#10;Description automatically generated">
            <a:extLst>
              <a:ext uri="{FF2B5EF4-FFF2-40B4-BE49-F238E27FC236}">
                <a16:creationId xmlns:a16="http://schemas.microsoft.com/office/drawing/2014/main" id="{F678FBD8-DBD1-4C01-961E-6499A007FFBE}"/>
              </a:ext>
            </a:extLst>
          </p:cNvPr>
          <p:cNvPicPr>
            <a:picLocks noChangeAspect="1"/>
          </p:cNvPicPr>
          <p:nvPr/>
        </p:nvPicPr>
        <p:blipFill>
          <a:blip r:embed="rId2"/>
          <a:stretch>
            <a:fillRect/>
          </a:stretch>
        </p:blipFill>
        <p:spPr>
          <a:xfrm>
            <a:off x="1183613" y="992039"/>
            <a:ext cx="9824773" cy="5247167"/>
          </a:xfrm>
          <a:prstGeom prst="rect">
            <a:avLst/>
          </a:prstGeom>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601</TotalTime>
  <Words>712</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Duman</vt:lpstr>
      <vt:lpstr>Iterator (Tekrarlayıcı) Tasarım Deseni</vt:lpstr>
      <vt:lpstr>İçindekiler</vt:lpstr>
      <vt:lpstr>Iterator (Tekrarlayıcı) Tasarım Deseni Nedir? </vt:lpstr>
      <vt:lpstr>Problem</vt:lpstr>
      <vt:lpstr>Problem</vt:lpstr>
      <vt:lpstr>Çözüm = Iterator Tasarım Deseni</vt:lpstr>
      <vt:lpstr>Iterator Tasarım Deseni Yapısı</vt:lpstr>
      <vt:lpstr>Pseudo Uygulama</vt:lpstr>
      <vt:lpstr>Pseudo Uygulama</vt:lpstr>
      <vt:lpstr>Pseudo Uygulama</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Hayri Yigit</cp:lastModifiedBy>
  <cp:revision>65</cp:revision>
  <dcterms:created xsi:type="dcterms:W3CDTF">2020-04-15T07:57:29Z</dcterms:created>
  <dcterms:modified xsi:type="dcterms:W3CDTF">2021-04-19T07:25:09Z</dcterms:modified>
</cp:coreProperties>
</file>