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61" r:id="rId5"/>
    <p:sldId id="277" r:id="rId6"/>
    <p:sldId id="271" r:id="rId7"/>
    <p:sldId id="262" r:id="rId8"/>
    <p:sldId id="264" r:id="rId9"/>
    <p:sldId id="263" r:id="rId10"/>
    <p:sldId id="272" r:id="rId11"/>
    <p:sldId id="265" r:id="rId12"/>
    <p:sldId id="273" r:id="rId13"/>
    <p:sldId id="274" r:id="rId14"/>
    <p:sldId id="279" r:id="rId15"/>
    <p:sldId id="280" r:id="rId16"/>
    <p:sldId id="281" r:id="rId17"/>
    <p:sldId id="278" r:id="rId18"/>
    <p:sldId id="282" r:id="rId19"/>
    <p:sldId id="266" r:id="rId20"/>
    <p:sldId id="275" r:id="rId21"/>
    <p:sldId id="276" r:id="rId22"/>
    <p:sldId id="283" r:id="rId23"/>
    <p:sldId id="284" r:id="rId24"/>
    <p:sldId id="285" r:id="rId25"/>
    <p:sldId id="286" r:id="rId26"/>
    <p:sldId id="287" r:id="rId27"/>
    <p:sldId id="270" r:id="rId28"/>
    <p:sldId id="259" r:id="rId29"/>
    <p:sldId id="26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61575-0752-49FE-9997-A2CDEF46BA66}" v="60" dt="2021-05-16T13:34:49.675"/>
    <p1510:client id="{21FCA6A9-0FCF-47A3-B897-244967EB0414}" v="225" dt="2021-04-08T10:34:35.283"/>
    <p1510:client id="{30B87835-8072-4B72-B601-02865AFAE18E}" v="693" dt="2021-05-18T20:13:07.691"/>
    <p1510:client id="{37640B91-834E-4E8C-8B6C-91EC6E9E6389}" v="18" dt="2021-04-15T18:47:45.022"/>
    <p1510:client id="{381959BB-BB7E-452E-9C17-EC9A299769A2}" v="203" dt="2021-04-11T11:39:15.397"/>
    <p1510:client id="{487F0364-0349-4E29-A256-1C3860B85958}" v="320" dt="2021-05-18T17:08:05.569"/>
    <p1510:client id="{6346EEA0-3E84-4724-A7BB-15DBE9D39C5E}" v="80" dt="2021-04-15T16:19:55.372"/>
    <p1510:client id="{65DB7BB7-18D6-4B27-8286-CA88749C11D7}" v="415" dt="2021-04-11T11:04:12.602"/>
    <p1510:client id="{6D98CD82-ADB0-4D04-A506-3A318AB1E7E4}" v="710" dt="2021-04-04T20:39:51.744"/>
    <p1510:client id="{9AA9CBF2-3406-4D31-85AF-7A6504FF1BCB}" v="210" dt="2021-04-02T21:23:33.020"/>
    <p1510:client id="{D589C7A6-C4DE-4845-81FE-59328AF6892D}" v="376" dt="2021-04-04T13:31:06.330"/>
    <p1510:client id="{F4C086DC-E1A3-49A1-9A9F-3FAFEB6346C5}" v="293" dt="2021-04-01T11:08:30.021"/>
    <p1510:client id="{F7AB7307-B6C7-4254-82CB-63EEBE319A83}" v="137" dt="2021-05-19T10:20:24.983"/>
    <p1510:client id="{F87C42C2-8108-4DA8-96AF-5D012D2343DF}" v="202" dt="2021-04-07T19:30:40.851"/>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90" d="100"/>
          <a:sy n="90" d="100"/>
        </p:scale>
        <p:origin x="10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5/19/2021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5/19/2021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youtube.com/watch?v=Gj5CvADlI0g" TargetMode="External"/><Relationship Id="rId3" Type="http://schemas.openxmlformats.org/officeDocument/2006/relationships/hyperlink" Target="https://blog.burakkutbay.com/design-patterns-builder-pattern-nedir.html/" TargetMode="External"/><Relationship Id="rId7" Type="http://schemas.openxmlformats.org/officeDocument/2006/relationships/hyperlink" Target="https://www.youtube.com/watch?v=7sYO2osudJU&amp;list=PLwhxgey9h6nByDWOKcFqmm3ydbHF-RvBN&amp;index=6" TargetMode="External"/><Relationship Id="rId12" Type="http://schemas.openxmlformats.org/officeDocument/2006/relationships/hyperlink" Target="http://youtube.com/bmdersleri" TargetMode="External"/><Relationship Id="rId2" Type="http://schemas.openxmlformats.org/officeDocument/2006/relationships/hyperlink" Target="https://www.buraksenyurt.com/post/Tasarc4b1m-Desenleri-Builder" TargetMode="External"/><Relationship Id="rId1" Type="http://schemas.openxmlformats.org/officeDocument/2006/relationships/slideLayout" Target="../slideLayouts/slideLayout2.xml"/><Relationship Id="rId6" Type="http://schemas.openxmlformats.org/officeDocument/2006/relationships/hyperlink" Target="https://www.gencayyildiz.com/blog/c-builder-design-patternbuilder-tasarim-deseni/" TargetMode="External"/><Relationship Id="rId11" Type="http://schemas.openxmlformats.org/officeDocument/2006/relationships/image" Target="../media/image3.png"/><Relationship Id="rId5" Type="http://schemas.openxmlformats.org/officeDocument/2006/relationships/hyperlink" Target="https://medium.com/@muratsuzen/builder-kurucu-tasar%C4%B1m-deseni-e8efb83b801c" TargetMode="External"/><Relationship Id="rId10" Type="http://schemas.openxmlformats.org/officeDocument/2006/relationships/hyperlink" Target="https://www.youtube.com/channel/UCIdYgV-XFjv9q0IHtzUTtQw" TargetMode="External"/><Relationship Id="rId4" Type="http://schemas.openxmlformats.org/officeDocument/2006/relationships/hyperlink" Target="https://tugrulbayrak.medium.com/builder-pattern-2f6fb1dbf4a0" TargetMode="External"/><Relationship Id="rId9"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694530" y="2648534"/>
            <a:ext cx="9764202" cy="888718"/>
          </a:xfrm>
        </p:spPr>
        <p:txBody>
          <a:bodyPr>
            <a:normAutofit fontScale="90000"/>
          </a:bodyPr>
          <a:lstStyle/>
          <a:p>
            <a:pPr algn="ctr"/>
            <a:r>
              <a:rPr lang="tr-TR" b="1" noProof="1">
                <a:solidFill>
                  <a:schemeClr val="tx1"/>
                </a:solidFill>
              </a:rPr>
              <a:t> Builder Tasarım Deseni</a:t>
            </a:r>
            <a:endParaRPr lang="tr-TR" b="1">
              <a:solidFill>
                <a:schemeClr val="tx1"/>
              </a:solidFill>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Cennet Akal 1711404022</a:t>
            </a:r>
            <a:endParaRPr lang="tr-TR" dirty="0">
              <a:solidFill>
                <a:srgbClr val="595959"/>
              </a:solidFill>
            </a:endParaRPr>
          </a:p>
          <a:p>
            <a:r>
              <a:rPr lang="tr-TR">
                <a:solidFill>
                  <a:schemeClr val="tx1"/>
                </a:solidFill>
              </a:rPr>
              <a:t>Tarih                            : 06/06/2021</a:t>
            </a:r>
          </a:p>
          <a:p>
            <a:r>
              <a:rPr lang="tr-TR">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951722" y="179000"/>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9C97840F-45F2-4B61-ACA8-042E075CB659}"/>
              </a:ext>
            </a:extLst>
          </p:cNvPr>
          <p:cNvPicPr>
            <a:picLocks noChangeAspect="1" noChangeArrowheads="1"/>
          </p:cNvPicPr>
          <p:nvPr/>
        </p:nvPicPr>
        <p:blipFill>
          <a:blip r:embed="rId3"/>
          <a:srcRect l="5357" r="5357"/>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854741" y="96532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5" name="Resim 4">
            <a:hlinkClick r:id="rId4"/>
            <a:extLst>
              <a:ext uri="{FF2B5EF4-FFF2-40B4-BE49-F238E27FC236}">
                <a16:creationId xmlns:a16="http://schemas.microsoft.com/office/drawing/2014/main" id="{EED764AF-282C-4771-8AA0-42C0A63C7DC7}"/>
              </a:ext>
            </a:extLst>
          </p:cNvPr>
          <p:cNvPicPr>
            <a:picLocks noChangeAspect="1"/>
          </p:cNvPicPr>
          <p:nvPr/>
        </p:nvPicPr>
        <p:blipFill>
          <a:blip r:embed="rId5"/>
          <a:stretch>
            <a:fillRect/>
          </a:stretch>
        </p:blipFill>
        <p:spPr>
          <a:xfrm>
            <a:off x="810778" y="-55368"/>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399582" y="1366436"/>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pic>
        <p:nvPicPr>
          <p:cNvPr id="14" name="Picture 2">
            <a:extLst>
              <a:ext uri="{FF2B5EF4-FFF2-40B4-BE49-F238E27FC236}">
                <a16:creationId xmlns:a16="http://schemas.microsoft.com/office/drawing/2014/main" id="{BDEB69C2-A183-4D95-A820-41C76765ED57}"/>
              </a:ext>
            </a:extLst>
          </p:cNvPr>
          <p:cNvPicPr>
            <a:picLocks noChangeAspect="1" noChangeArrowheads="1"/>
          </p:cNvPicPr>
          <p:nvPr/>
        </p:nvPicPr>
        <p:blipFill>
          <a:blip r:embed="rId7"/>
          <a:srcRect/>
          <a:stretch/>
        </p:blipFill>
        <p:spPr bwMode="auto">
          <a:xfrm>
            <a:off x="9106545" y="179000"/>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FCDBC9-996E-4051-848C-8BD7C8BEAF16}"/>
              </a:ext>
            </a:extLst>
          </p:cNvPr>
          <p:cNvSpPr>
            <a:spLocks noGrp="1"/>
          </p:cNvSpPr>
          <p:nvPr>
            <p:ph type="title"/>
          </p:nvPr>
        </p:nvSpPr>
        <p:spPr>
          <a:xfrm>
            <a:off x="1701529" y="624110"/>
            <a:ext cx="9803083" cy="1280890"/>
          </a:xfrm>
        </p:spPr>
        <p:txBody>
          <a:bodyPr/>
          <a:lstStyle/>
          <a:p>
            <a:r>
              <a:rPr lang="tr-TR" noProof="1">
                <a:ea typeface="+mj-lt"/>
                <a:cs typeface="+mj-lt"/>
              </a:rPr>
              <a:t>Builder Design Pattern Örneği -2 (devam)</a:t>
            </a:r>
            <a:endParaRPr lang="tr-TR" noProof="1"/>
          </a:p>
        </p:txBody>
      </p:sp>
      <p:sp>
        <p:nvSpPr>
          <p:cNvPr id="4" name="Slayt Numarası Yer Tutucusu 3">
            <a:extLst>
              <a:ext uri="{FF2B5EF4-FFF2-40B4-BE49-F238E27FC236}">
                <a16:creationId xmlns:a16="http://schemas.microsoft.com/office/drawing/2014/main" id="{E4D94DA3-4D90-4F29-8F3F-C7E60E1233D3}"/>
              </a:ext>
            </a:extLst>
          </p:cNvPr>
          <p:cNvSpPr>
            <a:spLocks noGrp="1"/>
          </p:cNvSpPr>
          <p:nvPr>
            <p:ph type="sldNum" sz="quarter" idx="12"/>
          </p:nvPr>
        </p:nvSpPr>
        <p:spPr/>
        <p:txBody>
          <a:bodyPr/>
          <a:lstStyle/>
          <a:p>
            <a:fld id="{D57F1E4F-1CFF-5643-939E-217C01CDF565}" type="slidenum">
              <a:rPr lang="en-US" dirty="0"/>
              <a:pPr/>
              <a:t>10</a:t>
            </a:fld>
            <a:endParaRPr lang="en-US" dirty="0"/>
          </a:p>
        </p:txBody>
      </p:sp>
      <p:pic>
        <p:nvPicPr>
          <p:cNvPr id="5" name="Resim 5">
            <a:extLst>
              <a:ext uri="{FF2B5EF4-FFF2-40B4-BE49-F238E27FC236}">
                <a16:creationId xmlns:a16="http://schemas.microsoft.com/office/drawing/2014/main" id="{3823FA43-440D-4497-8E5E-DC8967E3A4DE}"/>
              </a:ext>
            </a:extLst>
          </p:cNvPr>
          <p:cNvPicPr>
            <a:picLocks noChangeAspect="1"/>
          </p:cNvPicPr>
          <p:nvPr/>
        </p:nvPicPr>
        <p:blipFill>
          <a:blip r:embed="rId2"/>
          <a:stretch>
            <a:fillRect/>
          </a:stretch>
        </p:blipFill>
        <p:spPr>
          <a:xfrm>
            <a:off x="1633268" y="1270375"/>
            <a:ext cx="9097992" cy="5453060"/>
          </a:xfrm>
          <a:prstGeom prst="rect">
            <a:avLst/>
          </a:prstGeom>
        </p:spPr>
      </p:pic>
    </p:spTree>
    <p:extLst>
      <p:ext uri="{BB962C8B-B14F-4D97-AF65-F5344CB8AC3E}">
        <p14:creationId xmlns:p14="http://schemas.microsoft.com/office/powerpoint/2010/main" val="242757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60370" y="624110"/>
            <a:ext cx="9744242" cy="1280890"/>
          </a:xfrm>
        </p:spPr>
        <p:txBody>
          <a:bodyPr>
            <a:normAutofit/>
          </a:bodyPr>
          <a:lstStyle/>
          <a:p>
            <a:r>
              <a:rPr lang="tr-TR" noProof="1">
                <a:ea typeface="+mj-lt"/>
                <a:cs typeface="+mj-lt"/>
              </a:rPr>
              <a:t>Builder Design Pattern </a:t>
            </a:r>
            <a:r>
              <a:rPr lang="tr-TR" noProof="1"/>
              <a:t>Uygulama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13074" cy="2433995"/>
          </a:xfrm>
        </p:spPr>
        <p:txBody>
          <a:bodyPr vert="horz" lIns="91440" tIns="45720" rIns="91440" bIns="45720" rtlCol="0" anchor="t">
            <a:normAutofit/>
          </a:bodyPr>
          <a:lstStyle/>
          <a:p>
            <a:pPr algn="just">
              <a:buFont typeface="Wingdings" charset="2"/>
              <a:buChar char="§"/>
            </a:pPr>
            <a:r>
              <a:rPr lang="en-US" noProof="1">
                <a:ea typeface="+mn-lt"/>
                <a:cs typeface="+mn-lt"/>
              </a:rPr>
              <a:t>Günlük hayattaki verdiğim örnekteki gibi bir Fast Food firmasının müşterilerine sattığı ürünleri modelleyen bir yapı olduğunu varsayalım. Müşteriler farklı besinleri ihtiyaçlarına göre talep eder ve sipariş edebilir. Sipariş; yiyecek, içecek, tatlı ve salata ürünü olmak üzere 4 adet farklı modelden oluştuğunu düşünelim. Örneğin firmaya gelen bir müşteri, yiyecek olarak hamburger, içecek olarak kola, tatlı olarak donut ve salata olarak da cesar salata istesin. Bu durumda müşteri bir menu sipariş edecektir ve siparişi aşağıdaki 4 nesneden oluşacaktır.</a:t>
            </a:r>
            <a:br>
              <a:rPr lang="en-US" dirty="0"/>
            </a:br>
            <a:endParaRPr lang="en-US"/>
          </a:p>
        </p:txBody>
      </p:sp>
      <p:pic>
        <p:nvPicPr>
          <p:cNvPr id="3" name="Resim 5">
            <a:extLst>
              <a:ext uri="{FF2B5EF4-FFF2-40B4-BE49-F238E27FC236}">
                <a16:creationId xmlns:a16="http://schemas.microsoft.com/office/drawing/2014/main" id="{2D8518EE-46A9-4E6F-809E-DEC22F9D52F2}"/>
              </a:ext>
            </a:extLst>
          </p:cNvPr>
          <p:cNvPicPr>
            <a:picLocks noChangeAspect="1"/>
          </p:cNvPicPr>
          <p:nvPr/>
        </p:nvPicPr>
        <p:blipFill>
          <a:blip r:embed="rId2"/>
          <a:stretch>
            <a:fillRect/>
          </a:stretch>
        </p:blipFill>
        <p:spPr>
          <a:xfrm>
            <a:off x="2283177" y="3485205"/>
            <a:ext cx="8331199" cy="3189587"/>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3D1CD65-5D62-481D-B05A-5B93E6FD545A}"/>
              </a:ext>
            </a:extLst>
          </p:cNvPr>
          <p:cNvSpPr>
            <a:spLocks noGrp="1"/>
          </p:cNvSpPr>
          <p:nvPr>
            <p:ph idx="1"/>
          </p:nvPr>
        </p:nvSpPr>
        <p:spPr>
          <a:xfrm>
            <a:off x="1615545" y="2091266"/>
            <a:ext cx="9112957" cy="3523623"/>
          </a:xfrm>
        </p:spPr>
        <p:txBody>
          <a:bodyPr vert="horz" lIns="91440" tIns="45720" rIns="91440" bIns="45720" rtlCol="0" anchor="t">
            <a:normAutofit/>
          </a:bodyPr>
          <a:lstStyle/>
          <a:p>
            <a:pPr>
              <a:buFont typeface="Wingdings" charset="2"/>
              <a:buChar char="§"/>
            </a:pPr>
            <a:r>
              <a:rPr lang="tr-TR" noProof="1">
                <a:ea typeface="+mn-lt"/>
                <a:cs typeface="+mn-lt"/>
              </a:rPr>
              <a:t>Model bir siparişin 4 farklı nesneden olduğunu gösterir. Bunun anlamı yazılacak Sipariş sınıfının, aslında 4 farklı sınıfın nesnelerini içereceğini gösterir. O halde bir Order(Sipariş) sınıfı, bir Food(Yiyecek), bir Drink(İçecek), bir Dessert(Tatlı) ve bir Salad(Salata) nesnesinden oluşacağı belirtilir.</a:t>
            </a:r>
            <a:endParaRPr lang="tr-TR"/>
          </a:p>
          <a:p>
            <a:pPr>
              <a:buFont typeface="Wingdings" charset="2"/>
              <a:buChar char="§"/>
            </a:pPr>
            <a:r>
              <a:rPr lang="tr-TR" noProof="1">
                <a:ea typeface="+mn-lt"/>
                <a:cs typeface="+mn-lt"/>
              </a:rPr>
              <a:t>Builder Tasarım Deseni kompleks bir nesneyi oluşturmak amacıyla </a:t>
            </a:r>
            <a:r>
              <a:rPr lang="tr-TR" b="1" noProof="1">
                <a:ea typeface="+mn-lt"/>
                <a:cs typeface="+mn-lt"/>
              </a:rPr>
              <a:t>abstract</a:t>
            </a:r>
            <a:r>
              <a:rPr lang="tr-TR" noProof="1">
                <a:ea typeface="+mn-lt"/>
                <a:cs typeface="+mn-lt"/>
              </a:rPr>
              <a:t> bir </a:t>
            </a:r>
            <a:r>
              <a:rPr lang="tr-TR" b="1" noProof="1">
                <a:ea typeface="+mn-lt"/>
                <a:cs typeface="+mn-lt"/>
              </a:rPr>
              <a:t>Builder</a:t>
            </a:r>
            <a:r>
              <a:rPr lang="tr-TR" noProof="1">
                <a:ea typeface="+mn-lt"/>
                <a:cs typeface="+mn-lt"/>
              </a:rPr>
              <a:t> sınıfı yaratır ve bu sınıfı soyut olarak </a:t>
            </a:r>
            <a:r>
              <a:rPr lang="tr-TR" b="1" noProof="1">
                <a:ea typeface="+mn-lt"/>
                <a:cs typeface="+mn-lt"/>
              </a:rPr>
              <a:t>extend</a:t>
            </a:r>
            <a:r>
              <a:rPr lang="tr-TR" noProof="1">
                <a:ea typeface="+mn-lt"/>
                <a:cs typeface="+mn-lt"/>
              </a:rPr>
              <a:t> eden somut alt sınıf ise istenilen nesne özelliklerine göre(propetries) create edilip kullanılır.</a:t>
            </a:r>
            <a:endParaRPr lang="tr-TR" dirty="0">
              <a:ea typeface="+mn-lt"/>
              <a:cs typeface="+mn-lt"/>
            </a:endParaRPr>
          </a:p>
          <a:p>
            <a:pPr>
              <a:buFont typeface="Wingdings" charset="2"/>
              <a:buChar char="§"/>
            </a:pPr>
            <a:endParaRPr lang="tr-TR" noProof="1">
              <a:ea typeface="+mn-lt"/>
              <a:cs typeface="+mn-lt"/>
            </a:endParaRPr>
          </a:p>
          <a:p>
            <a:pPr>
              <a:buFont typeface="Wingdings" charset="2"/>
              <a:buChar char="§"/>
            </a:pPr>
            <a:endParaRPr lang="tr-TR" noProof="1"/>
          </a:p>
        </p:txBody>
      </p:sp>
      <p:sp>
        <p:nvSpPr>
          <p:cNvPr id="4" name="Slayt Numarası Yer Tutucusu 3">
            <a:extLst>
              <a:ext uri="{FF2B5EF4-FFF2-40B4-BE49-F238E27FC236}">
                <a16:creationId xmlns:a16="http://schemas.microsoft.com/office/drawing/2014/main" id="{440318B1-04E1-4269-AFB1-F5CF159F147D}"/>
              </a:ext>
            </a:extLst>
          </p:cNvPr>
          <p:cNvSpPr>
            <a:spLocks noGrp="1"/>
          </p:cNvSpPr>
          <p:nvPr>
            <p:ph type="sldNum" sz="quarter" idx="12"/>
          </p:nvPr>
        </p:nvSpPr>
        <p:spPr/>
        <p:txBody>
          <a:bodyPr/>
          <a:lstStyle/>
          <a:p>
            <a:fld id="{D57F1E4F-1CFF-5643-939E-217C01CDF565}" type="slidenum">
              <a:rPr lang="en-US" dirty="0"/>
              <a:pPr/>
              <a:t>12</a:t>
            </a:fld>
            <a:endParaRPr lang="en-US" dirty="0"/>
          </a:p>
        </p:txBody>
      </p:sp>
      <p:sp>
        <p:nvSpPr>
          <p:cNvPr id="6" name="Başlık 1">
            <a:extLst>
              <a:ext uri="{FF2B5EF4-FFF2-40B4-BE49-F238E27FC236}">
                <a16:creationId xmlns:a16="http://schemas.microsoft.com/office/drawing/2014/main" id="{F96D94E5-0863-4F9F-B437-D3AC14B80C00}"/>
              </a:ext>
            </a:extLst>
          </p:cNvPr>
          <p:cNvSpPr txBox="1">
            <a:spLocks/>
          </p:cNvSpPr>
          <p:nvPr/>
        </p:nvSpPr>
        <p:spPr>
          <a:xfrm>
            <a:off x="1845037" y="624110"/>
            <a:ext cx="9744242"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noProof="1">
                <a:ea typeface="+mj-lt"/>
                <a:cs typeface="+mj-lt"/>
              </a:rPr>
              <a:t>Builder Design Pattern </a:t>
            </a:r>
            <a:r>
              <a:rPr lang="tr-TR" noProof="1"/>
              <a:t>Uygulama Örneği -1 </a:t>
            </a:r>
          </a:p>
        </p:txBody>
      </p:sp>
    </p:spTree>
    <p:extLst>
      <p:ext uri="{BB962C8B-B14F-4D97-AF65-F5344CB8AC3E}">
        <p14:creationId xmlns:p14="http://schemas.microsoft.com/office/powerpoint/2010/main" val="202726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35114C8-E80B-423A-9225-BF45B07D6698}"/>
              </a:ext>
            </a:extLst>
          </p:cNvPr>
          <p:cNvSpPr>
            <a:spLocks noGrp="1"/>
          </p:cNvSpPr>
          <p:nvPr>
            <p:ph idx="1"/>
          </p:nvPr>
        </p:nvSpPr>
        <p:spPr>
          <a:xfrm>
            <a:off x="1234545" y="5365043"/>
            <a:ext cx="10453511" cy="1660956"/>
          </a:xfrm>
        </p:spPr>
        <p:txBody>
          <a:bodyPr vert="horz" lIns="91440" tIns="45720" rIns="91440" bIns="45720" rtlCol="0" anchor="t">
            <a:normAutofit/>
          </a:bodyPr>
          <a:lstStyle/>
          <a:p>
            <a:pPr>
              <a:buFont typeface="Wingdings" charset="2"/>
              <a:buChar char="§"/>
            </a:pPr>
            <a:r>
              <a:rPr lang="tr-TR" noProof="1">
                <a:ea typeface="+mn-lt"/>
                <a:cs typeface="+mn-lt"/>
              </a:rPr>
              <a:t> UML diyagramına göre </a:t>
            </a:r>
            <a:r>
              <a:rPr lang="tr-TR" b="1" noProof="1">
                <a:ea typeface="+mn-lt"/>
                <a:cs typeface="+mn-lt"/>
              </a:rPr>
              <a:t>Food</a:t>
            </a:r>
            <a:r>
              <a:rPr lang="tr-TR" noProof="1">
                <a:ea typeface="+mn-lt"/>
                <a:cs typeface="+mn-lt"/>
              </a:rPr>
              <a:t>,</a:t>
            </a:r>
            <a:r>
              <a:rPr lang="tr-TR" b="1" noProof="1">
                <a:ea typeface="+mn-lt"/>
                <a:cs typeface="+mn-lt"/>
              </a:rPr>
              <a:t>Drink</a:t>
            </a:r>
            <a:r>
              <a:rPr lang="tr-TR" noProof="1">
                <a:ea typeface="+mn-lt"/>
                <a:cs typeface="+mn-lt"/>
              </a:rPr>
              <a:t>,</a:t>
            </a:r>
            <a:r>
              <a:rPr lang="tr-TR" b="1" noProof="1">
                <a:ea typeface="+mn-lt"/>
                <a:cs typeface="+mn-lt"/>
              </a:rPr>
              <a:t>Dessert</a:t>
            </a:r>
            <a:r>
              <a:rPr lang="tr-TR" noProof="1">
                <a:ea typeface="+mn-lt"/>
                <a:cs typeface="+mn-lt"/>
              </a:rPr>
              <a:t> ve </a:t>
            </a:r>
            <a:r>
              <a:rPr lang="tr-TR" b="1" noProof="1">
                <a:ea typeface="+mn-lt"/>
                <a:cs typeface="+mn-lt"/>
              </a:rPr>
              <a:t>Salad</a:t>
            </a:r>
            <a:r>
              <a:rPr lang="tr-TR" noProof="1">
                <a:ea typeface="+mn-lt"/>
                <a:cs typeface="+mn-lt"/>
              </a:rPr>
              <a:t> adında oluşturulan 4 farklı parça sınıfın, </a:t>
            </a:r>
            <a:r>
              <a:rPr lang="tr-TR" b="1" noProof="1">
                <a:ea typeface="+mn-lt"/>
                <a:cs typeface="+mn-lt"/>
              </a:rPr>
              <a:t>Order</a:t>
            </a:r>
            <a:r>
              <a:rPr lang="tr-TR" noProof="1">
                <a:ea typeface="+mn-lt"/>
                <a:cs typeface="+mn-lt"/>
              </a:rPr>
              <a:t> sınıfı içinde tanımlandığı görülmektedir. Ayrıca Builder tasarım deseni için oluşturulan </a:t>
            </a:r>
            <a:r>
              <a:rPr lang="tr-TR" b="1" noProof="1">
                <a:ea typeface="+mn-lt"/>
                <a:cs typeface="+mn-lt"/>
              </a:rPr>
              <a:t>OrderBuilder</a:t>
            </a:r>
            <a:r>
              <a:rPr lang="tr-TR" noProof="1">
                <a:ea typeface="+mn-lt"/>
                <a:cs typeface="+mn-lt"/>
              </a:rPr>
              <a:t> soyut sınıfı ise, içerisinde bir </a:t>
            </a:r>
            <a:r>
              <a:rPr lang="tr-TR" b="1" noProof="1">
                <a:ea typeface="+mn-lt"/>
                <a:cs typeface="+mn-lt"/>
              </a:rPr>
              <a:t>Order</a:t>
            </a:r>
            <a:r>
              <a:rPr lang="tr-TR" noProof="1">
                <a:ea typeface="+mn-lt"/>
                <a:cs typeface="+mn-lt"/>
              </a:rPr>
              <a:t> ürettiği görülmektedir. Kullanıcı sınıf olan, yani main() metodunu bulunduran </a:t>
            </a:r>
            <a:r>
              <a:rPr lang="tr-TR" b="1" noProof="1">
                <a:ea typeface="+mn-lt"/>
                <a:cs typeface="+mn-lt"/>
              </a:rPr>
              <a:t>Waiter</a:t>
            </a:r>
            <a:r>
              <a:rPr lang="tr-TR" noProof="1">
                <a:ea typeface="+mn-lt"/>
                <a:cs typeface="+mn-lt"/>
              </a:rPr>
              <a:t> sınıfı ise, istenilen siparişe göre uygun olan </a:t>
            </a:r>
            <a:r>
              <a:rPr lang="tr-TR" b="1" noProof="1">
                <a:ea typeface="+mn-lt"/>
                <a:cs typeface="+mn-lt"/>
              </a:rPr>
              <a:t>JuniorMenuBuilder</a:t>
            </a:r>
            <a:r>
              <a:rPr lang="tr-TR" noProof="1">
                <a:ea typeface="+mn-lt"/>
                <a:cs typeface="+mn-lt"/>
              </a:rPr>
              <a:t> nesnesini üreterek bir sipariş gerçekleştirmektedir.</a:t>
            </a:r>
            <a:endParaRPr lang="tr-TR" dirty="0">
              <a:ea typeface="+mn-lt"/>
              <a:cs typeface="+mn-lt"/>
            </a:endParaRPr>
          </a:p>
        </p:txBody>
      </p:sp>
      <p:sp>
        <p:nvSpPr>
          <p:cNvPr id="4" name="Slayt Numarası Yer Tutucusu 3">
            <a:extLst>
              <a:ext uri="{FF2B5EF4-FFF2-40B4-BE49-F238E27FC236}">
                <a16:creationId xmlns:a16="http://schemas.microsoft.com/office/drawing/2014/main" id="{A5FA6939-66E2-4F17-89D2-2B3795844ABF}"/>
              </a:ext>
            </a:extLst>
          </p:cNvPr>
          <p:cNvSpPr>
            <a:spLocks noGrp="1"/>
          </p:cNvSpPr>
          <p:nvPr>
            <p:ph type="sldNum" sz="quarter" idx="12"/>
          </p:nvPr>
        </p:nvSpPr>
        <p:spPr/>
        <p:txBody>
          <a:bodyPr/>
          <a:lstStyle/>
          <a:p>
            <a:fld id="{D57F1E4F-1CFF-5643-939E-217C01CDF565}" type="slidenum">
              <a:rPr lang="en-US" dirty="0"/>
              <a:pPr/>
              <a:t>13</a:t>
            </a:fld>
            <a:endParaRPr lang="en-US" dirty="0"/>
          </a:p>
        </p:txBody>
      </p:sp>
      <p:sp>
        <p:nvSpPr>
          <p:cNvPr id="6" name="Başlık 1">
            <a:extLst>
              <a:ext uri="{FF2B5EF4-FFF2-40B4-BE49-F238E27FC236}">
                <a16:creationId xmlns:a16="http://schemas.microsoft.com/office/drawing/2014/main" id="{4B968DAD-392E-4796-9748-21E890841C85}"/>
              </a:ext>
            </a:extLst>
          </p:cNvPr>
          <p:cNvSpPr txBox="1">
            <a:spLocks/>
          </p:cNvSpPr>
          <p:nvPr/>
        </p:nvSpPr>
        <p:spPr>
          <a:xfrm>
            <a:off x="1760370" y="694666"/>
            <a:ext cx="9744242"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noProof="1">
                <a:ea typeface="+mj-lt"/>
                <a:cs typeface="+mj-lt"/>
              </a:rPr>
              <a:t>Builder Design Pattern </a:t>
            </a:r>
            <a:r>
              <a:rPr lang="tr-TR" noProof="1"/>
              <a:t>Uygulama Örneği -1 </a:t>
            </a:r>
          </a:p>
        </p:txBody>
      </p:sp>
      <p:pic>
        <p:nvPicPr>
          <p:cNvPr id="2" name="Resim 4">
            <a:extLst>
              <a:ext uri="{FF2B5EF4-FFF2-40B4-BE49-F238E27FC236}">
                <a16:creationId xmlns:a16="http://schemas.microsoft.com/office/drawing/2014/main" id="{8C8C2A0E-9168-42CB-A385-25F662B6C8D0}"/>
              </a:ext>
            </a:extLst>
          </p:cNvPr>
          <p:cNvPicPr>
            <a:picLocks noChangeAspect="1"/>
          </p:cNvPicPr>
          <p:nvPr/>
        </p:nvPicPr>
        <p:blipFill>
          <a:blip r:embed="rId2"/>
          <a:stretch>
            <a:fillRect/>
          </a:stretch>
        </p:blipFill>
        <p:spPr>
          <a:xfrm>
            <a:off x="2776535" y="1335071"/>
            <a:ext cx="7567599" cy="4041155"/>
          </a:xfrm>
          <a:prstGeom prst="rect">
            <a:avLst/>
          </a:prstGeom>
        </p:spPr>
      </p:pic>
    </p:spTree>
    <p:extLst>
      <p:ext uri="{BB962C8B-B14F-4D97-AF65-F5344CB8AC3E}">
        <p14:creationId xmlns:p14="http://schemas.microsoft.com/office/powerpoint/2010/main" val="117351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içeren bir resim&#10;&#10;Açıklama otomatik olarak oluşturuldu">
            <a:extLst>
              <a:ext uri="{FF2B5EF4-FFF2-40B4-BE49-F238E27FC236}">
                <a16:creationId xmlns:a16="http://schemas.microsoft.com/office/drawing/2014/main" id="{CCD0E9CE-5CD5-4049-8438-FF17AEE39DD6}"/>
              </a:ext>
            </a:extLst>
          </p:cNvPr>
          <p:cNvPicPr>
            <a:picLocks noGrp="1" noChangeAspect="1"/>
          </p:cNvPicPr>
          <p:nvPr>
            <p:ph idx="1"/>
          </p:nvPr>
        </p:nvPicPr>
        <p:blipFill>
          <a:blip r:embed="rId2"/>
          <a:stretch>
            <a:fillRect/>
          </a:stretch>
        </p:blipFill>
        <p:spPr>
          <a:xfrm>
            <a:off x="1018353" y="1387008"/>
            <a:ext cx="10439400" cy="3067874"/>
          </a:xfrm>
        </p:spPr>
      </p:pic>
      <p:sp>
        <p:nvSpPr>
          <p:cNvPr id="4" name="Slayt Numarası Yer Tutucusu 3">
            <a:extLst>
              <a:ext uri="{FF2B5EF4-FFF2-40B4-BE49-F238E27FC236}">
                <a16:creationId xmlns:a16="http://schemas.microsoft.com/office/drawing/2014/main" id="{2F2829FC-BC28-4328-8DCF-11887BA42767}"/>
              </a:ext>
            </a:extLst>
          </p:cNvPr>
          <p:cNvSpPr>
            <a:spLocks noGrp="1"/>
          </p:cNvSpPr>
          <p:nvPr>
            <p:ph type="sldNum" sz="quarter" idx="12"/>
          </p:nvPr>
        </p:nvSpPr>
        <p:spPr/>
        <p:txBody>
          <a:bodyPr/>
          <a:lstStyle/>
          <a:p>
            <a:fld id="{D57F1E4F-1CFF-5643-939E-217C01CDF565}" type="slidenum">
              <a:rPr lang="en-US" dirty="0"/>
              <a:pPr/>
              <a:t>14</a:t>
            </a:fld>
            <a:endParaRPr lang="en-US" dirty="0"/>
          </a:p>
        </p:txBody>
      </p:sp>
      <p:pic>
        <p:nvPicPr>
          <p:cNvPr id="6" name="Resim 6" descr="metin içeren bir resim&#10;&#10;Açıklama otomatik olarak oluşturuldu">
            <a:extLst>
              <a:ext uri="{FF2B5EF4-FFF2-40B4-BE49-F238E27FC236}">
                <a16:creationId xmlns:a16="http://schemas.microsoft.com/office/drawing/2014/main" id="{F5EB43B8-BCB9-4996-9A26-D70E179C14EE}"/>
              </a:ext>
            </a:extLst>
          </p:cNvPr>
          <p:cNvPicPr>
            <a:picLocks noChangeAspect="1"/>
          </p:cNvPicPr>
          <p:nvPr/>
        </p:nvPicPr>
        <p:blipFill>
          <a:blip r:embed="rId3"/>
          <a:stretch>
            <a:fillRect/>
          </a:stretch>
        </p:blipFill>
        <p:spPr>
          <a:xfrm>
            <a:off x="1158815" y="4531066"/>
            <a:ext cx="10018142" cy="2267225"/>
          </a:xfrm>
          <a:prstGeom prst="rect">
            <a:avLst/>
          </a:prstGeom>
        </p:spPr>
      </p:pic>
      <p:sp>
        <p:nvSpPr>
          <p:cNvPr id="8" name="Başlık 1">
            <a:extLst>
              <a:ext uri="{FF2B5EF4-FFF2-40B4-BE49-F238E27FC236}">
                <a16:creationId xmlns:a16="http://schemas.microsoft.com/office/drawing/2014/main" id="{DBEA0BA8-161C-4F6C-9706-69DD2C7197F8}"/>
              </a:ext>
            </a:extLst>
          </p:cNvPr>
          <p:cNvSpPr>
            <a:spLocks noGrp="1"/>
          </p:cNvSpPr>
          <p:nvPr>
            <p:ph type="title"/>
          </p:nvPr>
        </p:nvSpPr>
        <p:spPr>
          <a:xfrm>
            <a:off x="1845036" y="511221"/>
            <a:ext cx="9955909" cy="1280890"/>
          </a:xfrm>
        </p:spPr>
        <p:txBody>
          <a:bodyPr/>
          <a:lstStyle/>
          <a:p>
            <a:r>
              <a:rPr lang="tr-TR">
                <a:ea typeface="+mj-lt"/>
                <a:cs typeface="+mj-lt"/>
              </a:rPr>
              <a:t>Builder Design Pattern Uygulama Örneği -1 </a:t>
            </a:r>
            <a:endParaRPr lang="tr-TR"/>
          </a:p>
        </p:txBody>
      </p:sp>
    </p:spTree>
    <p:extLst>
      <p:ext uri="{BB962C8B-B14F-4D97-AF65-F5344CB8AC3E}">
        <p14:creationId xmlns:p14="http://schemas.microsoft.com/office/powerpoint/2010/main" val="1740352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7" descr="metin, ekran, ekran görüntüsü içeren bir resim&#10;&#10;Açıklama otomatik olarak oluşturuldu">
            <a:extLst>
              <a:ext uri="{FF2B5EF4-FFF2-40B4-BE49-F238E27FC236}">
                <a16:creationId xmlns:a16="http://schemas.microsoft.com/office/drawing/2014/main" id="{E587E8F5-6E90-43FF-8E43-D7226C5C359D}"/>
              </a:ext>
            </a:extLst>
          </p:cNvPr>
          <p:cNvPicPr>
            <a:picLocks noGrp="1" noChangeAspect="1"/>
          </p:cNvPicPr>
          <p:nvPr>
            <p:ph idx="1"/>
          </p:nvPr>
        </p:nvPicPr>
        <p:blipFill>
          <a:blip r:embed="rId2"/>
          <a:stretch>
            <a:fillRect/>
          </a:stretch>
        </p:blipFill>
        <p:spPr>
          <a:xfrm>
            <a:off x="1252117" y="1365415"/>
            <a:ext cx="10079966" cy="2582293"/>
          </a:xfrm>
        </p:spPr>
      </p:pic>
      <p:sp>
        <p:nvSpPr>
          <p:cNvPr id="4" name="Slayt Numarası Yer Tutucusu 3">
            <a:extLst>
              <a:ext uri="{FF2B5EF4-FFF2-40B4-BE49-F238E27FC236}">
                <a16:creationId xmlns:a16="http://schemas.microsoft.com/office/drawing/2014/main" id="{DFE769C7-7E80-4074-8D1C-53D118B0B142}"/>
              </a:ext>
            </a:extLst>
          </p:cNvPr>
          <p:cNvSpPr>
            <a:spLocks noGrp="1"/>
          </p:cNvSpPr>
          <p:nvPr>
            <p:ph type="sldNum" sz="quarter" idx="12"/>
          </p:nvPr>
        </p:nvSpPr>
        <p:spPr/>
        <p:txBody>
          <a:bodyPr/>
          <a:lstStyle/>
          <a:p>
            <a:fld id="{D57F1E4F-1CFF-5643-939E-217C01CDF565}" type="slidenum">
              <a:rPr lang="en-US" dirty="0"/>
              <a:pPr/>
              <a:t>15</a:t>
            </a:fld>
            <a:endParaRPr lang="en-US" dirty="0"/>
          </a:p>
        </p:txBody>
      </p:sp>
      <p:sp>
        <p:nvSpPr>
          <p:cNvPr id="6" name="Başlık 1">
            <a:extLst>
              <a:ext uri="{FF2B5EF4-FFF2-40B4-BE49-F238E27FC236}">
                <a16:creationId xmlns:a16="http://schemas.microsoft.com/office/drawing/2014/main" id="{785D5982-5DE5-46C5-8F7A-FDF8878C51CB}"/>
              </a:ext>
            </a:extLst>
          </p:cNvPr>
          <p:cNvSpPr txBox="1">
            <a:spLocks/>
          </p:cNvSpPr>
          <p:nvPr/>
        </p:nvSpPr>
        <p:spPr>
          <a:xfrm>
            <a:off x="1845036" y="511221"/>
            <a:ext cx="995590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a:ea typeface="+mj-lt"/>
                <a:cs typeface="+mj-lt"/>
              </a:rPr>
              <a:t>Builder Design Pattern Uygulama Örneği -1 </a:t>
            </a:r>
            <a:endParaRPr lang="tr-TR"/>
          </a:p>
        </p:txBody>
      </p:sp>
      <p:pic>
        <p:nvPicPr>
          <p:cNvPr id="9" name="Resim 9" descr="metin içeren bir resim&#10;&#10;Açıklama otomatik olarak oluşturuldu">
            <a:extLst>
              <a:ext uri="{FF2B5EF4-FFF2-40B4-BE49-F238E27FC236}">
                <a16:creationId xmlns:a16="http://schemas.microsoft.com/office/drawing/2014/main" id="{D047CD4A-CC30-423F-AD1A-306C9E14C3EA}"/>
              </a:ext>
            </a:extLst>
          </p:cNvPr>
          <p:cNvPicPr>
            <a:picLocks noChangeAspect="1"/>
          </p:cNvPicPr>
          <p:nvPr/>
        </p:nvPicPr>
        <p:blipFill>
          <a:blip r:embed="rId3"/>
          <a:stretch>
            <a:fillRect/>
          </a:stretch>
        </p:blipFill>
        <p:spPr>
          <a:xfrm>
            <a:off x="1245079" y="4081661"/>
            <a:ext cx="10090029" cy="2519055"/>
          </a:xfrm>
          <a:prstGeom prst="rect">
            <a:avLst/>
          </a:prstGeom>
        </p:spPr>
      </p:pic>
    </p:spTree>
    <p:extLst>
      <p:ext uri="{BB962C8B-B14F-4D97-AF65-F5344CB8AC3E}">
        <p14:creationId xmlns:p14="http://schemas.microsoft.com/office/powerpoint/2010/main" val="292660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içeren bir resim&#10;&#10;Açıklama otomatik olarak oluşturuldu">
            <a:extLst>
              <a:ext uri="{FF2B5EF4-FFF2-40B4-BE49-F238E27FC236}">
                <a16:creationId xmlns:a16="http://schemas.microsoft.com/office/drawing/2014/main" id="{AFE4446A-7EF4-4CDE-A3E6-7A26541B11B8}"/>
              </a:ext>
            </a:extLst>
          </p:cNvPr>
          <p:cNvPicPr>
            <a:picLocks noGrp="1" noChangeAspect="1"/>
          </p:cNvPicPr>
          <p:nvPr>
            <p:ph idx="1"/>
          </p:nvPr>
        </p:nvPicPr>
        <p:blipFill>
          <a:blip r:embed="rId2"/>
          <a:stretch>
            <a:fillRect/>
          </a:stretch>
        </p:blipFill>
        <p:spPr>
          <a:xfrm>
            <a:off x="1519203" y="1285335"/>
            <a:ext cx="9876474" cy="5488527"/>
          </a:xfrm>
        </p:spPr>
      </p:pic>
      <p:sp>
        <p:nvSpPr>
          <p:cNvPr id="4" name="Slayt Numarası Yer Tutucusu 3">
            <a:extLst>
              <a:ext uri="{FF2B5EF4-FFF2-40B4-BE49-F238E27FC236}">
                <a16:creationId xmlns:a16="http://schemas.microsoft.com/office/drawing/2014/main" id="{5E944794-CE16-4513-B792-BB528FF2D59D}"/>
              </a:ext>
            </a:extLst>
          </p:cNvPr>
          <p:cNvSpPr>
            <a:spLocks noGrp="1"/>
          </p:cNvSpPr>
          <p:nvPr>
            <p:ph type="sldNum" sz="quarter" idx="12"/>
          </p:nvPr>
        </p:nvSpPr>
        <p:spPr/>
        <p:txBody>
          <a:bodyPr/>
          <a:lstStyle/>
          <a:p>
            <a:fld id="{D57F1E4F-1CFF-5643-939E-217C01CDF565}" type="slidenum">
              <a:rPr lang="en-US" dirty="0"/>
              <a:pPr/>
              <a:t>16</a:t>
            </a:fld>
            <a:endParaRPr lang="en-US" dirty="0"/>
          </a:p>
        </p:txBody>
      </p:sp>
      <p:sp>
        <p:nvSpPr>
          <p:cNvPr id="7" name="Başlık 1">
            <a:extLst>
              <a:ext uri="{FF2B5EF4-FFF2-40B4-BE49-F238E27FC236}">
                <a16:creationId xmlns:a16="http://schemas.microsoft.com/office/drawing/2014/main" id="{16C70EFE-6610-46CC-8583-434AFF4F96BC}"/>
              </a:ext>
            </a:extLst>
          </p:cNvPr>
          <p:cNvSpPr>
            <a:spLocks noGrp="1"/>
          </p:cNvSpPr>
          <p:nvPr>
            <p:ph type="title"/>
          </p:nvPr>
        </p:nvSpPr>
        <p:spPr>
          <a:xfrm>
            <a:off x="1845036" y="511221"/>
            <a:ext cx="9955909" cy="1280890"/>
          </a:xfrm>
        </p:spPr>
        <p:txBody>
          <a:bodyPr/>
          <a:lstStyle/>
          <a:p>
            <a:r>
              <a:rPr lang="tr-TR">
                <a:ea typeface="+mj-lt"/>
                <a:cs typeface="+mj-lt"/>
              </a:rPr>
              <a:t>Builder Design Pattern Uygulama Örneği -1 </a:t>
            </a:r>
            <a:endParaRPr lang="tr-TR"/>
          </a:p>
        </p:txBody>
      </p:sp>
    </p:spTree>
    <p:extLst>
      <p:ext uri="{BB962C8B-B14F-4D97-AF65-F5344CB8AC3E}">
        <p14:creationId xmlns:p14="http://schemas.microsoft.com/office/powerpoint/2010/main" val="373681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70CE55-990E-4EEC-97C0-985B1E52F121}"/>
              </a:ext>
            </a:extLst>
          </p:cNvPr>
          <p:cNvSpPr>
            <a:spLocks noGrp="1"/>
          </p:cNvSpPr>
          <p:nvPr>
            <p:ph type="title"/>
          </p:nvPr>
        </p:nvSpPr>
        <p:spPr>
          <a:xfrm>
            <a:off x="1845036" y="511221"/>
            <a:ext cx="9955909" cy="1280890"/>
          </a:xfrm>
        </p:spPr>
        <p:txBody>
          <a:bodyPr/>
          <a:lstStyle/>
          <a:p>
            <a:r>
              <a:rPr lang="tr-TR">
                <a:ea typeface="+mj-lt"/>
                <a:cs typeface="+mj-lt"/>
              </a:rPr>
              <a:t>Builder Design Pattern Uygulama Örneği -1 </a:t>
            </a:r>
            <a:endParaRPr lang="tr-TR"/>
          </a:p>
        </p:txBody>
      </p:sp>
      <p:pic>
        <p:nvPicPr>
          <p:cNvPr id="5" name="Resim 5" descr="metin içeren bir resim&#10;&#10;Açıklama otomatik olarak oluşturuldu">
            <a:extLst>
              <a:ext uri="{FF2B5EF4-FFF2-40B4-BE49-F238E27FC236}">
                <a16:creationId xmlns:a16="http://schemas.microsoft.com/office/drawing/2014/main" id="{A52311E2-B399-4288-A960-512C275656B0}"/>
              </a:ext>
            </a:extLst>
          </p:cNvPr>
          <p:cNvPicPr>
            <a:picLocks noGrp="1" noChangeAspect="1"/>
          </p:cNvPicPr>
          <p:nvPr>
            <p:ph idx="1"/>
          </p:nvPr>
        </p:nvPicPr>
        <p:blipFill>
          <a:blip r:embed="rId2"/>
          <a:stretch>
            <a:fillRect/>
          </a:stretch>
        </p:blipFill>
        <p:spPr>
          <a:xfrm>
            <a:off x="2429464" y="1158820"/>
            <a:ext cx="8111067" cy="2947293"/>
          </a:xfrm>
        </p:spPr>
      </p:pic>
      <p:sp>
        <p:nvSpPr>
          <p:cNvPr id="4" name="Slayt Numarası Yer Tutucusu 3">
            <a:extLst>
              <a:ext uri="{FF2B5EF4-FFF2-40B4-BE49-F238E27FC236}">
                <a16:creationId xmlns:a16="http://schemas.microsoft.com/office/drawing/2014/main" id="{1F021F49-C6DE-48B9-BE2A-2DC1C0A46082}"/>
              </a:ext>
            </a:extLst>
          </p:cNvPr>
          <p:cNvSpPr>
            <a:spLocks noGrp="1"/>
          </p:cNvSpPr>
          <p:nvPr>
            <p:ph type="sldNum" sz="quarter" idx="12"/>
          </p:nvPr>
        </p:nvSpPr>
        <p:spPr/>
        <p:txBody>
          <a:bodyPr/>
          <a:lstStyle/>
          <a:p>
            <a:fld id="{D57F1E4F-1CFF-5643-939E-217C01CDF565}" type="slidenum">
              <a:rPr lang="en-US" dirty="0"/>
              <a:pPr/>
              <a:t>17</a:t>
            </a:fld>
            <a:endParaRPr lang="en-US" dirty="0"/>
          </a:p>
        </p:txBody>
      </p:sp>
      <p:pic>
        <p:nvPicPr>
          <p:cNvPr id="6" name="Resim 6" descr="metin içeren bir resim&#10;&#10;Açıklama otomatik olarak oluşturuldu">
            <a:extLst>
              <a:ext uri="{FF2B5EF4-FFF2-40B4-BE49-F238E27FC236}">
                <a16:creationId xmlns:a16="http://schemas.microsoft.com/office/drawing/2014/main" id="{F55AF818-EEE9-4445-9665-C59023ED087B}"/>
              </a:ext>
            </a:extLst>
          </p:cNvPr>
          <p:cNvPicPr>
            <a:picLocks noChangeAspect="1"/>
          </p:cNvPicPr>
          <p:nvPr/>
        </p:nvPicPr>
        <p:blipFill>
          <a:blip r:embed="rId3"/>
          <a:stretch>
            <a:fillRect/>
          </a:stretch>
        </p:blipFill>
        <p:spPr>
          <a:xfrm>
            <a:off x="3225428" y="4111372"/>
            <a:ext cx="6680199" cy="2684880"/>
          </a:xfrm>
          <a:prstGeom prst="rect">
            <a:avLst/>
          </a:prstGeom>
        </p:spPr>
      </p:pic>
    </p:spTree>
    <p:extLst>
      <p:ext uri="{BB962C8B-B14F-4D97-AF65-F5344CB8AC3E}">
        <p14:creationId xmlns:p14="http://schemas.microsoft.com/office/powerpoint/2010/main" val="427217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7" descr="metin içeren bir resim&#10;&#10;Açıklama otomatik olarak oluşturuldu">
            <a:extLst>
              <a:ext uri="{FF2B5EF4-FFF2-40B4-BE49-F238E27FC236}">
                <a16:creationId xmlns:a16="http://schemas.microsoft.com/office/drawing/2014/main" id="{FD8E3029-F4DC-4130-8D0D-B559B46FD4AB}"/>
              </a:ext>
            </a:extLst>
          </p:cNvPr>
          <p:cNvPicPr>
            <a:picLocks noGrp="1" noChangeAspect="1"/>
          </p:cNvPicPr>
          <p:nvPr>
            <p:ph idx="1"/>
          </p:nvPr>
        </p:nvPicPr>
        <p:blipFill>
          <a:blip r:embed="rId2"/>
          <a:stretch>
            <a:fillRect/>
          </a:stretch>
        </p:blipFill>
        <p:spPr>
          <a:xfrm>
            <a:off x="1208985" y="1711943"/>
            <a:ext cx="10425022" cy="4103352"/>
          </a:xfrm>
        </p:spPr>
      </p:pic>
      <p:sp>
        <p:nvSpPr>
          <p:cNvPr id="4" name="Slayt Numarası Yer Tutucusu 3">
            <a:extLst>
              <a:ext uri="{FF2B5EF4-FFF2-40B4-BE49-F238E27FC236}">
                <a16:creationId xmlns:a16="http://schemas.microsoft.com/office/drawing/2014/main" id="{A8EDCE6D-7379-4243-A2D7-5F3BC8F87115}"/>
              </a:ext>
            </a:extLst>
          </p:cNvPr>
          <p:cNvSpPr>
            <a:spLocks noGrp="1"/>
          </p:cNvSpPr>
          <p:nvPr>
            <p:ph type="sldNum" sz="quarter" idx="12"/>
          </p:nvPr>
        </p:nvSpPr>
        <p:spPr/>
        <p:txBody>
          <a:bodyPr/>
          <a:lstStyle/>
          <a:p>
            <a:fld id="{D57F1E4F-1CFF-5643-939E-217C01CDF565}" type="slidenum">
              <a:rPr lang="en-US" dirty="0"/>
              <a:pPr/>
              <a:t>18</a:t>
            </a:fld>
            <a:endParaRPr lang="en-US" dirty="0"/>
          </a:p>
        </p:txBody>
      </p:sp>
      <p:sp>
        <p:nvSpPr>
          <p:cNvPr id="6" name="Başlık 1">
            <a:extLst>
              <a:ext uri="{FF2B5EF4-FFF2-40B4-BE49-F238E27FC236}">
                <a16:creationId xmlns:a16="http://schemas.microsoft.com/office/drawing/2014/main" id="{35C6F08E-5FC4-4850-A8B2-C96D4964BD54}"/>
              </a:ext>
            </a:extLst>
          </p:cNvPr>
          <p:cNvSpPr>
            <a:spLocks noGrp="1"/>
          </p:cNvSpPr>
          <p:nvPr>
            <p:ph type="title"/>
          </p:nvPr>
        </p:nvSpPr>
        <p:spPr>
          <a:xfrm>
            <a:off x="1845036" y="511221"/>
            <a:ext cx="9955909" cy="1280890"/>
          </a:xfrm>
        </p:spPr>
        <p:txBody>
          <a:bodyPr/>
          <a:lstStyle/>
          <a:p>
            <a:r>
              <a:rPr lang="tr-TR">
                <a:ea typeface="+mj-lt"/>
                <a:cs typeface="+mj-lt"/>
              </a:rPr>
              <a:t>Builder Design Pattern Uygulama Örneği -1 </a:t>
            </a:r>
            <a:endParaRPr lang="tr-TR"/>
          </a:p>
        </p:txBody>
      </p:sp>
    </p:spTree>
    <p:extLst>
      <p:ext uri="{BB962C8B-B14F-4D97-AF65-F5344CB8AC3E}">
        <p14:creationId xmlns:p14="http://schemas.microsoft.com/office/powerpoint/2010/main" val="240079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760370" y="624110"/>
            <a:ext cx="9744242" cy="1280890"/>
          </a:xfrm>
        </p:spPr>
        <p:txBody>
          <a:bodyPr>
            <a:normAutofit/>
          </a:bodyPr>
          <a:lstStyle/>
          <a:p>
            <a:r>
              <a:rPr lang="tr-TR" noProof="1">
                <a:ea typeface="+mj-lt"/>
                <a:cs typeface="+mj-lt"/>
              </a:rPr>
              <a:t>Builder Design Pattern</a:t>
            </a:r>
            <a:r>
              <a:rPr lang="tr-TR" noProof="1"/>
              <a:t>Uygulama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97738" cy="5256217"/>
          </a:xfrm>
        </p:spPr>
        <p:txBody>
          <a:bodyPr vert="horz" lIns="91440" tIns="45720" rIns="91440" bIns="45720" rtlCol="0" anchor="t">
            <a:normAutofit fontScale="92500" lnSpcReduction="10000"/>
          </a:bodyPr>
          <a:lstStyle/>
          <a:p>
            <a:pPr algn="just">
              <a:buFont typeface="Wingdings" charset="2"/>
              <a:buChar char="§"/>
            </a:pPr>
            <a:r>
              <a:rPr lang="en-US" noProof="1">
                <a:ea typeface="+mn-lt"/>
                <a:cs typeface="+mn-lt"/>
              </a:rPr>
              <a:t>Bu örnekte ise </a:t>
            </a:r>
            <a:r>
              <a:rPr lang="en-US" b="1" noProof="1">
                <a:ea typeface="+mn-lt"/>
                <a:cs typeface="+mn-lt"/>
              </a:rPr>
              <a:t>User</a:t>
            </a:r>
            <a:r>
              <a:rPr lang="en-US" noProof="1">
                <a:ea typeface="+mn-lt"/>
                <a:cs typeface="+mn-lt"/>
              </a:rPr>
              <a:t> sınıfımız olsun ve bunun dört tane özelliği olsun. Bu sınıftan nesne oluşturmak istediğimizde zorunlu olan iki özellik için bir yapılandırıcı(constructor) yapmak ve diğer özellikler içinde bu constructor’u overload(aşırı yükleme) etmek zorunda kalmaktadır.</a:t>
            </a:r>
          </a:p>
          <a:p>
            <a:pPr algn="just">
              <a:buFont typeface="Wingdings" charset="2"/>
              <a:buChar char="§"/>
            </a:pPr>
            <a:r>
              <a:rPr lang="en-US" noProof="1">
                <a:ea typeface="+mn-lt"/>
                <a:cs typeface="+mn-lt"/>
              </a:rPr>
              <a:t>Yalnızca birkaç özellik(property) olduğunda büyük sorun teşkil etmeyebilir, ancak özellik sayısı arttıkça kodun okunması ve bakımı daha zorlaşmaktadır. Daha da önemlisi, bu sınıfı kullanacak diğer kişiler için gittikçe zorlaşmaktadır. Hangi yapılandırıcının(constructor) çağıralacağını veya elinizde e-mail yok gsm numarası varsa hangisi ile nesne oluşturulacağını anlamanız gerekmektedir.</a:t>
            </a:r>
            <a:endParaRPr lang="en-US" noProof="1"/>
          </a:p>
          <a:p>
            <a:pPr algn="just">
              <a:buFont typeface="Wingdings" charset="2"/>
              <a:buChar char="§"/>
            </a:pPr>
            <a:r>
              <a:rPr lang="en-US" noProof="1">
                <a:ea typeface="+mn-lt"/>
                <a:cs typeface="+mn-lt"/>
              </a:rPr>
              <a:t>Peki bu aşama da ne yapabiliriz ? Zorunlu olan iki parametre için bir constructor ve diğer parametreler için getter-setter koyarak sınıfımızı tasarlayabiliriz. Ancak bu çözümün iki ana sorunu vardır;</a:t>
            </a:r>
            <a:endParaRPr lang="en-US" dirty="0">
              <a:ea typeface="+mn-lt"/>
              <a:cs typeface="+mn-lt"/>
            </a:endParaRPr>
          </a:p>
          <a:p>
            <a:pPr algn="just">
              <a:buFont typeface="Wingdings" charset="2"/>
              <a:buChar char="§"/>
            </a:pPr>
            <a:r>
              <a:rPr lang="en-US" noProof="1">
                <a:ea typeface="+mn-lt"/>
                <a:cs typeface="+mn-lt"/>
              </a:rPr>
              <a:t>Sınıfın sahip olduğu tüm dört özellik için değerleri olan bir User nesnesi oluşturmak istiyorsanız, nesnenin, tüm setter yöntemleri çağrılıncaya kadar tam bir duruma sahip olmayacaktır.</a:t>
            </a:r>
            <a:endParaRPr lang="en-US" dirty="0"/>
          </a:p>
          <a:p>
            <a:pPr algn="just">
              <a:buFont typeface="Wingdings" charset="2"/>
              <a:buChar char="§"/>
            </a:pPr>
            <a:r>
              <a:rPr lang="en-US" noProof="1">
                <a:ea typeface="+mn-lt"/>
                <a:cs typeface="+mn-lt"/>
              </a:rPr>
              <a:t>Sınıf tamamiyle dışarı açık ve kullanıcı nesnenin tüm özellikleri değiştirilebilir şekildedir.</a:t>
            </a:r>
            <a:endParaRPr lang="en-US" dirty="0"/>
          </a:p>
          <a:p>
            <a:pPr algn="just">
              <a:buFont typeface="Wingdings" charset="2"/>
              <a:buChar char="§"/>
            </a:pPr>
            <a:r>
              <a:rPr lang="en-US" noProof="1">
                <a:ea typeface="+mn-lt"/>
                <a:cs typeface="+mn-lt"/>
              </a:rPr>
              <a:t>Bizim isteğimiz ise sadece istenilen özelliklerle User nesnesi yaratmak başka hiçbir müdahele yapamamaktır. Bu yüzden Builder tasarım şablonu kullanılır.</a:t>
            </a:r>
            <a:endParaRPr lang="en-US" noProof="1"/>
          </a:p>
          <a:p>
            <a:pPr algn="just">
              <a:buFont typeface="Wingdings" charset="2"/>
              <a:buChar char="§"/>
            </a:pPr>
            <a:endParaRPr lang="en-US" noProof="1"/>
          </a:p>
          <a:p>
            <a:pPr algn="just">
              <a:buFont typeface="Wingdings" charset="2"/>
              <a:buChar char="§"/>
            </a:pPr>
            <a:endParaRPr lang="en-US" noProof="1"/>
          </a:p>
        </p:txBody>
      </p:sp>
    </p:spTree>
    <p:extLst>
      <p:ext uri="{BB962C8B-B14F-4D97-AF65-F5344CB8AC3E}">
        <p14:creationId xmlns:p14="http://schemas.microsoft.com/office/powerpoint/2010/main" val="52763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vert="horz" lIns="91440" tIns="45720" rIns="91440" bIns="45720" rtlCol="0" anchor="t">
            <a:normAutofit lnSpcReduction="10000"/>
          </a:bodyPr>
          <a:lstStyle/>
          <a:p>
            <a:pPr>
              <a:buFont typeface="Wingdings" charset="2"/>
              <a:buChar char="§"/>
            </a:pPr>
            <a:r>
              <a:rPr lang="tr-TR" noProof="1"/>
              <a:t>Builder Tasarım Deseni nedir?</a:t>
            </a:r>
            <a:endParaRPr lang="tr-TR" b="1" noProof="1"/>
          </a:p>
          <a:p>
            <a:pPr>
              <a:buFont typeface="Wingdings" charset="2"/>
              <a:buChar char="§"/>
            </a:pPr>
            <a:r>
              <a:rPr lang="tr-TR" noProof="1">
                <a:ea typeface="+mn-lt"/>
                <a:cs typeface="+mn-lt"/>
              </a:rPr>
              <a:t>Avantajları ve Dezavantajları</a:t>
            </a:r>
          </a:p>
          <a:p>
            <a:pPr>
              <a:buFont typeface="Wingdings" charset="2"/>
              <a:buChar char="§"/>
            </a:pPr>
            <a:r>
              <a:rPr lang="tr-TR" noProof="1"/>
              <a:t>Uml sınıf diyagramı</a:t>
            </a:r>
          </a:p>
          <a:p>
            <a:pPr>
              <a:buFont typeface="Wingdings" charset="2"/>
              <a:buChar char="§"/>
            </a:pPr>
            <a:r>
              <a:rPr lang="tr-TR" noProof="1"/>
              <a:t>Builder Örneği -1 </a:t>
            </a:r>
          </a:p>
          <a:p>
            <a:pPr>
              <a:buFont typeface="Wingdings" charset="2"/>
              <a:buChar char="§"/>
            </a:pPr>
            <a:r>
              <a:rPr lang="tr-TR" noProof="1"/>
              <a:t>Builder Örneği -2</a:t>
            </a:r>
          </a:p>
          <a:p>
            <a:pPr>
              <a:buFont typeface="Wingdings" charset="2"/>
              <a:buChar char="§"/>
            </a:pPr>
            <a:r>
              <a:rPr lang="tr-TR" noProof="1">
                <a:ea typeface="+mn-lt"/>
                <a:cs typeface="+mn-lt"/>
              </a:rPr>
              <a:t>Builder </a:t>
            </a:r>
            <a:r>
              <a:rPr lang="tr-TR" noProof="1"/>
              <a:t>Uygulaması -1</a:t>
            </a:r>
          </a:p>
          <a:p>
            <a:pPr>
              <a:buFont typeface="Wingdings" charset="2"/>
              <a:buChar char="§"/>
            </a:pPr>
            <a:r>
              <a:rPr lang="tr-TR" noProof="1">
                <a:ea typeface="+mn-lt"/>
                <a:cs typeface="+mn-lt"/>
              </a:rPr>
              <a:t>Builder </a:t>
            </a:r>
            <a:r>
              <a:rPr lang="tr-TR" noProof="1"/>
              <a:t>Uygulaması -2</a:t>
            </a:r>
          </a:p>
          <a:p>
            <a:pPr>
              <a:buFont typeface="Wingdings" charset="2"/>
              <a:buChar char="§"/>
            </a:pPr>
            <a:r>
              <a:rPr lang="tr-TR" noProof="1">
                <a:ea typeface="+mn-lt"/>
                <a:cs typeface="+mn-lt"/>
              </a:rPr>
              <a:t>Builder Uygulaması -3</a:t>
            </a:r>
          </a:p>
          <a:p>
            <a:pPr>
              <a:buFont typeface="Wingdings" charset="2"/>
              <a:buChar char="§"/>
            </a:pPr>
            <a:r>
              <a:rPr lang="tr-TR" noProof="1"/>
              <a:t>Sonuç</a:t>
            </a:r>
          </a:p>
          <a:p>
            <a:pPr>
              <a:buFont typeface="Wingdings" charset="2"/>
              <a:buChar char="§"/>
            </a:pPr>
            <a:r>
              <a:rPr lang="tr-TR" noProof="1"/>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8" descr="Kurumsal Kimlik | Burdur Mehmet Akif Ersoy Üniversitesi">
            <a:extLst>
              <a:ext uri="{FF2B5EF4-FFF2-40B4-BE49-F238E27FC236}">
                <a16:creationId xmlns:a16="http://schemas.microsoft.com/office/drawing/2014/main" id="{9E6DEBDC-868E-48C5-8316-305D8ACCAB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4"/>
            <a:extLst>
              <a:ext uri="{FF2B5EF4-FFF2-40B4-BE49-F238E27FC236}">
                <a16:creationId xmlns:a16="http://schemas.microsoft.com/office/drawing/2014/main" id="{5E0CEE4C-9B47-48D3-9C95-A5768F3000F3}"/>
              </a:ext>
            </a:extLst>
          </p:cNvPr>
          <p:cNvPicPr>
            <a:picLocks noChangeAspect="1"/>
          </p:cNvPicPr>
          <p:nvPr/>
        </p:nvPicPr>
        <p:blipFill>
          <a:blip r:embed="rId5"/>
          <a:stretch>
            <a:fillRect/>
          </a:stretch>
        </p:blipFill>
        <p:spPr>
          <a:xfrm>
            <a:off x="10228222" y="5153978"/>
            <a:ext cx="1778435" cy="1633526"/>
          </a:xfrm>
          <a:prstGeom prst="rect">
            <a:avLst/>
          </a:prstGeom>
        </p:spPr>
      </p:pic>
      <p:sp>
        <p:nvSpPr>
          <p:cNvPr id="9" name="Dikdörtgen 8">
            <a:extLst>
              <a:ext uri="{FF2B5EF4-FFF2-40B4-BE49-F238E27FC236}">
                <a16:creationId xmlns:a16="http://schemas.microsoft.com/office/drawing/2014/main" id="{119B20A2-A534-4B18-BCEA-DDD3194F8470}"/>
              </a:ext>
            </a:extLst>
          </p:cNvPr>
          <p:cNvSpPr/>
          <p:nvPr/>
        </p:nvSpPr>
        <p:spPr>
          <a:xfrm>
            <a:off x="9572776" y="6543161"/>
            <a:ext cx="2772989" cy="276999"/>
          </a:xfrm>
          <a:prstGeom prst="rect">
            <a:avLst/>
          </a:prstGeom>
          <a:noFill/>
        </p:spPr>
        <p:txBody>
          <a:bodyPr wrap="square" lIns="91440" tIns="45720" rIns="91440" bIns="45720">
            <a:spAutoFit/>
          </a:bodyPr>
          <a:lstStyle/>
          <a:p>
            <a:pPr algn="ctr"/>
            <a:r>
              <a:rPr lang="tr-TR" sz="1200" b="0" cap="none" spc="0" dirty="0">
                <a:ln w="0"/>
                <a:effectLst>
                  <a:outerShdw blurRad="38100" dist="19050" dir="2700000" algn="tl" rotWithShape="0">
                    <a:schemeClr val="dk1">
                      <a:alpha val="40000"/>
                    </a:schemeClr>
                  </a:outerShdw>
                </a:effectLst>
                <a:hlinkClick r:id="rId6">
                  <a:extLst>
                    <a:ext uri="{A12FA001-AC4F-418D-AE19-62706E023703}">
                      <ahyp:hlinkClr xmlns:ahyp="http://schemas.microsoft.com/office/drawing/2018/hyperlinkcolor" val="tx"/>
                    </a:ext>
                  </a:extLst>
                </a:hlinkClick>
              </a:rPr>
              <a:t>http://youtube.com/bmdersleri</a:t>
            </a:r>
            <a:endParaRPr lang="tr-TR" sz="1200" b="0" cap="none" spc="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1DC89323-B8CD-4B9D-AEDF-DA5212DD9AEA}"/>
              </a:ext>
            </a:extLst>
          </p:cNvPr>
          <p:cNvSpPr>
            <a:spLocks noGrp="1"/>
          </p:cNvSpPr>
          <p:nvPr>
            <p:ph type="sldNum" sz="quarter" idx="12"/>
          </p:nvPr>
        </p:nvSpPr>
        <p:spPr/>
        <p:txBody>
          <a:bodyPr/>
          <a:lstStyle/>
          <a:p>
            <a:fld id="{D57F1E4F-1CFF-5643-939E-217C01CDF565}" type="slidenum">
              <a:rPr lang="en-US" dirty="0"/>
              <a:pPr/>
              <a:t>20</a:t>
            </a:fld>
            <a:endParaRPr lang="en-US" dirty="0"/>
          </a:p>
        </p:txBody>
      </p:sp>
      <p:sp>
        <p:nvSpPr>
          <p:cNvPr id="6" name="Başlık 1">
            <a:extLst>
              <a:ext uri="{FF2B5EF4-FFF2-40B4-BE49-F238E27FC236}">
                <a16:creationId xmlns:a16="http://schemas.microsoft.com/office/drawing/2014/main" id="{0C4C3952-E4CB-4215-8344-D22AFDF3E057}"/>
              </a:ext>
            </a:extLst>
          </p:cNvPr>
          <p:cNvSpPr>
            <a:spLocks noGrp="1"/>
          </p:cNvSpPr>
          <p:nvPr>
            <p:ph type="title"/>
          </p:nvPr>
        </p:nvSpPr>
        <p:spPr>
          <a:xfrm>
            <a:off x="1605147" y="553554"/>
            <a:ext cx="9744242" cy="1280890"/>
          </a:xfrm>
        </p:spPr>
        <p:txBody>
          <a:bodyPr>
            <a:normAutofit/>
          </a:bodyPr>
          <a:lstStyle/>
          <a:p>
            <a:r>
              <a:rPr lang="tr-TR" noProof="1">
                <a:ea typeface="+mj-lt"/>
                <a:cs typeface="+mj-lt"/>
              </a:rPr>
              <a:t>Builder Design Pattern</a:t>
            </a:r>
            <a:r>
              <a:rPr lang="tr-TR" noProof="1"/>
              <a:t>Uygulama Örneği -2 </a:t>
            </a:r>
          </a:p>
        </p:txBody>
      </p:sp>
      <p:pic>
        <p:nvPicPr>
          <p:cNvPr id="9" name="Resim 9" descr="metin içeren bir resim&#10;&#10;Açıklama otomatik olarak oluşturuldu">
            <a:extLst>
              <a:ext uri="{FF2B5EF4-FFF2-40B4-BE49-F238E27FC236}">
                <a16:creationId xmlns:a16="http://schemas.microsoft.com/office/drawing/2014/main" id="{FA73A9B5-80F4-4025-A3AE-45175F26AD53}"/>
              </a:ext>
            </a:extLst>
          </p:cNvPr>
          <p:cNvPicPr>
            <a:picLocks noGrp="1" noChangeAspect="1"/>
          </p:cNvPicPr>
          <p:nvPr>
            <p:ph idx="1"/>
          </p:nvPr>
        </p:nvPicPr>
        <p:blipFill>
          <a:blip r:embed="rId2"/>
          <a:stretch>
            <a:fillRect/>
          </a:stretch>
        </p:blipFill>
        <p:spPr>
          <a:xfrm>
            <a:off x="1049374" y="1258711"/>
            <a:ext cx="10414630" cy="5470955"/>
          </a:xfrm>
        </p:spPr>
      </p:pic>
    </p:spTree>
    <p:extLst>
      <p:ext uri="{BB962C8B-B14F-4D97-AF65-F5344CB8AC3E}">
        <p14:creationId xmlns:p14="http://schemas.microsoft.com/office/powerpoint/2010/main" val="3178094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E72FAC97-5E87-4300-B5BA-F25528976FC9}"/>
              </a:ext>
            </a:extLst>
          </p:cNvPr>
          <p:cNvSpPr>
            <a:spLocks noGrp="1"/>
          </p:cNvSpPr>
          <p:nvPr>
            <p:ph type="sldNum" sz="quarter" idx="12"/>
          </p:nvPr>
        </p:nvSpPr>
        <p:spPr/>
        <p:txBody>
          <a:bodyPr/>
          <a:lstStyle/>
          <a:p>
            <a:fld id="{D57F1E4F-1CFF-5643-939E-217C01CDF565}" type="slidenum">
              <a:rPr lang="en-US" dirty="0"/>
              <a:pPr/>
              <a:t>21</a:t>
            </a:fld>
            <a:endParaRPr lang="en-US" dirty="0"/>
          </a:p>
        </p:txBody>
      </p:sp>
      <p:sp>
        <p:nvSpPr>
          <p:cNvPr id="6" name="Başlık 1">
            <a:extLst>
              <a:ext uri="{FF2B5EF4-FFF2-40B4-BE49-F238E27FC236}">
                <a16:creationId xmlns:a16="http://schemas.microsoft.com/office/drawing/2014/main" id="{C98C97F5-4020-4D4F-BDF8-DB9536E56002}"/>
              </a:ext>
            </a:extLst>
          </p:cNvPr>
          <p:cNvSpPr>
            <a:spLocks noGrp="1"/>
          </p:cNvSpPr>
          <p:nvPr>
            <p:ph type="title"/>
          </p:nvPr>
        </p:nvSpPr>
        <p:spPr>
          <a:xfrm>
            <a:off x="1689814" y="426554"/>
            <a:ext cx="9744242" cy="1280890"/>
          </a:xfrm>
        </p:spPr>
        <p:txBody>
          <a:bodyPr>
            <a:normAutofit/>
          </a:bodyPr>
          <a:lstStyle/>
          <a:p>
            <a:r>
              <a:rPr lang="tr-TR" noProof="1">
                <a:ea typeface="+mj-lt"/>
                <a:cs typeface="+mj-lt"/>
              </a:rPr>
              <a:t>Builder Design Pattern</a:t>
            </a:r>
            <a:r>
              <a:rPr lang="tr-TR" noProof="1"/>
              <a:t>Uygulama Örneği -2 </a:t>
            </a:r>
          </a:p>
        </p:txBody>
      </p:sp>
      <p:pic>
        <p:nvPicPr>
          <p:cNvPr id="8" name="Resim 8" descr="metin içeren bir resim&#10;&#10;Açıklama otomatik olarak oluşturuldu">
            <a:extLst>
              <a:ext uri="{FF2B5EF4-FFF2-40B4-BE49-F238E27FC236}">
                <a16:creationId xmlns:a16="http://schemas.microsoft.com/office/drawing/2014/main" id="{D6A5A352-6A7D-4A15-A943-1F8360006C7E}"/>
              </a:ext>
            </a:extLst>
          </p:cNvPr>
          <p:cNvPicPr>
            <a:picLocks noGrp="1" noChangeAspect="1"/>
          </p:cNvPicPr>
          <p:nvPr>
            <p:ph idx="1"/>
          </p:nvPr>
        </p:nvPicPr>
        <p:blipFill>
          <a:blip r:embed="rId2"/>
          <a:stretch>
            <a:fillRect/>
          </a:stretch>
        </p:blipFill>
        <p:spPr>
          <a:xfrm>
            <a:off x="1310040" y="1377460"/>
            <a:ext cx="10231966" cy="5092347"/>
          </a:xfrm>
        </p:spPr>
      </p:pic>
    </p:spTree>
    <p:extLst>
      <p:ext uri="{BB962C8B-B14F-4D97-AF65-F5344CB8AC3E}">
        <p14:creationId xmlns:p14="http://schemas.microsoft.com/office/powerpoint/2010/main" val="374484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7" descr="metin, ekran, ekran görüntüsü içeren bir resim&#10;&#10;Açıklama otomatik olarak oluşturuldu">
            <a:extLst>
              <a:ext uri="{FF2B5EF4-FFF2-40B4-BE49-F238E27FC236}">
                <a16:creationId xmlns:a16="http://schemas.microsoft.com/office/drawing/2014/main" id="{00296A31-4108-46A5-B295-5BBD97F6565B}"/>
              </a:ext>
            </a:extLst>
          </p:cNvPr>
          <p:cNvPicPr>
            <a:picLocks noGrp="1" noChangeAspect="1"/>
          </p:cNvPicPr>
          <p:nvPr>
            <p:ph idx="1"/>
          </p:nvPr>
        </p:nvPicPr>
        <p:blipFill>
          <a:blip r:embed="rId2"/>
          <a:stretch>
            <a:fillRect/>
          </a:stretch>
        </p:blipFill>
        <p:spPr>
          <a:xfrm>
            <a:off x="1033285" y="2394165"/>
            <a:ext cx="10390363" cy="3129491"/>
          </a:xfrm>
        </p:spPr>
      </p:pic>
      <p:sp>
        <p:nvSpPr>
          <p:cNvPr id="4" name="Slayt Numarası Yer Tutucusu 3">
            <a:extLst>
              <a:ext uri="{FF2B5EF4-FFF2-40B4-BE49-F238E27FC236}">
                <a16:creationId xmlns:a16="http://schemas.microsoft.com/office/drawing/2014/main" id="{49B9AC93-6176-4F08-AC1B-6DDF99BF444E}"/>
              </a:ext>
            </a:extLst>
          </p:cNvPr>
          <p:cNvSpPr>
            <a:spLocks noGrp="1"/>
          </p:cNvSpPr>
          <p:nvPr>
            <p:ph type="sldNum" sz="quarter" idx="12"/>
          </p:nvPr>
        </p:nvSpPr>
        <p:spPr/>
        <p:txBody>
          <a:bodyPr/>
          <a:lstStyle/>
          <a:p>
            <a:fld id="{D57F1E4F-1CFF-5643-939E-217C01CDF565}" type="slidenum">
              <a:rPr lang="en-US" dirty="0"/>
              <a:pPr/>
              <a:t>22</a:t>
            </a:fld>
            <a:endParaRPr lang="en-US" dirty="0"/>
          </a:p>
        </p:txBody>
      </p:sp>
      <p:sp>
        <p:nvSpPr>
          <p:cNvPr id="6" name="Başlık 1">
            <a:extLst>
              <a:ext uri="{FF2B5EF4-FFF2-40B4-BE49-F238E27FC236}">
                <a16:creationId xmlns:a16="http://schemas.microsoft.com/office/drawing/2014/main" id="{3F0F562A-B766-4DBC-A10E-07EB06E5072E}"/>
              </a:ext>
            </a:extLst>
          </p:cNvPr>
          <p:cNvSpPr>
            <a:spLocks noGrp="1"/>
          </p:cNvSpPr>
          <p:nvPr>
            <p:ph type="title"/>
          </p:nvPr>
        </p:nvSpPr>
        <p:spPr>
          <a:xfrm>
            <a:off x="1689814" y="638221"/>
            <a:ext cx="9744242" cy="1280890"/>
          </a:xfrm>
        </p:spPr>
        <p:txBody>
          <a:bodyPr>
            <a:normAutofit/>
          </a:bodyPr>
          <a:lstStyle/>
          <a:p>
            <a:r>
              <a:rPr lang="tr-TR" noProof="1">
                <a:ea typeface="+mj-lt"/>
                <a:cs typeface="+mj-lt"/>
              </a:rPr>
              <a:t>Builder Design Pattern</a:t>
            </a:r>
            <a:r>
              <a:rPr lang="tr-TR" noProof="1"/>
              <a:t>Uygulama Örneği -2 </a:t>
            </a:r>
          </a:p>
        </p:txBody>
      </p:sp>
    </p:spTree>
    <p:extLst>
      <p:ext uri="{BB962C8B-B14F-4D97-AF65-F5344CB8AC3E}">
        <p14:creationId xmlns:p14="http://schemas.microsoft.com/office/powerpoint/2010/main" val="3279199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AC378AA-8A12-4ABC-BE18-854DF90932E6}"/>
              </a:ext>
            </a:extLst>
          </p:cNvPr>
          <p:cNvSpPr>
            <a:spLocks noGrp="1"/>
          </p:cNvSpPr>
          <p:nvPr>
            <p:ph idx="1"/>
          </p:nvPr>
        </p:nvSpPr>
        <p:spPr>
          <a:xfrm>
            <a:off x="1417990" y="1442156"/>
            <a:ext cx="8915400" cy="3777622"/>
          </a:xfrm>
        </p:spPr>
        <p:txBody>
          <a:bodyPr vert="horz" lIns="91440" tIns="45720" rIns="91440" bIns="45720" rtlCol="0" anchor="t">
            <a:normAutofit/>
          </a:bodyPr>
          <a:lstStyle/>
          <a:p>
            <a:pPr>
              <a:buFont typeface="Wingdings" charset="2"/>
              <a:buChar char="§"/>
            </a:pPr>
            <a:r>
              <a:rPr lang="tr-TR">
                <a:ea typeface="+mn-lt"/>
                <a:cs typeface="+mn-lt"/>
              </a:rPr>
              <a:t>Bazen projelerimizde nesnelerimize ait birçok özellik olabilir ve bu nesnelerimizi farklı farklı özellikler ile oluşturmak isteyebiliriz. Dolayısıyla çalıştığımız sınıflar içerisinde çok fazla parametre alan metodlar ve yapılandırıcılar kullanabilmekteyiz. Bu kullanılabilirliği ve okunabilirliği oldukça zorlaştırmamak için Builder tasarım deseni kullanılmaktadır. Bu yapıya bir diğer örneğimiz ise bilgisayar ve özelliklerinin yer aldığı bir projedir.</a:t>
            </a:r>
            <a:endParaRPr lang="tr-TR"/>
          </a:p>
        </p:txBody>
      </p:sp>
      <p:sp>
        <p:nvSpPr>
          <p:cNvPr id="4" name="Slayt Numarası Yer Tutucusu 3">
            <a:extLst>
              <a:ext uri="{FF2B5EF4-FFF2-40B4-BE49-F238E27FC236}">
                <a16:creationId xmlns:a16="http://schemas.microsoft.com/office/drawing/2014/main" id="{577B1DF6-929C-4728-9AF3-30D8612AD377}"/>
              </a:ext>
            </a:extLst>
          </p:cNvPr>
          <p:cNvSpPr>
            <a:spLocks noGrp="1"/>
          </p:cNvSpPr>
          <p:nvPr>
            <p:ph type="sldNum" sz="quarter" idx="12"/>
          </p:nvPr>
        </p:nvSpPr>
        <p:spPr/>
        <p:txBody>
          <a:bodyPr/>
          <a:lstStyle/>
          <a:p>
            <a:fld id="{D57F1E4F-1CFF-5643-939E-217C01CDF565}" type="slidenum">
              <a:rPr lang="en-US" dirty="0"/>
              <a:pPr/>
              <a:t>23</a:t>
            </a:fld>
            <a:endParaRPr lang="en-US" dirty="0"/>
          </a:p>
        </p:txBody>
      </p:sp>
      <p:sp>
        <p:nvSpPr>
          <p:cNvPr id="7" name="Başlık 1">
            <a:extLst>
              <a:ext uri="{FF2B5EF4-FFF2-40B4-BE49-F238E27FC236}">
                <a16:creationId xmlns:a16="http://schemas.microsoft.com/office/drawing/2014/main" id="{1D8FA123-8406-44F7-BC32-1AEB6C0E6C94}"/>
              </a:ext>
            </a:extLst>
          </p:cNvPr>
          <p:cNvSpPr>
            <a:spLocks noGrp="1"/>
          </p:cNvSpPr>
          <p:nvPr>
            <p:ph type="title"/>
          </p:nvPr>
        </p:nvSpPr>
        <p:spPr>
          <a:xfrm>
            <a:off x="1689814" y="638221"/>
            <a:ext cx="9744242" cy="1280890"/>
          </a:xfrm>
        </p:spPr>
        <p:txBody>
          <a:bodyPr>
            <a:normAutofit/>
          </a:bodyPr>
          <a:lstStyle/>
          <a:p>
            <a:r>
              <a:rPr lang="tr-TR" noProof="1">
                <a:ea typeface="+mj-lt"/>
                <a:cs typeface="+mj-lt"/>
              </a:rPr>
              <a:t>Builder Design Pattern</a:t>
            </a:r>
            <a:r>
              <a:rPr lang="tr-TR" noProof="1"/>
              <a:t>Uygulama Örneği -3 </a:t>
            </a:r>
          </a:p>
        </p:txBody>
      </p:sp>
      <p:pic>
        <p:nvPicPr>
          <p:cNvPr id="8" name="Resim 8" descr="metin, ekran, ekran görüntüsü, kapat içeren bir resim&#10;&#10;Açıklama otomatik olarak oluşturuldu">
            <a:extLst>
              <a:ext uri="{FF2B5EF4-FFF2-40B4-BE49-F238E27FC236}">
                <a16:creationId xmlns:a16="http://schemas.microsoft.com/office/drawing/2014/main" id="{87B06B67-C626-4769-BC39-A82402B0E45A}"/>
              </a:ext>
            </a:extLst>
          </p:cNvPr>
          <p:cNvPicPr>
            <a:picLocks noChangeAspect="1"/>
          </p:cNvPicPr>
          <p:nvPr/>
        </p:nvPicPr>
        <p:blipFill>
          <a:blip r:embed="rId2"/>
          <a:stretch>
            <a:fillRect/>
          </a:stretch>
        </p:blipFill>
        <p:spPr>
          <a:xfrm>
            <a:off x="1065362" y="3428286"/>
            <a:ext cx="10052754" cy="2784248"/>
          </a:xfrm>
          <a:prstGeom prst="rect">
            <a:avLst/>
          </a:prstGeom>
        </p:spPr>
      </p:pic>
    </p:spTree>
    <p:extLst>
      <p:ext uri="{BB962C8B-B14F-4D97-AF65-F5344CB8AC3E}">
        <p14:creationId xmlns:p14="http://schemas.microsoft.com/office/powerpoint/2010/main" val="899669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7" descr="metin içeren bir resim&#10;&#10;Açıklama otomatik olarak oluşturuldu">
            <a:extLst>
              <a:ext uri="{FF2B5EF4-FFF2-40B4-BE49-F238E27FC236}">
                <a16:creationId xmlns:a16="http://schemas.microsoft.com/office/drawing/2014/main" id="{4DF077D4-B9E6-4564-B840-B2A867AEB954}"/>
              </a:ext>
            </a:extLst>
          </p:cNvPr>
          <p:cNvPicPr>
            <a:picLocks noGrp="1" noChangeAspect="1"/>
          </p:cNvPicPr>
          <p:nvPr>
            <p:ph idx="1"/>
          </p:nvPr>
        </p:nvPicPr>
        <p:blipFill>
          <a:blip r:embed="rId2"/>
          <a:stretch>
            <a:fillRect/>
          </a:stretch>
        </p:blipFill>
        <p:spPr>
          <a:xfrm>
            <a:off x="3249537" y="1075266"/>
            <a:ext cx="5082973" cy="5781398"/>
          </a:xfrm>
        </p:spPr>
      </p:pic>
      <p:sp>
        <p:nvSpPr>
          <p:cNvPr id="4" name="Slayt Numarası Yer Tutucusu 3">
            <a:extLst>
              <a:ext uri="{FF2B5EF4-FFF2-40B4-BE49-F238E27FC236}">
                <a16:creationId xmlns:a16="http://schemas.microsoft.com/office/drawing/2014/main" id="{3847A6F5-B727-4019-82D8-D0E691E84984}"/>
              </a:ext>
            </a:extLst>
          </p:cNvPr>
          <p:cNvSpPr>
            <a:spLocks noGrp="1"/>
          </p:cNvSpPr>
          <p:nvPr>
            <p:ph type="sldNum" sz="quarter" idx="12"/>
          </p:nvPr>
        </p:nvSpPr>
        <p:spPr/>
        <p:txBody>
          <a:bodyPr/>
          <a:lstStyle/>
          <a:p>
            <a:fld id="{D57F1E4F-1CFF-5643-939E-217C01CDF565}" type="slidenum">
              <a:rPr lang="en-US" dirty="0"/>
              <a:pPr/>
              <a:t>24</a:t>
            </a:fld>
            <a:endParaRPr lang="en-US" dirty="0"/>
          </a:p>
        </p:txBody>
      </p:sp>
      <p:sp>
        <p:nvSpPr>
          <p:cNvPr id="6" name="Başlık 1">
            <a:extLst>
              <a:ext uri="{FF2B5EF4-FFF2-40B4-BE49-F238E27FC236}">
                <a16:creationId xmlns:a16="http://schemas.microsoft.com/office/drawing/2014/main" id="{760E2915-7A36-4EFE-B45C-FCF40727374D}"/>
              </a:ext>
            </a:extLst>
          </p:cNvPr>
          <p:cNvSpPr>
            <a:spLocks noGrp="1"/>
          </p:cNvSpPr>
          <p:nvPr>
            <p:ph type="title"/>
          </p:nvPr>
        </p:nvSpPr>
        <p:spPr>
          <a:xfrm>
            <a:off x="1746258" y="426554"/>
            <a:ext cx="9744242" cy="1280890"/>
          </a:xfrm>
        </p:spPr>
        <p:txBody>
          <a:bodyPr>
            <a:normAutofit/>
          </a:bodyPr>
          <a:lstStyle/>
          <a:p>
            <a:r>
              <a:rPr lang="tr-TR" noProof="1">
                <a:ea typeface="+mj-lt"/>
                <a:cs typeface="+mj-lt"/>
              </a:rPr>
              <a:t>Builder Design Pattern</a:t>
            </a:r>
            <a:r>
              <a:rPr lang="tr-TR" noProof="1"/>
              <a:t>Uygulama Örneği -3 </a:t>
            </a:r>
          </a:p>
        </p:txBody>
      </p:sp>
    </p:spTree>
    <p:extLst>
      <p:ext uri="{BB962C8B-B14F-4D97-AF65-F5344CB8AC3E}">
        <p14:creationId xmlns:p14="http://schemas.microsoft.com/office/powerpoint/2010/main" val="1382033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7" descr="metin içeren bir resim&#10;&#10;Açıklama otomatik olarak oluşturuldu">
            <a:extLst>
              <a:ext uri="{FF2B5EF4-FFF2-40B4-BE49-F238E27FC236}">
                <a16:creationId xmlns:a16="http://schemas.microsoft.com/office/drawing/2014/main" id="{7F78EE50-B52A-41D2-BD0E-712AA721ECA8}"/>
              </a:ext>
            </a:extLst>
          </p:cNvPr>
          <p:cNvPicPr>
            <a:picLocks noGrp="1" noChangeAspect="1"/>
          </p:cNvPicPr>
          <p:nvPr>
            <p:ph idx="1"/>
          </p:nvPr>
        </p:nvPicPr>
        <p:blipFill>
          <a:blip r:embed="rId2"/>
          <a:stretch>
            <a:fillRect/>
          </a:stretch>
        </p:blipFill>
        <p:spPr>
          <a:xfrm>
            <a:off x="1307247" y="1357489"/>
            <a:ext cx="10025883" cy="5188733"/>
          </a:xfrm>
        </p:spPr>
      </p:pic>
      <p:sp>
        <p:nvSpPr>
          <p:cNvPr id="4" name="Slayt Numarası Yer Tutucusu 3">
            <a:extLst>
              <a:ext uri="{FF2B5EF4-FFF2-40B4-BE49-F238E27FC236}">
                <a16:creationId xmlns:a16="http://schemas.microsoft.com/office/drawing/2014/main" id="{D75CAB31-1EA5-4D55-8FEB-38D1340B75FF}"/>
              </a:ext>
            </a:extLst>
          </p:cNvPr>
          <p:cNvSpPr>
            <a:spLocks noGrp="1"/>
          </p:cNvSpPr>
          <p:nvPr>
            <p:ph type="sldNum" sz="quarter" idx="12"/>
          </p:nvPr>
        </p:nvSpPr>
        <p:spPr/>
        <p:txBody>
          <a:bodyPr/>
          <a:lstStyle/>
          <a:p>
            <a:fld id="{D57F1E4F-1CFF-5643-939E-217C01CDF565}" type="slidenum">
              <a:rPr lang="en-US" dirty="0"/>
              <a:pPr/>
              <a:t>25</a:t>
            </a:fld>
            <a:endParaRPr lang="en-US" dirty="0"/>
          </a:p>
        </p:txBody>
      </p:sp>
      <p:sp>
        <p:nvSpPr>
          <p:cNvPr id="6" name="Başlık 1">
            <a:extLst>
              <a:ext uri="{FF2B5EF4-FFF2-40B4-BE49-F238E27FC236}">
                <a16:creationId xmlns:a16="http://schemas.microsoft.com/office/drawing/2014/main" id="{C3FB1FA4-E38C-466B-90FF-70364F3820BA}"/>
              </a:ext>
            </a:extLst>
          </p:cNvPr>
          <p:cNvSpPr>
            <a:spLocks noGrp="1"/>
          </p:cNvSpPr>
          <p:nvPr>
            <p:ph type="title"/>
          </p:nvPr>
        </p:nvSpPr>
        <p:spPr>
          <a:xfrm>
            <a:off x="1689814" y="638221"/>
            <a:ext cx="9744242" cy="1280890"/>
          </a:xfrm>
        </p:spPr>
        <p:txBody>
          <a:bodyPr>
            <a:normAutofit/>
          </a:bodyPr>
          <a:lstStyle/>
          <a:p>
            <a:r>
              <a:rPr lang="tr-TR" noProof="1">
                <a:ea typeface="+mj-lt"/>
                <a:cs typeface="+mj-lt"/>
              </a:rPr>
              <a:t>Builder Design Pattern</a:t>
            </a:r>
            <a:r>
              <a:rPr lang="tr-TR" noProof="1"/>
              <a:t>Uygulama Örneği -3 </a:t>
            </a:r>
          </a:p>
        </p:txBody>
      </p:sp>
    </p:spTree>
    <p:extLst>
      <p:ext uri="{BB962C8B-B14F-4D97-AF65-F5344CB8AC3E}">
        <p14:creationId xmlns:p14="http://schemas.microsoft.com/office/powerpoint/2010/main" val="2657148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7" descr="metin içeren bir resim&#10;&#10;Açıklama otomatik olarak oluşturuldu">
            <a:extLst>
              <a:ext uri="{FF2B5EF4-FFF2-40B4-BE49-F238E27FC236}">
                <a16:creationId xmlns:a16="http://schemas.microsoft.com/office/drawing/2014/main" id="{F51D5B3B-4A86-44BF-972B-6515CD017556}"/>
              </a:ext>
            </a:extLst>
          </p:cNvPr>
          <p:cNvPicPr>
            <a:picLocks noGrp="1" noChangeAspect="1"/>
          </p:cNvPicPr>
          <p:nvPr>
            <p:ph idx="1"/>
          </p:nvPr>
        </p:nvPicPr>
        <p:blipFill>
          <a:blip r:embed="rId2"/>
          <a:stretch>
            <a:fillRect/>
          </a:stretch>
        </p:blipFill>
        <p:spPr>
          <a:xfrm>
            <a:off x="850886" y="1625600"/>
            <a:ext cx="10966829" cy="4878288"/>
          </a:xfrm>
        </p:spPr>
      </p:pic>
      <p:sp>
        <p:nvSpPr>
          <p:cNvPr id="4" name="Slayt Numarası Yer Tutucusu 3">
            <a:extLst>
              <a:ext uri="{FF2B5EF4-FFF2-40B4-BE49-F238E27FC236}">
                <a16:creationId xmlns:a16="http://schemas.microsoft.com/office/drawing/2014/main" id="{E1C68AEB-5DD2-4725-A2CC-286C7E1A0822}"/>
              </a:ext>
            </a:extLst>
          </p:cNvPr>
          <p:cNvSpPr>
            <a:spLocks noGrp="1"/>
          </p:cNvSpPr>
          <p:nvPr>
            <p:ph type="sldNum" sz="quarter" idx="12"/>
          </p:nvPr>
        </p:nvSpPr>
        <p:spPr/>
        <p:txBody>
          <a:bodyPr/>
          <a:lstStyle/>
          <a:p>
            <a:fld id="{D57F1E4F-1CFF-5643-939E-217C01CDF565}" type="slidenum">
              <a:rPr lang="en-US" dirty="0"/>
              <a:pPr/>
              <a:t>26</a:t>
            </a:fld>
            <a:endParaRPr lang="en-US" dirty="0"/>
          </a:p>
        </p:txBody>
      </p:sp>
      <p:sp>
        <p:nvSpPr>
          <p:cNvPr id="6" name="Başlık 1">
            <a:extLst>
              <a:ext uri="{FF2B5EF4-FFF2-40B4-BE49-F238E27FC236}">
                <a16:creationId xmlns:a16="http://schemas.microsoft.com/office/drawing/2014/main" id="{BD0949FF-072D-46B0-B61F-57F7B522ECCD}"/>
              </a:ext>
            </a:extLst>
          </p:cNvPr>
          <p:cNvSpPr>
            <a:spLocks noGrp="1"/>
          </p:cNvSpPr>
          <p:nvPr>
            <p:ph type="title"/>
          </p:nvPr>
        </p:nvSpPr>
        <p:spPr>
          <a:xfrm>
            <a:off x="1689814" y="638221"/>
            <a:ext cx="9744242" cy="1280890"/>
          </a:xfrm>
        </p:spPr>
        <p:txBody>
          <a:bodyPr>
            <a:normAutofit/>
          </a:bodyPr>
          <a:lstStyle/>
          <a:p>
            <a:r>
              <a:rPr lang="tr-TR" noProof="1">
                <a:ea typeface="+mj-lt"/>
                <a:cs typeface="+mj-lt"/>
              </a:rPr>
              <a:t>Builder Design Pattern</a:t>
            </a:r>
            <a:r>
              <a:rPr lang="tr-TR" noProof="1"/>
              <a:t>Uygulama Örneği -3 </a:t>
            </a:r>
          </a:p>
        </p:txBody>
      </p:sp>
    </p:spTree>
    <p:extLst>
      <p:ext uri="{BB962C8B-B14F-4D97-AF65-F5344CB8AC3E}">
        <p14:creationId xmlns:p14="http://schemas.microsoft.com/office/powerpoint/2010/main" val="2163125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423592" y="624110"/>
            <a:ext cx="8911687" cy="1280890"/>
          </a:xfrm>
        </p:spPr>
        <p:txBody>
          <a:bodyPr>
            <a:normAutofit/>
          </a:bodyPr>
          <a:lstStyle/>
          <a:p>
            <a:r>
              <a:rPr lang="tr-TR" noProof="1"/>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64967" y="2044482"/>
            <a:ext cx="9733776" cy="3261710"/>
          </a:xfrm>
        </p:spPr>
        <p:txBody>
          <a:bodyPr vert="horz" lIns="91440" tIns="45720" rIns="91440" bIns="45720" rtlCol="0" anchor="t">
            <a:normAutofit/>
          </a:bodyPr>
          <a:lstStyle/>
          <a:p>
            <a:pPr algn="just">
              <a:buFont typeface="Wingdings" charset="2"/>
              <a:buChar char="§"/>
            </a:pPr>
            <a:r>
              <a:rPr lang="en-US" noProof="1">
                <a:ea typeface="+mn-lt"/>
                <a:cs typeface="+mn-lt"/>
              </a:rPr>
              <a:t>Builder Tasarım Deseni yaratımsal(creational) tasarım modellerinden biri olduğunu öğrendik.</a:t>
            </a:r>
            <a:endParaRPr lang="tr-TR" dirty="0"/>
          </a:p>
          <a:p>
            <a:pPr algn="just">
              <a:buFont typeface="Wingdings" charset="2"/>
              <a:buChar char="§"/>
            </a:pPr>
            <a:r>
              <a:rPr lang="en-US" noProof="1">
                <a:ea typeface="+mn-lt"/>
                <a:cs typeface="+mn-lt"/>
              </a:rPr>
              <a:t>Builder, ConcreteBuilder, Director, Product yapılarını tanımladık.</a:t>
            </a:r>
          </a:p>
          <a:p>
            <a:pPr algn="just">
              <a:buFont typeface="Wingdings" charset="2"/>
              <a:buChar char="§"/>
            </a:pPr>
            <a:r>
              <a:rPr lang="en-US" noProof="1">
                <a:ea typeface="+mn-lt"/>
                <a:cs typeface="+mn-lt"/>
              </a:rPr>
              <a:t>Builder (Kurucu) Tasarım Deseni karmaşık yapıdaki nesnelerin oluşturulmasında, istemcinin nesne tipi belirterek üretimi gerçekleştirilebilmesini sağlamak için kullanıldığını öğrendik.</a:t>
            </a:r>
            <a:endParaRPr lang="en-US" noProof="1"/>
          </a:p>
          <a:p>
            <a:pPr algn="just">
              <a:buFont typeface="Wingdings" charset="2"/>
              <a:buChar char="§"/>
            </a:pPr>
            <a:r>
              <a:rPr lang="en-US" noProof="1"/>
              <a:t>Uml diyagramını gösterdik.</a:t>
            </a:r>
          </a:p>
          <a:p>
            <a:pPr algn="just">
              <a:buFont typeface="Wingdings" charset="2"/>
              <a:buChar char="§"/>
            </a:pPr>
            <a:r>
              <a:rPr lang="en-US" noProof="1"/>
              <a:t>Günlük hayattan ve uygulama üzerinden örnekler gösterdik.</a:t>
            </a:r>
          </a:p>
          <a:p>
            <a:pPr algn="just"/>
            <a:endParaRPr lang="en-US" dirty="0"/>
          </a:p>
          <a:p>
            <a:pPr marL="0" indent="0" algn="just">
              <a:buNone/>
            </a:pPr>
            <a:endParaRPr lang="en-US" dirty="0"/>
          </a:p>
        </p:txBody>
      </p:sp>
    </p:spTree>
    <p:extLst>
      <p:ext uri="{BB962C8B-B14F-4D97-AF65-F5344CB8AC3E}">
        <p14:creationId xmlns:p14="http://schemas.microsoft.com/office/powerpoint/2010/main" val="2697588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968323" y="1385711"/>
            <a:ext cx="8985955" cy="4624288"/>
          </a:xfrm>
        </p:spPr>
        <p:txBody>
          <a:bodyPr vert="horz" lIns="91440" tIns="45720" rIns="91440" bIns="45720" rtlCol="0" anchor="t">
            <a:normAutofit fontScale="92500" lnSpcReduction="10000"/>
          </a:bodyPr>
          <a:lstStyle/>
          <a:p>
            <a:pPr>
              <a:buFont typeface="Wingdings" charset="2"/>
              <a:buChar char="§"/>
            </a:pPr>
            <a:r>
              <a:rPr lang="tr-TR" noProof="1"/>
              <a:t>Websiteler</a:t>
            </a:r>
            <a:br>
              <a:rPr lang="tr-TR" dirty="0"/>
            </a:br>
            <a:endParaRPr lang="tr-TR"/>
          </a:p>
          <a:p>
            <a:pPr>
              <a:buFont typeface="Wingdings" charset="2"/>
              <a:buChar char="§"/>
            </a:pPr>
            <a:r>
              <a:rPr lang="tr-TR" dirty="0">
                <a:ea typeface="+mn-lt"/>
                <a:cs typeface="+mn-lt"/>
                <a:hlinkClick r:id="rId2"/>
              </a:rPr>
              <a:t>https://www.buraksenyurt.com/post/Tasarc4b1m-Desenleri-Builder</a:t>
            </a:r>
            <a:endParaRPr lang="tr-TR" dirty="0"/>
          </a:p>
          <a:p>
            <a:pPr>
              <a:buFont typeface="Wingdings" charset="2"/>
              <a:buChar char="§"/>
            </a:pPr>
            <a:r>
              <a:rPr lang="tr-TR" dirty="0">
                <a:ea typeface="+mn-lt"/>
                <a:cs typeface="+mn-lt"/>
                <a:hlinkClick r:id="rId3"/>
              </a:rPr>
              <a:t>https://blog.burakkutbay.com/design-patterns-builder-pattern-nedir.html/</a:t>
            </a:r>
            <a:endParaRPr lang="tr-TR" dirty="0"/>
          </a:p>
          <a:p>
            <a:pPr>
              <a:buFont typeface="Wingdings" charset="2"/>
              <a:buChar char="§"/>
            </a:pPr>
            <a:r>
              <a:rPr lang="tr-TR" dirty="0">
                <a:ea typeface="+mn-lt"/>
                <a:cs typeface="+mn-lt"/>
                <a:hlinkClick r:id="rId4"/>
              </a:rPr>
              <a:t>https://tugrulbayrak.medium.com/builder-pattern-2f6fb1dbf4a0</a:t>
            </a:r>
            <a:endParaRPr lang="tr-TR" dirty="0"/>
          </a:p>
          <a:p>
            <a:pPr>
              <a:buFont typeface="Wingdings" charset="2"/>
              <a:buChar char="§"/>
            </a:pPr>
            <a:r>
              <a:rPr lang="tr-TR" dirty="0">
                <a:ea typeface="+mn-lt"/>
                <a:cs typeface="+mn-lt"/>
                <a:hlinkClick r:id="rId5"/>
              </a:rPr>
              <a:t>https://medium.com/@muratsuzen/builder-kurucu-tasar%C4%B1m-deseni-e8efb83b801c</a:t>
            </a:r>
            <a:endParaRPr lang="tr-TR" dirty="0"/>
          </a:p>
          <a:p>
            <a:pPr>
              <a:buFont typeface="Wingdings" charset="2"/>
              <a:buChar char="§"/>
            </a:pPr>
            <a:r>
              <a:rPr lang="tr-TR" dirty="0">
                <a:ea typeface="+mn-lt"/>
                <a:cs typeface="+mn-lt"/>
                <a:hlinkClick r:id="rId6"/>
              </a:rPr>
              <a:t>https://www.gencayyildiz.com/blog/c-builder-design-patternbuilder-tasarim-deseni/</a:t>
            </a:r>
            <a:endParaRPr lang="tr-TR" dirty="0"/>
          </a:p>
          <a:p>
            <a:pPr>
              <a:buFont typeface="Wingdings" charset="2"/>
              <a:buChar char="§"/>
            </a:pPr>
            <a:endParaRPr lang="tr-TR" dirty="0"/>
          </a:p>
          <a:p>
            <a:pPr>
              <a:buFont typeface="Wingdings" charset="2"/>
              <a:buChar char="§"/>
            </a:pPr>
            <a:r>
              <a:rPr lang="tr-TR" dirty="0"/>
              <a:t>Videolar</a:t>
            </a:r>
          </a:p>
          <a:p>
            <a:pPr>
              <a:buFont typeface="Wingdings" charset="2"/>
              <a:buChar char="§"/>
            </a:pPr>
            <a:r>
              <a:rPr lang="tr-TR" dirty="0">
                <a:ea typeface="+mn-lt"/>
                <a:cs typeface="+mn-lt"/>
                <a:hlinkClick r:id="rId7"/>
              </a:rPr>
              <a:t>https://www.youtube.com/watch?v=7sYO2osudJU&amp;list=PLwhxgey9h6nByDWOKcFqmm3ydbHF-RvBN&amp;index=6</a:t>
            </a:r>
            <a:endParaRPr lang="tr-TR" dirty="0"/>
          </a:p>
          <a:p>
            <a:pPr>
              <a:buFont typeface="Wingdings" charset="2"/>
              <a:buChar char="§"/>
            </a:pPr>
            <a:r>
              <a:rPr lang="tr-TR" dirty="0">
                <a:ea typeface="+mn-lt"/>
                <a:cs typeface="+mn-lt"/>
                <a:hlinkClick r:id="rId8"/>
              </a:rPr>
              <a:t>https://www.youtube.com/watch?v=Gj5CvADlI0g</a:t>
            </a:r>
            <a:endParaRPr lang="tr-TR" dirty="0">
              <a:ea typeface="+mn-lt"/>
              <a:cs typeface="+mn-lt"/>
            </a:endParaRPr>
          </a:p>
          <a:p>
            <a:endParaRPr lang="tr-TR" dirty="0">
              <a:ea typeface="+mn-lt"/>
              <a:cs typeface="+mn-lt"/>
            </a:endParaRP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5" name="Picture 8" descr="Kurumsal Kimlik | Burdur Mehmet Akif Ersoy Üniversitesi">
            <a:extLst>
              <a:ext uri="{FF2B5EF4-FFF2-40B4-BE49-F238E27FC236}">
                <a16:creationId xmlns:a16="http://schemas.microsoft.com/office/drawing/2014/main" id="{B9692603-E4BF-4B67-BABB-587E14DDD61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0292" t="8691" r="10665" b="11290"/>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8" name="Resim 7">
            <a:hlinkClick r:id="rId10"/>
            <a:extLst>
              <a:ext uri="{FF2B5EF4-FFF2-40B4-BE49-F238E27FC236}">
                <a16:creationId xmlns:a16="http://schemas.microsoft.com/office/drawing/2014/main" id="{E615FC51-021C-4530-9CCB-7B39F7838C2C}"/>
              </a:ext>
            </a:extLst>
          </p:cNvPr>
          <p:cNvPicPr>
            <a:picLocks noChangeAspect="1"/>
          </p:cNvPicPr>
          <p:nvPr/>
        </p:nvPicPr>
        <p:blipFill>
          <a:blip r:embed="rId11"/>
          <a:stretch>
            <a:fillRect/>
          </a:stretch>
        </p:blipFill>
        <p:spPr>
          <a:xfrm>
            <a:off x="9794742" y="4953001"/>
            <a:ext cx="1778435" cy="1633526"/>
          </a:xfrm>
          <a:prstGeom prst="rect">
            <a:avLst/>
          </a:prstGeom>
        </p:spPr>
      </p:pic>
      <p:sp>
        <p:nvSpPr>
          <p:cNvPr id="10" name="Dikdörtgen 9">
            <a:extLst>
              <a:ext uri="{FF2B5EF4-FFF2-40B4-BE49-F238E27FC236}">
                <a16:creationId xmlns:a16="http://schemas.microsoft.com/office/drawing/2014/main" id="{04E655F6-73B9-4FAB-871E-DBA2FF42B388}"/>
              </a:ext>
            </a:extLst>
          </p:cNvPr>
          <p:cNvSpPr/>
          <p:nvPr/>
        </p:nvSpPr>
        <p:spPr>
          <a:xfrm>
            <a:off x="9297466" y="6375757"/>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2"/>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3232513"/>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dirty="0" smtClean="0"/>
              <a:pPr/>
              <a:t>29</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46176" y="4529540"/>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dirty="0">
                <a:solidFill>
                  <a:srgbClr val="000000"/>
                </a:solidFill>
                <a:ea typeface="+mn-lt"/>
                <a:cs typeface="+mn-lt"/>
              </a:rPr>
              <a:t> </a:t>
            </a:r>
            <a:r>
              <a:rPr lang="tr-TR" b="1" dirty="0">
                <a:solidFill>
                  <a:srgbClr val="000000"/>
                </a:solidFill>
                <a:ea typeface="+mn-lt"/>
                <a:cs typeface="+mn-lt"/>
              </a:rPr>
              <a:t>Cennet Akal 1711404022</a:t>
            </a:r>
            <a:br>
              <a:rPr lang="tr-TR" b="1" dirty="0"/>
            </a:br>
            <a:r>
              <a:rPr lang="tr-TR" dirty="0">
                <a:solidFill>
                  <a:schemeClr val="tx1"/>
                </a:solidFill>
              </a:rPr>
              <a:t>E-posta                       : cennetakall@gmail.com</a:t>
            </a:r>
            <a:endParaRPr lang="tr-TR" dirty="0"/>
          </a:p>
          <a:p>
            <a:r>
              <a:rPr lang="tr-TR">
                <a:solidFill>
                  <a:schemeClr val="tx1"/>
                </a:solidFill>
              </a:rPr>
              <a:t>Tarih                            : 06/06/2021</a:t>
            </a:r>
          </a:p>
          <a:p>
            <a:r>
              <a:rPr lang="tr-TR">
                <a:solidFill>
                  <a:schemeClr val="tx1"/>
                </a:solidFill>
              </a:rPr>
              <a:t>Sürüm                         : v2</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a:extLst>
              <a:ext uri="{FF2B5EF4-FFF2-40B4-BE49-F238E27FC236}">
                <a16:creationId xmlns:a16="http://schemas.microsoft.com/office/drawing/2014/main" id="{E2792D4B-1016-4ED8-9CF3-B4FFBE7AB6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p:blipFill>
        <p:spPr bwMode="auto">
          <a:xfrm>
            <a:off x="4842154" y="245935"/>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745173" y="103740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İleri Programlama Dersi</a:t>
            </a:r>
            <a:endParaRPr lang="en-US" b="1" dirty="0">
              <a:ln/>
              <a:solidFill>
                <a:schemeClr val="accent3"/>
              </a:solidFill>
            </a:endParaRPr>
          </a:p>
        </p:txBody>
      </p:sp>
      <p:pic>
        <p:nvPicPr>
          <p:cNvPr id="12" name="Resim 11">
            <a:hlinkClick r:id="rId3"/>
            <a:extLst>
              <a:ext uri="{FF2B5EF4-FFF2-40B4-BE49-F238E27FC236}">
                <a16:creationId xmlns:a16="http://schemas.microsoft.com/office/drawing/2014/main" id="{6BDD6285-D7B4-4236-9241-3C7798F7D644}"/>
              </a:ext>
            </a:extLst>
          </p:cNvPr>
          <p:cNvPicPr>
            <a:picLocks noChangeAspect="1"/>
          </p:cNvPicPr>
          <p:nvPr/>
        </p:nvPicPr>
        <p:blipFill>
          <a:blip r:embed="rId4"/>
          <a:stretch>
            <a:fillRect/>
          </a:stretch>
        </p:blipFill>
        <p:spPr>
          <a:xfrm>
            <a:off x="880877" y="-28029"/>
            <a:ext cx="1778435" cy="1633526"/>
          </a:xfrm>
          <a:prstGeom prst="rect">
            <a:avLst/>
          </a:prstGeom>
        </p:spPr>
      </p:pic>
      <p:sp>
        <p:nvSpPr>
          <p:cNvPr id="13" name="Dikdörtgen 12">
            <a:extLst>
              <a:ext uri="{FF2B5EF4-FFF2-40B4-BE49-F238E27FC236}">
                <a16:creationId xmlns:a16="http://schemas.microsoft.com/office/drawing/2014/main" id="{9CA692D3-0526-46AB-B8B6-5B201CEEFBC0}"/>
              </a:ext>
            </a:extLst>
          </p:cNvPr>
          <p:cNvSpPr/>
          <p:nvPr/>
        </p:nvSpPr>
        <p:spPr>
          <a:xfrm>
            <a:off x="490929" y="1405544"/>
            <a:ext cx="2772989"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8" name="Picture 2">
            <a:extLst>
              <a:ext uri="{FF2B5EF4-FFF2-40B4-BE49-F238E27FC236}">
                <a16:creationId xmlns:a16="http://schemas.microsoft.com/office/drawing/2014/main" id="{1FB18176-8C29-4F50-9ACE-8E8E2FE1D844}"/>
              </a:ext>
            </a:extLst>
          </p:cNvPr>
          <p:cNvPicPr>
            <a:picLocks noChangeAspect="1" noChangeArrowheads="1"/>
          </p:cNvPicPr>
          <p:nvPr/>
        </p:nvPicPr>
        <p:blipFill>
          <a:blip r:embed="rId6"/>
          <a:srcRect/>
          <a:stretch/>
        </p:blipFill>
        <p:spPr bwMode="auto">
          <a:xfrm>
            <a:off x="9289425" y="242609"/>
            <a:ext cx="2685873" cy="1826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56703" y="638221"/>
            <a:ext cx="8911687" cy="1280890"/>
          </a:xfrm>
        </p:spPr>
        <p:txBody>
          <a:bodyPr>
            <a:normAutofit/>
          </a:bodyPr>
          <a:lstStyle/>
          <a:p>
            <a:r>
              <a:rPr lang="tr-TR" noProof="1"/>
              <a:t>Builder Tasarım Deseni nedir ?</a:t>
            </a:r>
            <a:br>
              <a:rPr lang="en-US" dirty="0"/>
            </a:b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278634"/>
            <a:ext cx="7485677" cy="5153832"/>
          </a:xfrm>
        </p:spPr>
        <p:txBody>
          <a:bodyPr vert="horz" lIns="91440" tIns="45720" rIns="91440" bIns="45720" rtlCol="0" anchor="t">
            <a:noAutofit/>
          </a:bodyPr>
          <a:lstStyle/>
          <a:p>
            <a:pPr algn="just">
              <a:buFont typeface="Wingdings" charset="2"/>
              <a:buChar char="§"/>
            </a:pPr>
            <a:endParaRPr lang="en-US" noProof="1">
              <a:ea typeface="+mn-lt"/>
              <a:cs typeface="+mn-lt"/>
            </a:endParaRPr>
          </a:p>
          <a:p>
            <a:pPr algn="just">
              <a:buFont typeface="Wingdings" charset="2"/>
              <a:buChar char="§"/>
            </a:pPr>
            <a:r>
              <a:rPr lang="en-US" noProof="1">
                <a:ea typeface="+mn-lt"/>
                <a:cs typeface="+mn-lt"/>
              </a:rPr>
              <a:t>Builder tasarım modeli, nesne yönelimli yazılımda yinelenen tasarım problemlerinin nasıl çözüleceğini açıklayan yaratımsal(creational) tasarım modellerinden  biridir. Yaratımsal tasarım kalıpları, yazılım nesnelerinin nasıl yaratılacağı hakkında genel olarak öneriler sunarak kullandığı esnek yapı sayesinde daha önceden belirlenen durumlara bağlı olarak gerekli nesneleri yaratır.</a:t>
            </a:r>
          </a:p>
          <a:p>
            <a:pPr algn="just">
              <a:buFont typeface="Wingdings" charset="2"/>
              <a:buChar char="§"/>
            </a:pPr>
            <a:r>
              <a:rPr lang="en-US" noProof="1">
                <a:ea typeface="+mn-lt"/>
                <a:cs typeface="+mn-lt"/>
              </a:rPr>
              <a:t>Nesne tabanlı programlamanın özü sınıflara dayanır. Sınıflardan nesneler yaratılır. Bunu yapmak için de constructorlar kullanılır. Sınıfımızda bulunan field sayısı fazla olursa birden çok constructora ihtiyaç duyulabilir. Haliyle her bir field eklendiğinde yeni bir constructor ekleme ihtiyacı hissedilebilir. Çünkü nesneyi oluştururken hangi field başta atama yapılacak ya da yapılmayacak anlaşılmamaktadır. İşte bu uzayıp giden parametre sayısından, karmaşık constructorlardan kurtulmak için Builder tasarım deseni güzel bir çözüm sunmaktadır.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511090" y="2421316"/>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ea typeface="+mj-lt"/>
                <a:cs typeface="+mj-lt"/>
              </a:rPr>
              <a:t>Builder Design Pattern</a:t>
            </a:r>
            <a:endParaRPr lang="tr-TR" noProof="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25415" y="1645522"/>
            <a:ext cx="10408642" cy="4589387"/>
          </a:xfrm>
        </p:spPr>
        <p:txBody>
          <a:bodyPr vert="horz" lIns="91440" tIns="45720" rIns="91440" bIns="45720" rtlCol="0" anchor="t">
            <a:normAutofit/>
          </a:bodyPr>
          <a:lstStyle/>
          <a:p>
            <a:pPr algn="just">
              <a:buFont typeface="Wingdings" charset="2"/>
              <a:buChar char="§"/>
            </a:pPr>
            <a:r>
              <a:rPr lang="tr-TR" noProof="1">
                <a:ea typeface="+mn-lt"/>
                <a:cs typeface="+mn-lt"/>
              </a:rPr>
              <a:t>Builder tasarım modelinin amacı, karmaşık bir nesnenin yapısını temsilinden ayırmaktır .</a:t>
            </a:r>
            <a:endParaRPr lang="tr-TR" dirty="0"/>
          </a:p>
          <a:p>
            <a:pPr algn="just">
              <a:buFont typeface="Wingdings" charset="2"/>
              <a:buChar char="§"/>
            </a:pPr>
            <a:r>
              <a:rPr lang="tr-TR" noProof="1">
                <a:ea typeface="+mn-lt"/>
                <a:cs typeface="+mn-lt"/>
              </a:rPr>
              <a:t>Bir başka deyişle; bir nesnenin oluşum aşamasında farklı nesnelere de ihtiyaç olduğu durumlarda kullanılır. Yani karmaşık yapıdaki bir nesne, değişik özelliklerin(nesnelerin) bir araya gelmesiyle oluşur. Birden fazla adım barındıran nesne üretim sürecinde, farklı parçalar birleştirilir ve istenilen tipteki nesne oluşturulmuş olur.</a:t>
            </a:r>
          </a:p>
          <a:p>
            <a:pPr algn="just">
              <a:buFont typeface="Wingdings" charset="2"/>
              <a:buChar char="§"/>
            </a:pPr>
            <a:r>
              <a:rPr lang="tr-TR" noProof="1">
                <a:ea typeface="+mn-lt"/>
                <a:cs typeface="+mn-lt"/>
              </a:rPr>
              <a:t>Builder deseninin başlıca yapıları aşağıda sıralandığı gibidir.</a:t>
            </a:r>
          </a:p>
          <a:p>
            <a:pPr algn="just">
              <a:buFont typeface="Wingdings" charset="2"/>
              <a:buChar char="§"/>
            </a:pPr>
            <a:r>
              <a:rPr lang="tr-TR" b="1" noProof="1">
                <a:ea typeface="+mn-lt"/>
                <a:cs typeface="+mn-lt"/>
              </a:rPr>
              <a:t>Builder:</a:t>
            </a:r>
            <a:r>
              <a:rPr lang="tr-TR" noProof="1">
                <a:ea typeface="+mn-lt"/>
                <a:cs typeface="+mn-lt"/>
              </a:rPr>
              <a:t> Product nesnesinin oluşturulması için gerekli soyut arayüzü sunar.</a:t>
            </a:r>
            <a:endParaRPr lang="tr-TR" noProof="1"/>
          </a:p>
          <a:p>
            <a:pPr algn="just">
              <a:buFont typeface="Wingdings" charset="2"/>
              <a:buChar char="§"/>
            </a:pPr>
            <a:r>
              <a:rPr lang="tr-TR" b="1" noProof="1">
                <a:ea typeface="+mn-lt"/>
                <a:cs typeface="+mn-lt"/>
              </a:rPr>
              <a:t>ConcreteBuilder: </a:t>
            </a:r>
            <a:r>
              <a:rPr lang="tr-TR" noProof="1">
                <a:ea typeface="+mn-lt"/>
                <a:cs typeface="+mn-lt"/>
              </a:rPr>
              <a:t>Product nesnesini oluşturur. Product ile ilişkili temel özellikleri de tesis eder ve Product' ın elde edilebilmesi için istemci tarafından gerekli arayüzü sunar.</a:t>
            </a:r>
            <a:endParaRPr lang="tr-TR" noProof="1"/>
          </a:p>
          <a:p>
            <a:pPr algn="just">
              <a:buFont typeface="Wingdings" charset="2"/>
              <a:buChar char="§"/>
            </a:pPr>
            <a:r>
              <a:rPr lang="tr-TR" b="1" noProof="1">
                <a:ea typeface="+mn-lt"/>
                <a:cs typeface="+mn-lt"/>
              </a:rPr>
              <a:t>Director:</a:t>
            </a:r>
            <a:r>
              <a:rPr lang="tr-TR" noProof="1">
                <a:ea typeface="+mn-lt"/>
                <a:cs typeface="+mn-lt"/>
              </a:rPr>
              <a:t> Builder arayüzünü kullanarak nesne örneklemesini yapar.</a:t>
            </a:r>
            <a:endParaRPr lang="tr-TR" noProof="1"/>
          </a:p>
          <a:p>
            <a:pPr algn="just">
              <a:buFont typeface="Wingdings" charset="2"/>
              <a:buChar char="§"/>
            </a:pPr>
            <a:r>
              <a:rPr lang="tr-TR" b="1" noProof="1">
                <a:ea typeface="+mn-lt"/>
                <a:cs typeface="+mn-lt"/>
              </a:rPr>
              <a:t>Product:</a:t>
            </a:r>
            <a:r>
              <a:rPr lang="tr-TR" noProof="1">
                <a:ea typeface="+mn-lt"/>
                <a:cs typeface="+mn-lt"/>
              </a:rPr>
              <a:t>Üretim sonucu ortaya çıkan nesneyi temsil eder.                                      </a:t>
            </a:r>
          </a:p>
          <a:p>
            <a:pPr algn="just">
              <a:buFont typeface="Wingdings" charset="2"/>
              <a:buChar char="§"/>
            </a:pPr>
            <a:r>
              <a:rPr lang="tr-TR" noProof="1">
                <a:ea typeface="+mn-lt"/>
                <a:cs typeface="+mn-lt"/>
              </a:rPr>
              <a:t>Dahili yapısı ConcreteBuilder tarafından inşa edilir.</a:t>
            </a:r>
            <a:endParaRPr lang="tr-TR" noProof="1"/>
          </a:p>
          <a:p>
            <a:pPr algn="just"/>
            <a:endParaRPr lang="tr-TR" dirty="0">
              <a:ea typeface="+mn-lt"/>
              <a:cs typeface="+mn-lt"/>
            </a:endParaRP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8A55D4-3B64-4CC3-8E14-567FABA09067}"/>
              </a:ext>
            </a:extLst>
          </p:cNvPr>
          <p:cNvSpPr>
            <a:spLocks noGrp="1"/>
          </p:cNvSpPr>
          <p:nvPr>
            <p:ph type="title"/>
          </p:nvPr>
        </p:nvSpPr>
        <p:spPr>
          <a:xfrm>
            <a:off x="2449151" y="494714"/>
            <a:ext cx="8911687" cy="1280890"/>
          </a:xfrm>
        </p:spPr>
        <p:txBody>
          <a:bodyPr/>
          <a:lstStyle/>
          <a:p>
            <a:r>
              <a:rPr lang="tr-TR" dirty="0">
                <a:ea typeface="+mj-lt"/>
                <a:cs typeface="+mj-lt"/>
              </a:rPr>
              <a:t>Avantajları ve Dezavantajları</a:t>
            </a:r>
          </a:p>
        </p:txBody>
      </p:sp>
      <p:sp>
        <p:nvSpPr>
          <p:cNvPr id="3" name="İçerik Yer Tutucusu 2">
            <a:extLst>
              <a:ext uri="{FF2B5EF4-FFF2-40B4-BE49-F238E27FC236}">
                <a16:creationId xmlns:a16="http://schemas.microsoft.com/office/drawing/2014/main" id="{ED69B15A-F75C-4DEC-AC40-5B7CD75BBAE8}"/>
              </a:ext>
            </a:extLst>
          </p:cNvPr>
          <p:cNvSpPr>
            <a:spLocks noGrp="1"/>
          </p:cNvSpPr>
          <p:nvPr>
            <p:ph idx="1"/>
          </p:nvPr>
        </p:nvSpPr>
        <p:spPr>
          <a:xfrm>
            <a:off x="1482156" y="1500997"/>
            <a:ext cx="10022456" cy="4410225"/>
          </a:xfrm>
        </p:spPr>
        <p:txBody>
          <a:bodyPr vert="horz" lIns="91440" tIns="45720" rIns="91440" bIns="45720" rtlCol="0" anchor="t">
            <a:normAutofit/>
          </a:bodyPr>
          <a:lstStyle/>
          <a:p>
            <a:pPr marL="0" indent="0">
              <a:buNone/>
            </a:pPr>
            <a:r>
              <a:rPr lang="tr-TR" b="1" noProof="1"/>
              <a:t>Avantajlar </a:t>
            </a:r>
            <a:endParaRPr lang="tr-TR" dirty="0"/>
          </a:p>
          <a:p>
            <a:pPr marL="0" indent="0">
              <a:buNone/>
            </a:pPr>
            <a:r>
              <a:rPr lang="tr-TR" noProof="1">
                <a:ea typeface="+mn-lt"/>
                <a:cs typeface="+mn-lt"/>
              </a:rPr>
              <a:t>Oluşturucu (Builder) modelinin avantajları şunları içerir: </a:t>
            </a:r>
            <a:endParaRPr lang="tr-TR" baseline="30000" noProof="1"/>
          </a:p>
          <a:p>
            <a:pPr marL="285750" indent="-285750">
              <a:buFont typeface="Wingdings" charset="2"/>
              <a:buChar char="§"/>
            </a:pPr>
            <a:r>
              <a:rPr lang="tr-TR" noProof="1">
                <a:ea typeface="+mn-lt"/>
                <a:cs typeface="+mn-lt"/>
              </a:rPr>
              <a:t>Bir ürünün dahili sunumunu değiştirmenize izin verir.</a:t>
            </a:r>
            <a:endParaRPr lang="tr-TR" noProof="1"/>
          </a:p>
          <a:p>
            <a:pPr marL="285750" indent="-285750">
              <a:buFont typeface="Wingdings" charset="2"/>
              <a:buChar char="§"/>
            </a:pPr>
            <a:r>
              <a:rPr lang="tr-TR" noProof="1">
                <a:ea typeface="+mn-lt"/>
                <a:cs typeface="+mn-lt"/>
              </a:rPr>
              <a:t>Yapım ve temsil için kodu kapsüller.</a:t>
            </a:r>
            <a:endParaRPr lang="tr-TR" noProof="1"/>
          </a:p>
          <a:p>
            <a:pPr marL="285750" indent="-285750">
              <a:buFont typeface="Wingdings" charset="2"/>
              <a:buChar char="§"/>
            </a:pPr>
            <a:r>
              <a:rPr lang="tr-TR" noProof="1">
                <a:ea typeface="+mn-lt"/>
                <a:cs typeface="+mn-lt"/>
              </a:rPr>
              <a:t>Sürecin aşamaları üzerinde kontrol sağlar.</a:t>
            </a:r>
            <a:endParaRPr lang="tr-TR" noProof="1"/>
          </a:p>
          <a:p>
            <a:pPr>
              <a:buNone/>
            </a:pPr>
            <a:r>
              <a:rPr lang="tr-TR" b="1" noProof="1"/>
              <a:t>Dezavantajlar </a:t>
            </a:r>
          </a:p>
          <a:p>
            <a:pPr>
              <a:buNone/>
            </a:pPr>
            <a:r>
              <a:rPr lang="tr-TR" noProof="1">
                <a:ea typeface="+mn-lt"/>
                <a:cs typeface="+mn-lt"/>
              </a:rPr>
              <a:t>Oluşturucu (Builder) modelinin dezavantajları şunları içerir: </a:t>
            </a:r>
            <a:endParaRPr lang="tr-TR" baseline="30000" noProof="1"/>
          </a:p>
          <a:p>
            <a:pPr marL="285750" indent="-285750">
              <a:buFont typeface="Wingdings"/>
              <a:buChar char="§"/>
            </a:pPr>
            <a:r>
              <a:rPr lang="tr-TR" noProof="1">
                <a:ea typeface="+mn-lt"/>
                <a:cs typeface="+mn-lt"/>
              </a:rPr>
              <a:t>Her ürün türü için ayrı bir ConcreteBuilder oluşturulmalıdır.</a:t>
            </a:r>
            <a:endParaRPr lang="tr-TR" noProof="1"/>
          </a:p>
          <a:p>
            <a:pPr marL="285750" indent="-285750">
              <a:buFont typeface="Wingdings"/>
              <a:buChar char="§"/>
            </a:pPr>
            <a:r>
              <a:rPr lang="tr-TR" noProof="1">
                <a:ea typeface="+mn-lt"/>
                <a:cs typeface="+mn-lt"/>
              </a:rPr>
              <a:t>Oluşturucu sınıfları değiştirilebilir olmalıdır.</a:t>
            </a:r>
            <a:endParaRPr lang="tr-TR" noProof="1"/>
          </a:p>
          <a:p>
            <a:pPr marL="285750" indent="-285750">
              <a:buFont typeface="Wingdings"/>
              <a:buChar char="§"/>
            </a:pPr>
            <a:r>
              <a:rPr lang="tr-TR" noProof="1">
                <a:ea typeface="+mn-lt"/>
                <a:cs typeface="+mn-lt"/>
              </a:rPr>
              <a:t>Bağımlılık enjeksiyonunu engelleyebilir.</a:t>
            </a:r>
            <a:endParaRPr lang="tr-TR" noProof="1"/>
          </a:p>
        </p:txBody>
      </p:sp>
      <p:sp>
        <p:nvSpPr>
          <p:cNvPr id="4" name="Slayt Numarası Yer Tutucusu 3">
            <a:extLst>
              <a:ext uri="{FF2B5EF4-FFF2-40B4-BE49-F238E27FC236}">
                <a16:creationId xmlns:a16="http://schemas.microsoft.com/office/drawing/2014/main" id="{44E4D89C-0F5E-4BB8-92F6-465A6342DF08}"/>
              </a:ext>
            </a:extLst>
          </p:cNvPr>
          <p:cNvSpPr>
            <a:spLocks noGrp="1"/>
          </p:cNvSpPr>
          <p:nvPr>
            <p:ph type="sldNum" sz="quarter" idx="12"/>
          </p:nvPr>
        </p:nvSpPr>
        <p:spPr/>
        <p:txBody>
          <a:bodyPr/>
          <a:lstStyle/>
          <a:p>
            <a:fld id="{D57F1E4F-1CFF-5643-939E-217C01CDF565}" type="slidenum">
              <a:rPr lang="en-US" dirty="0"/>
              <a:pPr/>
              <a:t>5</a:t>
            </a:fld>
            <a:endParaRPr lang="en-US" dirty="0"/>
          </a:p>
        </p:txBody>
      </p:sp>
    </p:spTree>
    <p:extLst>
      <p:ext uri="{BB962C8B-B14F-4D97-AF65-F5344CB8AC3E}">
        <p14:creationId xmlns:p14="http://schemas.microsoft.com/office/powerpoint/2010/main" val="109756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t>UML Diagram</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64081" y="1419745"/>
            <a:ext cx="10013531" cy="378529"/>
          </a:xfrm>
        </p:spPr>
        <p:txBody>
          <a:bodyPr vert="horz" lIns="91440" tIns="45720" rIns="91440" bIns="45720" rtlCol="0" anchor="t">
            <a:normAutofit/>
          </a:bodyPr>
          <a:lstStyle/>
          <a:p>
            <a:pPr algn="just">
              <a:buFont typeface="Wingdings" charset="2"/>
              <a:buChar char="§"/>
            </a:pPr>
            <a:r>
              <a:rPr lang="en-US" noProof="1">
                <a:ea typeface="+mn-lt"/>
                <a:cs typeface="+mn-lt"/>
              </a:rPr>
              <a:t>Bu yapıların aralarındaki ilişkileri aşağıdaki diyagram üzerindeki gibidir.</a:t>
            </a:r>
            <a:endParaRPr lang="en-US" noProof="1"/>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Resim 6">
            <a:extLst>
              <a:ext uri="{FF2B5EF4-FFF2-40B4-BE49-F238E27FC236}">
                <a16:creationId xmlns:a16="http://schemas.microsoft.com/office/drawing/2014/main" id="{7E4109EE-96FD-407E-A4AB-A8AA73AE3C09}"/>
              </a:ext>
            </a:extLst>
          </p:cNvPr>
          <p:cNvPicPr>
            <a:picLocks noChangeAspect="1"/>
          </p:cNvPicPr>
          <p:nvPr/>
        </p:nvPicPr>
        <p:blipFill>
          <a:blip r:embed="rId2"/>
          <a:stretch>
            <a:fillRect/>
          </a:stretch>
        </p:blipFill>
        <p:spPr>
          <a:xfrm>
            <a:off x="2706511" y="2010687"/>
            <a:ext cx="6510866" cy="4685182"/>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ea typeface="+mj-lt"/>
                <a:cs typeface="+mj-lt"/>
              </a:rPr>
              <a:t>Builder Design Pattern</a:t>
            </a:r>
            <a:r>
              <a:rPr lang="tr-TR" noProof="1"/>
              <a:t>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49900" y="2099491"/>
            <a:ext cx="6270694" cy="4185305"/>
          </a:xfrm>
        </p:spPr>
        <p:txBody>
          <a:bodyPr vert="horz" lIns="91440" tIns="45720" rIns="91440" bIns="45720" rtlCol="0" anchor="t">
            <a:normAutofit/>
          </a:bodyPr>
          <a:lstStyle/>
          <a:p>
            <a:pPr>
              <a:buFont typeface="Wingdings" charset="2"/>
              <a:buChar char="§"/>
            </a:pPr>
            <a:r>
              <a:rPr lang="en-US" noProof="1">
                <a:ea typeface="+mn-lt"/>
                <a:cs typeface="+mn-lt"/>
              </a:rPr>
              <a:t>Örneğin araba almak isteyen bir müşteri, arabanın marka, model, renk, beygir gücü gibi birbirinden farklı özelliklerini belirleyerek, talebi doğrultusunda yeni bir araba nesne oluşturulmasını ister.</a:t>
            </a:r>
            <a:endParaRPr lang="tr-TR" dirty="0"/>
          </a:p>
          <a:p>
            <a:pPr>
              <a:buFont typeface="Wingdings" charset="2"/>
              <a:buChar char="§"/>
            </a:pPr>
            <a:r>
              <a:rPr lang="en-US" noProof="1">
                <a:ea typeface="+mn-lt"/>
                <a:cs typeface="+mn-lt"/>
              </a:rPr>
              <a:t>Sipariş edilecek her arabanın markası, rengi, modeli, beygir gücü farklı olabileceğinden, sipariş için kullanılan Araba nesnesinin bu parametrelere dayalı oluşturulması istenmektedir. Builder şablonu, bu işlemi sistemin diğer bölümlerinden bağımsız olarak yürütebilmesi için kullanılmaktadır. Aslında tüm prensibi budur.</a:t>
            </a:r>
            <a:endParaRPr lang="en-US" dirty="0">
              <a:ea typeface="+mn-lt"/>
              <a:cs typeface="+mn-lt"/>
            </a:endParaRPr>
          </a:p>
          <a:p>
            <a:pPr marL="0" indent="0"/>
            <a:endParaRPr lang="en-US" noProof="1"/>
          </a:p>
          <a:p>
            <a:pPr algn="just"/>
            <a:endParaRPr lang="en-US" dirty="0"/>
          </a:p>
        </p:txBody>
      </p:sp>
      <p:pic>
        <p:nvPicPr>
          <p:cNvPr id="6" name="Resim 6">
            <a:extLst>
              <a:ext uri="{FF2B5EF4-FFF2-40B4-BE49-F238E27FC236}">
                <a16:creationId xmlns:a16="http://schemas.microsoft.com/office/drawing/2014/main" id="{2B446916-5887-43A7-95E4-2D74AFCDC2BD}"/>
              </a:ext>
            </a:extLst>
          </p:cNvPr>
          <p:cNvPicPr>
            <a:picLocks noChangeAspect="1"/>
          </p:cNvPicPr>
          <p:nvPr/>
        </p:nvPicPr>
        <p:blipFill>
          <a:blip r:embed="rId2"/>
          <a:stretch>
            <a:fillRect/>
          </a:stretch>
        </p:blipFill>
        <p:spPr>
          <a:xfrm>
            <a:off x="7729268" y="2096851"/>
            <a:ext cx="4324709" cy="3253768"/>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Başlık 1">
            <a:extLst>
              <a:ext uri="{FF2B5EF4-FFF2-40B4-BE49-F238E27FC236}">
                <a16:creationId xmlns:a16="http://schemas.microsoft.com/office/drawing/2014/main" id="{6BD41C72-AA6F-48B6-8397-8C58E763C2D3}"/>
              </a:ext>
            </a:extLst>
          </p:cNvPr>
          <p:cNvSpPr txBox="1">
            <a:spLocks/>
          </p:cNvSpPr>
          <p:nvPr/>
        </p:nvSpPr>
        <p:spPr>
          <a:xfrm>
            <a:off x="1652646" y="632736"/>
            <a:ext cx="10105008" cy="102209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noProof="1">
                <a:ea typeface="+mj-lt"/>
                <a:cs typeface="+mj-lt"/>
              </a:rPr>
              <a:t>Builder Design Pattern</a:t>
            </a:r>
            <a:r>
              <a:rPr lang="tr-TR" noProof="1"/>
              <a:t> </a:t>
            </a:r>
            <a:r>
              <a:rPr lang="tr-TR" noProof="1">
                <a:ea typeface="+mj-lt"/>
                <a:cs typeface="+mj-lt"/>
              </a:rPr>
              <a:t>Örneği -1 </a:t>
            </a:r>
            <a:r>
              <a:rPr lang="tr-TR" noProof="1"/>
              <a:t>(devam)</a:t>
            </a:r>
          </a:p>
        </p:txBody>
      </p:sp>
      <p:pic>
        <p:nvPicPr>
          <p:cNvPr id="11" name="Resim 11">
            <a:extLst>
              <a:ext uri="{FF2B5EF4-FFF2-40B4-BE49-F238E27FC236}">
                <a16:creationId xmlns:a16="http://schemas.microsoft.com/office/drawing/2014/main" id="{C90E2CA4-D551-4C32-9383-C4B9DC4E0466}"/>
              </a:ext>
            </a:extLst>
          </p:cNvPr>
          <p:cNvPicPr>
            <a:picLocks noChangeAspect="1"/>
          </p:cNvPicPr>
          <p:nvPr/>
        </p:nvPicPr>
        <p:blipFill>
          <a:blip r:embed="rId2"/>
          <a:stretch>
            <a:fillRect/>
          </a:stretch>
        </p:blipFill>
        <p:spPr>
          <a:xfrm>
            <a:off x="842514" y="1443017"/>
            <a:ext cx="10866407" cy="5079023"/>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noProof="1">
                <a:ea typeface="+mj-lt"/>
                <a:cs typeface="+mj-lt"/>
              </a:rPr>
              <a:t>Builder Design Pattern</a:t>
            </a:r>
            <a:r>
              <a:rPr lang="tr-TR" noProof="1"/>
              <a:t>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89304" y="1923235"/>
            <a:ext cx="5989392" cy="4113435"/>
          </a:xfrm>
        </p:spPr>
        <p:txBody>
          <a:bodyPr vert="horz" lIns="91440" tIns="45720" rIns="91440" bIns="45720" rtlCol="0" anchor="t">
            <a:normAutofit/>
          </a:bodyPr>
          <a:lstStyle/>
          <a:p>
            <a:pPr algn="just">
              <a:buFont typeface="Wingdings" charset="2"/>
              <a:buChar char="§"/>
            </a:pPr>
            <a:r>
              <a:rPr lang="en-US" noProof="1">
                <a:ea typeface="+mn-lt"/>
                <a:cs typeface="+mn-lt"/>
              </a:rPr>
              <a:t>Burger ve soğuk içecek satan bir restoran  düşünelim. Burgerler vejeteryan ve tavuk tipte olsun. Burgerin kağıt ile sarılarak paketlendiğini varsayalım. Benzer şekilde soğuk içecek de kola ve pepsi olsun; soğuk içeceklerin de paketlenme şekli şişeleme olsun.</a:t>
            </a:r>
            <a:endParaRPr lang="tr-TR" dirty="0"/>
          </a:p>
          <a:p>
            <a:pPr algn="just">
              <a:buFont typeface="Wingdings" charset="2"/>
              <a:buChar char="§"/>
            </a:pPr>
            <a:r>
              <a:rPr lang="en-US" noProof="1">
                <a:ea typeface="+mn-lt"/>
                <a:cs typeface="+mn-lt"/>
              </a:rPr>
              <a:t>Dolayısıyla bir müşterinin tercihine göre bu tercihlerin birleşiminden bir yemek hazırlamamız gerekiyor. Yani bunu bir menü olarak düşünürsek, vejetaryen burger — kola, tavuk burger — pepsi ikilisi gibi tüm kombinasyonlar olabilir.</a:t>
            </a:r>
            <a:endParaRPr lang="en-US" noProof="1"/>
          </a:p>
          <a:p>
            <a:pPr algn="just"/>
            <a:endParaRPr lang="en-US" dirty="0"/>
          </a:p>
        </p:txBody>
      </p:sp>
      <p:pic>
        <p:nvPicPr>
          <p:cNvPr id="7" name="Resim 8" descr="ok içeren bir resim&#10;&#10;Açıklama otomatik olarak oluşturuldu">
            <a:extLst>
              <a:ext uri="{FF2B5EF4-FFF2-40B4-BE49-F238E27FC236}">
                <a16:creationId xmlns:a16="http://schemas.microsoft.com/office/drawing/2014/main" id="{C6649AE1-E368-4128-BBC7-5737CE37F108}"/>
              </a:ext>
            </a:extLst>
          </p:cNvPr>
          <p:cNvPicPr>
            <a:picLocks noChangeAspect="1"/>
          </p:cNvPicPr>
          <p:nvPr/>
        </p:nvPicPr>
        <p:blipFill rotWithShape="1">
          <a:blip r:embed="rId2"/>
          <a:srcRect l="-678" r="339" b="6940"/>
          <a:stretch/>
        </p:blipFill>
        <p:spPr>
          <a:xfrm>
            <a:off x="7505433" y="1584717"/>
            <a:ext cx="4252817" cy="4241448"/>
          </a:xfrm>
          <a:prstGeom prst="rect">
            <a:avLst/>
          </a:prstGeom>
        </p:spPr>
      </p:pic>
    </p:spTree>
    <p:extLst>
      <p:ext uri="{BB962C8B-B14F-4D97-AF65-F5344CB8AC3E}">
        <p14:creationId xmlns:p14="http://schemas.microsoft.com/office/powerpoint/2010/main" val="530251165"/>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86</TotalTime>
  <Words>1608</Words>
  <Application>Microsoft Office PowerPoint</Application>
  <PresentationFormat>Geniş ekran</PresentationFormat>
  <Paragraphs>89</Paragraphs>
  <Slides>29</Slides>
  <Notes>0</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Duman</vt:lpstr>
      <vt:lpstr> Builder Tasarım Deseni</vt:lpstr>
      <vt:lpstr>İçindekiler</vt:lpstr>
      <vt:lpstr>Builder Tasarım Deseni nedir ? </vt:lpstr>
      <vt:lpstr>Builder Design Pattern</vt:lpstr>
      <vt:lpstr>Avantajları ve Dezavantajları</vt:lpstr>
      <vt:lpstr>UML Diagram</vt:lpstr>
      <vt:lpstr>Builder Design Pattern Örneği -1 </vt:lpstr>
      <vt:lpstr>PowerPoint Sunusu</vt:lpstr>
      <vt:lpstr>Builder Design Pattern Örneği -2 </vt:lpstr>
      <vt:lpstr>Builder Design Pattern Örneği -2 (devam)</vt:lpstr>
      <vt:lpstr>Builder Design Pattern Uygulama Örneği -1 </vt:lpstr>
      <vt:lpstr>PowerPoint Sunusu</vt:lpstr>
      <vt:lpstr>PowerPoint Sunusu</vt:lpstr>
      <vt:lpstr>Builder Design Pattern Uygulama Örneği -1 </vt:lpstr>
      <vt:lpstr>PowerPoint Sunusu</vt:lpstr>
      <vt:lpstr>Builder Design Pattern Uygulama Örneği -1 </vt:lpstr>
      <vt:lpstr>Builder Design Pattern Uygulama Örneği -1 </vt:lpstr>
      <vt:lpstr>Builder Design Pattern Uygulama Örneği -1 </vt:lpstr>
      <vt:lpstr>Builder Design PatternUygulama Örneği -2 </vt:lpstr>
      <vt:lpstr>Builder Design PatternUygulama Örneği -2 </vt:lpstr>
      <vt:lpstr>Builder Design PatternUygulama Örneği -2 </vt:lpstr>
      <vt:lpstr>Builder Design PatternUygulama Örneği -2 </vt:lpstr>
      <vt:lpstr>Builder Design PatternUygulama Örneği -3 </vt:lpstr>
      <vt:lpstr>Builder Design PatternUygulama Örneği -3 </vt:lpstr>
      <vt:lpstr>Builder Design PatternUygulama Örneği -3 </vt:lpstr>
      <vt:lpstr>Builder Design PatternUygulama Örneği -3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YRO389</cp:lastModifiedBy>
  <cp:revision>752</cp:revision>
  <dcterms:created xsi:type="dcterms:W3CDTF">2020-04-15T07:57:29Z</dcterms:created>
  <dcterms:modified xsi:type="dcterms:W3CDTF">2021-05-19T10:20:36Z</dcterms:modified>
</cp:coreProperties>
</file>