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8" r:id="rId2"/>
    <p:sldId id="259" r:id="rId3"/>
    <p:sldId id="260" r:id="rId4"/>
    <p:sldId id="261" r:id="rId5"/>
    <p:sldId id="262" r:id="rId6"/>
    <p:sldId id="302" r:id="rId7"/>
    <p:sldId id="303" r:id="rId8"/>
    <p:sldId id="304" r:id="rId9"/>
    <p:sldId id="311" r:id="rId10"/>
    <p:sldId id="313" r:id="rId11"/>
    <p:sldId id="306" r:id="rId12"/>
    <p:sldId id="308" r:id="rId13"/>
    <p:sldId id="309" r:id="rId14"/>
    <p:sldId id="310" r:id="rId15"/>
    <p:sldId id="312" r:id="rId16"/>
    <p:sldId id="301"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Century Gothic" panose="020B0502020202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E8548-BD58-4693-939C-DBDDC3535B9C}" v="64" dt="2022-06-01T21:04:12.487"/>
    <p1510:client id="{4CFB7B06-AAD4-4D05-9B3F-E376D4F90D83}" v="670" dt="2022-05-31T22:03:02.0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0720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641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05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0951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86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452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563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06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355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defRPr/>
            </a:lvl1pPr>
            <a:lvl2pPr marL="914400" lvl="1" indent="-342900" algn="l">
              <a:spcBef>
                <a:spcPts val="1000"/>
              </a:spcBef>
              <a:spcAft>
                <a:spcPts val="0"/>
              </a:spcAft>
              <a:buSzPts val="1800"/>
              <a:defRPr/>
            </a:lvl2pPr>
            <a:lvl3pPr marL="1371600" lvl="2" indent="-342900" algn="l">
              <a:spcBef>
                <a:spcPts val="1000"/>
              </a:spcBef>
              <a:spcAft>
                <a:spcPts val="0"/>
              </a:spcAft>
              <a:buSzPts val="1800"/>
              <a:defRPr/>
            </a:lvl3pPr>
            <a:lvl4pPr marL="1828800" lvl="3" indent="-342900" algn="l">
              <a:spcBef>
                <a:spcPts val="1000"/>
              </a:spcBef>
              <a:spcAft>
                <a:spcPts val="0"/>
              </a:spcAft>
              <a:buSzPts val="1800"/>
              <a:defRPr/>
            </a:lvl4pPr>
            <a:lvl5pPr marL="2286000" lvl="4" indent="-342900" algn="l">
              <a:spcBef>
                <a:spcPts val="1000"/>
              </a:spcBef>
              <a:spcAft>
                <a:spcPts val="0"/>
              </a:spcAft>
              <a:buSzPts val="1800"/>
              <a:defRPr/>
            </a:lvl5pPr>
            <a:lvl6pPr marL="2743200" lvl="5" indent="-342900" algn="l">
              <a:spcBef>
                <a:spcPts val="1000"/>
              </a:spcBef>
              <a:spcAft>
                <a:spcPts val="0"/>
              </a:spcAft>
              <a:buSzPts val="1800"/>
              <a:defRPr/>
            </a:lvl6pPr>
            <a:lvl7pPr marL="3200400" lvl="6" indent="-342900" algn="l">
              <a:spcBef>
                <a:spcPts val="1000"/>
              </a:spcBef>
              <a:spcAft>
                <a:spcPts val="0"/>
              </a:spcAft>
              <a:buSzPts val="1800"/>
              <a:defRPr/>
            </a:lvl7pPr>
            <a:lvl8pPr marL="3657600" lvl="7" indent="-342900" algn="l">
              <a:spcBef>
                <a:spcPts val="1000"/>
              </a:spcBef>
              <a:spcAft>
                <a:spcPts val="0"/>
              </a:spcAft>
              <a:buSzPts val="1800"/>
              <a:defRPr/>
            </a:lvl8pPr>
            <a:lvl9pPr marL="4114800" lvl="8" indent="-342900" algn="l">
              <a:spcBef>
                <a:spcPts val="1000"/>
              </a:spcBef>
              <a:spcAft>
                <a:spcPts val="0"/>
              </a:spcAft>
              <a:buSzPts val="1800"/>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mrecelen.com.tr/c-sharp-abstract-class-nedir/#close" TargetMode="External"/><Relationship Id="rId7"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medium.com/@srhtayata/c-abstraction-soyutlama-bb1a8f3dddd6" TargetMode="External"/><Relationship Id="rId5" Type="http://schemas.openxmlformats.org/officeDocument/2006/relationships/hyperlink" Target="https://cevapo.biz.tr/c-nesne-tabanl%C4%B1-programlama-nedir/" TargetMode="External"/><Relationship Id="rId4" Type="http://schemas.openxmlformats.org/officeDocument/2006/relationships/hyperlink" Target="https://www.yazilimkodlama.com/programlama/c-abstract-siniflar-ornek-uygulama/"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04645"/>
            <a:ext cx="7588059" cy="1909145"/>
          </a:xfrm>
          <a:prstGeom prst="rect">
            <a:avLst/>
          </a:prstGeom>
          <a:noFill/>
          <a:ln>
            <a:noFill/>
          </a:ln>
        </p:spPr>
        <p:txBody>
          <a:bodyPr spcFirstLastPara="1" wrap="square" lIns="91425" tIns="45700" rIns="91425" bIns="45700" anchor="b" anchorCtr="0">
            <a:noAutofit/>
          </a:bodyPr>
          <a:lstStyle/>
          <a:p>
            <a:pPr algn="ctr">
              <a:buClr>
                <a:schemeClr val="dk1"/>
              </a:buClr>
              <a:buSzPts val="4000"/>
            </a:pPr>
            <a:r>
              <a:rPr lang="tr-TR" sz="4000" b="1" dirty="0">
                <a:solidFill>
                  <a:schemeClr val="dk1"/>
                </a:solidFill>
              </a:rPr>
              <a:t> </a:t>
            </a:r>
            <a:br>
              <a:rPr lang="tr-TR" sz="4000" b="1" dirty="0"/>
            </a:br>
            <a:r>
              <a:rPr lang="tr-TR" sz="4000" b="1" dirty="0" err="1">
                <a:solidFill>
                  <a:srgbClr val="000000"/>
                </a:solidFill>
              </a:rPr>
              <a:t>C#'da</a:t>
            </a:r>
            <a:r>
              <a:rPr lang="tr-TR" sz="4000" b="1" dirty="0">
                <a:solidFill>
                  <a:srgbClr val="000000"/>
                </a:solidFill>
              </a:rPr>
              <a:t> </a:t>
            </a:r>
            <a:r>
              <a:rPr lang="tr-TR" sz="4000" b="1" dirty="0" err="1">
                <a:solidFill>
                  <a:srgbClr val="000000"/>
                </a:solidFill>
              </a:rPr>
              <a:t>Abstraction</a:t>
            </a:r>
            <a:r>
              <a:rPr lang="tr-TR" sz="4000" b="1" dirty="0">
                <a:solidFill>
                  <a:srgbClr val="000000"/>
                </a:solidFill>
              </a:rPr>
              <a:t> (Soyutlama)</a:t>
            </a:r>
          </a:p>
          <a:p>
            <a:pPr algn="ctr">
              <a:buSzPts val="4000"/>
            </a:pPr>
            <a:br>
              <a:rPr lang="tr-TR" sz="4000" b="1" dirty="0"/>
            </a:br>
            <a:endParaRPr lang="tr-T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buFont typeface="Noto Sans Symbols"/>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Erkut Uysal 2011404017</a:t>
            </a:r>
            <a:endParaRPr lang="tr-TR" sz="1600" b="1" cap="none" dirty="0">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 </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31/05/2022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spcBef>
                <a:spcPts val="1000"/>
              </a:spcBef>
              <a:buClr>
                <a:schemeClr val="accent1"/>
              </a:buClr>
              <a:buSzPts val="1600"/>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 v1</a:t>
            </a:r>
            <a:endParaRPr lang="tr-TR" sz="1600" cap="none" dirty="0">
              <a:solidFill>
                <a:schemeClr val="dk1"/>
              </a:solidFill>
              <a:latin typeface="Century Gothic" panose="020B0502020202020204"/>
              <a:ea typeface="Century Gothic" panose="020B0502020202020204"/>
              <a:cs typeface="Century Gothic" panose="020B0502020202020204"/>
            </a:endParaRPr>
          </a:p>
          <a:p>
            <a:pPr>
              <a:spcBef>
                <a:spcPts val="1000"/>
              </a:spcBef>
              <a:buClr>
                <a:schemeClr val="accent1"/>
              </a:buClr>
              <a:buSzPts val="1600"/>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 : Doç. Dr. İsmail KIRBAŞ</a:t>
            </a: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 </a:t>
            </a:r>
            <a:endParaRPr sz="1600" cap="none">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3" name="Resim 3">
            <a:extLst>
              <a:ext uri="{FF2B5EF4-FFF2-40B4-BE49-F238E27FC236}">
                <a16:creationId xmlns:a16="http://schemas.microsoft.com/office/drawing/2014/main" id="{1F73EEC8-9B5F-4B9F-EBBD-C8953EC7E046}"/>
              </a:ext>
            </a:extLst>
          </p:cNvPr>
          <p:cNvPicPr>
            <a:picLocks noChangeAspect="1"/>
          </p:cNvPicPr>
          <p:nvPr/>
        </p:nvPicPr>
        <p:blipFill>
          <a:blip r:embed="rId7"/>
          <a:stretch>
            <a:fillRect/>
          </a:stretch>
        </p:blipFill>
        <p:spPr>
          <a:xfrm>
            <a:off x="2053167" y="4761748"/>
            <a:ext cx="2743200" cy="15297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B1B483D0-43CC-08E6-112A-A1A99B9FC744}"/>
              </a:ext>
            </a:extLst>
          </p:cNvPr>
          <p:cNvSpPr>
            <a:spLocks noGrp="1"/>
          </p:cNvSpPr>
          <p:nvPr>
            <p:ph type="body" idx="1"/>
          </p:nvPr>
        </p:nvSpPr>
        <p:spPr>
          <a:xfrm>
            <a:off x="1312862" y="304800"/>
            <a:ext cx="8915400" cy="3777622"/>
          </a:xfrm>
        </p:spPr>
        <p:txBody>
          <a:bodyPr/>
          <a:lstStyle/>
          <a:p>
            <a:r>
              <a:rPr lang="tr-TR" dirty="0"/>
              <a:t>        </a:t>
            </a:r>
            <a:r>
              <a:rPr lang="tr-TR" dirty="0">
                <a:solidFill>
                  <a:schemeClr val="tx1"/>
                </a:solidFill>
              </a:rPr>
              <a:t>1. </a:t>
            </a:r>
            <a:r>
              <a:rPr lang="tr-TR" err="1">
                <a:solidFill>
                  <a:schemeClr val="tx1"/>
                </a:solidFill>
              </a:rPr>
              <a:t>örnegimizde</a:t>
            </a:r>
            <a:r>
              <a:rPr lang="tr-TR" dirty="0">
                <a:solidFill>
                  <a:schemeClr val="tx1"/>
                </a:solidFill>
              </a:rPr>
              <a:t> soyut bir </a:t>
            </a:r>
            <a:r>
              <a:rPr lang="tr-TR" b="1" err="1">
                <a:solidFill>
                  <a:schemeClr val="tx1"/>
                </a:solidFill>
              </a:rPr>
              <a:t>MobilePhone</a:t>
            </a:r>
            <a:r>
              <a:rPr lang="tr-TR" dirty="0">
                <a:solidFill>
                  <a:schemeClr val="tx1"/>
                </a:solidFill>
              </a:rPr>
              <a:t> sınıfı oluşturulmuş bulunmaktadır. Bu </a:t>
            </a:r>
            <a:r>
              <a:rPr lang="tr-TR" b="1" err="1">
                <a:solidFill>
                  <a:schemeClr val="tx1"/>
                </a:solidFill>
              </a:rPr>
              <a:t>abstract</a:t>
            </a:r>
            <a:r>
              <a:rPr lang="tr-TR" dirty="0">
                <a:solidFill>
                  <a:schemeClr val="tx1"/>
                </a:solidFill>
              </a:rPr>
              <a:t> sınıfa ait iki adet </a:t>
            </a:r>
            <a:r>
              <a:rPr lang="tr-TR" err="1">
                <a:solidFill>
                  <a:schemeClr val="tx1"/>
                </a:solidFill>
              </a:rPr>
              <a:t>metod</a:t>
            </a:r>
            <a:r>
              <a:rPr lang="tr-TR" dirty="0">
                <a:solidFill>
                  <a:schemeClr val="tx1"/>
                </a:solidFill>
              </a:rPr>
              <a:t> bulunmaktadır. Bunlar arama yapmak için kullanılan, </a:t>
            </a:r>
            <a:r>
              <a:rPr lang="tr-TR" b="1" err="1">
                <a:solidFill>
                  <a:schemeClr val="tx1"/>
                </a:solidFill>
              </a:rPr>
              <a:t>Calling</a:t>
            </a:r>
            <a:r>
              <a:rPr lang="tr-TR" b="1" dirty="0">
                <a:solidFill>
                  <a:schemeClr val="tx1"/>
                </a:solidFill>
              </a:rPr>
              <a:t>()</a:t>
            </a:r>
            <a:r>
              <a:rPr lang="tr-TR" dirty="0">
                <a:solidFill>
                  <a:schemeClr val="tx1"/>
                </a:solidFill>
              </a:rPr>
              <a:t> ve mesaj gönderebilmek için kullanılan </a:t>
            </a:r>
            <a:r>
              <a:rPr lang="tr-TR" b="1" err="1">
                <a:solidFill>
                  <a:schemeClr val="tx1"/>
                </a:solidFill>
              </a:rPr>
              <a:t>SendSMS</a:t>
            </a:r>
            <a:r>
              <a:rPr lang="tr-TR" b="1" dirty="0">
                <a:solidFill>
                  <a:schemeClr val="tx1"/>
                </a:solidFill>
              </a:rPr>
              <a:t>()</a:t>
            </a:r>
            <a:r>
              <a:rPr lang="tr-TR" dirty="0">
                <a:solidFill>
                  <a:schemeClr val="tx1"/>
                </a:solidFill>
              </a:rPr>
              <a:t> </a:t>
            </a:r>
            <a:r>
              <a:rPr lang="tr-TR" err="1">
                <a:solidFill>
                  <a:schemeClr val="tx1"/>
                </a:solidFill>
              </a:rPr>
              <a:t>metodlarıdır</a:t>
            </a:r>
            <a:r>
              <a:rPr lang="tr-TR" dirty="0">
                <a:solidFill>
                  <a:schemeClr val="tx1"/>
                </a:solidFill>
              </a:rPr>
              <a:t>. Ardından cep telefonu modellerini içeren sınıflar bu </a:t>
            </a:r>
            <a:r>
              <a:rPr lang="tr-TR" b="1" err="1">
                <a:solidFill>
                  <a:schemeClr val="tx1"/>
                </a:solidFill>
              </a:rPr>
              <a:t>abstract</a:t>
            </a:r>
            <a:r>
              <a:rPr lang="tr-TR" dirty="0">
                <a:solidFill>
                  <a:schemeClr val="tx1"/>
                </a:solidFill>
              </a:rPr>
              <a:t> sınıftan türetilmiş bulunmaktadır. Yeni türetilen modele ait sınıflar </a:t>
            </a:r>
            <a:r>
              <a:rPr lang="tr-TR" b="1" dirty="0" err="1">
                <a:solidFill>
                  <a:schemeClr val="tx1"/>
                </a:solidFill>
              </a:rPr>
              <a:t>abstract</a:t>
            </a:r>
            <a:r>
              <a:rPr lang="tr-TR" b="1" dirty="0">
                <a:solidFill>
                  <a:schemeClr val="tx1"/>
                </a:solidFill>
              </a:rPr>
              <a:t> </a:t>
            </a:r>
            <a:r>
              <a:rPr lang="tr-TR" b="1" dirty="0" err="1">
                <a:solidFill>
                  <a:schemeClr val="tx1"/>
                </a:solidFill>
              </a:rPr>
              <a:t>class</a:t>
            </a:r>
            <a:r>
              <a:rPr lang="tr-TR" dirty="0" err="1">
                <a:solidFill>
                  <a:schemeClr val="tx1"/>
                </a:solidFill>
              </a:rPr>
              <a:t>’ı</a:t>
            </a:r>
            <a:r>
              <a:rPr lang="tr-TR" dirty="0">
                <a:solidFill>
                  <a:schemeClr val="tx1"/>
                </a:solidFill>
              </a:rPr>
              <a:t> kullanmaktadır. Çünkü tüm modeller için, </a:t>
            </a:r>
            <a:r>
              <a:rPr lang="tr-TR" b="1" dirty="0" err="1">
                <a:solidFill>
                  <a:schemeClr val="tx1"/>
                </a:solidFill>
              </a:rPr>
              <a:t>abstract</a:t>
            </a:r>
            <a:r>
              <a:rPr lang="tr-TR" dirty="0">
                <a:solidFill>
                  <a:schemeClr val="tx1"/>
                </a:solidFill>
              </a:rPr>
              <a:t> sınıftaki arama yapmak ve mesaj göndermek temel fonksiyonlardır.</a:t>
            </a:r>
          </a:p>
        </p:txBody>
      </p:sp>
      <p:sp>
        <p:nvSpPr>
          <p:cNvPr id="4" name="Slayt Numarası Yer Tutucusu 3">
            <a:extLst>
              <a:ext uri="{FF2B5EF4-FFF2-40B4-BE49-F238E27FC236}">
                <a16:creationId xmlns:a16="http://schemas.microsoft.com/office/drawing/2014/main" id="{C500B26E-E20A-238D-9630-4A8B57D07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a:t>10</a:t>
            </a:fld>
            <a:endParaRPr lang="tr-TR"/>
          </a:p>
        </p:txBody>
      </p:sp>
      <p:pic>
        <p:nvPicPr>
          <p:cNvPr id="6" name="Resim 7" descr="metin içeren bir resim&#10;&#10;Açıklama otomatik olarak oluşturuldu">
            <a:extLst>
              <a:ext uri="{FF2B5EF4-FFF2-40B4-BE49-F238E27FC236}">
                <a16:creationId xmlns:a16="http://schemas.microsoft.com/office/drawing/2014/main" id="{DDFF3D72-4152-519A-8E39-257D61B1D1B9}"/>
              </a:ext>
            </a:extLst>
          </p:cNvPr>
          <p:cNvPicPr>
            <a:picLocks noChangeAspect="1"/>
          </p:cNvPicPr>
          <p:nvPr/>
        </p:nvPicPr>
        <p:blipFill>
          <a:blip r:embed="rId2"/>
          <a:stretch>
            <a:fillRect/>
          </a:stretch>
        </p:blipFill>
        <p:spPr>
          <a:xfrm>
            <a:off x="1824103" y="2698581"/>
            <a:ext cx="7661275" cy="3855876"/>
          </a:xfrm>
          <a:prstGeom prst="rect">
            <a:avLst/>
          </a:prstGeom>
        </p:spPr>
      </p:pic>
      <p:pic>
        <p:nvPicPr>
          <p:cNvPr id="8" name="Google Shape;532;p45" descr="Kurumsal Kimlik | Burdur Mehmet Akif Ersoy Üniversitesi">
            <a:extLst>
              <a:ext uri="{FF2B5EF4-FFF2-40B4-BE49-F238E27FC236}">
                <a16:creationId xmlns:a16="http://schemas.microsoft.com/office/drawing/2014/main" id="{CB9C8BF2-5C04-FF80-B28D-6895FAE6598C}"/>
              </a:ext>
            </a:extLst>
          </p:cNvPr>
          <p:cNvPicPr preferRelativeResize="0"/>
          <p:nvPr/>
        </p:nvPicPr>
        <p:blipFill rotWithShape="1">
          <a:blip r:embed="rId3"/>
          <a:srcRect l="10292" t="8690" r="10665" b="11290"/>
          <a:stretch>
            <a:fillRect/>
          </a:stretch>
        </p:blipFill>
        <p:spPr>
          <a:xfrm>
            <a:off x="10202136" y="-2380"/>
            <a:ext cx="1992144" cy="685387"/>
          </a:xfrm>
          <a:prstGeom prst="rect">
            <a:avLst/>
          </a:prstGeom>
          <a:noFill/>
          <a:ln>
            <a:noFill/>
          </a:ln>
        </p:spPr>
      </p:pic>
      <p:pic>
        <p:nvPicPr>
          <p:cNvPr id="10" name="Resim 2" descr="metin, küçük resim içeren bir resim&#10;&#10;Açıklama otomatik olarak oluşturuldu">
            <a:extLst>
              <a:ext uri="{FF2B5EF4-FFF2-40B4-BE49-F238E27FC236}">
                <a16:creationId xmlns:a16="http://schemas.microsoft.com/office/drawing/2014/main" id="{04378C18-F433-6928-7EB9-9EA8F6B0BA5D}"/>
              </a:ext>
            </a:extLst>
          </p:cNvPr>
          <p:cNvPicPr>
            <a:picLocks noChangeAspect="1"/>
          </p:cNvPicPr>
          <p:nvPr/>
        </p:nvPicPr>
        <p:blipFill>
          <a:blip r:embed="rId4"/>
          <a:stretch>
            <a:fillRect/>
          </a:stretch>
        </p:blipFill>
        <p:spPr>
          <a:xfrm>
            <a:off x="9712684" y="5474246"/>
            <a:ext cx="2476500" cy="1386862"/>
          </a:xfrm>
          <a:prstGeom prst="rect">
            <a:avLst/>
          </a:prstGeom>
        </p:spPr>
      </p:pic>
    </p:spTree>
    <p:extLst>
      <p:ext uri="{BB962C8B-B14F-4D97-AF65-F5344CB8AC3E}">
        <p14:creationId xmlns:p14="http://schemas.microsoft.com/office/powerpoint/2010/main" val="2285578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795042" y="785946"/>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endParaRPr lang="tr-TR" b="1" dirty="0"/>
          </a:p>
          <a:p>
            <a:r>
              <a:rPr lang="tr-TR" dirty="0"/>
              <a:t>      </a:t>
            </a:r>
            <a:endParaRPr lang="tr-TR">
              <a:solidFill>
                <a:schemeClr val="tx1"/>
              </a:solidFill>
            </a:endParaRPr>
          </a:p>
          <a:p>
            <a:r>
              <a:rPr lang="tr-TR" dirty="0">
                <a:solidFill>
                  <a:schemeClr val="tx1"/>
                </a:solidFill>
              </a:rPr>
              <a:t>         2. örneğimizde ise mobilya isimli bir </a:t>
            </a:r>
            <a:r>
              <a:rPr lang="tr-TR" dirty="0" err="1">
                <a:solidFill>
                  <a:schemeClr val="tx1"/>
                </a:solidFill>
              </a:rPr>
              <a:t>abstract</a:t>
            </a:r>
            <a:r>
              <a:rPr lang="tr-TR" dirty="0">
                <a:solidFill>
                  <a:schemeClr val="tx1"/>
                </a:solidFill>
              </a:rPr>
              <a:t> sınıf ve bu sınıfta </a:t>
            </a:r>
            <a:r>
              <a:rPr lang="tr-TR" dirty="0" err="1">
                <a:solidFill>
                  <a:schemeClr val="tx1"/>
                </a:solidFill>
              </a:rPr>
              <a:t>ozellikyaz</a:t>
            </a:r>
            <a:r>
              <a:rPr lang="tr-TR" dirty="0">
                <a:solidFill>
                  <a:schemeClr val="tx1"/>
                </a:solidFill>
              </a:rPr>
              <a:t>() isimli bir metot bulunmakta. Bu sınıftan kanepe ve masa isimli mirasçı sınıf oluşturarak </a:t>
            </a:r>
            <a:r>
              <a:rPr lang="tr-TR" dirty="0" err="1">
                <a:solidFill>
                  <a:schemeClr val="tx1"/>
                </a:solidFill>
              </a:rPr>
              <a:t>override</a:t>
            </a:r>
            <a:r>
              <a:rPr lang="tr-TR" dirty="0">
                <a:solidFill>
                  <a:schemeClr val="tx1"/>
                </a:solidFill>
              </a:rPr>
              <a:t> edelim.</a:t>
            </a:r>
          </a:p>
          <a:p>
            <a:endParaRPr lang="tr-TR" dirty="0">
              <a:solidFill>
                <a:schemeClr val="tx1"/>
              </a:solidFill>
            </a:endParaRPr>
          </a:p>
          <a:p>
            <a:br>
              <a:rPr lang="tr-TR" dirty="0">
                <a:solidFill>
                  <a:schemeClr val="tx1"/>
                </a:solidFill>
              </a:rPr>
            </a:br>
            <a:r>
              <a:rPr lang="tr-TR" dirty="0">
                <a:solidFill>
                  <a:schemeClr val="tx1"/>
                </a:solidFill>
              </a:rPr>
              <a:t>Class yapımızı aşağıdaki şekilde oluşturuyoruz.</a:t>
            </a:r>
            <a:endParaRPr lang="tr-TR"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11</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9445984" y="5426621"/>
            <a:ext cx="2743200" cy="1529737"/>
          </a:xfrm>
          <a:prstGeom prst="rect">
            <a:avLst/>
          </a:prstGeom>
        </p:spPr>
      </p:pic>
    </p:spTree>
    <p:extLst>
      <p:ext uri="{BB962C8B-B14F-4D97-AF65-F5344CB8AC3E}">
        <p14:creationId xmlns:p14="http://schemas.microsoft.com/office/powerpoint/2010/main" val="3788008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12</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9637136" y="5432493"/>
            <a:ext cx="2552700" cy="1424962"/>
          </a:xfrm>
          <a:prstGeom prst="rect">
            <a:avLst/>
          </a:prstGeom>
        </p:spPr>
      </p:pic>
      <p:pic>
        <p:nvPicPr>
          <p:cNvPr id="5" name="Resim 5" descr="metin içeren bir resim&#10;&#10;Açıklama otomatik olarak oluşturuldu">
            <a:extLst>
              <a:ext uri="{FF2B5EF4-FFF2-40B4-BE49-F238E27FC236}">
                <a16:creationId xmlns:a16="http://schemas.microsoft.com/office/drawing/2014/main" id="{91974576-7234-B4CF-0638-6E37DDC7C6DA}"/>
              </a:ext>
            </a:extLst>
          </p:cNvPr>
          <p:cNvPicPr>
            <a:picLocks noChangeAspect="1"/>
          </p:cNvPicPr>
          <p:nvPr/>
        </p:nvPicPr>
        <p:blipFill>
          <a:blip r:embed="rId5"/>
          <a:stretch>
            <a:fillRect/>
          </a:stretch>
        </p:blipFill>
        <p:spPr>
          <a:xfrm>
            <a:off x="1791222" y="782546"/>
            <a:ext cx="7555280" cy="5042389"/>
          </a:xfrm>
          <a:prstGeom prst="rect">
            <a:avLst/>
          </a:prstGeom>
        </p:spPr>
      </p:pic>
    </p:spTree>
    <p:extLst>
      <p:ext uri="{BB962C8B-B14F-4D97-AF65-F5344CB8AC3E}">
        <p14:creationId xmlns:p14="http://schemas.microsoft.com/office/powerpoint/2010/main" val="2206096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642512" y="668254"/>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endParaRPr lang="tr-TR" b="1" dirty="0"/>
          </a:p>
          <a:p>
            <a:pPr marL="342900" indent="-228600"/>
            <a:r>
              <a:rPr lang="tr-TR" dirty="0" err="1">
                <a:solidFill>
                  <a:schemeClr val="tx1"/>
                </a:solidFill>
              </a:rPr>
              <a:t>Anaprogramımız</a:t>
            </a:r>
            <a:r>
              <a:rPr lang="tr-TR" dirty="0">
                <a:solidFill>
                  <a:schemeClr val="tx1"/>
                </a:solidFill>
              </a:rPr>
              <a:t> ise aşağıdaki gibi olacaktır.</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13</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9891745" y="5582339"/>
            <a:ext cx="2305181" cy="1273737"/>
          </a:xfrm>
          <a:prstGeom prst="rect">
            <a:avLst/>
          </a:prstGeom>
        </p:spPr>
      </p:pic>
      <p:pic>
        <p:nvPicPr>
          <p:cNvPr id="3" name="Resim 3" descr="metin içeren bir resim&#10;&#10;Açıklama otomatik olarak oluşturuldu">
            <a:extLst>
              <a:ext uri="{FF2B5EF4-FFF2-40B4-BE49-F238E27FC236}">
                <a16:creationId xmlns:a16="http://schemas.microsoft.com/office/drawing/2014/main" id="{6C129701-1264-5C40-7BC3-2D89E283A4BA}"/>
              </a:ext>
            </a:extLst>
          </p:cNvPr>
          <p:cNvPicPr>
            <a:picLocks noChangeAspect="1"/>
          </p:cNvPicPr>
          <p:nvPr/>
        </p:nvPicPr>
        <p:blipFill>
          <a:blip r:embed="rId5"/>
          <a:stretch>
            <a:fillRect/>
          </a:stretch>
        </p:blipFill>
        <p:spPr>
          <a:xfrm>
            <a:off x="1843414" y="1756366"/>
            <a:ext cx="7931062" cy="4068123"/>
          </a:xfrm>
          <a:prstGeom prst="rect">
            <a:avLst/>
          </a:prstGeom>
        </p:spPr>
      </p:pic>
    </p:spTree>
    <p:extLst>
      <p:ext uri="{BB962C8B-B14F-4D97-AF65-F5344CB8AC3E}">
        <p14:creationId xmlns:p14="http://schemas.microsoft.com/office/powerpoint/2010/main" val="5977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642642" y="595446"/>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endParaRPr lang="tr-TR" b="1" dirty="0"/>
          </a:p>
          <a:p>
            <a:pPr marL="342900" indent="-228600"/>
            <a:r>
              <a:rPr lang="tr-TR" dirty="0">
                <a:solidFill>
                  <a:schemeClr val="tx1"/>
                </a:solidFill>
              </a:rPr>
              <a:t> Uygulamamızı çalıştırdığımızda ekran görüntüsü;</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14</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9445984" y="5369471"/>
            <a:ext cx="2743200" cy="1529737"/>
          </a:xfrm>
          <a:prstGeom prst="rect">
            <a:avLst/>
          </a:prstGeom>
        </p:spPr>
      </p:pic>
      <p:pic>
        <p:nvPicPr>
          <p:cNvPr id="3" name="Resim 3" descr="metin içeren bir resim&#10;&#10;Açıklama otomatik olarak oluşturuldu">
            <a:extLst>
              <a:ext uri="{FF2B5EF4-FFF2-40B4-BE49-F238E27FC236}">
                <a16:creationId xmlns:a16="http://schemas.microsoft.com/office/drawing/2014/main" id="{80B1EA45-DC37-A6CD-7F45-3C6FF456E0D6}"/>
              </a:ext>
            </a:extLst>
          </p:cNvPr>
          <p:cNvPicPr>
            <a:picLocks noChangeAspect="1"/>
          </p:cNvPicPr>
          <p:nvPr/>
        </p:nvPicPr>
        <p:blipFill>
          <a:blip r:embed="rId5"/>
          <a:stretch>
            <a:fillRect/>
          </a:stretch>
        </p:blipFill>
        <p:spPr>
          <a:xfrm>
            <a:off x="2240071" y="1814145"/>
            <a:ext cx="6427939" cy="3782946"/>
          </a:xfrm>
          <a:prstGeom prst="rect">
            <a:avLst/>
          </a:prstGeom>
        </p:spPr>
      </p:pic>
    </p:spTree>
    <p:extLst>
      <p:ext uri="{BB962C8B-B14F-4D97-AF65-F5344CB8AC3E}">
        <p14:creationId xmlns:p14="http://schemas.microsoft.com/office/powerpoint/2010/main" val="333370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311579" y="56373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dirty="0"/>
              <a:t>Yardımcı Kaynaklar</a:t>
            </a:r>
            <a:endParaRPr b="1" dirty="0"/>
          </a:p>
        </p:txBody>
      </p:sp>
      <p:sp>
        <p:nvSpPr>
          <p:cNvPr id="530" name="Google Shape;530;p45"/>
          <p:cNvSpPr txBox="1">
            <a:spLocks noGrp="1"/>
          </p:cNvSpPr>
          <p:nvPr>
            <p:ph type="body" idx="1"/>
          </p:nvPr>
        </p:nvSpPr>
        <p:spPr>
          <a:xfrm>
            <a:off x="1642642" y="1462221"/>
            <a:ext cx="8915400" cy="3777622"/>
          </a:xfrm>
          <a:prstGeom prst="rect">
            <a:avLst/>
          </a:prstGeom>
          <a:noFill/>
          <a:ln>
            <a:noFill/>
          </a:ln>
        </p:spPr>
        <p:txBody>
          <a:bodyPr spcFirstLastPara="1" wrap="square" lIns="91425" tIns="45700" rIns="91425" bIns="45700" anchor="t" anchorCtr="0">
            <a:normAutofit/>
          </a:bodyPr>
          <a:lstStyle/>
          <a:p>
            <a:pPr marL="342900" lvl="0" algn="l" rtl="0">
              <a:spcBef>
                <a:spcPts val="0"/>
              </a:spcBef>
              <a:spcAft>
                <a:spcPts val="0"/>
              </a:spcAft>
              <a:buSzPts val="1800"/>
              <a:buAutoNum type="arabicPeriod"/>
            </a:pPr>
            <a:r>
              <a:rPr lang="tr-TR" dirty="0">
                <a:hlinkClick r:id="rId3"/>
              </a:rPr>
              <a:t>https://emrecelen.com.tr/c-sharp-abstract-class-nedir/#close</a:t>
            </a:r>
            <a:endParaRPr lang="tr-TR"/>
          </a:p>
          <a:p>
            <a:pPr marL="342900" lvl="0" algn="l">
              <a:spcBef>
                <a:spcPts val="0"/>
              </a:spcBef>
              <a:spcAft>
                <a:spcPts val="0"/>
              </a:spcAft>
              <a:buSzPts val="1800"/>
              <a:buAutoNum type="arabicPeriod"/>
            </a:pPr>
            <a:r>
              <a:rPr lang="tr-TR" dirty="0">
                <a:hlinkClick r:id="rId4"/>
              </a:rPr>
              <a:t>https://www.yazilimkodlama.com/programlama/c-abstract-siniflar-ornek-uygulama/</a:t>
            </a:r>
          </a:p>
          <a:p>
            <a:pPr marL="342900">
              <a:spcBef>
                <a:spcPts val="0"/>
              </a:spcBef>
              <a:buAutoNum type="arabicPeriod"/>
            </a:pPr>
            <a:r>
              <a:rPr lang="tr-TR" dirty="0">
                <a:hlinkClick r:id="rId5"/>
              </a:rPr>
              <a:t>https://cevapo.biz.tr/c-nesne-tabanl%C4%B1-programlama-nedir/</a:t>
            </a:r>
          </a:p>
          <a:p>
            <a:pPr marL="342900">
              <a:spcBef>
                <a:spcPts val="0"/>
              </a:spcBef>
              <a:buAutoNum type="arabicPeriod"/>
            </a:pPr>
            <a:r>
              <a:rPr lang="tr-TR" dirty="0">
                <a:hlinkClick r:id="rId6"/>
              </a:rPr>
              <a:t>https://medium.com/@srhtayata/c-abstraction-soyutlama-bb1a8f3dddd6</a:t>
            </a:r>
          </a:p>
          <a:p>
            <a:pPr marL="342900">
              <a:spcBef>
                <a:spcPts val="0"/>
              </a:spcBef>
              <a:buAutoNum type="arabicPeriod"/>
            </a:pPr>
            <a:endParaRPr lang="tr-TR" dirty="0"/>
          </a:p>
          <a:p>
            <a:pPr marL="342900" indent="-228600"/>
            <a:endParaRPr lang="tr-TR" b="1"/>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15</a:t>
            </a:fld>
            <a:endParaRPr lang="tr-TR"/>
          </a:p>
        </p:txBody>
      </p:sp>
      <p:pic>
        <p:nvPicPr>
          <p:cNvPr id="532" name="Google Shape;532;p45" descr="Kurumsal Kimlik | Burdur Mehmet Akif Ersoy Üniversitesi"/>
          <p:cNvPicPr preferRelativeResize="0"/>
          <p:nvPr/>
        </p:nvPicPr>
        <p:blipFill rotWithShape="1">
          <a:blip r:embed="rId7"/>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8"/>
          <a:stretch>
            <a:fillRect/>
          </a:stretch>
        </p:blipFill>
        <p:spPr>
          <a:xfrm>
            <a:off x="9445984" y="5331371"/>
            <a:ext cx="2743200" cy="1529737"/>
          </a:xfrm>
          <a:prstGeom prst="rect">
            <a:avLst/>
          </a:prstGeom>
        </p:spPr>
      </p:pic>
    </p:spTree>
    <p:extLst>
      <p:ext uri="{BB962C8B-B14F-4D97-AF65-F5344CB8AC3E}">
        <p14:creationId xmlns:p14="http://schemas.microsoft.com/office/powerpoint/2010/main" val="3632037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dirty="0"/>
              <a:t>16</a:t>
            </a:fld>
            <a:endParaRPr lang="tr-TR" dirty="0"/>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Erkut Uysal 2011404017</a:t>
            </a:r>
            <a:br>
              <a:rPr lang="tr-TR" sz="1600" b="1" dirty="0">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erkut_uysal_2001@hotmail.com</a:t>
            </a:r>
          </a:p>
          <a:p>
            <a:pPr marL="0" marR="0" lvl="0" indent="0" algn="l" rtl="0">
              <a:spcBef>
                <a:spcPts val="0"/>
              </a:spcBef>
              <a:spcAft>
                <a:spcPts val="0"/>
              </a:spcAft>
              <a:buClr>
                <a:schemeClr val="accent1"/>
              </a:buClr>
              <a:buSzPts val="1600"/>
              <a:buFont typeface="Noto Sans Symbols"/>
              <a:buNone/>
            </a:pPr>
            <a:endParaRPr sz="160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a:spcBef>
                <a:spcPts val="1000"/>
              </a:spcBef>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31/05/2022</a:t>
            </a:r>
          </a:p>
          <a:p>
            <a:pPr>
              <a:spcBef>
                <a:spcPts val="1000"/>
              </a:spcBef>
              <a:buClr>
                <a:schemeClr val="accent1"/>
              </a:buClr>
              <a:buSzPts val="1600"/>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lang="tr-TR" sz="1600" dirty="0">
              <a:solidFill>
                <a:schemeClr val="dk1"/>
              </a:solidFill>
              <a:latin typeface="Century Gothic" panose="020B0502020202020204"/>
              <a:ea typeface="Century Gothic" panose="020B0502020202020204"/>
              <a:cs typeface="Century Gothic" panose="020B0502020202020204"/>
            </a:endParaRPr>
          </a:p>
          <a:p>
            <a:pPr marL="0" marR="0" lvl="0" indent="0" algn="l" rtl="0">
              <a:spcBef>
                <a:spcPts val="1000"/>
              </a:spcBef>
              <a:spcAft>
                <a:spcPts val="0"/>
              </a:spcAft>
              <a:buClr>
                <a:schemeClr val="accent1"/>
              </a:buClr>
              <a:buSzPts val="1600"/>
              <a:buFont typeface="Noto Sans Symbols"/>
              <a:buNone/>
            </a:pPr>
            <a:endParaRPr lang="tr-TR" sz="160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Nesneye Yönelik Programlama</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2" name="Picture 1"/>
          <p:cNvPicPr>
            <a:picLocks noChangeAspect="1"/>
          </p:cNvPicPr>
          <p:nvPr/>
        </p:nvPicPr>
        <p:blipFill>
          <a:blip r:embed="rId5"/>
          <a:srcRect l="10317" t="21650" r="10308" b="21650"/>
          <a:stretch>
            <a:fillRect/>
          </a:stretch>
        </p:blipFill>
        <p:spPr>
          <a:xfrm>
            <a:off x="839470" y="188595"/>
            <a:ext cx="1757045" cy="1255395"/>
          </a:xfrm>
          <a:prstGeom prst="rect">
            <a:avLst/>
          </a:prstGeom>
        </p:spPr>
      </p:pic>
      <p:pic>
        <p:nvPicPr>
          <p:cNvPr id="101" name="Picture 100"/>
          <p:cNvPicPr/>
          <p:nvPr/>
        </p:nvPicPr>
        <p:blipFill>
          <a:blip r:embed="rId6"/>
          <a:srcRect t="12652"/>
          <a:stretch>
            <a:fillRect/>
          </a:stretch>
        </p:blipFill>
        <p:spPr>
          <a:xfrm>
            <a:off x="8544560" y="106680"/>
            <a:ext cx="3563620" cy="2419985"/>
          </a:xfrm>
          <a:prstGeom prst="rect">
            <a:avLst/>
          </a:prstGeom>
          <a:noFill/>
          <a:ln w="9525">
            <a:noFill/>
          </a:ln>
        </p:spPr>
      </p:pic>
      <p:pic>
        <p:nvPicPr>
          <p:cNvPr id="3" name="Resim 3">
            <a:extLst>
              <a:ext uri="{FF2B5EF4-FFF2-40B4-BE49-F238E27FC236}">
                <a16:creationId xmlns:a16="http://schemas.microsoft.com/office/drawing/2014/main" id="{5FEA9750-9375-49EB-84B6-7952F56E872D}"/>
              </a:ext>
            </a:extLst>
          </p:cNvPr>
          <p:cNvPicPr>
            <a:picLocks noChangeAspect="1"/>
          </p:cNvPicPr>
          <p:nvPr/>
        </p:nvPicPr>
        <p:blipFill>
          <a:blip r:embed="rId7"/>
          <a:stretch>
            <a:fillRect/>
          </a:stretch>
        </p:blipFill>
        <p:spPr>
          <a:xfrm>
            <a:off x="1949570" y="4892622"/>
            <a:ext cx="2743200" cy="15297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846898" y="548640"/>
            <a:ext cx="8915400" cy="566738"/>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168DBA"/>
              </a:buClr>
              <a:buSzPts val="3600"/>
              <a:buFont typeface="Century Gothic" panose="020B0502020202020204"/>
              <a:buNone/>
            </a:pPr>
            <a:r>
              <a:rPr lang="tr-TR" sz="3600" b="1" dirty="0"/>
              <a:t>İÇİNDEKİLER</a:t>
            </a:r>
          </a:p>
        </p:txBody>
      </p:sp>
      <p:sp>
        <p:nvSpPr>
          <p:cNvPr id="205" name="Google Shape;205;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sp>
        <p:nvSpPr>
          <p:cNvPr id="207" name="Google Shape;207;p4"/>
          <p:cNvSpPr txBox="1"/>
          <p:nvPr/>
        </p:nvSpPr>
        <p:spPr>
          <a:xfrm>
            <a:off x="1846800" y="1714135"/>
            <a:ext cx="8153400" cy="4105275"/>
          </a:xfrm>
          <a:prstGeom prst="rect">
            <a:avLst/>
          </a:prstGeom>
          <a:noFill/>
          <a:ln>
            <a:noFill/>
          </a:ln>
        </p:spPr>
        <p:txBody>
          <a:bodyPr spcFirstLastPara="1" wrap="square" lIns="91425" tIns="45700" rIns="91425" bIns="45700" anchor="t" anchorCtr="0">
            <a:normAutofit/>
          </a:bodyPr>
          <a:lstStyle/>
          <a:p>
            <a:r>
              <a:rPr lang="tr-TR" sz="1800" b="1" dirty="0">
                <a:latin typeface="Century Gothic"/>
              </a:rPr>
              <a:t>C# nesne tabanlı programlama nedir?</a:t>
            </a:r>
            <a:endParaRPr lang="tr-TR" dirty="0">
              <a:latin typeface="Century Gothic"/>
            </a:endParaRPr>
          </a:p>
          <a:p>
            <a:endParaRPr lang="tr-TR" sz="1800" b="1" dirty="0"/>
          </a:p>
          <a:p>
            <a:endParaRPr lang="tr-TR" sz="1800" b="1" dirty="0"/>
          </a:p>
          <a:p>
            <a:pPr algn="just"/>
            <a:r>
              <a:rPr lang="tr-TR" sz="1800" b="1" dirty="0">
                <a:latin typeface="Century Gothic"/>
              </a:rPr>
              <a:t>C# </a:t>
            </a:r>
            <a:r>
              <a:rPr lang="tr-TR" sz="1800" b="1" dirty="0" err="1">
                <a:latin typeface="Century Gothic"/>
              </a:rPr>
              <a:t>Abstract</a:t>
            </a:r>
            <a:r>
              <a:rPr lang="tr-TR" sz="1800" b="1" dirty="0">
                <a:latin typeface="Century Gothic"/>
              </a:rPr>
              <a:t> Class Nedir?</a:t>
            </a:r>
          </a:p>
          <a:p>
            <a:pPr algn="just"/>
            <a:endParaRPr lang="tr-TR" sz="1800" b="1" dirty="0">
              <a:latin typeface="Century Gothic"/>
            </a:endParaRPr>
          </a:p>
          <a:p>
            <a:pPr marL="342900" indent="-342900" algn="just">
              <a:spcBef>
                <a:spcPts val="1000"/>
              </a:spcBef>
            </a:pPr>
            <a:r>
              <a:rPr lang="tr-TR" sz="1800" b="1" dirty="0">
                <a:latin typeface="Century Gothic"/>
              </a:rPr>
              <a:t>C# </a:t>
            </a:r>
            <a:r>
              <a:rPr lang="tr-TR" sz="1800" b="1" dirty="0" err="1">
                <a:latin typeface="Century Gothic"/>
              </a:rPr>
              <a:t>Abstract</a:t>
            </a:r>
            <a:r>
              <a:rPr lang="tr-TR" sz="1800" b="1" dirty="0">
                <a:latin typeface="Century Gothic"/>
              </a:rPr>
              <a:t> Metot Nedir?</a:t>
            </a:r>
            <a:endParaRPr lang="tr-TR" dirty="0">
              <a:latin typeface="Century Gothic"/>
            </a:endParaRPr>
          </a:p>
          <a:p>
            <a:pPr marL="342900" indent="-342900" algn="just">
              <a:spcBef>
                <a:spcPts val="1000"/>
              </a:spcBef>
            </a:pPr>
            <a:endParaRPr lang="tr-TR" sz="1800" b="1" dirty="0">
              <a:latin typeface="Century Gothic"/>
            </a:endParaRPr>
          </a:p>
          <a:p>
            <a:pPr marL="342900" indent="-342900" algn="just">
              <a:spcBef>
                <a:spcPts val="1000"/>
              </a:spcBef>
            </a:pPr>
            <a:r>
              <a:rPr lang="tr-TR" sz="1800" b="1" dirty="0">
                <a:latin typeface="Century Gothic"/>
              </a:rPr>
              <a:t>Neden soyut sınıf(</a:t>
            </a:r>
            <a:r>
              <a:rPr lang="tr-TR" sz="1800" b="1" dirty="0" err="1">
                <a:latin typeface="Century Gothic"/>
              </a:rPr>
              <a:t>abstract</a:t>
            </a:r>
            <a:r>
              <a:rPr lang="tr-TR" sz="1800" b="1" dirty="0">
                <a:latin typeface="Century Gothic"/>
              </a:rPr>
              <a:t> </a:t>
            </a:r>
            <a:r>
              <a:rPr lang="tr-TR" sz="1800" b="1" dirty="0" err="1">
                <a:latin typeface="Century Gothic"/>
              </a:rPr>
              <a:t>class</a:t>
            </a:r>
            <a:r>
              <a:rPr lang="tr-TR" sz="1800" b="1" dirty="0">
                <a:latin typeface="Century Gothic"/>
              </a:rPr>
              <a:t>) ve metotlarını kullanırız?</a:t>
            </a:r>
            <a:endParaRPr lang="tr-TR" b="1" dirty="0">
              <a:latin typeface="Century Gothic"/>
            </a:endParaRPr>
          </a:p>
          <a:p>
            <a:pPr marL="342900" indent="-342900" algn="just">
              <a:spcBef>
                <a:spcPts val="1000"/>
              </a:spcBef>
            </a:pPr>
            <a:endParaRPr lang="tr-TR" sz="1800" b="1" dirty="0">
              <a:latin typeface="Century Gothic"/>
            </a:endParaRPr>
          </a:p>
          <a:p>
            <a:pPr algn="just"/>
            <a:r>
              <a:rPr lang="tr-TR" sz="1800" b="1" dirty="0">
                <a:latin typeface="Century Gothic"/>
              </a:rPr>
              <a:t>C# </a:t>
            </a:r>
            <a:r>
              <a:rPr lang="tr-TR" sz="1800" b="1" dirty="0" err="1">
                <a:latin typeface="Century Gothic"/>
              </a:rPr>
              <a:t>Abstract</a:t>
            </a:r>
            <a:r>
              <a:rPr lang="tr-TR" sz="1800" b="1" dirty="0">
                <a:latin typeface="Century Gothic"/>
              </a:rPr>
              <a:t> Class Kullanımı</a:t>
            </a:r>
            <a:endParaRPr lang="tr-TR" sz="1800" dirty="0">
              <a:latin typeface="Century Gothic"/>
            </a:endParaRPr>
          </a:p>
          <a:p>
            <a:pPr marL="342900" indent="-342900" algn="just">
              <a:spcBef>
                <a:spcPts val="1000"/>
              </a:spcBef>
            </a:pPr>
            <a:endParaRPr lang="tr-TR" sz="1800" b="1" dirty="0">
              <a:latin typeface="Century Gothic"/>
            </a:endParaRPr>
          </a:p>
          <a:p>
            <a:pPr marL="342900" indent="-342900" algn="just">
              <a:spcBef>
                <a:spcPts val="1000"/>
              </a:spcBef>
            </a:pPr>
            <a:endParaRPr lang="tr-TR" sz="1800" b="1" dirty="0">
              <a:latin typeface="Century Gothic"/>
            </a:endParaRPr>
          </a:p>
          <a:p>
            <a:pPr algn="just"/>
            <a:endParaRPr lang="tr-TR" sz="1800" b="1" dirty="0">
              <a:latin typeface="Century Gothic"/>
            </a:endParaRPr>
          </a:p>
          <a:p>
            <a:pPr algn="just"/>
            <a:endParaRPr lang="tr-TR" sz="1800" b="1" i="0" u="none" strike="noStrike" cap="none" dirty="0">
              <a:latin typeface="Century Gothic"/>
              <a:ea typeface="Century Gothic" panose="020B0502020202020204"/>
            </a:endParaRPr>
          </a:p>
          <a:p>
            <a:pPr marR="0" lvl="0" algn="just">
              <a:spcAft>
                <a:spcPts val="0"/>
              </a:spcAft>
              <a:buFont typeface="Arial" panose="020B0604020202020204"/>
              <a:buNone/>
            </a:pPr>
            <a:endParaRPr lang="tr-TR" sz="1800" b="1" i="0" u="none" strike="noStrike" cap="none" dirty="0">
              <a:ea typeface="Century Gothic" panose="020B0502020202020204"/>
            </a:endParaRPr>
          </a:p>
          <a:p>
            <a:pPr marR="0" lvl="0" algn="just" rtl="0">
              <a:spcAft>
                <a:spcPts val="0"/>
              </a:spcAft>
              <a:buFont typeface="Arial" panose="020B0604020202020204"/>
              <a:buNone/>
            </a:pPr>
            <a:endParaRPr lang="tr-TR" sz="1800" b="1" i="0" u="none" strike="noStrike" cap="none" dirty="0">
              <a:ea typeface="Century Gothic" panose="020B0502020202020204"/>
            </a:endParaRPr>
          </a:p>
          <a:p>
            <a:pPr marR="0" lvl="0" algn="just" rtl="0">
              <a:spcAft>
                <a:spcPts val="0"/>
              </a:spcAft>
              <a:buFont typeface="Arial" panose="020B0604020202020204"/>
              <a:buNone/>
            </a:pPr>
            <a:endParaRPr lang="tr-TR" sz="1800" b="1" i="0" u="none" strike="noStrike" cap="none" dirty="0">
              <a:latin typeface="Century Gothic"/>
              <a:ea typeface="Century Gothic" panose="020B0502020202020204"/>
            </a:endParaRPr>
          </a:p>
          <a:p>
            <a:pPr marL="342900" indent="-342900" algn="just">
              <a:spcBef>
                <a:spcPts val="1000"/>
              </a:spcBef>
            </a:pPr>
            <a:endParaRPr lang="tr-TR" sz="1800" b="1" dirty="0">
              <a:ea typeface="Century Gothic" panose="020B0502020202020204"/>
            </a:endParaRPr>
          </a:p>
          <a:p>
            <a:pPr marL="342900" indent="-342900" algn="just">
              <a:spcBef>
                <a:spcPts val="1000"/>
              </a:spcBef>
            </a:pPr>
            <a:endParaRPr lang="tr-TR" sz="1800" b="1" dirty="0">
              <a:ea typeface="Century Gothic" panose="020B0502020202020204"/>
            </a:endParaRPr>
          </a:p>
          <a:p>
            <a:pPr marL="342900" indent="-342900" algn="just">
              <a:spcBef>
                <a:spcPts val="1000"/>
              </a:spcBef>
              <a:buClr>
                <a:schemeClr val="accent1"/>
              </a:buClr>
              <a:buSzPct val="100000"/>
              <a:buFont typeface="Noto Sans Symbols"/>
            </a:pPr>
            <a:endParaRPr lang="tr-TR" sz="1800" b="1" dirty="0">
              <a:solidFill>
                <a:srgbClr val="3F3F3F"/>
              </a:solidFill>
              <a:latin typeface="Century Gothic" panose="020B0502020202020204"/>
              <a:ea typeface="Century Gothic" panose="020B0502020202020204"/>
            </a:endParaRPr>
          </a:p>
          <a:p>
            <a:pPr marL="342900" indent="-236855" algn="just">
              <a:spcBef>
                <a:spcPts val="1000"/>
              </a:spcBef>
              <a:buClr>
                <a:schemeClr val="accent1"/>
              </a:buClr>
              <a:buSzPct val="100000"/>
              <a:buFont typeface="Noto Sans Symbols"/>
            </a:pPr>
            <a:endParaRPr lang="tr-TR" sz="1800">
              <a:solidFill>
                <a:srgbClr val="3F3F3F"/>
              </a:solidFill>
              <a:latin typeface="Century Gothic" panose="020B0502020202020204"/>
              <a:ea typeface="Century Gothic" panose="020B0502020202020204"/>
              <a:cs typeface="Century Gothic" panose="020B0502020202020204"/>
            </a:endParaRPr>
          </a:p>
          <a:p>
            <a:pPr marL="342900" indent="-236855" algn="just">
              <a:spcBef>
                <a:spcPts val="1000"/>
              </a:spcBef>
              <a:buClr>
                <a:schemeClr val="accent1"/>
              </a:buClr>
              <a:buSzPct val="100000"/>
              <a:buFont typeface="Noto Sans Symbols"/>
            </a:pPr>
            <a:endParaRPr lang="tr-TR" sz="1800">
              <a:solidFill>
                <a:srgbClr val="3F3F3F"/>
              </a:solidFill>
              <a:latin typeface="Century Gothic" panose="020B0502020202020204"/>
              <a:ea typeface="Century Gothic" panose="020B0502020202020204"/>
              <a:cs typeface="Century Gothic" panose="020B0502020202020204"/>
            </a:endParaRPr>
          </a:p>
          <a:p>
            <a:pPr marL="342900" indent="-236855" algn="just">
              <a:spcBef>
                <a:spcPts val="1000"/>
              </a:spcBef>
              <a:buClr>
                <a:schemeClr val="accent1"/>
              </a:buClr>
              <a:buSzPct val="100000"/>
            </a:pPr>
            <a:endParaRPr lang="tr-TR" sz="1800" b="1">
              <a:solidFill>
                <a:srgbClr val="3F3F3F"/>
              </a:solidFill>
              <a:latin typeface="Century Gothic" panose="020B0502020202020204"/>
              <a:ea typeface="Century Gothic" panose="020B0502020202020204"/>
              <a:cs typeface="Century Gothic" panose="020B0502020202020204"/>
            </a:endParaRPr>
          </a:p>
        </p:txBody>
      </p:sp>
      <p:pic>
        <p:nvPicPr>
          <p:cNvPr id="5" name="Resim 5">
            <a:extLst>
              <a:ext uri="{FF2B5EF4-FFF2-40B4-BE49-F238E27FC236}">
                <a16:creationId xmlns:a16="http://schemas.microsoft.com/office/drawing/2014/main" id="{4445E55B-E924-3BBA-7039-3D384892DE4B}"/>
              </a:ext>
            </a:extLst>
          </p:cNvPr>
          <p:cNvPicPr>
            <a:picLocks noChangeAspect="1"/>
          </p:cNvPicPr>
          <p:nvPr/>
        </p:nvPicPr>
        <p:blipFill>
          <a:blip r:embed="rId3"/>
          <a:stretch>
            <a:fillRect/>
          </a:stretch>
        </p:blipFill>
        <p:spPr>
          <a:xfrm>
            <a:off x="9445625" y="5331131"/>
            <a:ext cx="2743200" cy="1529737"/>
          </a:xfrm>
          <a:prstGeom prst="rect">
            <a:avLst/>
          </a:prstGeom>
        </p:spPr>
      </p:pic>
      <p:pic>
        <p:nvPicPr>
          <p:cNvPr id="9" name="Google Shape;532;p45" descr="Kurumsal Kimlik | Burdur Mehmet Akif Ersoy Üniversitesi">
            <a:extLst>
              <a:ext uri="{FF2B5EF4-FFF2-40B4-BE49-F238E27FC236}">
                <a16:creationId xmlns:a16="http://schemas.microsoft.com/office/drawing/2014/main" id="{018352FC-0E2D-E7D6-C338-7013566F62DE}"/>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a:spLocks noGrp="1"/>
          </p:cNvSpPr>
          <p:nvPr>
            <p:ph type="title"/>
          </p:nvPr>
        </p:nvSpPr>
        <p:spPr>
          <a:xfrm>
            <a:off x="1311579" y="551210"/>
            <a:ext cx="8911687" cy="1280890"/>
          </a:xfrm>
          <a:prstGeom prst="rect">
            <a:avLst/>
          </a:prstGeom>
          <a:noFill/>
          <a:ln>
            <a:noFill/>
          </a:ln>
        </p:spPr>
        <p:txBody>
          <a:bodyPr spcFirstLastPara="1" wrap="square" lIns="91425" tIns="45700" rIns="91425" bIns="45700" anchor="t" anchorCtr="0">
            <a:normAutofit/>
          </a:bodyPr>
          <a:lstStyle/>
          <a:p>
            <a:pPr algn="ctr"/>
            <a:r>
              <a:rPr lang="tr-TR" b="1" dirty="0"/>
              <a:t>  C# nesne tabanlı programlama nedir?</a:t>
            </a:r>
            <a:endParaRPr lang="tr-TR" dirty="0"/>
          </a:p>
        </p:txBody>
      </p:sp>
      <p:sp>
        <p:nvSpPr>
          <p:cNvPr id="213" name="Google Shape;21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3</a:t>
            </a:fld>
            <a:endParaRPr lang="tr-TR"/>
          </a:p>
        </p:txBody>
      </p:sp>
      <p:sp>
        <p:nvSpPr>
          <p:cNvPr id="215" name="Google Shape;215;p5"/>
          <p:cNvSpPr txBox="1">
            <a:spLocks noGrp="1"/>
          </p:cNvSpPr>
          <p:nvPr>
            <p:ph type="body" idx="1"/>
          </p:nvPr>
        </p:nvSpPr>
        <p:spPr>
          <a:xfrm>
            <a:off x="2307252" y="1777186"/>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sz="1800" b="1"/>
          </a:p>
          <a:p>
            <a:pPr marL="0" indent="0" algn="just"/>
            <a:r>
              <a:rPr lang="en-US" sz="2000" dirty="0"/>
              <a:t>  </a:t>
            </a:r>
            <a:r>
              <a:rPr lang="en-US" b="1" err="1">
                <a:solidFill>
                  <a:schemeClr val="tx1"/>
                </a:solidFill>
              </a:rPr>
              <a:t>Nesne</a:t>
            </a:r>
            <a:r>
              <a:rPr lang="en-US" b="1" dirty="0">
                <a:solidFill>
                  <a:schemeClr val="tx1"/>
                </a:solidFill>
              </a:rPr>
              <a:t> </a:t>
            </a:r>
            <a:r>
              <a:rPr lang="en-US" b="1" err="1">
                <a:solidFill>
                  <a:schemeClr val="tx1"/>
                </a:solidFill>
              </a:rPr>
              <a:t>tabanlı</a:t>
            </a:r>
            <a:r>
              <a:rPr lang="en-US" b="1" dirty="0">
                <a:solidFill>
                  <a:schemeClr val="tx1"/>
                </a:solidFill>
              </a:rPr>
              <a:t> </a:t>
            </a:r>
            <a:r>
              <a:rPr lang="en-US" b="1" err="1">
                <a:solidFill>
                  <a:schemeClr val="tx1"/>
                </a:solidFill>
              </a:rPr>
              <a:t>programlama</a:t>
            </a:r>
            <a:r>
              <a:rPr lang="en-US" dirty="0">
                <a:solidFill>
                  <a:schemeClr val="tx1"/>
                </a:solidFill>
              </a:rPr>
              <a:t> (OOP); </a:t>
            </a:r>
            <a:r>
              <a:rPr lang="en-US" err="1">
                <a:solidFill>
                  <a:schemeClr val="tx1"/>
                </a:solidFill>
              </a:rPr>
              <a:t>yazılım</a:t>
            </a:r>
            <a:r>
              <a:rPr lang="en-US" dirty="0">
                <a:solidFill>
                  <a:schemeClr val="tx1"/>
                </a:solidFill>
              </a:rPr>
              <a:t> </a:t>
            </a:r>
            <a:r>
              <a:rPr lang="en-US" err="1">
                <a:solidFill>
                  <a:schemeClr val="tx1"/>
                </a:solidFill>
              </a:rPr>
              <a:t>tasarımını</a:t>
            </a:r>
            <a:r>
              <a:rPr lang="en-US" dirty="0">
                <a:solidFill>
                  <a:schemeClr val="tx1"/>
                </a:solidFill>
              </a:rPr>
              <a:t> </a:t>
            </a:r>
            <a:r>
              <a:rPr lang="en-US" err="1">
                <a:solidFill>
                  <a:schemeClr val="tx1"/>
                </a:solidFill>
              </a:rPr>
              <a:t>işlevler</a:t>
            </a:r>
            <a:r>
              <a:rPr lang="en-US" dirty="0">
                <a:solidFill>
                  <a:schemeClr val="tx1"/>
                </a:solidFill>
              </a:rPr>
              <a:t> </a:t>
            </a:r>
            <a:r>
              <a:rPr lang="en-US" err="1">
                <a:solidFill>
                  <a:schemeClr val="tx1"/>
                </a:solidFill>
              </a:rPr>
              <a:t>ve</a:t>
            </a:r>
            <a:r>
              <a:rPr lang="en-US" dirty="0">
                <a:solidFill>
                  <a:schemeClr val="tx1"/>
                </a:solidFill>
              </a:rPr>
              <a:t> </a:t>
            </a:r>
            <a:r>
              <a:rPr lang="en-US" err="1">
                <a:solidFill>
                  <a:schemeClr val="tx1"/>
                </a:solidFill>
              </a:rPr>
              <a:t>mantık</a:t>
            </a:r>
            <a:r>
              <a:rPr lang="en-US" dirty="0">
                <a:solidFill>
                  <a:schemeClr val="tx1"/>
                </a:solidFill>
              </a:rPr>
              <a:t> </a:t>
            </a:r>
            <a:r>
              <a:rPr lang="en-US" err="1">
                <a:solidFill>
                  <a:schemeClr val="tx1"/>
                </a:solidFill>
              </a:rPr>
              <a:t>yerine</a:t>
            </a:r>
            <a:r>
              <a:rPr lang="en-US" dirty="0">
                <a:solidFill>
                  <a:schemeClr val="tx1"/>
                </a:solidFill>
              </a:rPr>
              <a:t>, </a:t>
            </a:r>
            <a:r>
              <a:rPr lang="en-US" err="1">
                <a:solidFill>
                  <a:schemeClr val="tx1"/>
                </a:solidFill>
              </a:rPr>
              <a:t>veri</a:t>
            </a:r>
            <a:r>
              <a:rPr lang="en-US" dirty="0">
                <a:solidFill>
                  <a:schemeClr val="tx1"/>
                </a:solidFill>
              </a:rPr>
              <a:t> </a:t>
            </a:r>
            <a:r>
              <a:rPr lang="en-US" err="1">
                <a:solidFill>
                  <a:schemeClr val="tx1"/>
                </a:solidFill>
              </a:rPr>
              <a:t>veya</a:t>
            </a:r>
            <a:r>
              <a:rPr lang="en-US" dirty="0">
                <a:solidFill>
                  <a:schemeClr val="tx1"/>
                </a:solidFill>
              </a:rPr>
              <a:t> </a:t>
            </a:r>
            <a:r>
              <a:rPr lang="en-US" b="1" err="1">
                <a:solidFill>
                  <a:schemeClr val="tx1"/>
                </a:solidFill>
              </a:rPr>
              <a:t>nesneler</a:t>
            </a:r>
            <a:r>
              <a:rPr lang="en-US" dirty="0">
                <a:solidFill>
                  <a:schemeClr val="tx1"/>
                </a:solidFill>
              </a:rPr>
              <a:t> </a:t>
            </a:r>
            <a:r>
              <a:rPr lang="en-US" err="1">
                <a:solidFill>
                  <a:schemeClr val="tx1"/>
                </a:solidFill>
              </a:rPr>
              <a:t>etrafında</a:t>
            </a:r>
            <a:r>
              <a:rPr lang="en-US" dirty="0">
                <a:solidFill>
                  <a:schemeClr val="tx1"/>
                </a:solidFill>
              </a:rPr>
              <a:t> </a:t>
            </a:r>
            <a:r>
              <a:rPr lang="en-US" err="1">
                <a:solidFill>
                  <a:schemeClr val="tx1"/>
                </a:solidFill>
              </a:rPr>
              <a:t>düzenleyen</a:t>
            </a:r>
            <a:r>
              <a:rPr lang="en-US" dirty="0">
                <a:solidFill>
                  <a:schemeClr val="tx1"/>
                </a:solidFill>
              </a:rPr>
              <a:t> </a:t>
            </a:r>
            <a:r>
              <a:rPr lang="en-US" err="1">
                <a:solidFill>
                  <a:schemeClr val="tx1"/>
                </a:solidFill>
              </a:rPr>
              <a:t>bir</a:t>
            </a:r>
            <a:r>
              <a:rPr lang="en-US" dirty="0">
                <a:solidFill>
                  <a:schemeClr val="tx1"/>
                </a:solidFill>
              </a:rPr>
              <a:t> </a:t>
            </a:r>
            <a:r>
              <a:rPr lang="en-US" b="1" err="1">
                <a:solidFill>
                  <a:schemeClr val="tx1"/>
                </a:solidFill>
              </a:rPr>
              <a:t>programlama</a:t>
            </a:r>
            <a:r>
              <a:rPr lang="en-US" dirty="0">
                <a:solidFill>
                  <a:schemeClr val="tx1"/>
                </a:solidFill>
              </a:rPr>
              <a:t> </a:t>
            </a:r>
            <a:r>
              <a:rPr lang="en-US" err="1">
                <a:solidFill>
                  <a:schemeClr val="tx1"/>
                </a:solidFill>
              </a:rPr>
              <a:t>dili</a:t>
            </a:r>
            <a:r>
              <a:rPr lang="en-US" dirty="0">
                <a:solidFill>
                  <a:schemeClr val="tx1"/>
                </a:solidFill>
              </a:rPr>
              <a:t> </a:t>
            </a:r>
            <a:r>
              <a:rPr lang="en-US" err="1">
                <a:solidFill>
                  <a:schemeClr val="tx1"/>
                </a:solidFill>
              </a:rPr>
              <a:t>modelidir</a:t>
            </a:r>
            <a:r>
              <a:rPr lang="en-US" dirty="0">
                <a:solidFill>
                  <a:schemeClr val="tx1"/>
                </a:solidFill>
              </a:rPr>
              <a:t>. </a:t>
            </a:r>
            <a:r>
              <a:rPr lang="en-US" err="1">
                <a:solidFill>
                  <a:schemeClr val="tx1"/>
                </a:solidFill>
              </a:rPr>
              <a:t>Günümüzde</a:t>
            </a:r>
            <a:r>
              <a:rPr lang="en-US" dirty="0">
                <a:solidFill>
                  <a:schemeClr val="tx1"/>
                </a:solidFill>
              </a:rPr>
              <a:t> </a:t>
            </a:r>
            <a:r>
              <a:rPr lang="en-US" err="1">
                <a:solidFill>
                  <a:schemeClr val="tx1"/>
                </a:solidFill>
              </a:rPr>
              <a:t>yazılım</a:t>
            </a:r>
            <a:r>
              <a:rPr lang="en-US" dirty="0">
                <a:solidFill>
                  <a:schemeClr val="tx1"/>
                </a:solidFill>
              </a:rPr>
              <a:t> </a:t>
            </a:r>
            <a:r>
              <a:rPr lang="en-US" err="1">
                <a:solidFill>
                  <a:schemeClr val="tx1"/>
                </a:solidFill>
              </a:rPr>
              <a:t>geliştirme</a:t>
            </a:r>
            <a:r>
              <a:rPr lang="en-US" dirty="0">
                <a:solidFill>
                  <a:schemeClr val="tx1"/>
                </a:solidFill>
              </a:rPr>
              <a:t> </a:t>
            </a:r>
            <a:r>
              <a:rPr lang="en-US" err="1">
                <a:solidFill>
                  <a:schemeClr val="tx1"/>
                </a:solidFill>
              </a:rPr>
              <a:t>teknolojileri</a:t>
            </a:r>
            <a:r>
              <a:rPr lang="en-US" dirty="0">
                <a:solidFill>
                  <a:schemeClr val="tx1"/>
                </a:solidFill>
              </a:rPr>
              <a:t> </a:t>
            </a:r>
            <a:r>
              <a:rPr lang="en-US" err="1">
                <a:solidFill>
                  <a:schemeClr val="tx1"/>
                </a:solidFill>
              </a:rPr>
              <a:t>içerisinde</a:t>
            </a:r>
            <a:r>
              <a:rPr lang="en-US" dirty="0">
                <a:solidFill>
                  <a:schemeClr val="tx1"/>
                </a:solidFill>
              </a:rPr>
              <a:t> </a:t>
            </a:r>
            <a:r>
              <a:rPr lang="en-US" err="1">
                <a:solidFill>
                  <a:schemeClr val="tx1"/>
                </a:solidFill>
              </a:rPr>
              <a:t>büyük</a:t>
            </a:r>
            <a:r>
              <a:rPr lang="en-US" dirty="0">
                <a:solidFill>
                  <a:schemeClr val="tx1"/>
                </a:solidFill>
              </a:rPr>
              <a:t> </a:t>
            </a:r>
            <a:r>
              <a:rPr lang="en-US" err="1">
                <a:solidFill>
                  <a:schemeClr val="tx1"/>
                </a:solidFill>
              </a:rPr>
              <a:t>bir</a:t>
            </a:r>
            <a:r>
              <a:rPr lang="en-US" dirty="0">
                <a:solidFill>
                  <a:schemeClr val="tx1"/>
                </a:solidFill>
              </a:rPr>
              <a:t> </a:t>
            </a:r>
            <a:r>
              <a:rPr lang="en-US" err="1">
                <a:solidFill>
                  <a:schemeClr val="tx1"/>
                </a:solidFill>
              </a:rPr>
              <a:t>önem</a:t>
            </a:r>
            <a:r>
              <a:rPr lang="en-US" dirty="0">
                <a:solidFill>
                  <a:schemeClr val="tx1"/>
                </a:solidFill>
              </a:rPr>
              <a:t> </a:t>
            </a:r>
            <a:r>
              <a:rPr lang="en-US" err="1">
                <a:solidFill>
                  <a:schemeClr val="tx1"/>
                </a:solidFill>
              </a:rPr>
              <a:t>taşır</a:t>
            </a:r>
            <a:r>
              <a:rPr lang="en-US" dirty="0">
                <a:solidFill>
                  <a:schemeClr val="tx1"/>
                </a:solidFill>
              </a:rPr>
              <a:t>.</a:t>
            </a:r>
            <a:endParaRPr>
              <a:solidFill>
                <a:schemeClr val="tx1"/>
              </a:solidFill>
            </a:endParaRPr>
          </a:p>
        </p:txBody>
      </p:sp>
      <p:pic>
        <p:nvPicPr>
          <p:cNvPr id="2" name="Resim 2">
            <a:extLst>
              <a:ext uri="{FF2B5EF4-FFF2-40B4-BE49-F238E27FC236}">
                <a16:creationId xmlns:a16="http://schemas.microsoft.com/office/drawing/2014/main" id="{88060443-1189-583E-AF83-7D81CA177976}"/>
              </a:ext>
            </a:extLst>
          </p:cNvPr>
          <p:cNvPicPr>
            <a:picLocks noChangeAspect="1"/>
          </p:cNvPicPr>
          <p:nvPr/>
        </p:nvPicPr>
        <p:blipFill>
          <a:blip r:embed="rId3"/>
          <a:stretch>
            <a:fillRect/>
          </a:stretch>
        </p:blipFill>
        <p:spPr>
          <a:xfrm>
            <a:off x="9445625" y="5332479"/>
            <a:ext cx="2743200" cy="1529737"/>
          </a:xfrm>
          <a:prstGeom prst="rect">
            <a:avLst/>
          </a:prstGeom>
        </p:spPr>
      </p:pic>
      <p:pic>
        <p:nvPicPr>
          <p:cNvPr id="4" name="Google Shape;532;p45" descr="Kurumsal Kimlik | Burdur Mehmet Akif Ersoy Üniversitesi">
            <a:extLst>
              <a:ext uri="{FF2B5EF4-FFF2-40B4-BE49-F238E27FC236}">
                <a16:creationId xmlns:a16="http://schemas.microsoft.com/office/drawing/2014/main" id="{31F86718-252B-97DF-6599-E3BA9C15BB60}"/>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6"/>
          <p:cNvSpPr txBox="1">
            <a:spLocks noGrp="1"/>
          </p:cNvSpPr>
          <p:nvPr>
            <p:ph type="title"/>
          </p:nvPr>
        </p:nvSpPr>
        <p:spPr>
          <a:xfrm>
            <a:off x="1311579" y="417076"/>
            <a:ext cx="8911687" cy="1280890"/>
          </a:xfrm>
          <a:prstGeom prst="rect">
            <a:avLst/>
          </a:prstGeom>
          <a:noFill/>
          <a:ln>
            <a:noFill/>
          </a:ln>
        </p:spPr>
        <p:txBody>
          <a:bodyPr spcFirstLastPara="1" wrap="square" lIns="91425" tIns="45700" rIns="91425" bIns="45700" anchor="t" anchorCtr="0">
            <a:normAutofit/>
          </a:bodyPr>
          <a:lstStyle/>
          <a:p>
            <a:pPr algn="ctr"/>
            <a:r>
              <a:rPr lang="tr-TR" b="1" dirty="0"/>
              <a:t>C# </a:t>
            </a:r>
            <a:r>
              <a:rPr lang="tr-TR" b="1" dirty="0" err="1"/>
              <a:t>Abstract</a:t>
            </a:r>
            <a:r>
              <a:rPr lang="tr-TR" b="1" dirty="0"/>
              <a:t> Class Nedir?</a:t>
            </a:r>
            <a:endParaRPr lang="tr-TR" dirty="0"/>
          </a:p>
        </p:txBody>
      </p:sp>
      <p:sp>
        <p:nvSpPr>
          <p:cNvPr id="222" name="Google Shape;222;p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4</a:t>
            </a:fld>
            <a:endParaRPr lang="tr-TR"/>
          </a:p>
        </p:txBody>
      </p:sp>
      <p:sp>
        <p:nvSpPr>
          <p:cNvPr id="223" name="Google Shape;223;p6"/>
          <p:cNvSpPr txBox="1">
            <a:spLocks noGrp="1"/>
          </p:cNvSpPr>
          <p:nvPr>
            <p:ph type="body" idx="1"/>
          </p:nvPr>
        </p:nvSpPr>
        <p:spPr>
          <a:xfrm>
            <a:off x="1778642" y="1351471"/>
            <a:ext cx="7848600" cy="4953000"/>
          </a:xfrm>
          <a:prstGeom prst="rect">
            <a:avLst/>
          </a:prstGeom>
          <a:noFill/>
          <a:ln>
            <a:noFill/>
          </a:ln>
        </p:spPr>
        <p:txBody>
          <a:bodyPr spcFirstLastPara="1" wrap="square" lIns="91425" tIns="45700" rIns="91425" bIns="45700" anchor="t" anchorCtr="0">
            <a:normAutofit/>
          </a:bodyPr>
          <a:lstStyle/>
          <a:p>
            <a:r>
              <a:rPr lang="tr-TR" b="1" dirty="0"/>
              <a:t>     </a:t>
            </a:r>
            <a:r>
              <a:rPr lang="tr-TR" b="1" dirty="0">
                <a:solidFill>
                  <a:schemeClr val="tx1"/>
                </a:solidFill>
              </a:rPr>
              <a:t>    </a:t>
            </a:r>
            <a:r>
              <a:rPr lang="tr-TR" b="1" dirty="0" err="1">
                <a:solidFill>
                  <a:schemeClr val="tx1"/>
                </a:solidFill>
              </a:rPr>
              <a:t>Abstract</a:t>
            </a:r>
            <a:r>
              <a:rPr lang="tr-TR" b="1" dirty="0">
                <a:solidFill>
                  <a:schemeClr val="tx1"/>
                </a:solidFill>
              </a:rPr>
              <a:t> Class</a:t>
            </a:r>
            <a:r>
              <a:rPr lang="tr-TR" dirty="0">
                <a:solidFill>
                  <a:schemeClr val="tx1"/>
                </a:solidFill>
              </a:rPr>
              <a:t>, Nesneye yönelik programlamanın içerisindeki önemli kavramlardan </a:t>
            </a:r>
            <a:r>
              <a:rPr lang="tr-TR" sz="1800" dirty="0">
                <a:solidFill>
                  <a:schemeClr val="tx1"/>
                </a:solidFill>
              </a:rPr>
              <a:t>bir </a:t>
            </a:r>
            <a:r>
              <a:rPr lang="tr-TR" dirty="0">
                <a:solidFill>
                  <a:schemeClr val="tx1"/>
                </a:solidFill>
              </a:rPr>
              <a:t>tanesidir</a:t>
            </a:r>
            <a:r>
              <a:rPr lang="tr-TR" sz="1800" dirty="0">
                <a:solidFill>
                  <a:schemeClr val="tx1"/>
                </a:solidFill>
              </a:rPr>
              <a:t>.</a:t>
            </a:r>
            <a:r>
              <a:rPr lang="tr-TR" dirty="0">
                <a:solidFill>
                  <a:schemeClr val="tx1"/>
                </a:solidFill>
              </a:rPr>
              <a:t> Programlarımız içerisinde bulunan faaliyet öğelerini gizleyerek sadece sınıfın sahip olduğu işlevleri gösterir</a:t>
            </a:r>
            <a:r>
              <a:rPr lang="tr-TR" sz="1800" dirty="0">
                <a:solidFill>
                  <a:schemeClr val="tx1"/>
                </a:solidFill>
              </a:rPr>
              <a:t>.</a:t>
            </a:r>
            <a:r>
              <a:rPr lang="tr-TR" dirty="0">
                <a:solidFill>
                  <a:schemeClr val="tx1"/>
                </a:solidFill>
              </a:rPr>
              <a:t> </a:t>
            </a:r>
            <a:r>
              <a:rPr lang="tr-TR" sz="1800" dirty="0">
                <a:solidFill>
                  <a:schemeClr val="tx1"/>
                </a:solidFill>
              </a:rPr>
              <a:t>Bu </a:t>
            </a:r>
            <a:r>
              <a:rPr lang="tr-TR" dirty="0">
                <a:solidFill>
                  <a:schemeClr val="tx1"/>
                </a:solidFill>
              </a:rPr>
              <a:t>durum projemize esneklik</a:t>
            </a:r>
            <a:r>
              <a:rPr lang="tr-TR" sz="1800" dirty="0">
                <a:solidFill>
                  <a:schemeClr val="tx1"/>
                </a:solidFill>
              </a:rPr>
              <a:t>, </a:t>
            </a:r>
            <a:r>
              <a:rPr lang="tr-TR" dirty="0">
                <a:solidFill>
                  <a:schemeClr val="tx1"/>
                </a:solidFill>
              </a:rPr>
              <a:t>güvenlik </a:t>
            </a:r>
            <a:r>
              <a:rPr lang="tr-TR" sz="1800" dirty="0">
                <a:solidFill>
                  <a:schemeClr val="tx1"/>
                </a:solidFill>
              </a:rPr>
              <a:t>ve </a:t>
            </a:r>
            <a:r>
              <a:rPr lang="tr-TR" dirty="0">
                <a:solidFill>
                  <a:schemeClr val="tx1"/>
                </a:solidFill>
              </a:rPr>
              <a:t>hızlı kontrol yapısı sağlar</a:t>
            </a:r>
            <a:r>
              <a:rPr lang="tr-TR" sz="1800" dirty="0">
                <a:solidFill>
                  <a:schemeClr val="tx1"/>
                </a:solidFill>
              </a:rPr>
              <a:t>.</a:t>
            </a:r>
            <a:endParaRPr lang="tr-TR" dirty="0">
              <a:solidFill>
                <a:schemeClr val="tx1"/>
              </a:solidFill>
            </a:endParaRPr>
          </a:p>
          <a:p>
            <a:endParaRPr lang="tr-TR" dirty="0">
              <a:solidFill>
                <a:schemeClr val="tx1"/>
              </a:solidFill>
            </a:endParaRPr>
          </a:p>
          <a:p>
            <a:r>
              <a:rPr lang="tr-TR" b="1" dirty="0">
                <a:solidFill>
                  <a:schemeClr val="tx1"/>
                </a:solidFill>
              </a:rPr>
              <a:t>         C# </a:t>
            </a:r>
            <a:r>
              <a:rPr lang="tr-TR" b="1" dirty="0" err="1">
                <a:solidFill>
                  <a:schemeClr val="tx1"/>
                </a:solidFill>
              </a:rPr>
              <a:t>Abstract</a:t>
            </a:r>
            <a:r>
              <a:rPr lang="tr-TR" b="1" dirty="0">
                <a:solidFill>
                  <a:schemeClr val="tx1"/>
                </a:solidFill>
              </a:rPr>
              <a:t> Class Nedir</a:t>
            </a:r>
            <a:r>
              <a:rPr lang="tr-TR" dirty="0">
                <a:solidFill>
                  <a:schemeClr val="tx1"/>
                </a:solidFill>
              </a:rPr>
              <a:t> sorusunu toparlayacak olursak, </a:t>
            </a:r>
            <a:r>
              <a:rPr lang="tr-TR" b="1" dirty="0" err="1">
                <a:solidFill>
                  <a:schemeClr val="tx1"/>
                </a:solidFill>
              </a:rPr>
              <a:t>Abstract</a:t>
            </a:r>
            <a:r>
              <a:rPr lang="tr-TR" dirty="0">
                <a:solidFill>
                  <a:schemeClr val="tx1"/>
                </a:solidFill>
              </a:rPr>
              <a:t> (</a:t>
            </a:r>
            <a:r>
              <a:rPr lang="tr-TR" b="1" dirty="0">
                <a:solidFill>
                  <a:schemeClr val="tx1"/>
                </a:solidFill>
              </a:rPr>
              <a:t>Soyut</a:t>
            </a:r>
            <a:r>
              <a:rPr lang="tr-TR" dirty="0">
                <a:solidFill>
                  <a:schemeClr val="tx1"/>
                </a:solidFill>
              </a:rPr>
              <a:t>) sınıfları kullanarak</a:t>
            </a:r>
            <a:r>
              <a:rPr lang="tr-TR" sz="1800" dirty="0">
                <a:solidFill>
                  <a:schemeClr val="tx1"/>
                </a:solidFill>
              </a:rPr>
              <a:t>,</a:t>
            </a:r>
            <a:r>
              <a:rPr lang="tr-TR" dirty="0">
                <a:solidFill>
                  <a:schemeClr val="tx1"/>
                </a:solidFill>
              </a:rPr>
              <a:t> </a:t>
            </a:r>
            <a:r>
              <a:rPr lang="tr-TR" b="1" dirty="0">
                <a:solidFill>
                  <a:schemeClr val="tx1"/>
                </a:solidFill>
              </a:rPr>
              <a:t>nesne</a:t>
            </a:r>
            <a:r>
              <a:rPr lang="tr-TR" dirty="0">
                <a:solidFill>
                  <a:schemeClr val="tx1"/>
                </a:solidFill>
              </a:rPr>
              <a:t> üretirken</a:t>
            </a:r>
            <a:r>
              <a:rPr lang="tr-TR" sz="1800" dirty="0">
                <a:solidFill>
                  <a:schemeClr val="tx1"/>
                </a:solidFill>
              </a:rPr>
              <a:t> bir </a:t>
            </a:r>
            <a:r>
              <a:rPr lang="tr-TR" dirty="0">
                <a:solidFill>
                  <a:schemeClr val="tx1"/>
                </a:solidFill>
              </a:rPr>
              <a:t>şablon oluşturmak istememizdir diyebiliriz</a:t>
            </a:r>
            <a:r>
              <a:rPr lang="tr-TR" sz="1800" dirty="0">
                <a:solidFill>
                  <a:schemeClr val="tx1"/>
                </a:solidFill>
              </a:rPr>
              <a:t>. </a:t>
            </a:r>
            <a:r>
              <a:rPr lang="tr-TR" dirty="0">
                <a:solidFill>
                  <a:schemeClr val="tx1"/>
                </a:solidFill>
              </a:rPr>
              <a:t>Yani bir sınıf üzerinde bulunan özellikleri kullanarak yeni bir sınıf türetmek istediğimiz zaman, içerisinde bulunan bazı temel yapıları yeniden oluşturmak </a:t>
            </a:r>
            <a:r>
              <a:rPr lang="tr-TR" sz="1800" dirty="0">
                <a:solidFill>
                  <a:schemeClr val="tx1"/>
                </a:solidFill>
              </a:rPr>
              <a:t>için</a:t>
            </a:r>
            <a:r>
              <a:rPr lang="tr-TR" dirty="0">
                <a:solidFill>
                  <a:schemeClr val="tx1"/>
                </a:solidFill>
              </a:rPr>
              <a:t> </a:t>
            </a:r>
            <a:r>
              <a:rPr lang="tr-TR" b="1" dirty="0" err="1">
                <a:solidFill>
                  <a:schemeClr val="tx1"/>
                </a:solidFill>
              </a:rPr>
              <a:t>override</a:t>
            </a:r>
            <a:r>
              <a:rPr lang="tr-TR" dirty="0">
                <a:solidFill>
                  <a:schemeClr val="tx1"/>
                </a:solidFill>
              </a:rPr>
              <a:t> (aşırı yükleme) işlemini uygular</a:t>
            </a:r>
            <a:r>
              <a:rPr lang="tr-TR" sz="1800" dirty="0">
                <a:solidFill>
                  <a:schemeClr val="tx1"/>
                </a:solidFill>
              </a:rPr>
              <a:t> ve </a:t>
            </a:r>
            <a:r>
              <a:rPr lang="tr-TR" dirty="0">
                <a:solidFill>
                  <a:schemeClr val="tx1"/>
                </a:solidFill>
              </a:rPr>
              <a:t>sınıf yapılarına göre özel bir hale getiririz</a:t>
            </a:r>
            <a:r>
              <a:rPr lang="tr-TR" sz="1800" dirty="0">
                <a:solidFill>
                  <a:schemeClr val="tx1"/>
                </a:solidFill>
              </a:rPr>
              <a:t>.</a:t>
            </a:r>
            <a:endParaRPr lang="tr-TR" dirty="0">
              <a:solidFill>
                <a:schemeClr val="tx1"/>
              </a:solidFill>
            </a:endParaRPr>
          </a:p>
          <a:p>
            <a:pPr marL="342900" lvl="0" indent="-342900" algn="l">
              <a:spcBef>
                <a:spcPts val="0"/>
              </a:spcBef>
              <a:spcAft>
                <a:spcPts val="0"/>
              </a:spcAft>
              <a:buSzPts val="1800"/>
            </a:pPr>
            <a:endParaRPr lang="tr-TR" sz="1800" dirty="0"/>
          </a:p>
          <a:p>
            <a:pPr marL="0" lvl="0" indent="0" algn="l" rtl="0">
              <a:spcBef>
                <a:spcPts val="1000"/>
              </a:spcBef>
              <a:spcAft>
                <a:spcPts val="0"/>
              </a:spcAft>
              <a:buSzPts val="1800"/>
              <a:buNone/>
            </a:pPr>
            <a:endParaRPr sz="1800" b="1"/>
          </a:p>
        </p:txBody>
      </p:sp>
      <p:pic>
        <p:nvPicPr>
          <p:cNvPr id="2" name="Resim 2">
            <a:extLst>
              <a:ext uri="{FF2B5EF4-FFF2-40B4-BE49-F238E27FC236}">
                <a16:creationId xmlns:a16="http://schemas.microsoft.com/office/drawing/2014/main" id="{2F709F68-AF7D-23EA-E1D2-3FFB1AC7F947}"/>
              </a:ext>
            </a:extLst>
          </p:cNvPr>
          <p:cNvPicPr>
            <a:picLocks noChangeAspect="1"/>
          </p:cNvPicPr>
          <p:nvPr/>
        </p:nvPicPr>
        <p:blipFill>
          <a:blip r:embed="rId3"/>
          <a:stretch>
            <a:fillRect/>
          </a:stretch>
        </p:blipFill>
        <p:spPr>
          <a:xfrm>
            <a:off x="9451975" y="5324781"/>
            <a:ext cx="2743200" cy="1529737"/>
          </a:xfrm>
          <a:prstGeom prst="rect">
            <a:avLst/>
          </a:prstGeom>
        </p:spPr>
      </p:pic>
      <p:pic>
        <p:nvPicPr>
          <p:cNvPr id="4" name="Google Shape;532;p45" descr="Kurumsal Kimlik | Burdur Mehmet Akif Ersoy Üniversitesi">
            <a:extLst>
              <a:ext uri="{FF2B5EF4-FFF2-40B4-BE49-F238E27FC236}">
                <a16:creationId xmlns:a16="http://schemas.microsoft.com/office/drawing/2014/main" id="{B0763A7D-0A4D-299B-5F04-0907A62493D5}"/>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7"/>
          <p:cNvSpPr txBox="1">
            <a:spLocks noGrp="1"/>
          </p:cNvSpPr>
          <p:nvPr>
            <p:ph type="title"/>
          </p:nvPr>
        </p:nvSpPr>
        <p:spPr>
          <a:xfrm>
            <a:off x="1311579" y="512462"/>
            <a:ext cx="9747485" cy="1023040"/>
          </a:xfrm>
          <a:prstGeom prst="rect">
            <a:avLst/>
          </a:prstGeom>
          <a:noFill/>
          <a:ln>
            <a:noFill/>
          </a:ln>
        </p:spPr>
        <p:txBody>
          <a:bodyPr spcFirstLastPara="1" wrap="square" lIns="91425" tIns="45700" rIns="91425" bIns="45700" anchor="t" anchorCtr="0">
            <a:normAutofit/>
          </a:bodyPr>
          <a:lstStyle/>
          <a:p>
            <a:pPr algn="ctr"/>
            <a:r>
              <a:rPr lang="tr-TR" b="1" dirty="0"/>
              <a:t>C# </a:t>
            </a:r>
            <a:r>
              <a:rPr lang="tr-TR" b="1" dirty="0" err="1"/>
              <a:t>Abstract</a:t>
            </a:r>
            <a:r>
              <a:rPr lang="tr-TR" b="1" dirty="0"/>
              <a:t> Metot Nedir?</a:t>
            </a:r>
            <a:endParaRPr lang="tr-TR" dirty="0"/>
          </a:p>
        </p:txBody>
      </p:sp>
      <p:sp>
        <p:nvSpPr>
          <p:cNvPr id="230" name="Google Shape;230;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5</a:t>
            </a:fld>
            <a:endParaRPr lang="tr-TR"/>
          </a:p>
        </p:txBody>
      </p:sp>
      <p:sp>
        <p:nvSpPr>
          <p:cNvPr id="231" name="Google Shape;231;p7"/>
          <p:cNvSpPr txBox="1">
            <a:spLocks noGrp="1"/>
          </p:cNvSpPr>
          <p:nvPr>
            <p:ph type="body" idx="1"/>
          </p:nvPr>
        </p:nvSpPr>
        <p:spPr>
          <a:xfrm>
            <a:off x="1659147" y="1196039"/>
            <a:ext cx="7848600" cy="4953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lang="tr-TR" sz="1800" b="1" dirty="0">
              <a:solidFill>
                <a:schemeClr val="tx1"/>
              </a:solidFill>
            </a:endParaRPr>
          </a:p>
          <a:p>
            <a:pPr marL="342900"/>
            <a:r>
              <a:rPr lang="tr-TR" dirty="0">
                <a:solidFill>
                  <a:schemeClr val="tx1"/>
                </a:solidFill>
              </a:rPr>
              <a:t>        </a:t>
            </a:r>
            <a:r>
              <a:rPr lang="tr-TR" b="1" dirty="0">
                <a:solidFill>
                  <a:schemeClr val="tx1"/>
                </a:solidFill>
              </a:rPr>
              <a:t> Sadece</a:t>
            </a:r>
            <a:r>
              <a:rPr lang="tr-TR" dirty="0">
                <a:solidFill>
                  <a:schemeClr val="tx1"/>
                </a:solidFill>
              </a:rPr>
              <a:t> </a:t>
            </a:r>
            <a:r>
              <a:rPr lang="tr-TR" b="1" dirty="0" err="1">
                <a:solidFill>
                  <a:schemeClr val="tx1"/>
                </a:solidFill>
              </a:rPr>
              <a:t>abstract</a:t>
            </a:r>
            <a:r>
              <a:rPr lang="tr-TR" b="1" dirty="0">
                <a:solidFill>
                  <a:schemeClr val="tx1"/>
                </a:solidFill>
              </a:rPr>
              <a:t> </a:t>
            </a:r>
            <a:r>
              <a:rPr lang="tr-TR" b="1" dirty="0" err="1">
                <a:solidFill>
                  <a:schemeClr val="tx1"/>
                </a:solidFill>
              </a:rPr>
              <a:t>class</a:t>
            </a:r>
            <a:r>
              <a:rPr lang="tr-TR" dirty="0">
                <a:solidFill>
                  <a:schemeClr val="tx1"/>
                </a:solidFill>
              </a:rPr>
              <a:t> içerisinde kullanılır</a:t>
            </a:r>
            <a:r>
              <a:rPr lang="tr-TR" sz="1800" dirty="0">
                <a:solidFill>
                  <a:schemeClr val="tx1"/>
                </a:solidFill>
              </a:rPr>
              <a:t>. </a:t>
            </a:r>
            <a:r>
              <a:rPr lang="tr-TR" dirty="0">
                <a:solidFill>
                  <a:schemeClr val="tx1"/>
                </a:solidFill>
              </a:rPr>
              <a:t>Metot içerisine herhangi bir şey yazılmaz</a:t>
            </a:r>
            <a:r>
              <a:rPr lang="tr-TR" sz="1800" dirty="0">
                <a:solidFill>
                  <a:schemeClr val="tx1"/>
                </a:solidFill>
              </a:rPr>
              <a:t>.</a:t>
            </a:r>
            <a:r>
              <a:rPr lang="tr-TR" dirty="0">
                <a:solidFill>
                  <a:schemeClr val="tx1"/>
                </a:solidFill>
              </a:rPr>
              <a:t> Bir </a:t>
            </a:r>
            <a:r>
              <a:rPr lang="tr-TR" b="1" dirty="0" err="1">
                <a:solidFill>
                  <a:schemeClr val="tx1"/>
                </a:solidFill>
              </a:rPr>
              <a:t>abstract</a:t>
            </a:r>
            <a:r>
              <a:rPr lang="tr-TR" b="1" dirty="0">
                <a:solidFill>
                  <a:schemeClr val="tx1"/>
                </a:solidFill>
              </a:rPr>
              <a:t> </a:t>
            </a:r>
            <a:r>
              <a:rPr lang="tr-TR" b="1" dirty="0" err="1">
                <a:solidFill>
                  <a:schemeClr val="tx1"/>
                </a:solidFill>
              </a:rPr>
              <a:t>class</a:t>
            </a:r>
            <a:r>
              <a:rPr lang="tr-TR" dirty="0">
                <a:solidFill>
                  <a:schemeClr val="tx1"/>
                </a:solidFill>
              </a:rPr>
              <a:t> hem </a:t>
            </a:r>
            <a:r>
              <a:rPr lang="tr-TR" b="1" dirty="0" err="1">
                <a:solidFill>
                  <a:schemeClr val="tx1"/>
                </a:solidFill>
              </a:rPr>
              <a:t>abstract</a:t>
            </a:r>
            <a:r>
              <a:rPr lang="tr-TR" b="1" dirty="0">
                <a:solidFill>
                  <a:schemeClr val="tx1"/>
                </a:solidFill>
              </a:rPr>
              <a:t> metotlara</a:t>
            </a:r>
            <a:r>
              <a:rPr lang="tr-TR" dirty="0">
                <a:solidFill>
                  <a:schemeClr val="tx1"/>
                </a:solidFill>
              </a:rPr>
              <a:t> hem de normal metotlara sahip olabilir</a:t>
            </a:r>
            <a:r>
              <a:rPr lang="tr-TR" sz="1800" dirty="0">
                <a:solidFill>
                  <a:schemeClr val="tx1"/>
                </a:solidFill>
              </a:rPr>
              <a:t>.</a:t>
            </a:r>
            <a:r>
              <a:rPr lang="tr-TR" dirty="0">
                <a:solidFill>
                  <a:schemeClr val="tx1"/>
                </a:solidFill>
              </a:rPr>
              <a:t> </a:t>
            </a:r>
            <a:endParaRPr lang="tr-TR" sz="1800" dirty="0">
              <a:solidFill>
                <a:schemeClr val="tx1"/>
              </a:solidFill>
            </a:endParaRPr>
          </a:p>
          <a:p>
            <a:pPr marL="342900"/>
            <a:endParaRPr lang="tr-TR" dirty="0">
              <a:solidFill>
                <a:srgbClr val="000000"/>
              </a:solidFill>
            </a:endParaRPr>
          </a:p>
          <a:p>
            <a:pPr marL="342900"/>
            <a:r>
              <a:rPr lang="tr-TR" dirty="0"/>
              <a:t>       </a:t>
            </a:r>
            <a:r>
              <a:rPr lang="tr-TR" dirty="0">
                <a:solidFill>
                  <a:schemeClr val="tx1"/>
                </a:solidFill>
              </a:rPr>
              <a:t>  Bir örnek senaryo üzerinden </a:t>
            </a:r>
            <a:r>
              <a:rPr lang="tr-TR" dirty="0" err="1">
                <a:solidFill>
                  <a:schemeClr val="tx1"/>
                </a:solidFill>
              </a:rPr>
              <a:t>Abstract</a:t>
            </a:r>
            <a:r>
              <a:rPr lang="tr-TR" dirty="0">
                <a:solidFill>
                  <a:schemeClr val="tx1"/>
                </a:solidFill>
              </a:rPr>
              <a:t> yapısını ele alırsak aklımızda daha sağlıklı ve sağlam bir şekilde yer edeceğini düşünmekteyim. Dünya’nın en büyük akıllı telefon üreten markalarını düşünelim. Hepsinin üretim aşamaları aynı şekilde ilerlemesine rağmen, telefon üzerinde kullandıkları mimari yapısı ve bileşenler aralarındaki farkları oluşturur. Bu senaryo içerisinde Akıllı telefonlar </a:t>
            </a:r>
            <a:r>
              <a:rPr lang="tr-TR" b="1" dirty="0" err="1">
                <a:solidFill>
                  <a:schemeClr val="tx1"/>
                </a:solidFill>
              </a:rPr>
              <a:t>abstract</a:t>
            </a:r>
            <a:r>
              <a:rPr lang="tr-TR" b="1" dirty="0">
                <a:solidFill>
                  <a:schemeClr val="tx1"/>
                </a:solidFill>
              </a:rPr>
              <a:t> sınıfları</a:t>
            </a:r>
            <a:r>
              <a:rPr lang="tr-TR" dirty="0">
                <a:solidFill>
                  <a:schemeClr val="tx1"/>
                </a:solidFill>
              </a:rPr>
              <a:t>, akıllı telefon üretirken kullanılan yazılım, ekran, diğer mimari yapılar ise </a:t>
            </a:r>
            <a:r>
              <a:rPr lang="tr-TR" b="1" dirty="0" err="1">
                <a:solidFill>
                  <a:schemeClr val="tx1"/>
                </a:solidFill>
              </a:rPr>
              <a:t>abstract</a:t>
            </a:r>
            <a:r>
              <a:rPr lang="tr-TR" b="1" dirty="0">
                <a:solidFill>
                  <a:schemeClr val="tx1"/>
                </a:solidFill>
              </a:rPr>
              <a:t> metotları</a:t>
            </a:r>
            <a:r>
              <a:rPr lang="tr-TR" dirty="0">
                <a:solidFill>
                  <a:schemeClr val="tx1"/>
                </a:solidFill>
              </a:rPr>
              <a:t> ve son olarak markalarda </a:t>
            </a:r>
            <a:r>
              <a:rPr lang="tr-TR" dirty="0" err="1">
                <a:solidFill>
                  <a:schemeClr val="tx1"/>
                </a:solidFill>
              </a:rPr>
              <a:t>Abstract</a:t>
            </a:r>
            <a:r>
              <a:rPr lang="tr-TR" dirty="0">
                <a:solidFill>
                  <a:schemeClr val="tx1"/>
                </a:solidFill>
              </a:rPr>
              <a:t> sınıfımızdan türetilen ana sınıflarımızı simgeler.</a:t>
            </a:r>
          </a:p>
        </p:txBody>
      </p:sp>
      <p:pic>
        <p:nvPicPr>
          <p:cNvPr id="2" name="Resim 2">
            <a:extLst>
              <a:ext uri="{FF2B5EF4-FFF2-40B4-BE49-F238E27FC236}">
                <a16:creationId xmlns:a16="http://schemas.microsoft.com/office/drawing/2014/main" id="{FD013295-876D-C404-36A2-14B33B4ACD98}"/>
              </a:ext>
            </a:extLst>
          </p:cNvPr>
          <p:cNvPicPr>
            <a:picLocks noChangeAspect="1"/>
          </p:cNvPicPr>
          <p:nvPr/>
        </p:nvPicPr>
        <p:blipFill>
          <a:blip r:embed="rId3"/>
          <a:stretch>
            <a:fillRect/>
          </a:stretch>
        </p:blipFill>
        <p:spPr>
          <a:xfrm>
            <a:off x="9553575" y="5388281"/>
            <a:ext cx="2638425" cy="1472587"/>
          </a:xfrm>
          <a:prstGeom prst="rect">
            <a:avLst/>
          </a:prstGeom>
        </p:spPr>
      </p:pic>
      <p:pic>
        <p:nvPicPr>
          <p:cNvPr id="4" name="Google Shape;532;p45" descr="Kurumsal Kimlik | Burdur Mehmet Akif Ersoy Üniversitesi">
            <a:extLst>
              <a:ext uri="{FF2B5EF4-FFF2-40B4-BE49-F238E27FC236}">
                <a16:creationId xmlns:a16="http://schemas.microsoft.com/office/drawing/2014/main" id="{7C8246AA-FE03-088B-1D21-A6595107A418}"/>
              </a:ext>
            </a:extLst>
          </p:cNvPr>
          <p:cNvPicPr preferRelativeResize="0"/>
          <p:nvPr/>
        </p:nvPicPr>
        <p:blipFill rotWithShape="1">
          <a:blip r:embed="rId4"/>
          <a:srcRect l="10292" t="8690" r="10665" b="11290"/>
          <a:stretch>
            <a:fillRect/>
          </a:stretch>
        </p:blipFill>
        <p:spPr>
          <a:xfrm>
            <a:off x="10078311" y="102395"/>
            <a:ext cx="1992144" cy="68538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576162" y="521403"/>
            <a:ext cx="8911687" cy="1280890"/>
          </a:xfrm>
          <a:prstGeom prst="rect">
            <a:avLst/>
          </a:prstGeom>
          <a:noFill/>
          <a:ln>
            <a:noFill/>
          </a:ln>
        </p:spPr>
        <p:txBody>
          <a:bodyPr spcFirstLastPara="1" wrap="square" lIns="91425" tIns="45700" rIns="91425" bIns="45700" anchor="t" anchorCtr="0">
            <a:normAutofit/>
          </a:bodyPr>
          <a:lstStyle/>
          <a:p>
            <a:pPr algn="ctr"/>
            <a:r>
              <a:rPr lang="tr-TR" b="1" dirty="0"/>
              <a:t>Neden soyut sınıf(</a:t>
            </a:r>
            <a:r>
              <a:rPr lang="tr-TR" b="1" dirty="0" err="1"/>
              <a:t>abstract</a:t>
            </a:r>
            <a:r>
              <a:rPr lang="tr-TR" b="1" dirty="0"/>
              <a:t> </a:t>
            </a:r>
            <a:r>
              <a:rPr lang="tr-TR" b="1" dirty="0" err="1"/>
              <a:t>class</a:t>
            </a:r>
            <a:r>
              <a:rPr lang="tr-TR" b="1" dirty="0"/>
              <a:t>) ve metotlarını kullanırız?</a:t>
            </a:r>
            <a:endParaRPr lang="tr-TR" dirty="0"/>
          </a:p>
        </p:txBody>
      </p:sp>
      <p:sp>
        <p:nvSpPr>
          <p:cNvPr id="530" name="Google Shape;530;p45"/>
          <p:cNvSpPr txBox="1">
            <a:spLocks noGrp="1"/>
          </p:cNvSpPr>
          <p:nvPr>
            <p:ph type="body" idx="1"/>
          </p:nvPr>
        </p:nvSpPr>
        <p:spPr>
          <a:xfrm>
            <a:off x="1575967" y="1795596"/>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endParaRPr lang="tr-TR" b="1" dirty="0"/>
          </a:p>
          <a:p>
            <a:pPr marL="342900" indent="-228600"/>
            <a:r>
              <a:rPr lang="tr-TR" b="1" dirty="0">
                <a:solidFill>
                  <a:schemeClr val="tx1"/>
                </a:solidFill>
              </a:rPr>
              <a:t>        Soyut sınıf(</a:t>
            </a:r>
            <a:r>
              <a:rPr lang="tr-TR" b="1" dirty="0" err="1">
                <a:solidFill>
                  <a:schemeClr val="tx1"/>
                </a:solidFill>
              </a:rPr>
              <a:t>abstract</a:t>
            </a:r>
            <a:r>
              <a:rPr lang="tr-TR" b="1" dirty="0">
                <a:solidFill>
                  <a:schemeClr val="tx1"/>
                </a:solidFill>
              </a:rPr>
              <a:t> </a:t>
            </a:r>
            <a:r>
              <a:rPr lang="tr-TR" b="1" dirty="0" err="1">
                <a:solidFill>
                  <a:schemeClr val="tx1"/>
                </a:solidFill>
              </a:rPr>
              <a:t>class</a:t>
            </a:r>
            <a:r>
              <a:rPr lang="tr-TR" b="1" dirty="0">
                <a:solidFill>
                  <a:schemeClr val="tx1"/>
                </a:solidFill>
              </a:rPr>
              <a:t>) ve metotları</a:t>
            </a:r>
            <a:r>
              <a:rPr lang="tr-TR" dirty="0">
                <a:solidFill>
                  <a:schemeClr val="tx1"/>
                </a:solidFill>
              </a:rPr>
              <a:t> işleri parçalara ayırıp öyle hareket etmemize olanak sağlayan bir teknolojidir. OOP özelliklerinden bir tanesi de defalarca kullanacağımız kod bloklarını bir kere yazıp, ihtiyacımız olduğunda tekrar tekrar çağırmaktır. Böylelikle kod ve zaman tasarrufu sağlanmış olur.</a:t>
            </a: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6</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9445984" y="5398046"/>
            <a:ext cx="2743200" cy="1529737"/>
          </a:xfrm>
          <a:prstGeom prst="rect">
            <a:avLst/>
          </a:prstGeom>
        </p:spPr>
      </p:pic>
    </p:spTree>
    <p:extLst>
      <p:ext uri="{BB962C8B-B14F-4D97-AF65-F5344CB8AC3E}">
        <p14:creationId xmlns:p14="http://schemas.microsoft.com/office/powerpoint/2010/main" val="361932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45"/>
          <p:cNvSpPr txBox="1">
            <a:spLocks noGrp="1"/>
          </p:cNvSpPr>
          <p:nvPr>
            <p:ph type="title"/>
          </p:nvPr>
        </p:nvSpPr>
        <p:spPr>
          <a:xfrm>
            <a:off x="1576162" y="521403"/>
            <a:ext cx="8911687" cy="1280890"/>
          </a:xfrm>
          <a:prstGeom prst="rect">
            <a:avLst/>
          </a:prstGeom>
          <a:noFill/>
          <a:ln>
            <a:noFill/>
          </a:ln>
        </p:spPr>
        <p:txBody>
          <a:bodyPr spcFirstLastPara="1" wrap="square" lIns="91425" tIns="45700" rIns="91425" bIns="45700" anchor="t" anchorCtr="0">
            <a:normAutofit/>
          </a:bodyPr>
          <a:lstStyle/>
          <a:p>
            <a:pPr algn="ctr"/>
            <a:r>
              <a:rPr lang="tr-TR" b="1" dirty="0"/>
              <a:t>C# </a:t>
            </a:r>
            <a:r>
              <a:rPr lang="tr-TR" b="1" dirty="0" err="1"/>
              <a:t>Abstract</a:t>
            </a:r>
            <a:r>
              <a:rPr lang="tr-TR" b="1" dirty="0"/>
              <a:t> Class Kullanımı</a:t>
            </a:r>
            <a:endParaRPr lang="tr-TR" dirty="0"/>
          </a:p>
          <a:p>
            <a:pPr marL="0" lvl="0" indent="0" algn="ctr">
              <a:spcBef>
                <a:spcPts val="0"/>
              </a:spcBef>
              <a:spcAft>
                <a:spcPts val="0"/>
              </a:spcAft>
              <a:buSzPts val="3600"/>
              <a:buFont typeface="Century Gothic" panose="020B0502020202020204"/>
              <a:buNone/>
            </a:pPr>
            <a:endParaRPr lang="tr-TR" b="1" dirty="0"/>
          </a:p>
        </p:txBody>
      </p:sp>
      <p:sp>
        <p:nvSpPr>
          <p:cNvPr id="530" name="Google Shape;530;p45"/>
          <p:cNvSpPr txBox="1">
            <a:spLocks noGrp="1"/>
          </p:cNvSpPr>
          <p:nvPr>
            <p:ph type="body" idx="1"/>
          </p:nvPr>
        </p:nvSpPr>
        <p:spPr>
          <a:xfrm>
            <a:off x="1638597" y="1459872"/>
            <a:ext cx="8915400" cy="402814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pPr>
            <a:endParaRPr lang="tr-TR" b="1" dirty="0"/>
          </a:p>
          <a:p>
            <a:r>
              <a:rPr lang="tr-TR" dirty="0">
                <a:solidFill>
                  <a:schemeClr val="tx1"/>
                </a:solidFill>
              </a:rPr>
              <a:t>         C# </a:t>
            </a:r>
            <a:r>
              <a:rPr lang="tr-TR" dirty="0" err="1">
                <a:solidFill>
                  <a:schemeClr val="tx1"/>
                </a:solidFill>
              </a:rPr>
              <a:t>Abstract</a:t>
            </a:r>
            <a:r>
              <a:rPr lang="tr-TR" dirty="0">
                <a:solidFill>
                  <a:schemeClr val="tx1"/>
                </a:solidFill>
              </a:rPr>
              <a:t> Class Nedir sorusuna cevap bulduğumuza göre artık bu sınıf yapısını projelerimizde nasıl kullanacağımızı, kullanırken nelere dikkat etmemiz gerektiğini öğrenmeye başlayabiliriz.</a:t>
            </a:r>
          </a:p>
          <a:p>
            <a:r>
              <a:rPr lang="tr-TR" dirty="0">
                <a:solidFill>
                  <a:schemeClr val="tx1"/>
                </a:solidFill>
              </a:rPr>
              <a:t>         Öncelikle bir </a:t>
            </a:r>
            <a:r>
              <a:rPr lang="tr-TR" b="1" dirty="0">
                <a:solidFill>
                  <a:schemeClr val="tx1"/>
                </a:solidFill>
              </a:rPr>
              <a:t>soyut sınıf</a:t>
            </a:r>
            <a:r>
              <a:rPr lang="tr-TR" dirty="0">
                <a:solidFill>
                  <a:schemeClr val="tx1"/>
                </a:solidFill>
              </a:rPr>
              <a:t> oluştururken dikkat etmemiz gereken noktalara birlikte göz atalım:</a:t>
            </a:r>
          </a:p>
          <a:p>
            <a:pPr marL="285750" indent="-285750">
              <a:buFont typeface="Arial"/>
              <a:buChar char="•"/>
            </a:pPr>
            <a:endParaRPr lang="tr-TR" dirty="0">
              <a:solidFill>
                <a:schemeClr val="tx1"/>
              </a:solidFill>
            </a:endParaRPr>
          </a:p>
          <a:p>
            <a:pPr marL="342900" lvl="0" indent="-228600" algn="l">
              <a:spcBef>
                <a:spcPts val="1000"/>
              </a:spcBef>
              <a:spcAft>
                <a:spcPts val="0"/>
              </a:spcAft>
              <a:buSzPts val="1800"/>
              <a:buNone/>
            </a:pPr>
            <a:endParaRPr lang="tr-TR" b="1" dirty="0"/>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7</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9437633" y="5324716"/>
            <a:ext cx="2751551" cy="1536392"/>
          </a:xfrm>
          <a:prstGeom prst="rect">
            <a:avLst/>
          </a:prstGeom>
        </p:spPr>
      </p:pic>
    </p:spTree>
    <p:extLst>
      <p:ext uri="{BB962C8B-B14F-4D97-AF65-F5344CB8AC3E}">
        <p14:creationId xmlns:p14="http://schemas.microsoft.com/office/powerpoint/2010/main" val="362526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579881" y="1148418"/>
            <a:ext cx="8915400"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pPr>
            <a:endParaRPr lang="tr-TR" b="1" dirty="0"/>
          </a:p>
          <a:p>
            <a:pPr marL="342900" lvl="0" indent="-228600" algn="l" rtl="0">
              <a:spcBef>
                <a:spcPts val="1000"/>
              </a:spcBef>
              <a:spcAft>
                <a:spcPts val="0"/>
              </a:spcAft>
              <a:buSzPts val="1800"/>
              <a:buNone/>
            </a:pPr>
            <a:endParaRPr lang="tr-TR" b="1"/>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8</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10353729" y="5879514"/>
            <a:ext cx="1836107" cy="1030132"/>
          </a:xfrm>
          <a:prstGeom prst="rect">
            <a:avLst/>
          </a:prstGeom>
        </p:spPr>
      </p:pic>
      <p:sp>
        <p:nvSpPr>
          <p:cNvPr id="4" name="Google Shape;530;p45">
            <a:extLst>
              <a:ext uri="{FF2B5EF4-FFF2-40B4-BE49-F238E27FC236}">
                <a16:creationId xmlns:a16="http://schemas.microsoft.com/office/drawing/2014/main" id="{AE9E39C0-BFEE-2CB4-115E-F55C73CB2318}"/>
              </a:ext>
            </a:extLst>
          </p:cNvPr>
          <p:cNvSpPr txBox="1">
            <a:spLocks/>
          </p:cNvSpPr>
          <p:nvPr/>
        </p:nvSpPr>
        <p:spPr>
          <a:xfrm>
            <a:off x="1575706" y="964703"/>
            <a:ext cx="8915400" cy="37776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endParaRPr lang="tr-TR" b="1" dirty="0"/>
          </a:p>
          <a:p>
            <a:pPr marL="342900" indent="-228600"/>
            <a:endParaRPr lang="tr-TR" b="1"/>
          </a:p>
        </p:txBody>
      </p:sp>
      <p:sp>
        <p:nvSpPr>
          <p:cNvPr id="6" name="Google Shape;530;p45">
            <a:extLst>
              <a:ext uri="{FF2B5EF4-FFF2-40B4-BE49-F238E27FC236}">
                <a16:creationId xmlns:a16="http://schemas.microsoft.com/office/drawing/2014/main" id="{DD1A6E0D-EE7D-DD6F-6D54-32AE30132845}"/>
              </a:ext>
            </a:extLst>
          </p:cNvPr>
          <p:cNvSpPr txBox="1">
            <a:spLocks/>
          </p:cNvSpPr>
          <p:nvPr/>
        </p:nvSpPr>
        <p:spPr>
          <a:xfrm>
            <a:off x="1721842" y="1415639"/>
            <a:ext cx="8915400" cy="37776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0" indent="0">
              <a:spcBef>
                <a:spcPts val="0"/>
              </a:spcBef>
            </a:pPr>
            <a:endParaRPr lang="tr-TR" b="1" dirty="0"/>
          </a:p>
          <a:p>
            <a:pPr marL="342900" indent="-228600"/>
            <a:endParaRPr lang="tr-TR" b="1"/>
          </a:p>
        </p:txBody>
      </p:sp>
      <p:sp>
        <p:nvSpPr>
          <p:cNvPr id="7" name="Google Shape;530;p45">
            <a:extLst>
              <a:ext uri="{FF2B5EF4-FFF2-40B4-BE49-F238E27FC236}">
                <a16:creationId xmlns:a16="http://schemas.microsoft.com/office/drawing/2014/main" id="{6B1DA9CF-54DF-E6D6-9500-BD5940CAA23B}"/>
              </a:ext>
            </a:extLst>
          </p:cNvPr>
          <p:cNvSpPr txBox="1">
            <a:spLocks/>
          </p:cNvSpPr>
          <p:nvPr/>
        </p:nvSpPr>
        <p:spPr>
          <a:xfrm>
            <a:off x="1718579" y="973966"/>
            <a:ext cx="8915400" cy="377762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accent1"/>
              </a:buClr>
              <a:buSzPts val="1800"/>
              <a:buFont typeface="Noto Sans Symbols"/>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42900" algn="l" rtl="0">
              <a:lnSpc>
                <a:spcPct val="100000"/>
              </a:lnSpc>
              <a:spcBef>
                <a:spcPts val="1000"/>
              </a:spcBef>
              <a:spcAft>
                <a:spcPts val="0"/>
              </a:spcAft>
              <a:buClr>
                <a:schemeClr val="accent1"/>
              </a:buClr>
              <a:buSzPts val="1800"/>
              <a:buFont typeface="Noto Sans Symbols"/>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100000"/>
              </a:lnSpc>
              <a:spcBef>
                <a:spcPts val="1000"/>
              </a:spcBef>
              <a:spcAft>
                <a:spcPts val="0"/>
              </a:spcAft>
              <a:buClr>
                <a:schemeClr val="accent1"/>
              </a:buClr>
              <a:buSzPts val="1800"/>
              <a:buFont typeface="Noto Sans Symbols"/>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42900" algn="l" rtl="0">
              <a:lnSpc>
                <a:spcPct val="100000"/>
              </a:lnSpc>
              <a:spcBef>
                <a:spcPts val="1000"/>
              </a:spcBef>
              <a:spcAft>
                <a:spcPts val="0"/>
              </a:spcAft>
              <a:buClr>
                <a:schemeClr val="accent1"/>
              </a:buClr>
              <a:buSzPts val="1800"/>
              <a:buFont typeface="Noto Sans Symbols"/>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pPr marL="285750" indent="-285750">
              <a:buFont typeface="Arial"/>
              <a:buChar char="•"/>
            </a:pPr>
            <a:r>
              <a:rPr lang="tr-TR" dirty="0"/>
              <a:t>    </a:t>
            </a:r>
            <a:r>
              <a:rPr lang="tr-TR" dirty="0">
                <a:solidFill>
                  <a:schemeClr val="tx1"/>
                </a:solidFill>
              </a:rPr>
              <a:t>Bir </a:t>
            </a:r>
            <a:r>
              <a:rPr lang="tr-TR" dirty="0" err="1">
                <a:solidFill>
                  <a:schemeClr val="tx1"/>
                </a:solidFill>
              </a:rPr>
              <a:t>abstract</a:t>
            </a:r>
            <a:r>
              <a:rPr lang="tr-TR" dirty="0">
                <a:solidFill>
                  <a:schemeClr val="tx1"/>
                </a:solidFill>
              </a:rPr>
              <a:t> (soyut) sınıf oluşturuyorsak sınıf içerisinde muhakkak bir </a:t>
            </a:r>
            <a:r>
              <a:rPr lang="tr-TR" dirty="0" err="1">
                <a:solidFill>
                  <a:schemeClr val="tx1"/>
                </a:solidFill>
              </a:rPr>
              <a:t>abstract</a:t>
            </a:r>
            <a:r>
              <a:rPr lang="tr-TR" dirty="0">
                <a:solidFill>
                  <a:schemeClr val="tx1"/>
                </a:solidFill>
              </a:rPr>
              <a:t> metot, eğer bir </a:t>
            </a:r>
            <a:r>
              <a:rPr lang="tr-TR" dirty="0" err="1">
                <a:solidFill>
                  <a:schemeClr val="tx1"/>
                </a:solidFill>
              </a:rPr>
              <a:t>abstract</a:t>
            </a:r>
            <a:r>
              <a:rPr lang="tr-TR" dirty="0">
                <a:solidFill>
                  <a:schemeClr val="tx1"/>
                </a:solidFill>
              </a:rPr>
              <a:t> metot tanımlıyorsak muhakkak sınıf yapısının da </a:t>
            </a:r>
            <a:r>
              <a:rPr lang="tr-TR" dirty="0" err="1">
                <a:solidFill>
                  <a:schemeClr val="tx1"/>
                </a:solidFill>
              </a:rPr>
              <a:t>abstract</a:t>
            </a:r>
            <a:r>
              <a:rPr lang="tr-TR" dirty="0">
                <a:solidFill>
                  <a:schemeClr val="tx1"/>
                </a:solidFill>
              </a:rPr>
              <a:t> </a:t>
            </a:r>
            <a:r>
              <a:rPr lang="tr-TR" dirty="0" err="1">
                <a:solidFill>
                  <a:schemeClr val="tx1"/>
                </a:solidFill>
              </a:rPr>
              <a:t>class</a:t>
            </a:r>
            <a:r>
              <a:rPr lang="tr-TR" dirty="0">
                <a:solidFill>
                  <a:schemeClr val="tx1"/>
                </a:solidFill>
              </a:rPr>
              <a:t> olması gerekmektedir.</a:t>
            </a:r>
          </a:p>
          <a:p>
            <a:pPr marL="285750" indent="-285750">
              <a:buFont typeface="Arial"/>
              <a:buChar char="•"/>
            </a:pPr>
            <a:r>
              <a:rPr lang="tr-TR" dirty="0">
                <a:solidFill>
                  <a:schemeClr val="tx1"/>
                </a:solidFill>
              </a:rPr>
              <a:t>   </a:t>
            </a:r>
            <a:r>
              <a:rPr lang="tr-TR" err="1">
                <a:solidFill>
                  <a:schemeClr val="tx1"/>
                </a:solidFill>
              </a:rPr>
              <a:t>Abstract</a:t>
            </a:r>
            <a:r>
              <a:rPr lang="tr-TR" dirty="0">
                <a:solidFill>
                  <a:schemeClr val="tx1"/>
                </a:solidFill>
              </a:rPr>
              <a:t> sınıf kullanılarak türetilen sınıf içerisindeki </a:t>
            </a:r>
            <a:r>
              <a:rPr lang="tr-TR" err="1">
                <a:solidFill>
                  <a:schemeClr val="tx1"/>
                </a:solidFill>
              </a:rPr>
              <a:t>abstract</a:t>
            </a:r>
            <a:r>
              <a:rPr lang="tr-TR" dirty="0">
                <a:solidFill>
                  <a:schemeClr val="tx1"/>
                </a:solidFill>
              </a:rPr>
              <a:t> metot yapısı </a:t>
            </a:r>
            <a:r>
              <a:rPr lang="tr-TR" err="1">
                <a:solidFill>
                  <a:schemeClr val="tx1"/>
                </a:solidFill>
              </a:rPr>
              <a:t>override</a:t>
            </a:r>
            <a:r>
              <a:rPr lang="tr-TR" dirty="0">
                <a:solidFill>
                  <a:schemeClr val="tx1"/>
                </a:solidFill>
              </a:rPr>
              <a:t> edilerek içerisinin doldurulması gerekir.</a:t>
            </a:r>
          </a:p>
          <a:p>
            <a:pPr marL="285750" indent="-285750">
              <a:buFont typeface="Arial"/>
              <a:buChar char="•"/>
            </a:pPr>
            <a:endParaRPr lang="tr-TR" dirty="0">
              <a:solidFill>
                <a:schemeClr val="tx1"/>
              </a:solidFill>
            </a:endParaRPr>
          </a:p>
          <a:p>
            <a:pPr indent="0"/>
            <a:r>
              <a:rPr lang="tr-TR" dirty="0">
                <a:solidFill>
                  <a:schemeClr val="tx1"/>
                </a:solidFill>
              </a:rPr>
              <a:t>   Dikkat etmemiz gereken ve uygulamamız gereken konular hakkında bir fikrimiz olduğuna göre bir soyut sınıf oluşturmamız için gereken kullanım şablonunu inceleyebiliriz.</a:t>
            </a:r>
          </a:p>
          <a:p>
            <a:pPr marL="0" indent="0">
              <a:spcBef>
                <a:spcPts val="0"/>
              </a:spcBef>
            </a:pPr>
            <a:endParaRPr lang="tr-TR" b="1" dirty="0"/>
          </a:p>
          <a:p>
            <a:pPr marL="342900" indent="-228600"/>
            <a:endParaRPr lang="tr-TR" b="1"/>
          </a:p>
        </p:txBody>
      </p:sp>
      <p:pic>
        <p:nvPicPr>
          <p:cNvPr id="11" name="Resim 11" descr="metin içeren bir resim&#10;&#10;Açıklama otomatik olarak oluşturuldu">
            <a:extLst>
              <a:ext uri="{FF2B5EF4-FFF2-40B4-BE49-F238E27FC236}">
                <a16:creationId xmlns:a16="http://schemas.microsoft.com/office/drawing/2014/main" id="{40CC8974-BCBC-3523-B26D-5790A3008F5D}"/>
              </a:ext>
            </a:extLst>
          </p:cNvPr>
          <p:cNvPicPr>
            <a:picLocks noChangeAspect="1"/>
          </p:cNvPicPr>
          <p:nvPr/>
        </p:nvPicPr>
        <p:blipFill>
          <a:blip r:embed="rId5"/>
          <a:stretch>
            <a:fillRect/>
          </a:stretch>
        </p:blipFill>
        <p:spPr>
          <a:xfrm>
            <a:off x="1859854" y="4170207"/>
            <a:ext cx="8139830" cy="1762611"/>
          </a:xfrm>
          <a:prstGeom prst="rect">
            <a:avLst/>
          </a:prstGeom>
        </p:spPr>
      </p:pic>
    </p:spTree>
    <p:extLst>
      <p:ext uri="{BB962C8B-B14F-4D97-AF65-F5344CB8AC3E}">
        <p14:creationId xmlns:p14="http://schemas.microsoft.com/office/powerpoint/2010/main" val="166414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45"/>
          <p:cNvSpPr txBox="1">
            <a:spLocks noGrp="1"/>
          </p:cNvSpPr>
          <p:nvPr>
            <p:ph type="body" idx="1"/>
          </p:nvPr>
        </p:nvSpPr>
        <p:spPr>
          <a:xfrm>
            <a:off x="1638858" y="1663681"/>
            <a:ext cx="8915400" cy="4263397"/>
          </a:xfrm>
          <a:prstGeom prst="rect">
            <a:avLst/>
          </a:prstGeom>
          <a:noFill/>
          <a:ln>
            <a:noFill/>
          </a:ln>
        </p:spPr>
        <p:txBody>
          <a:bodyPr spcFirstLastPara="1" wrap="square" lIns="91425" tIns="45700" rIns="91425" bIns="45700" anchor="t" anchorCtr="0">
            <a:normAutofit/>
          </a:bodyPr>
          <a:lstStyle/>
          <a:p>
            <a:pPr marL="0" indent="0">
              <a:spcBef>
                <a:spcPts val="0"/>
              </a:spcBef>
            </a:pPr>
            <a:r>
              <a:rPr lang="tr-TR" dirty="0">
                <a:solidFill>
                  <a:schemeClr val="tx1"/>
                </a:solidFill>
              </a:rPr>
              <a:t>   </a:t>
            </a:r>
            <a:r>
              <a:rPr lang="tr-TR" dirty="0"/>
              <a:t>  </a:t>
            </a:r>
            <a:r>
              <a:rPr lang="tr-TR" dirty="0" err="1">
                <a:solidFill>
                  <a:schemeClr val="tx1"/>
                </a:solidFill>
              </a:rPr>
              <a:t>Abstract</a:t>
            </a:r>
            <a:r>
              <a:rPr lang="tr-TR" dirty="0">
                <a:solidFill>
                  <a:schemeClr val="tx1"/>
                </a:solidFill>
              </a:rPr>
              <a:t> sınıfımızı  şablondaki gibi tanımladıktan sonra bu sınıfımızdan bir alt sınıf türeterek, </a:t>
            </a:r>
            <a:r>
              <a:rPr lang="tr-TR" dirty="0" err="1">
                <a:solidFill>
                  <a:schemeClr val="tx1"/>
                </a:solidFill>
              </a:rPr>
              <a:t>abstract</a:t>
            </a:r>
            <a:r>
              <a:rPr lang="tr-TR" dirty="0">
                <a:solidFill>
                  <a:schemeClr val="tx1"/>
                </a:solidFill>
              </a:rPr>
              <a:t> metodumuzu yeniden oluşturmamız gerekiyor. Bunu aklımızda kalacak basit iki örnek üzerinde işleyerek göstermek istiyorum.</a:t>
            </a:r>
          </a:p>
          <a:p>
            <a:pPr marL="0" indent="0">
              <a:spcBef>
                <a:spcPts val="0"/>
              </a:spcBef>
            </a:pPr>
            <a:endParaRPr lang="tr-TR" dirty="0">
              <a:solidFill>
                <a:schemeClr val="tx1"/>
              </a:solidFill>
            </a:endParaRPr>
          </a:p>
          <a:p>
            <a:pPr marL="0" indent="0">
              <a:spcBef>
                <a:spcPts val="0"/>
              </a:spcBef>
            </a:pPr>
            <a:endParaRPr lang="tr-TR" dirty="0">
              <a:solidFill>
                <a:schemeClr val="tx1"/>
              </a:solidFill>
            </a:endParaRPr>
          </a:p>
          <a:p>
            <a:pPr marL="0" indent="0">
              <a:spcBef>
                <a:spcPts val="0"/>
              </a:spcBef>
            </a:pPr>
            <a:endParaRPr lang="tr-TR" dirty="0">
              <a:solidFill>
                <a:schemeClr val="tx1"/>
              </a:solidFill>
            </a:endParaRPr>
          </a:p>
          <a:p>
            <a:pPr marL="0" indent="0">
              <a:spcBef>
                <a:spcPts val="0"/>
              </a:spcBef>
            </a:pPr>
            <a:endParaRPr lang="tr-TR" dirty="0">
              <a:solidFill>
                <a:schemeClr val="tx1"/>
              </a:solidFill>
            </a:endParaRPr>
          </a:p>
          <a:p>
            <a:pPr marL="0" indent="0">
              <a:spcBef>
                <a:spcPts val="0"/>
              </a:spcBef>
            </a:pPr>
            <a:r>
              <a:rPr lang="tr-TR" dirty="0">
                <a:solidFill>
                  <a:schemeClr val="tx1"/>
                </a:solidFill>
              </a:rPr>
              <a:t>     </a:t>
            </a:r>
            <a:endParaRPr lang="tr-TR" dirty="0">
              <a:solidFill>
                <a:srgbClr val="000000"/>
              </a:solidFill>
            </a:endParaRPr>
          </a:p>
        </p:txBody>
      </p:sp>
      <p:sp>
        <p:nvSpPr>
          <p:cNvPr id="531" name="Google Shape;531;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9</a:t>
            </a:fld>
            <a:endParaRPr lang="tr-TR"/>
          </a:p>
        </p:txBody>
      </p:sp>
      <p:pic>
        <p:nvPicPr>
          <p:cNvPr id="532" name="Google Shape;532;p45" descr="Kurumsal Kimlik | Burdur Mehmet Akif Ersoy Üniversitesi"/>
          <p:cNvPicPr preferRelativeResize="0"/>
          <p:nvPr/>
        </p:nvPicPr>
        <p:blipFill rotWithShape="1">
          <a:blip r:embed="rId3"/>
          <a:srcRect l="10292" t="8690" r="10665" b="11290"/>
          <a:stretch>
            <a:fillRect/>
          </a:stretch>
        </p:blipFill>
        <p:spPr>
          <a:xfrm>
            <a:off x="10078311" y="102395"/>
            <a:ext cx="1992144" cy="685387"/>
          </a:xfrm>
          <a:prstGeom prst="rect">
            <a:avLst/>
          </a:prstGeom>
          <a:noFill/>
          <a:ln>
            <a:noFill/>
          </a:ln>
        </p:spPr>
      </p:pic>
      <p:pic>
        <p:nvPicPr>
          <p:cNvPr id="2" name="Resim 2">
            <a:extLst>
              <a:ext uri="{FF2B5EF4-FFF2-40B4-BE49-F238E27FC236}">
                <a16:creationId xmlns:a16="http://schemas.microsoft.com/office/drawing/2014/main" id="{5B5FAA2A-C755-F1C3-F04E-015990C5B766}"/>
              </a:ext>
            </a:extLst>
          </p:cNvPr>
          <p:cNvPicPr>
            <a:picLocks noChangeAspect="1"/>
          </p:cNvPicPr>
          <p:nvPr/>
        </p:nvPicPr>
        <p:blipFill>
          <a:blip r:embed="rId4"/>
          <a:stretch>
            <a:fillRect/>
          </a:stretch>
        </p:blipFill>
        <p:spPr>
          <a:xfrm>
            <a:off x="9445984" y="5378996"/>
            <a:ext cx="2743200" cy="1529737"/>
          </a:xfrm>
          <a:prstGeom prst="rect">
            <a:avLst/>
          </a:prstGeom>
        </p:spPr>
      </p:pic>
      <p:pic>
        <p:nvPicPr>
          <p:cNvPr id="3" name="Resim 3">
            <a:extLst>
              <a:ext uri="{FF2B5EF4-FFF2-40B4-BE49-F238E27FC236}">
                <a16:creationId xmlns:a16="http://schemas.microsoft.com/office/drawing/2014/main" id="{11992E48-A85C-9238-5223-DFBEC33DE92D}"/>
              </a:ext>
            </a:extLst>
          </p:cNvPr>
          <p:cNvPicPr>
            <a:picLocks noChangeAspect="1"/>
          </p:cNvPicPr>
          <p:nvPr/>
        </p:nvPicPr>
        <p:blipFill>
          <a:blip r:embed="rId5"/>
          <a:stretch>
            <a:fillRect/>
          </a:stretch>
        </p:blipFill>
        <p:spPr>
          <a:xfrm>
            <a:off x="4575589" y="3797931"/>
            <a:ext cx="2143125" cy="2143125"/>
          </a:xfrm>
          <a:prstGeom prst="rect">
            <a:avLst/>
          </a:prstGeom>
        </p:spPr>
      </p:pic>
    </p:spTree>
    <p:extLst>
      <p:ext uri="{BB962C8B-B14F-4D97-AF65-F5344CB8AC3E}">
        <p14:creationId xmlns:p14="http://schemas.microsoft.com/office/powerpoint/2010/main" val="3914635548"/>
      </p:ext>
    </p:extLst>
  </p:cSld>
  <p:clrMapOvr>
    <a:masterClrMapping/>
  </p:clrMapOvr>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2617</Words>
  <Application>Microsoft Office PowerPoint</Application>
  <PresentationFormat>Geniş ekran</PresentationFormat>
  <Paragraphs>86</Paragraphs>
  <Slides>16</Slides>
  <Notes>15</Notes>
  <HiddenSlides>0</HiddenSlides>
  <MMClips>0</MMClips>
  <ScaleCrop>false</ScaleCrop>
  <HeadingPairs>
    <vt:vector size="4" baseType="variant">
      <vt:variant>
        <vt:lpstr>Tema</vt:lpstr>
      </vt:variant>
      <vt:variant>
        <vt:i4>1</vt:i4>
      </vt:variant>
      <vt:variant>
        <vt:lpstr>Slayt Başlıkları</vt:lpstr>
      </vt:variant>
      <vt:variant>
        <vt:i4>16</vt:i4>
      </vt:variant>
    </vt:vector>
  </HeadingPairs>
  <TitlesOfParts>
    <vt:vector size="17" baseType="lpstr">
      <vt:lpstr>Duman</vt:lpstr>
      <vt:lpstr>  C#'da Abstraction (Soyutlama)  </vt:lpstr>
      <vt:lpstr>İÇİNDEKİLER</vt:lpstr>
      <vt:lpstr>  C# nesne tabanlı programlama nedir?</vt:lpstr>
      <vt:lpstr>C# Abstract Class Nedir?</vt:lpstr>
      <vt:lpstr>C# Abstract Metot Nedir?</vt:lpstr>
      <vt:lpstr>Neden soyut sınıf(abstract class) ve metotlarını kullanırız?</vt:lpstr>
      <vt:lpstr>C# Abstract Class Kullanımı </vt:lpstr>
      <vt:lpstr>PowerPoint Sunusu</vt:lpstr>
      <vt:lpstr>PowerPoint Sunusu</vt:lpstr>
      <vt:lpstr>PowerPoint Sunusu</vt:lpstr>
      <vt:lpstr>PowerPoint Sunusu</vt:lpstr>
      <vt:lpstr>PowerPoint Sunusu</vt:lpstr>
      <vt:lpstr>PowerPoint Sunusu</vt:lpstr>
      <vt:lpstr>PowerPoint Sunusu</vt:lpstr>
      <vt:lpstr>Yardımcı Kaynaklar</vt:lpstr>
      <vt:lpstr>İlginiz için 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ismkir</cp:lastModifiedBy>
  <cp:revision>398</cp:revision>
  <dcterms:created xsi:type="dcterms:W3CDTF">2022-05-25T15:13:00Z</dcterms:created>
  <dcterms:modified xsi:type="dcterms:W3CDTF">2022-06-01T21:06:02Z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