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1" r:id="rId4"/>
    <p:sldId id="272" r:id="rId5"/>
    <p:sldId id="258" r:id="rId6"/>
    <p:sldId id="273" r:id="rId7"/>
    <p:sldId id="274" r:id="rId8"/>
    <p:sldId id="278" r:id="rId9"/>
    <p:sldId id="280" r:id="rId10"/>
    <p:sldId id="275" r:id="rId11"/>
    <p:sldId id="276" r:id="rId12"/>
    <p:sldId id="279" r:id="rId13"/>
    <p:sldId id="277" r:id="rId14"/>
    <p:sldId id="265" r:id="rId15"/>
    <p:sldId id="266" r:id="rId16"/>
    <p:sldId id="270" r:id="rId17"/>
    <p:sldId id="259" r:id="rId18"/>
    <p:sldId id="26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0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9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3CDCE-6AE3-4868-A6A7-DC9386A3CB32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B89DC-2DD7-4BC4-870C-18A93307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9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69B82-D436-4971-9035-AF4560DC1D64}" type="datetime1">
              <a:rPr lang="en-US" smtClean="0"/>
              <a:t>6/3/2022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D29A-68AE-46DC-A2BC-946C328F5BDB}" type="datetime1">
              <a:rPr lang="en-US" smtClean="0"/>
              <a:t>6/3/2022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71A21-0F16-4EE3-B595-C6DE0399F27F}" type="datetime1">
              <a:rPr lang="en-US" smtClean="0"/>
              <a:t>6/3/2022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6EC69-26BE-45F0-BB66-818E5DB7E1ED}" type="datetime1">
              <a:rPr lang="en-US" smtClean="0"/>
              <a:t>6/3/2022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F2A86-30FA-4E37-A8CF-30B38A2CC104}" type="datetime1">
              <a:rPr lang="en-US" smtClean="0"/>
              <a:t>6/3/2022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D07CC-1DEC-4BD5-8148-F528387EBB6B}" type="datetime1">
              <a:rPr lang="en-US" smtClean="0"/>
              <a:t>6/3/2022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8B82A-782D-40A2-9162-8D3CB9B4A046}" type="datetime1">
              <a:rPr lang="en-US" smtClean="0"/>
              <a:t>6/3/2022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518E-DA6C-4A77-B837-1DD00265882E}" type="datetime1">
              <a:rPr lang="en-US" smtClean="0"/>
              <a:t>6/3/2022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9EDF-218D-4E2C-9A13-DE1F873BD9F5}" type="datetime1">
              <a:rPr lang="en-US" smtClean="0"/>
              <a:t>6/3/2022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3E3F1-DCC5-4608-B67F-0D58A7CCC12B}" type="datetime1">
              <a:rPr lang="en-US" smtClean="0"/>
              <a:t>6/3/2022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04325-DA4E-4610-964B-A327D29A7E33}" type="datetime1">
              <a:rPr lang="en-US" smtClean="0"/>
              <a:t>6/3/2022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5BB0C-DBB9-423D-8E78-55EFB52B628C}" type="datetime1">
              <a:rPr lang="en-US" smtClean="0"/>
              <a:t>6/3/2022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6DB6-B633-4BFA-A3DC-C220FBB73565}" type="datetime1">
              <a:rPr lang="en-US" smtClean="0"/>
              <a:t>6/3/2022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5D2A-4C52-4E9A-9242-3EC9DCB4D234}" type="datetime1">
              <a:rPr lang="en-US" smtClean="0"/>
              <a:t>6/3/2022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B3B7B-988C-47FF-A6DE-8CCFFEE8D75E}" type="datetime1">
              <a:rPr lang="en-US" smtClean="0"/>
              <a:t>6/3/2022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103D3-6CA7-45AF-A2CC-94B170EBA5CB}" type="datetime1">
              <a:rPr lang="en-US" smtClean="0"/>
              <a:t>6/3/2022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ECAB0-4377-48FF-9B33-884EB4FED13B}" type="datetime1">
              <a:rPr lang="en-US" smtClean="0"/>
              <a:t>6/3/2022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youtube.com/bmdersleri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youtube.com/channel/UCIdYgV-XFjv9q0IHtzUTtQw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www.w3schools.com/java/" TargetMode="External"/><Relationship Id="rId7" Type="http://schemas.openxmlformats.org/officeDocument/2006/relationships/hyperlink" Target="https://www.youtube.com/channel/UCIdYgV-XFjv9q0IHtzUTtQw" TargetMode="External"/><Relationship Id="rId2" Type="http://schemas.openxmlformats.org/officeDocument/2006/relationships/hyperlink" Target="https://docs.oracle.com/javase/tutorial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hyperlink" Target="https://www.javatpoint.com/java-tutorial" TargetMode="External"/><Relationship Id="rId4" Type="http://schemas.openxmlformats.org/officeDocument/2006/relationships/slide" Target="slide17.xml"/><Relationship Id="rId9" Type="http://schemas.openxmlformats.org/officeDocument/2006/relationships/hyperlink" Target="http://youtube.com/bmdersleri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IdYgV-XFjv9q0IHtzUTtQw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://youtube.com/bmdersleri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youtube.com/bmdersleri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youtube.com/channel/UCIdYgV-XFjv9q0IHtzUTtQw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076FD396-29BE-4299-87ED-718DA102194B}"/>
              </a:ext>
            </a:extLst>
          </p:cNvPr>
          <p:cNvSpPr/>
          <p:nvPr/>
        </p:nvSpPr>
        <p:spPr>
          <a:xfrm>
            <a:off x="5947794" y="4370664"/>
            <a:ext cx="5972961" cy="223986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219" y="2210378"/>
            <a:ext cx="10450398" cy="888718"/>
          </a:xfrm>
        </p:spPr>
        <p:txBody>
          <a:bodyPr>
            <a:normAutofit/>
          </a:bodyPr>
          <a:lstStyle/>
          <a:p>
            <a:pPr algn="ctr"/>
            <a:r>
              <a:rPr lang="tr-TR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Dahili Sınıflar(</a:t>
            </a:r>
            <a:r>
              <a:rPr lang="tr-TR" sz="36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İnner</a:t>
            </a:r>
            <a:r>
              <a:rPr lang="tr-TR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tr-TR" sz="36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Classes</a:t>
            </a:r>
            <a:r>
              <a:rPr lang="tr-TR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)</a:t>
            </a:r>
            <a:endParaRPr 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6421677" y="4712102"/>
            <a:ext cx="5499078" cy="20158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Sunan: </a:t>
            </a:r>
            <a:r>
              <a:rPr lang="tr-TR" b="1" dirty="0">
                <a:solidFill>
                  <a:schemeClr val="tx1"/>
                </a:solidFill>
              </a:rPr>
              <a:t>Selman ATEŞ 2011404039</a:t>
            </a:r>
          </a:p>
          <a:p>
            <a:r>
              <a:rPr lang="tr-TR" dirty="0">
                <a:solidFill>
                  <a:schemeClr val="tx1"/>
                </a:solidFill>
              </a:rPr>
              <a:t>Tarih                            : 01/06/2022</a:t>
            </a:r>
          </a:p>
          <a:p>
            <a:r>
              <a:rPr lang="tr-TR" dirty="0">
                <a:solidFill>
                  <a:schemeClr val="tx1"/>
                </a:solidFill>
              </a:rPr>
              <a:t>Sürüm                         : v1</a:t>
            </a:r>
          </a:p>
          <a:p>
            <a:r>
              <a:rPr lang="tr-TR" dirty="0">
                <a:solidFill>
                  <a:schemeClr val="tx1"/>
                </a:solidFill>
              </a:rPr>
              <a:t>Ders Yürütücüsü        : Doç. Dr. İsmail KIRBAŞ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6" name="Picture 8" descr="Kurumsal Kimlik | Burdur Mehmet Akif Ersoy Üniversitesi">
            <a:extLst>
              <a:ext uri="{FF2B5EF4-FFF2-40B4-BE49-F238E27FC236}">
                <a16:creationId xmlns:a16="http://schemas.microsoft.com/office/drawing/2014/main" id="{E2792D4B-1016-4ED8-9CF3-B4FFBE7AB6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4951722" y="179000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9C97840F-45F2-4B61-ACA8-042E075CB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t="3201" b="3201"/>
          <a:stretch/>
        </p:blipFill>
        <p:spPr bwMode="auto">
          <a:xfrm>
            <a:off x="1866004" y="4326316"/>
            <a:ext cx="3731713" cy="23285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3" name="Alt Başlık 2">
            <a:extLst>
              <a:ext uri="{FF2B5EF4-FFF2-40B4-BE49-F238E27FC236}">
                <a16:creationId xmlns:a16="http://schemas.microsoft.com/office/drawing/2014/main" id="{49E0EA79-140A-465A-BD6F-C58E011B4CAE}"/>
              </a:ext>
            </a:extLst>
          </p:cNvPr>
          <p:cNvSpPr txBox="1">
            <a:spLocks/>
          </p:cNvSpPr>
          <p:nvPr/>
        </p:nvSpPr>
        <p:spPr>
          <a:xfrm>
            <a:off x="3854741" y="965324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 dirty="0">
                <a:ln/>
                <a:solidFill>
                  <a:schemeClr val="accent3"/>
                </a:solidFill>
              </a:rPr>
              <a:t>Nesneye Dayalı Programlama Dersi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pic>
        <p:nvPicPr>
          <p:cNvPr id="5" name="Resim 4">
            <a:hlinkClick r:id="rId4"/>
            <a:extLst>
              <a:ext uri="{FF2B5EF4-FFF2-40B4-BE49-F238E27FC236}">
                <a16:creationId xmlns:a16="http://schemas.microsoft.com/office/drawing/2014/main" id="{EED764AF-282C-4771-8AA0-42C0A63C7D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778" y="-55368"/>
            <a:ext cx="1778435" cy="1633526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1E4F3095-F1B4-404E-8096-C524CBBDD076}"/>
              </a:ext>
            </a:extLst>
          </p:cNvPr>
          <p:cNvSpPr/>
          <p:nvPr/>
        </p:nvSpPr>
        <p:spPr>
          <a:xfrm>
            <a:off x="399582" y="1366436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http://youtube.com/bmdersleri</a:t>
            </a:r>
            <a:endParaRPr lang="tr-TR" sz="1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Object Oriented Programming: A curated set of resources">
            <a:extLst>
              <a:ext uri="{FF2B5EF4-FFF2-40B4-BE49-F238E27FC236}">
                <a16:creationId xmlns:a16="http://schemas.microsoft.com/office/drawing/2014/main" id="{A2F27DDA-67C0-41CC-BD3F-EBB74DA685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0"/>
          <a:stretch/>
        </p:blipFill>
        <p:spPr bwMode="auto">
          <a:xfrm>
            <a:off x="9306374" y="212981"/>
            <a:ext cx="2559953" cy="18224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375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7DF98C6-C6D4-6C1E-1D3B-05BB3C5A1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2. Yerel Sınıflar (</a:t>
            </a:r>
            <a:r>
              <a:rPr lang="tr-TR" dirty="0" err="1"/>
              <a:t>Local</a:t>
            </a:r>
            <a:r>
              <a:rPr lang="tr-TR" dirty="0"/>
              <a:t> </a:t>
            </a:r>
            <a:r>
              <a:rPr lang="tr-TR" dirty="0" err="1"/>
              <a:t>Classes</a:t>
            </a:r>
            <a:r>
              <a:rPr lang="tr-TR" dirty="0"/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35F99E9-C79D-0930-F3D3-3CECA60C3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6457" y="1264555"/>
            <a:ext cx="8911687" cy="3709636"/>
          </a:xfrm>
        </p:spPr>
        <p:txBody>
          <a:bodyPr/>
          <a:lstStyle/>
          <a:p>
            <a:r>
              <a:rPr lang="tr-TR" dirty="0"/>
              <a:t>Yerel sınıflar metot içerisinde tanımlanan sınıflardır </a:t>
            </a:r>
          </a:p>
          <a:p>
            <a:r>
              <a:rPr lang="tr-TR" dirty="0"/>
              <a:t>Dahili sınıfların kendilerini çevreleyen sınıfların olduğu gibi dahili yerel sınıfların da kendilerini çevreleyen metotlar vardır. Yerel sınıfların en önemli özelliği sadece o metot içerisinden erişilebilir olmasıdır . Yani metot dışından bu sınıflara erişip sınıfları kullanmayız</a:t>
            </a:r>
          </a:p>
          <a:p>
            <a:r>
              <a:rPr lang="tr-TR" dirty="0"/>
              <a:t>Yerel sınıflar içinde bulundukları metodun dışındaki ara yüzlere erişebilirler. Yerel sınıflar başka sınıflardan türetilebilmektedir.</a:t>
            </a:r>
          </a:p>
          <a:p>
            <a:endParaRPr lang="tr-TR" dirty="0"/>
          </a:p>
          <a:p>
            <a:r>
              <a:rPr lang="tr-TR" dirty="0"/>
              <a:t>Yerel sınıfların erişim belirteçleri  yoktur ve yapılandırıcıları olabilir 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8FDE9518-8B8E-75F3-ACCB-CDDE78731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24F6C753-6543-654A-23E8-CD80251A0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457" y="4656414"/>
            <a:ext cx="5009897" cy="2048161"/>
          </a:xfrm>
          <a:prstGeom prst="rect">
            <a:avLst/>
          </a:prstGeom>
        </p:spPr>
      </p:pic>
      <p:pic>
        <p:nvPicPr>
          <p:cNvPr id="7" name="Picture Placeholder 101">
            <a:extLst>
              <a:ext uri="{FF2B5EF4-FFF2-40B4-BE49-F238E27FC236}">
                <a16:creationId xmlns:a16="http://schemas.microsoft.com/office/drawing/2014/main" id="{4986C0DF-7A5E-6058-AD81-E7626EF60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4038" y="4481158"/>
            <a:ext cx="2908935" cy="160655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61469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B3ADBC6-9F72-6802-7F99-0962D7E76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99248"/>
          </a:xfrm>
        </p:spPr>
        <p:txBody>
          <a:bodyPr/>
          <a:lstStyle/>
          <a:p>
            <a:r>
              <a:rPr lang="tr-TR" dirty="0"/>
              <a:t>2. Yerel sınıflar (devam)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A9F5610-FB26-ACF0-C042-CFB58B006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28468"/>
            <a:ext cx="8915400" cy="4582754"/>
          </a:xfrm>
        </p:spPr>
        <p:txBody>
          <a:bodyPr/>
          <a:lstStyle/>
          <a:p>
            <a:r>
              <a:rPr lang="tr-TR" dirty="0"/>
              <a:t>Yerel sınıfa ait bazı özellikler şunlardır </a:t>
            </a:r>
          </a:p>
          <a:p>
            <a:r>
              <a:rPr lang="tr-TR" dirty="0"/>
              <a:t>*Yerel sınıflar </a:t>
            </a:r>
            <a:r>
              <a:rPr lang="tr-TR" dirty="0" err="1"/>
              <a:t>static</a:t>
            </a:r>
            <a:r>
              <a:rPr lang="tr-TR" dirty="0"/>
              <a:t> veya </a:t>
            </a:r>
            <a:r>
              <a:rPr lang="tr-TR" dirty="0" err="1"/>
              <a:t>static</a:t>
            </a:r>
            <a:r>
              <a:rPr lang="tr-TR" dirty="0"/>
              <a:t> olmayan metotların içerisinde tanımlanabilirler </a:t>
            </a:r>
          </a:p>
          <a:p>
            <a:r>
              <a:rPr lang="tr-TR" dirty="0"/>
              <a:t>*Yerel sınıflar yapılandırıcı olabilir </a:t>
            </a:r>
          </a:p>
          <a:p>
            <a:r>
              <a:rPr lang="tr-TR" dirty="0"/>
              <a:t>*Yerel sınıflar başka sınıflardan türetebilir veya </a:t>
            </a:r>
            <a:r>
              <a:rPr lang="tr-TR" dirty="0" err="1"/>
              <a:t>arayüzlere</a:t>
            </a:r>
            <a:r>
              <a:rPr lang="tr-TR" dirty="0"/>
              <a:t> erişebilir. *Yerel Sınıflar tanımlandıkları </a:t>
            </a:r>
            <a:r>
              <a:rPr lang="tr-TR" dirty="0" err="1"/>
              <a:t>metotun</a:t>
            </a:r>
            <a:r>
              <a:rPr lang="tr-TR" dirty="0"/>
              <a:t> veya bloğun dışından erişilemezler. </a:t>
            </a:r>
          </a:p>
          <a:p>
            <a:r>
              <a:rPr lang="tr-TR" dirty="0"/>
              <a:t>*Yerel sınıflar statik olarak tanımlanamazlar </a:t>
            </a:r>
          </a:p>
          <a:p>
            <a:r>
              <a:rPr lang="tr-TR" dirty="0"/>
              <a:t>*Yerel sınıflar </a:t>
            </a:r>
            <a:r>
              <a:rPr lang="tr-TR" dirty="0" err="1"/>
              <a:t>private</a:t>
            </a:r>
            <a:r>
              <a:rPr lang="tr-TR" dirty="0"/>
              <a:t>, </a:t>
            </a:r>
            <a:r>
              <a:rPr lang="tr-TR" dirty="0" err="1"/>
              <a:t>procted</a:t>
            </a:r>
            <a:r>
              <a:rPr lang="tr-TR" dirty="0"/>
              <a:t>, ve </a:t>
            </a:r>
            <a:r>
              <a:rPr lang="tr-TR" dirty="0" err="1"/>
              <a:t>public</a:t>
            </a:r>
            <a:r>
              <a:rPr lang="tr-TR" dirty="0"/>
              <a:t> erişim belirleyicisine sahip olamazlar sadece </a:t>
            </a:r>
            <a:r>
              <a:rPr lang="tr-TR" dirty="0" err="1"/>
              <a:t>friendly</a:t>
            </a:r>
            <a:r>
              <a:rPr lang="tr-TR" dirty="0"/>
              <a:t> erişim belirleyicisine sahip olabilirler </a:t>
            </a:r>
          </a:p>
          <a:p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C88D560F-D91A-2913-18E5-5C843DFF6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Placeholder 101">
            <a:extLst>
              <a:ext uri="{FF2B5EF4-FFF2-40B4-BE49-F238E27FC236}">
                <a16:creationId xmlns:a16="http://schemas.microsoft.com/office/drawing/2014/main" id="{4986C0DF-7A5E-6058-AD81-E7626EF60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5677" y="4627340"/>
            <a:ext cx="2908935" cy="160655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6502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A119AC-B05F-FDDF-4C02-202156EC5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7442" y="147337"/>
            <a:ext cx="8911687" cy="1280890"/>
          </a:xfrm>
        </p:spPr>
        <p:txBody>
          <a:bodyPr/>
          <a:lstStyle/>
          <a:p>
            <a:r>
              <a:rPr lang="tr-TR" dirty="0"/>
              <a:t>Yerel sınıf örneği 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4332DD8D-2B8E-B70C-DF9E-6954DA88D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34DCE6CA-B16E-89AD-A46F-1A6D63544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176" y="787782"/>
            <a:ext cx="5801535" cy="1590897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FC80B5B0-0408-FE6A-9C78-0A9126A94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579" y="2378679"/>
            <a:ext cx="6868484" cy="4029637"/>
          </a:xfrm>
          <a:prstGeom prst="rect">
            <a:avLst/>
          </a:prstGeom>
        </p:spPr>
      </p:pic>
      <p:pic>
        <p:nvPicPr>
          <p:cNvPr id="7" name="Picture Placeholder 101">
            <a:extLst>
              <a:ext uri="{FF2B5EF4-FFF2-40B4-BE49-F238E27FC236}">
                <a16:creationId xmlns:a16="http://schemas.microsoft.com/office/drawing/2014/main" id="{4986C0DF-7A5E-6058-AD81-E7626EF60E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6356" y="3806455"/>
            <a:ext cx="2908935" cy="160655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56592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27FD527-96F9-9848-8CAE-34EBCD748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881" y="464746"/>
            <a:ext cx="8911687" cy="964063"/>
          </a:xfrm>
        </p:spPr>
        <p:txBody>
          <a:bodyPr>
            <a:normAutofit fontScale="90000"/>
          </a:bodyPr>
          <a:lstStyle/>
          <a:p>
            <a:r>
              <a:rPr lang="tr-TR" dirty="0"/>
              <a:t>3. İsimsiz Sınıflar (</a:t>
            </a:r>
            <a:r>
              <a:rPr lang="tr-TR" dirty="0" err="1"/>
              <a:t>Anonymus</a:t>
            </a:r>
            <a:r>
              <a:rPr lang="tr-TR" dirty="0"/>
              <a:t> </a:t>
            </a:r>
            <a:r>
              <a:rPr lang="tr-TR" dirty="0" err="1"/>
              <a:t>Classes</a:t>
            </a:r>
            <a:r>
              <a:rPr lang="tr-TR" dirty="0"/>
              <a:t>)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EBEF543-6C7E-C725-DCCF-6CC6C4CF7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6518" y="1296836"/>
            <a:ext cx="8915400" cy="4819291"/>
          </a:xfrm>
        </p:spPr>
        <p:txBody>
          <a:bodyPr/>
          <a:lstStyle/>
          <a:p>
            <a:r>
              <a:rPr lang="tr-TR" dirty="0"/>
              <a:t>İsimsiz sınıflar isim </a:t>
            </a:r>
            <a:r>
              <a:rPr lang="tr-TR" dirty="0" err="1"/>
              <a:t>kulanılmadan</a:t>
            </a:r>
            <a:r>
              <a:rPr lang="tr-TR" dirty="0"/>
              <a:t> tanımlanan sınıflardır </a:t>
            </a:r>
          </a:p>
          <a:p>
            <a:r>
              <a:rPr lang="tr-TR" dirty="0"/>
              <a:t>İsimsiz sınıflar kullanışlıdır ve genelde </a:t>
            </a:r>
            <a:r>
              <a:rPr lang="tr-TR" dirty="0" err="1"/>
              <a:t>android</a:t>
            </a:r>
            <a:r>
              <a:rPr lang="tr-TR" dirty="0"/>
              <a:t> programlamada daha çok kullanılır </a:t>
            </a:r>
          </a:p>
          <a:p>
            <a:r>
              <a:rPr lang="tr-TR" dirty="0"/>
              <a:t>Dahili sınıftaki gibi  isimsiz sınıflar </a:t>
            </a:r>
            <a:r>
              <a:rPr lang="tr-TR" dirty="0" err="1"/>
              <a:t>extends</a:t>
            </a:r>
            <a:r>
              <a:rPr lang="tr-TR" dirty="0"/>
              <a:t> ve </a:t>
            </a:r>
            <a:r>
              <a:rPr lang="tr-TR" dirty="0" err="1"/>
              <a:t>implements</a:t>
            </a:r>
            <a:r>
              <a:rPr lang="tr-TR" dirty="0"/>
              <a:t> anahtar kelimelerini </a:t>
            </a:r>
            <a:r>
              <a:rPr lang="tr-TR" dirty="0" err="1"/>
              <a:t>kullananarak</a:t>
            </a:r>
            <a:r>
              <a:rPr lang="tr-TR" dirty="0"/>
              <a:t> diğer sınıflardan türetilemez </a:t>
            </a:r>
            <a:r>
              <a:rPr lang="tr-TR" dirty="0" err="1"/>
              <a:t>arayüzlere</a:t>
            </a:r>
            <a:r>
              <a:rPr lang="tr-TR" dirty="0"/>
              <a:t> erişemez </a:t>
            </a:r>
          </a:p>
          <a:p>
            <a:r>
              <a:rPr lang="tr-TR" dirty="0"/>
              <a:t>Aslında anonim sınıfları isimsiz değildir çalışma esnasında derleyici tarafından isimlendirilmektedir. Bu isimlendirme işlemi kullanıcıyı hiçbir şekilde etkilememektedir. </a:t>
            </a:r>
          </a:p>
          <a:p>
            <a:r>
              <a:rPr lang="tr-TR" dirty="0"/>
              <a:t>İsimsiz sınıfların sonuna noktalı virgül(;) </a:t>
            </a:r>
            <a:r>
              <a:rPr lang="tr-TR" dirty="0" err="1"/>
              <a:t>kullanılcağına</a:t>
            </a:r>
            <a:r>
              <a:rPr lang="tr-TR" dirty="0"/>
              <a:t> dikkat edilmelidir </a:t>
            </a:r>
          </a:p>
          <a:p>
            <a:r>
              <a:rPr lang="tr-TR" dirty="0"/>
              <a:t>İsimsiz </a:t>
            </a:r>
            <a:r>
              <a:rPr lang="tr-TR" dirty="0" err="1"/>
              <a:t>metodlar</a:t>
            </a:r>
            <a:r>
              <a:rPr lang="tr-TR" dirty="0"/>
              <a:t> yer aldıkları metotların sadece final olarak tanımlanan </a:t>
            </a:r>
            <a:r>
              <a:rPr lang="tr-TR" dirty="0" err="1"/>
              <a:t>değikenlere</a:t>
            </a:r>
            <a:r>
              <a:rPr lang="tr-TR" dirty="0"/>
              <a:t> erişebilir 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FBB22F0-625A-1B59-77AC-EBD073C0F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Placeholder 101">
            <a:extLst>
              <a:ext uri="{FF2B5EF4-FFF2-40B4-BE49-F238E27FC236}">
                <a16:creationId xmlns:a16="http://schemas.microsoft.com/office/drawing/2014/main" id="{4986C0DF-7A5E-6058-AD81-E7626EF60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533" y="4866901"/>
            <a:ext cx="2908935" cy="160655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14890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İsimsiz Sınıf örneği  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DA4A83A0-0242-6058-B6BD-C7D50C284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419" y="1546337"/>
            <a:ext cx="7725889" cy="376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035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5237" y="329899"/>
            <a:ext cx="8911687" cy="1280890"/>
          </a:xfrm>
        </p:spPr>
        <p:txBody>
          <a:bodyPr>
            <a:normAutofit/>
          </a:bodyPr>
          <a:lstStyle/>
          <a:p>
            <a:r>
              <a:rPr lang="tr-TR" dirty="0"/>
              <a:t>Uygulama Örneği -1 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3274" y="970344"/>
            <a:ext cx="9655408" cy="1488551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Konun pekişmesi için </a:t>
            </a:r>
            <a:r>
              <a:rPr lang="tr-TR" dirty="0" err="1"/>
              <a:t>uygulma</a:t>
            </a:r>
            <a:r>
              <a:rPr lang="tr-TR" dirty="0"/>
              <a:t> örneği yaptım. Bu örnekte en dış sınıf olarak </a:t>
            </a:r>
            <a:r>
              <a:rPr lang="tr-TR" dirty="0" err="1"/>
              <a:t>türkiye</a:t>
            </a:r>
            <a:r>
              <a:rPr lang="tr-TR" dirty="0"/>
              <a:t> sonra bölge sınıfı sonra ise şehir sınıfını oluşturdum oluşturduğum bu sınıflara yapılandırıcıları ekledim ve main sınıfından bu metotlara erişerek istediğim metot veya sınıfı çağırdım</a:t>
            </a:r>
            <a:endParaRPr lang="en-US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C5472CCE-0E49-A2BD-F56B-D12463A0B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4" y="2733689"/>
            <a:ext cx="12192000" cy="428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34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Sonuç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F2A25E5B-E61F-42AF-BFF3-6EA49E8C2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190" y="1367149"/>
            <a:ext cx="10086553" cy="5364265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İlk olarak sınıf nedir ? Nasıl oluşturulur bunlardan bahsettik.</a:t>
            </a:r>
          </a:p>
          <a:p>
            <a:pPr algn="just"/>
            <a:r>
              <a:rPr lang="tr-TR" dirty="0"/>
              <a:t>Sonra dahili sınıf nedir nasıl oluşturulur, nasıl kullanılır bunları anlattım </a:t>
            </a:r>
          </a:p>
          <a:p>
            <a:pPr algn="just"/>
            <a:r>
              <a:rPr lang="tr-TR" dirty="0"/>
              <a:t>Dahili sınıf çeşitlerinden bahsettim .</a:t>
            </a:r>
          </a:p>
          <a:p>
            <a:pPr algn="just"/>
            <a:r>
              <a:rPr lang="tr-TR" dirty="0"/>
              <a:t>Erişim </a:t>
            </a:r>
            <a:r>
              <a:rPr lang="tr-TR" dirty="0" err="1"/>
              <a:t>belirliyicilerine</a:t>
            </a:r>
            <a:r>
              <a:rPr lang="tr-TR" dirty="0"/>
              <a:t> az değinmek istedim. </a:t>
            </a:r>
          </a:p>
          <a:p>
            <a:pPr algn="just"/>
            <a:r>
              <a:rPr lang="tr-TR" dirty="0"/>
              <a:t>Konunun hepsini kapsadığı bir program yazdım  </a:t>
            </a:r>
          </a:p>
          <a:p>
            <a:pPr marL="0" indent="0" algn="just">
              <a:buNone/>
            </a:pPr>
            <a:r>
              <a:rPr lang="tr-T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88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java</a:t>
            </a:r>
            <a:r>
              <a:rPr lang="tr-TR" dirty="0"/>
              <a:t> </a:t>
            </a:r>
            <a:r>
              <a:rPr lang="tr-TR" dirty="0" err="1"/>
              <a:t>tutorials</a:t>
            </a:r>
            <a:r>
              <a:rPr lang="tr-TR" dirty="0"/>
              <a:t> </a:t>
            </a:r>
            <a:br>
              <a:rPr lang="tr-TR" dirty="0"/>
            </a:br>
            <a:r>
              <a:rPr lang="tr-TR" dirty="0"/>
              <a:t>(</a:t>
            </a:r>
            <a:r>
              <a:rPr lang="en-US" dirty="0">
                <a:hlinkClick r:id="rId2"/>
              </a:rPr>
              <a:t>https://docs.oracle.com/javase/tutorial/</a:t>
            </a:r>
            <a:r>
              <a:rPr lang="tr-TR" dirty="0"/>
              <a:t>)</a:t>
            </a:r>
          </a:p>
          <a:p>
            <a:r>
              <a:rPr lang="tr-TR" dirty="0"/>
              <a:t>Java </a:t>
            </a:r>
            <a:r>
              <a:rPr lang="tr-TR" dirty="0" err="1"/>
              <a:t>Tutorial</a:t>
            </a:r>
            <a:r>
              <a:rPr lang="tr-TR" dirty="0"/>
              <a:t> </a:t>
            </a:r>
            <a:br>
              <a:rPr lang="tr-TR" dirty="0"/>
            </a:br>
            <a:r>
              <a:rPr lang="tr-TR" dirty="0"/>
              <a:t>(</a:t>
            </a:r>
            <a:r>
              <a:rPr lang="en-US" dirty="0">
                <a:hlinkClick r:id="rId3"/>
              </a:rPr>
              <a:t>https://www.w3schools.com/java/</a:t>
            </a:r>
            <a:r>
              <a:rPr lang="tr-TR" dirty="0"/>
              <a:t>)</a:t>
            </a:r>
          </a:p>
          <a:p>
            <a:r>
              <a:rPr lang="tr-TR" dirty="0" err="1"/>
              <a:t>Learn</a:t>
            </a:r>
            <a:r>
              <a:rPr lang="tr-TR" dirty="0"/>
              <a:t> Java Programming </a:t>
            </a:r>
            <a:br>
              <a:rPr lang="tr-TR" dirty="0"/>
            </a:br>
            <a:r>
              <a:rPr lang="tr-TR" dirty="0"/>
              <a:t>(</a:t>
            </a:r>
            <a:r>
              <a:rPr lang="tr-TR" dirty="0">
                <a:hlinkClick r:id="rId4" action="ppaction://hlinksldjump"/>
              </a:rPr>
              <a:t>https://www.learnjavaonline.org/</a:t>
            </a:r>
            <a:r>
              <a:rPr lang="tr-TR" dirty="0"/>
              <a:t>)</a:t>
            </a:r>
          </a:p>
          <a:p>
            <a:r>
              <a:rPr lang="tr-TR" dirty="0"/>
              <a:t>Java </a:t>
            </a:r>
            <a:r>
              <a:rPr lang="tr-TR" dirty="0" err="1"/>
              <a:t>tutorial</a:t>
            </a:r>
            <a:r>
              <a:rPr lang="tr-TR" dirty="0"/>
              <a:t> </a:t>
            </a:r>
            <a:br>
              <a:rPr lang="tr-TR" dirty="0"/>
            </a:br>
            <a:r>
              <a:rPr lang="tr-TR" dirty="0"/>
              <a:t>(</a:t>
            </a:r>
            <a:r>
              <a:rPr lang="en-US" dirty="0">
                <a:hlinkClick r:id="rId5"/>
              </a:rPr>
              <a:t>https://www.javatpoint.com/java-tutorial</a:t>
            </a:r>
            <a:r>
              <a:rPr lang="tr-TR" dirty="0"/>
              <a:t>)</a:t>
            </a:r>
          </a:p>
          <a:p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8" descr="Kurumsal Kimlik | Burdur Mehmet Akif Ersoy Üniversitesi">
            <a:extLst>
              <a:ext uri="{FF2B5EF4-FFF2-40B4-BE49-F238E27FC236}">
                <a16:creationId xmlns:a16="http://schemas.microsoft.com/office/drawing/2014/main" id="{B9692603-E4BF-4B67-BABB-587E14DDD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10078311" y="10239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Resim 7">
            <a:hlinkClick r:id="rId7"/>
            <a:extLst>
              <a:ext uri="{FF2B5EF4-FFF2-40B4-BE49-F238E27FC236}">
                <a16:creationId xmlns:a16="http://schemas.microsoft.com/office/drawing/2014/main" id="{E615FC51-021C-4530-9CCB-7B39F7838C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94742" y="4953001"/>
            <a:ext cx="1778435" cy="1633526"/>
          </a:xfrm>
          <a:prstGeom prst="rect">
            <a:avLst/>
          </a:prstGeom>
        </p:spPr>
      </p:pic>
      <p:sp>
        <p:nvSpPr>
          <p:cNvPr id="10" name="Dikdörtgen 9">
            <a:extLst>
              <a:ext uri="{FF2B5EF4-FFF2-40B4-BE49-F238E27FC236}">
                <a16:creationId xmlns:a16="http://schemas.microsoft.com/office/drawing/2014/main" id="{04E655F6-73B9-4FAB-871E-DBA2FF42B388}"/>
              </a:ext>
            </a:extLst>
          </p:cNvPr>
          <p:cNvSpPr/>
          <p:nvPr/>
        </p:nvSpPr>
        <p:spPr>
          <a:xfrm>
            <a:off x="9297466" y="6375757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http://youtube.com/bmdersleri</a:t>
            </a:r>
            <a:endParaRPr lang="tr-TR" sz="1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6138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076FD396-29BE-4299-87ED-718DA102194B}"/>
              </a:ext>
            </a:extLst>
          </p:cNvPr>
          <p:cNvSpPr/>
          <p:nvPr/>
        </p:nvSpPr>
        <p:spPr>
          <a:xfrm>
            <a:off x="5893366" y="4372204"/>
            <a:ext cx="5972961" cy="223986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BA139C7-4FF9-4739-8B42-CEE441CD9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0311" y="3232513"/>
            <a:ext cx="7768206" cy="888718"/>
          </a:xfrm>
        </p:spPr>
        <p:txBody>
          <a:bodyPr>
            <a:normAutofit fontScale="90000"/>
          </a:bodyPr>
          <a:lstStyle/>
          <a:p>
            <a:r>
              <a:rPr lang="tr-TR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İlginiz için teşekkürler…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F0C1E0F-E3F3-485B-B968-94C7F305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ABB297CB-A6C7-4031-8C8E-CA95B981B15B}"/>
              </a:ext>
            </a:extLst>
          </p:cNvPr>
          <p:cNvSpPr txBox="1">
            <a:spLocks/>
          </p:cNvSpPr>
          <p:nvPr/>
        </p:nvSpPr>
        <p:spPr>
          <a:xfrm>
            <a:off x="6346176" y="4529540"/>
            <a:ext cx="5499078" cy="20158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</a:rPr>
              <a:t>Hazırlayan ve Sunan :Selman ATEŞ 2011404039</a:t>
            </a:r>
            <a:br>
              <a:rPr lang="tr-TR" b="1" dirty="0">
                <a:solidFill>
                  <a:schemeClr val="tx1"/>
                </a:solidFill>
              </a:rPr>
            </a:br>
            <a:r>
              <a:rPr lang="tr-TR" dirty="0">
                <a:solidFill>
                  <a:schemeClr val="tx1"/>
                </a:solidFill>
              </a:rPr>
              <a:t>E-posta                     : semanates007@gmail.com</a:t>
            </a:r>
          </a:p>
          <a:p>
            <a:r>
              <a:rPr lang="tr-TR" dirty="0">
                <a:solidFill>
                  <a:schemeClr val="tx1"/>
                </a:solidFill>
              </a:rPr>
              <a:t>Tarih                            : 01/06/2021</a:t>
            </a:r>
          </a:p>
          <a:p>
            <a:r>
              <a:rPr lang="tr-TR" dirty="0">
                <a:solidFill>
                  <a:schemeClr val="tx1"/>
                </a:solidFill>
              </a:rPr>
              <a:t>Sürüm                         : v1</a:t>
            </a:r>
          </a:p>
          <a:p>
            <a:r>
              <a:rPr lang="tr-TR" dirty="0">
                <a:solidFill>
                  <a:schemeClr val="tx1"/>
                </a:solidFill>
              </a:rPr>
              <a:t>Ders Yürütücüsü        : Doç. Dr. İsmail KIRBAŞ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6" name="Picture 8" descr="Kurumsal Kimlik | Burdur Mehmet Akif Ersoy Üniversitesi">
            <a:extLst>
              <a:ext uri="{FF2B5EF4-FFF2-40B4-BE49-F238E27FC236}">
                <a16:creationId xmlns:a16="http://schemas.microsoft.com/office/drawing/2014/main" id="{E2792D4B-1016-4ED8-9CF3-B4FFBE7AB6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4842154" y="24593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lt Başlık 2">
            <a:extLst>
              <a:ext uri="{FF2B5EF4-FFF2-40B4-BE49-F238E27FC236}">
                <a16:creationId xmlns:a16="http://schemas.microsoft.com/office/drawing/2014/main" id="{F3FB4516-AA03-4E40-A3E9-4BD1CB9AAD92}"/>
              </a:ext>
            </a:extLst>
          </p:cNvPr>
          <p:cNvSpPr txBox="1">
            <a:spLocks/>
          </p:cNvSpPr>
          <p:nvPr/>
        </p:nvSpPr>
        <p:spPr>
          <a:xfrm>
            <a:off x="3745173" y="1037409"/>
            <a:ext cx="4186106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b="1" dirty="0">
                <a:ln/>
                <a:solidFill>
                  <a:schemeClr val="accent3"/>
                </a:solidFill>
              </a:rPr>
              <a:t>Nesneye Dayalı Programlama Dersi</a:t>
            </a:r>
            <a:endParaRPr lang="en-US" b="1" dirty="0">
              <a:ln/>
              <a:solidFill>
                <a:schemeClr val="accent3"/>
              </a:solidFill>
            </a:endParaRPr>
          </a:p>
        </p:txBody>
      </p:sp>
      <p:pic>
        <p:nvPicPr>
          <p:cNvPr id="12" name="Resim 11">
            <a:hlinkClick r:id="rId3"/>
            <a:extLst>
              <a:ext uri="{FF2B5EF4-FFF2-40B4-BE49-F238E27FC236}">
                <a16:creationId xmlns:a16="http://schemas.microsoft.com/office/drawing/2014/main" id="{6BDD6285-D7B4-4236-9241-3C7798F7D6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877" y="-28029"/>
            <a:ext cx="1778435" cy="1633526"/>
          </a:xfrm>
          <a:prstGeom prst="rect">
            <a:avLst/>
          </a:prstGeom>
        </p:spPr>
      </p:pic>
      <p:sp>
        <p:nvSpPr>
          <p:cNvPr id="13" name="Dikdörtgen 12">
            <a:extLst>
              <a:ext uri="{FF2B5EF4-FFF2-40B4-BE49-F238E27FC236}">
                <a16:creationId xmlns:a16="http://schemas.microsoft.com/office/drawing/2014/main" id="{9CA692D3-0526-46AB-B8B6-5B201CEEFBC0}"/>
              </a:ext>
            </a:extLst>
          </p:cNvPr>
          <p:cNvSpPr/>
          <p:nvPr/>
        </p:nvSpPr>
        <p:spPr>
          <a:xfrm>
            <a:off x="490929" y="1405544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/>
              </a:rPr>
              <a:t>http://youtube.com/bmdersleri</a:t>
            </a:r>
            <a:endParaRPr lang="tr-TR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2" descr="Object Oriented Programming: A curated set of resources">
            <a:extLst>
              <a:ext uri="{FF2B5EF4-FFF2-40B4-BE49-F238E27FC236}">
                <a16:creationId xmlns:a16="http://schemas.microsoft.com/office/drawing/2014/main" id="{A7580241-F7E6-4A4F-B885-D5520F1816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0"/>
          <a:stretch/>
        </p:blipFill>
        <p:spPr bwMode="auto">
          <a:xfrm>
            <a:off x="9306374" y="212981"/>
            <a:ext cx="2559953" cy="18224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757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İçindekiler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/>
              <a:t>Sınıf Nedir?</a:t>
            </a:r>
          </a:p>
          <a:p>
            <a:r>
              <a:rPr lang="tr-TR" dirty="0"/>
              <a:t>Sınıf Örneği -1</a:t>
            </a:r>
          </a:p>
          <a:p>
            <a:r>
              <a:rPr lang="tr-TR" dirty="0"/>
              <a:t>Dahili Sınıf Nedir?</a:t>
            </a:r>
          </a:p>
          <a:p>
            <a:r>
              <a:rPr lang="tr-TR" dirty="0"/>
              <a:t>Dahili üye sınıflar </a:t>
            </a:r>
          </a:p>
          <a:p>
            <a:r>
              <a:rPr lang="tr-TR" dirty="0" err="1"/>
              <a:t>Static</a:t>
            </a:r>
            <a:r>
              <a:rPr lang="tr-TR" dirty="0"/>
              <a:t> sınıfa erişim</a:t>
            </a:r>
          </a:p>
          <a:p>
            <a:r>
              <a:rPr lang="tr-TR" dirty="0"/>
              <a:t>Yerel sınıflar </a:t>
            </a:r>
          </a:p>
          <a:p>
            <a:r>
              <a:rPr lang="tr-TR" dirty="0"/>
              <a:t>Java’da Erişim Belirleyiciler </a:t>
            </a:r>
          </a:p>
          <a:p>
            <a:r>
              <a:rPr lang="tr-TR" dirty="0"/>
              <a:t>İsimsiz sınıflar </a:t>
            </a:r>
          </a:p>
          <a:p>
            <a:r>
              <a:rPr lang="tr-TR" dirty="0"/>
              <a:t>Uygulama örneği </a:t>
            </a:r>
          </a:p>
          <a:p>
            <a:r>
              <a:rPr lang="tr-TR" dirty="0"/>
              <a:t>Sonuç</a:t>
            </a:r>
          </a:p>
          <a:p>
            <a:r>
              <a:rPr lang="tr-TR" dirty="0"/>
              <a:t>Kaynaklar</a:t>
            </a:r>
          </a:p>
          <a:p>
            <a:endParaRPr lang="tr-TR" dirty="0"/>
          </a:p>
          <a:p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8" descr="Kurumsal Kimlik | Burdur Mehmet Akif Ersoy Üniversitesi">
            <a:extLst>
              <a:ext uri="{FF2B5EF4-FFF2-40B4-BE49-F238E27FC236}">
                <a16:creationId xmlns:a16="http://schemas.microsoft.com/office/drawing/2014/main" id="{9E6DEBDC-868E-48C5-8316-305D8ACCAB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2" t="8691" r="10665" b="11290"/>
          <a:stretch/>
        </p:blipFill>
        <p:spPr bwMode="auto">
          <a:xfrm>
            <a:off x="10078311" y="102395"/>
            <a:ext cx="1992144" cy="68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30C9555B-79E5-493C-91CF-6C37CB029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7312008" y="1479038"/>
            <a:ext cx="2983684" cy="298368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sim 5">
            <a:hlinkClick r:id="rId4"/>
            <a:extLst>
              <a:ext uri="{FF2B5EF4-FFF2-40B4-BE49-F238E27FC236}">
                <a16:creationId xmlns:a16="http://schemas.microsoft.com/office/drawing/2014/main" id="{5E0CEE4C-9B47-48D3-9C95-A5768F3000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8222" y="5153978"/>
            <a:ext cx="1778435" cy="1633526"/>
          </a:xfrm>
          <a:prstGeom prst="rect">
            <a:avLst/>
          </a:prstGeom>
        </p:spPr>
      </p:pic>
      <p:sp>
        <p:nvSpPr>
          <p:cNvPr id="9" name="Dikdörtgen 8">
            <a:extLst>
              <a:ext uri="{FF2B5EF4-FFF2-40B4-BE49-F238E27FC236}">
                <a16:creationId xmlns:a16="http://schemas.microsoft.com/office/drawing/2014/main" id="{119B20A2-A534-4B18-BCEA-DDD3194F8470}"/>
              </a:ext>
            </a:extLst>
          </p:cNvPr>
          <p:cNvSpPr/>
          <p:nvPr/>
        </p:nvSpPr>
        <p:spPr>
          <a:xfrm>
            <a:off x="9572776" y="6543161"/>
            <a:ext cx="2772989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1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http://youtube.com/bmdersleri</a:t>
            </a:r>
            <a:endParaRPr lang="tr-TR" sz="1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0228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Sınıf(Class) Kavramı Nedir?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0" y="1744300"/>
            <a:ext cx="10408642" cy="4589387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Java’da sınıflar nesnelerden oluşmuştur. Sınıf Nesne Yönelimli programlama dillerinde nesnelerin özelliklerini , davranışlarını ve başlangıç durumlarını tanımlamak için kullanılan şablonlara verilen </a:t>
            </a:r>
            <a:r>
              <a:rPr lang="tr-TR" dirty="0" err="1"/>
              <a:t>addır.Bir</a:t>
            </a:r>
            <a:r>
              <a:rPr lang="tr-TR" dirty="0"/>
              <a:t> sınıftan türetilmiş nesne o sınıfın örneği olarak </a:t>
            </a:r>
            <a:r>
              <a:rPr lang="tr-TR" dirty="0" err="1"/>
              <a:t>tanımlanır.Sınıflar</a:t>
            </a:r>
            <a:r>
              <a:rPr lang="tr-TR" dirty="0"/>
              <a:t> genelde şahıs , yer ya da bir nesnenin ismini temsil eder .Sınıflar </a:t>
            </a:r>
            <a:r>
              <a:rPr lang="tr-TR" dirty="0" err="1"/>
              <a:t>metodları</a:t>
            </a:r>
            <a:r>
              <a:rPr lang="tr-TR" dirty="0"/>
              <a:t> ile nesnelerin davranışlarını, değişkenlerle ise nesnelerin durumlarını temsil ederler  </a:t>
            </a:r>
          </a:p>
          <a:p>
            <a:pPr algn="just"/>
            <a:r>
              <a:rPr lang="tr-TR" dirty="0"/>
              <a:t>Sınıflar hem veri yapısına hem de bir </a:t>
            </a:r>
            <a:r>
              <a:rPr lang="tr-TR" dirty="0" err="1"/>
              <a:t>arayüze</a:t>
            </a:r>
            <a:r>
              <a:rPr lang="tr-TR" dirty="0"/>
              <a:t> sahiptirler. Sınıflar ile nasıl etkileşime girileceği bu </a:t>
            </a:r>
            <a:r>
              <a:rPr lang="tr-TR" dirty="0" err="1"/>
              <a:t>arayüzler</a:t>
            </a:r>
            <a:r>
              <a:rPr lang="tr-TR" dirty="0"/>
              <a:t> sayesinde sağlanır .Örneğin elimize nesne olarak insanı alalım. Sınıftaki değişkenler durum belirtmek için kullanıldığından Yaş , Cinsiyet Boy, kilo, gibi değişkenler yer almalıdır .Metotları ise insan davranışlarını kapsamaktadır. Bu metotlara ise yemek, koşmak, </a:t>
            </a:r>
            <a:r>
              <a:rPr lang="tr-TR" dirty="0" err="1"/>
              <a:t>uyanmak,uyumak</a:t>
            </a:r>
            <a:r>
              <a:rPr lang="tr-TR" dirty="0"/>
              <a:t> gibi faktörlerdir.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Placeholder 101">
            <a:extLst>
              <a:ext uri="{FF2B5EF4-FFF2-40B4-BE49-F238E27FC236}">
                <a16:creationId xmlns:a16="http://schemas.microsoft.com/office/drawing/2014/main" id="{4986C0DF-7A5E-6058-AD81-E7626EF60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7156" y="4727137"/>
            <a:ext cx="2908935" cy="160655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25487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D9C4E6B-6881-643E-83AA-D298D6B7A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76463"/>
            <a:ext cx="8107159" cy="611319"/>
          </a:xfrm>
        </p:spPr>
        <p:txBody>
          <a:bodyPr>
            <a:normAutofit fontScale="90000"/>
          </a:bodyPr>
          <a:lstStyle/>
          <a:p>
            <a:r>
              <a:rPr lang="tr-TR" dirty="0"/>
              <a:t>Sınıf örneği -1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7057C0B8-481A-D329-7E4D-43E4896A1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B309C1A8-3289-819D-BCD1-F13DD23B5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983" y="860951"/>
            <a:ext cx="4595052" cy="3410426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961042D7-F354-5BA1-A5E9-46DBFC8B4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965" y="860952"/>
            <a:ext cx="4170983" cy="3508340"/>
          </a:xfrm>
          <a:prstGeom prst="rect">
            <a:avLst/>
          </a:prstGeom>
        </p:spPr>
      </p:pic>
      <p:pic>
        <p:nvPicPr>
          <p:cNvPr id="41" name="Resim 40">
            <a:extLst>
              <a:ext uri="{FF2B5EF4-FFF2-40B4-BE49-F238E27FC236}">
                <a16:creationId xmlns:a16="http://schemas.microsoft.com/office/drawing/2014/main" id="{21C4B66F-8ABA-3880-DCC9-70C6E38B75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6248" y="5133688"/>
            <a:ext cx="3693663" cy="1234618"/>
          </a:xfrm>
          <a:prstGeom prst="rect">
            <a:avLst/>
          </a:prstGeom>
        </p:spPr>
      </p:pic>
      <p:sp>
        <p:nvSpPr>
          <p:cNvPr id="45" name="Metin kutusu 44">
            <a:extLst>
              <a:ext uri="{FF2B5EF4-FFF2-40B4-BE49-F238E27FC236}">
                <a16:creationId xmlns:a16="http://schemas.microsoft.com/office/drawing/2014/main" id="{A361D127-5271-CCD3-7138-823075A724D8}"/>
              </a:ext>
            </a:extLst>
          </p:cNvPr>
          <p:cNvSpPr txBox="1"/>
          <p:nvPr/>
        </p:nvSpPr>
        <p:spPr>
          <a:xfrm>
            <a:off x="3559933" y="4463993"/>
            <a:ext cx="2761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b="1" dirty="0"/>
              <a:t>Çıktı</a:t>
            </a:r>
            <a:r>
              <a:rPr lang="tr-TR" dirty="0"/>
              <a:t>:</a:t>
            </a:r>
          </a:p>
        </p:txBody>
      </p:sp>
      <p:pic>
        <p:nvPicPr>
          <p:cNvPr id="8" name="Picture Placeholder 101">
            <a:extLst>
              <a:ext uri="{FF2B5EF4-FFF2-40B4-BE49-F238E27FC236}">
                <a16:creationId xmlns:a16="http://schemas.microsoft.com/office/drawing/2014/main" id="{4986C0DF-7A5E-6058-AD81-E7626EF60E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5764" y="4478834"/>
            <a:ext cx="2909888" cy="1607153"/>
          </a:xfrm>
          <a:prstGeom prst="rect">
            <a:avLst/>
          </a:prstGeom>
          <a:noFill/>
          <a:ln w="9525">
            <a:noFill/>
          </a:ln>
          <a:effectLst>
            <a:reflection blurRad="6350" stA="53000" endPos="385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25797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FD3E19-27CE-4D6A-8B21-C694EA9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Dahili Sınıf kavramı</a:t>
            </a:r>
            <a:r>
              <a:rPr lang="en-US" dirty="0"/>
              <a:t> </a:t>
            </a:r>
            <a:r>
              <a:rPr lang="en-US" dirty="0" err="1"/>
              <a:t>nedir</a:t>
            </a:r>
            <a:r>
              <a:rPr lang="en-US" dirty="0"/>
              <a:t>?</a:t>
            </a:r>
            <a:br>
              <a:rPr lang="en-US" dirty="0"/>
            </a:b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13E1FE-4E39-426D-88DE-2D02D43C2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971" y="1744300"/>
            <a:ext cx="5477358" cy="4589387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Java dilinde diğer dillerdeki gibi çoklu kalıtım yapısı yoktur </a:t>
            </a:r>
            <a:r>
              <a:rPr lang="en-US" dirty="0"/>
              <a:t>.</a:t>
            </a:r>
            <a:r>
              <a:rPr lang="tr-TR" dirty="0"/>
              <a:t> </a:t>
            </a:r>
            <a:r>
              <a:rPr lang="tr-TR" dirty="0" err="1"/>
              <a:t>Arayüz</a:t>
            </a:r>
            <a:r>
              <a:rPr lang="tr-TR" dirty="0"/>
              <a:t> ve dahili sınıflar ile çoklu kalıtım yapısını sağlar. Dahili sınıfları ,sınıf içerisinde tanımlanan sınıf olarak tanımlayabiliriz Dahili sınıflar bir bütünü oluşturan parçaları bütün olarak tanımlamamıza imkan sağlar .Dahili sınıflar </a:t>
            </a:r>
            <a:r>
              <a:rPr lang="tr-TR" dirty="0" err="1"/>
              <a:t>javaya</a:t>
            </a:r>
            <a:r>
              <a:rPr lang="tr-TR" dirty="0"/>
              <a:t> 1.1 sürümüyle beraber dahil olmuştur .Dahili Sınıfı 3 ana grupta inceleyebiliriz .Dahili üye Sınıfları ,Yerel Sınıflar ,İsimsiz sınıflardır . Dahili sınıf isminden anlaşıldığı gibi bir sınıf içerisinde tanımlanan sınıflara dahili adı verilir. Bir sınıf içerisinde tanımlanarak mantıksal bir bütünü oluşturan bir çok sınıf tek bir sınıf altında toplanır  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46DB9C-FF16-43A5-9C90-74C4AA77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6" name="Picture 2" descr="Nested Class in Java | Two Categories of Nested Class in Java">
            <a:extLst>
              <a:ext uri="{FF2B5EF4-FFF2-40B4-BE49-F238E27FC236}">
                <a16:creationId xmlns:a16="http://schemas.microsoft.com/office/drawing/2014/main" id="{179EB84B-7052-5556-34FA-C6FFA32C0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1" y="1844615"/>
            <a:ext cx="4931283" cy="273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ava'nın Amblemi Ve Anlamı – Cdersleri">
            <a:extLst>
              <a:ext uri="{FF2B5EF4-FFF2-40B4-BE49-F238E27FC236}">
                <a16:creationId xmlns:a16="http://schemas.microsoft.com/office/drawing/2014/main" id="{90D9514A-9AE8-8F83-A0C9-57EBA57DA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3642" y="4793544"/>
            <a:ext cx="1892585" cy="189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154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B07CAD0-0A94-5A86-255A-46410C683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Dahili Sınıf(devam)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C113537-9579-303B-DDA8-9D21FCB2B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100290"/>
          </a:xfrm>
        </p:spPr>
        <p:txBody>
          <a:bodyPr/>
          <a:lstStyle/>
          <a:p>
            <a:r>
              <a:rPr lang="tr-TR" dirty="0"/>
              <a:t>Bir sınıfın başka bir sınıf içerisinde tanımlanmasına dahili üye sınıfı denir,</a:t>
            </a:r>
          </a:p>
          <a:p>
            <a:r>
              <a:rPr lang="tr-TR" dirty="0"/>
              <a:t>Dahili üye sınıfları normal erişim belirteçleri ile nitelendirebiliriz. Erişim belirteçleri sayesinde dahili sınıfı diğer dahili sınıflara karşı korunmuş olur.</a:t>
            </a:r>
          </a:p>
          <a:p>
            <a:r>
              <a:rPr lang="tr-TR" dirty="0"/>
              <a:t>Dahili üye sınıflar , </a:t>
            </a:r>
            <a:r>
              <a:rPr lang="tr-TR" dirty="0" err="1"/>
              <a:t>public,friendly</a:t>
            </a:r>
            <a:r>
              <a:rPr lang="tr-TR" dirty="0"/>
              <a:t>, </a:t>
            </a:r>
            <a:r>
              <a:rPr lang="tr-TR" dirty="0" err="1"/>
              <a:t>procted</a:t>
            </a:r>
            <a:r>
              <a:rPr lang="tr-TR" dirty="0"/>
              <a:t>, veya </a:t>
            </a:r>
            <a:r>
              <a:rPr lang="tr-TR" dirty="0" err="1"/>
              <a:t>private</a:t>
            </a:r>
            <a:r>
              <a:rPr lang="tr-TR" dirty="0"/>
              <a:t> erişim belirteçleri konulabilir . Dikkat edilmesi gereken diğer bir husus ise bir dahili üye sınıf </a:t>
            </a:r>
            <a:r>
              <a:rPr lang="tr-TR" dirty="0" err="1"/>
              <a:t>private</a:t>
            </a:r>
            <a:r>
              <a:rPr lang="tr-TR" dirty="0"/>
              <a:t> erişim belirleyicisine sahip olsa dahi çevreleyici sınıf içerisindeki tüm yordamlar tarafından erişilebilir olmasıdır 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5192296-4CEB-951D-6158-3932D9278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9A9E0103-2690-70EA-C895-6DECDFF84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595" y="4528478"/>
            <a:ext cx="6082298" cy="185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522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DDCBE3C-55D2-67C8-C74F-8152E7A5F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1.Dahili üye sınıflar(devam)	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A499FAC-C21D-6326-59E9-76739D6DD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59479"/>
            <a:ext cx="8915400" cy="3777622"/>
          </a:xfrm>
        </p:spPr>
        <p:txBody>
          <a:bodyPr/>
          <a:lstStyle/>
          <a:p>
            <a:r>
              <a:rPr lang="tr-TR" dirty="0" err="1"/>
              <a:t>Dahiili</a:t>
            </a:r>
            <a:r>
              <a:rPr lang="tr-TR" dirty="0"/>
              <a:t> üye sınıfları kendi içinde 2’ye ayrılır </a:t>
            </a:r>
          </a:p>
          <a:p>
            <a:r>
              <a:rPr lang="tr-TR" b="1" dirty="0"/>
              <a:t>A) Statik üye sınıfı:  </a:t>
            </a:r>
            <a:r>
              <a:rPr lang="tr-TR" dirty="0"/>
              <a:t>kendine ait nesne oluşturmak için onu çevreleyen sınıfa ait bir nesne oluşturmak zorunda değildir kendisini çevreleyen sınıftaki statik üyeler hariç üyelere erişemezler </a:t>
            </a:r>
          </a:p>
          <a:p>
            <a:endParaRPr lang="tr-TR" b="1" dirty="0"/>
          </a:p>
          <a:p>
            <a:r>
              <a:rPr lang="tr-TR" b="1" dirty="0"/>
              <a:t>B)Statik olmayan üye </a:t>
            </a:r>
            <a:r>
              <a:rPr lang="tr-TR" b="1" dirty="0" err="1"/>
              <a:t>sınıfı:</a:t>
            </a:r>
            <a:r>
              <a:rPr lang="tr-TR" dirty="0" err="1"/>
              <a:t>kendisine</a:t>
            </a:r>
            <a:r>
              <a:rPr lang="tr-TR" dirty="0"/>
              <a:t> ait nesne oluşturmak için çevreleyen sınıfa ait bir nesne oluşturmak zorundadır . Kendisini çevreleyen tüm sınıflara </a:t>
            </a:r>
            <a:r>
              <a:rPr lang="tr-TR" dirty="0" err="1"/>
              <a:t>erişebilir.yani</a:t>
            </a:r>
            <a:r>
              <a:rPr lang="tr-TR" dirty="0"/>
              <a:t> Statik sınıfın tam tersidir 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9DBB66B4-995E-67EE-5257-943543B3C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Placeholder 101">
            <a:extLst>
              <a:ext uri="{FF2B5EF4-FFF2-40B4-BE49-F238E27FC236}">
                <a16:creationId xmlns:a16="http://schemas.microsoft.com/office/drawing/2014/main" id="{4986C0DF-7A5E-6058-AD81-E7626EF60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9815" y="4723466"/>
            <a:ext cx="2908935" cy="160655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04752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361570B-F982-9979-3481-B773D8917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9232" y="224615"/>
            <a:ext cx="8911687" cy="1280890"/>
          </a:xfrm>
        </p:spPr>
        <p:txBody>
          <a:bodyPr/>
          <a:lstStyle/>
          <a:p>
            <a:r>
              <a:rPr lang="tr-TR" dirty="0"/>
              <a:t>A) </a:t>
            </a:r>
            <a:r>
              <a:rPr lang="tr-TR" dirty="0" err="1"/>
              <a:t>Static</a:t>
            </a:r>
            <a:r>
              <a:rPr lang="tr-TR" dirty="0"/>
              <a:t> sınıflara Erişim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3D121C0C-7B93-0A56-9F5D-C70BC17AC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802DECE9-7E64-3498-6E3A-C760C968F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668" y="905341"/>
            <a:ext cx="6111530" cy="1249386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B84A93D0-A2FD-AD36-DF1E-23675CA51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668" y="2154727"/>
            <a:ext cx="6111530" cy="2780845"/>
          </a:xfrm>
          <a:prstGeom prst="rect">
            <a:avLst/>
          </a:prstGeom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A7D3612C-F974-C518-C369-B54D5DDF518C}"/>
              </a:ext>
            </a:extLst>
          </p:cNvPr>
          <p:cNvSpPr txBox="1"/>
          <p:nvPr/>
        </p:nvSpPr>
        <p:spPr>
          <a:xfrm>
            <a:off x="7801984" y="787782"/>
            <a:ext cx="383841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İlk olarak matematik sınıfı </a:t>
            </a:r>
            <a:r>
              <a:rPr lang="tr-TR" dirty="0" err="1"/>
              <a:t>oluşturduk.Matematik</a:t>
            </a:r>
            <a:r>
              <a:rPr lang="tr-TR" dirty="0"/>
              <a:t> sınıfının içine de </a:t>
            </a:r>
            <a:r>
              <a:rPr lang="tr-TR" dirty="0" err="1"/>
              <a:t>static</a:t>
            </a:r>
            <a:r>
              <a:rPr lang="tr-TR" dirty="0"/>
              <a:t>  olarak işlemler sınıfını oluşturduk .Bu işlemler  sınıfına toplama </a:t>
            </a:r>
            <a:r>
              <a:rPr lang="tr-TR" dirty="0" err="1"/>
              <a:t>modalma</a:t>
            </a:r>
            <a:r>
              <a:rPr lang="tr-TR" dirty="0"/>
              <a:t>  gibi geriye </a:t>
            </a:r>
            <a:r>
              <a:rPr lang="tr-TR" dirty="0" err="1"/>
              <a:t>integer</a:t>
            </a:r>
            <a:r>
              <a:rPr lang="tr-TR" dirty="0"/>
              <a:t> tipi döndüren metotlar  tanımladık.</a:t>
            </a:r>
          </a:p>
          <a:p>
            <a:pPr algn="ctr"/>
            <a:r>
              <a:rPr lang="tr-TR" dirty="0"/>
              <a:t>Main </a:t>
            </a:r>
            <a:r>
              <a:rPr lang="tr-TR" dirty="0" err="1"/>
              <a:t>class’ı</a:t>
            </a:r>
            <a:r>
              <a:rPr lang="tr-TR" dirty="0"/>
              <a:t> içinden yani programın başladığı sınıftan erişim sağladık.</a:t>
            </a:r>
          </a:p>
          <a:p>
            <a:pPr algn="ctr"/>
            <a:r>
              <a:rPr lang="tr-TR" dirty="0"/>
              <a:t>Bu erişim ilk olarak değer tipini  </a:t>
            </a:r>
            <a:r>
              <a:rPr lang="tr-TR" dirty="0" err="1"/>
              <a:t>değişkenadını</a:t>
            </a:r>
            <a:r>
              <a:rPr lang="tr-TR" dirty="0"/>
              <a:t> =</a:t>
            </a:r>
            <a:r>
              <a:rPr lang="tr-TR" dirty="0" err="1"/>
              <a:t>endistakisinif.icindekisinif</a:t>
            </a:r>
            <a:r>
              <a:rPr lang="tr-TR" dirty="0"/>
              <a:t>. Metot(parametre);</a:t>
            </a:r>
          </a:p>
          <a:p>
            <a:pPr algn="ctr"/>
            <a:r>
              <a:rPr lang="tr-TR" dirty="0"/>
              <a:t>olarak erişim sağlayabiliyoruz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9CD3BB14-D00B-4721-FB48-AE3DD537E9D3}"/>
              </a:ext>
            </a:extLst>
          </p:cNvPr>
          <p:cNvSpPr txBox="1"/>
          <p:nvPr/>
        </p:nvSpPr>
        <p:spPr>
          <a:xfrm>
            <a:off x="1311579" y="5315650"/>
            <a:ext cx="63546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Not :</a:t>
            </a:r>
            <a:r>
              <a:rPr lang="tr-TR" dirty="0" err="1"/>
              <a:t>Static</a:t>
            </a:r>
            <a:r>
              <a:rPr lang="tr-TR" dirty="0"/>
              <a:t> olarak tanımlanmış üye sınıfına ait bir nesne oluşturmak için onu çevreleyen üst sınıfa ait bir nesne oluşturmamız gerekmez ve Alt sınıfın </a:t>
            </a:r>
            <a:r>
              <a:rPr lang="tr-TR" dirty="0" err="1"/>
              <a:t>static</a:t>
            </a:r>
            <a:r>
              <a:rPr lang="tr-TR" dirty="0"/>
              <a:t> olması durumunda üst sınıfın da </a:t>
            </a:r>
            <a:r>
              <a:rPr lang="tr-TR" dirty="0" err="1"/>
              <a:t>static</a:t>
            </a:r>
            <a:r>
              <a:rPr lang="tr-TR" dirty="0"/>
              <a:t> olması zorunludur </a:t>
            </a:r>
          </a:p>
        </p:txBody>
      </p:sp>
      <p:pic>
        <p:nvPicPr>
          <p:cNvPr id="8" name="Picture Placeholder 101">
            <a:extLst>
              <a:ext uri="{FF2B5EF4-FFF2-40B4-BE49-F238E27FC236}">
                <a16:creationId xmlns:a16="http://schemas.microsoft.com/office/drawing/2014/main" id="{4986C0DF-7A5E-6058-AD81-E7626EF60E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3521" y="4985732"/>
            <a:ext cx="2908935" cy="1606550"/>
          </a:xfrm>
          <a:prstGeom prst="rect">
            <a:avLst/>
          </a:prstGeom>
          <a:noFill/>
          <a:ln w="9525">
            <a:noFill/>
          </a:ln>
          <a:effectLst>
            <a:reflection blurRad="6350" stA="50000" endA="300" endPos="385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4299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0A3CA3A-B440-7AF5-6AFE-B76C7EEB6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Java’da erişim Belirleyiciler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8D517A0-A95F-D115-2956-B0747D759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1879" y="1578634"/>
            <a:ext cx="9192733" cy="4332588"/>
          </a:xfrm>
        </p:spPr>
        <p:txBody>
          <a:bodyPr/>
          <a:lstStyle/>
          <a:p>
            <a:r>
              <a:rPr lang="tr-TR" dirty="0" err="1"/>
              <a:t>Public:</a:t>
            </a:r>
            <a:r>
              <a:rPr lang="tr-TR" dirty="0" err="1">
                <a:latin typeface="-apple-system"/>
              </a:rPr>
              <a:t>P</a:t>
            </a:r>
            <a:r>
              <a:rPr lang="tr-TR" b="0" i="0" dirty="0" err="1">
                <a:effectLst/>
                <a:latin typeface="-apple-system"/>
              </a:rPr>
              <a:t>rogramın</a:t>
            </a:r>
            <a:r>
              <a:rPr lang="tr-TR" b="0" i="0" dirty="0">
                <a:effectLst/>
                <a:latin typeface="-apple-system"/>
              </a:rPr>
              <a:t> üzerindeki her alandan verilere erişim sağlanabilir, değiştirilebilir ve silinebilir. Bu yüzden metot  veya sınıfın program üzerinde bulunan bütün paketlere erişimi açıktır </a:t>
            </a:r>
          </a:p>
          <a:p>
            <a:pPr algn="l" fontAlgn="base"/>
            <a:r>
              <a:rPr lang="tr-TR" dirty="0" err="1">
                <a:latin typeface="-apple-system"/>
              </a:rPr>
              <a:t>Protected</a:t>
            </a:r>
            <a:r>
              <a:rPr lang="tr-TR" dirty="0">
                <a:latin typeface="-apple-system"/>
              </a:rPr>
              <a:t>: </a:t>
            </a:r>
            <a:r>
              <a:rPr lang="tr-TR" b="0" i="0" dirty="0">
                <a:effectLst/>
                <a:latin typeface="-apple-system"/>
              </a:rPr>
              <a:t>Bir sınıf üzerinde gerçekleştirdiğimiz tanımlamalar sonucunda üretilen değişkenler ve metotların kaydını yaptığımız sınıftan üretilen </a:t>
            </a:r>
            <a:r>
              <a:rPr lang="tr-TR" b="1" i="0" dirty="0">
                <a:effectLst/>
                <a:latin typeface="inherit"/>
              </a:rPr>
              <a:t>alt sınıflar</a:t>
            </a:r>
            <a:r>
              <a:rPr lang="tr-TR" b="0" i="0" dirty="0">
                <a:effectLst/>
                <a:latin typeface="-apple-system"/>
              </a:rPr>
              <a:t> ve </a:t>
            </a:r>
            <a:r>
              <a:rPr lang="tr-TR" b="1" i="0" dirty="0">
                <a:effectLst/>
                <a:latin typeface="inherit"/>
              </a:rPr>
              <a:t>yer aldığı paket</a:t>
            </a:r>
            <a:r>
              <a:rPr lang="tr-TR" b="0" i="0" dirty="0">
                <a:effectLst/>
                <a:latin typeface="-apple-system"/>
              </a:rPr>
              <a:t> üzerindeki diğer sınıflardan kullanılmasına olanak sağlayan bir erişim seviyesidir.</a:t>
            </a:r>
          </a:p>
          <a:p>
            <a:r>
              <a:rPr lang="tr-TR" dirty="0" err="1"/>
              <a:t>Default</a:t>
            </a:r>
            <a:r>
              <a:rPr lang="tr-TR" dirty="0"/>
              <a:t>/ </a:t>
            </a:r>
            <a:r>
              <a:rPr lang="tr-TR" dirty="0" err="1"/>
              <a:t>Friendly</a:t>
            </a:r>
            <a:r>
              <a:rPr lang="tr-TR" dirty="0"/>
              <a:t> :</a:t>
            </a:r>
            <a:r>
              <a:rPr lang="tr-TR" b="0" i="0" dirty="0">
                <a:effectLst/>
                <a:latin typeface="-apple-system"/>
              </a:rPr>
              <a:t>metot veya sınıf oluşumunda herhangi bir erişim belirleyicisi tanımlaması yapmazsak programımız onu “</a:t>
            </a:r>
            <a:r>
              <a:rPr lang="tr-TR" b="1" i="0" dirty="0" err="1">
                <a:effectLst/>
                <a:latin typeface="-apple-system"/>
              </a:rPr>
              <a:t>default</a:t>
            </a:r>
            <a:r>
              <a:rPr lang="tr-TR" b="1" i="0" dirty="0">
                <a:effectLst/>
                <a:latin typeface="-apple-system"/>
              </a:rPr>
              <a:t> / </a:t>
            </a:r>
            <a:r>
              <a:rPr lang="tr-TR" b="1" i="0" dirty="0" err="1">
                <a:effectLst/>
                <a:latin typeface="-apple-system"/>
              </a:rPr>
              <a:t>friendly</a:t>
            </a:r>
            <a:r>
              <a:rPr lang="tr-TR" b="0" i="0" dirty="0">
                <a:effectLst/>
                <a:latin typeface="-apple-system"/>
              </a:rPr>
              <a:t>” erişim seviyesinde algılamaktadır. Bu erişim seviyesinde tanımlamalar sınıf içerisinden, dış alt sınıf oluşumlarından ve aynı paket üzerinden erişime açık olurlar.</a:t>
            </a:r>
          </a:p>
          <a:p>
            <a:r>
              <a:rPr lang="tr-TR" dirty="0" err="1">
                <a:latin typeface="-apple-system"/>
              </a:rPr>
              <a:t>Private:Güvenlik</a:t>
            </a:r>
            <a:r>
              <a:rPr lang="tr-TR" dirty="0">
                <a:latin typeface="-apple-system"/>
              </a:rPr>
              <a:t> amacı ile metotlarımızın ve sınıf yapılarımızın içindeki yapıları gizlemek için </a:t>
            </a:r>
            <a:r>
              <a:rPr lang="tr-TR" dirty="0" err="1">
                <a:latin typeface="-apple-system"/>
              </a:rPr>
              <a:t>kullanılır.Private</a:t>
            </a:r>
            <a:r>
              <a:rPr lang="tr-TR" dirty="0">
                <a:latin typeface="-apple-system"/>
              </a:rPr>
              <a:t> erişim belirleyicisi sadece kullanılan sınıf içerisinde erişim </a:t>
            </a:r>
            <a:r>
              <a:rPr lang="tr-TR" dirty="0" err="1">
                <a:latin typeface="-apple-system"/>
              </a:rPr>
              <a:t>sağlanabilinir.Örnek</a:t>
            </a:r>
            <a:r>
              <a:rPr lang="tr-TR" dirty="0">
                <a:latin typeface="-apple-system"/>
              </a:rPr>
              <a:t> olarak </a:t>
            </a:r>
            <a:r>
              <a:rPr lang="tr-TR" dirty="0" err="1">
                <a:latin typeface="-apple-system"/>
              </a:rPr>
              <a:t>kapsüllemede</a:t>
            </a:r>
            <a:r>
              <a:rPr lang="tr-TR" dirty="0">
                <a:latin typeface="-apple-system"/>
              </a:rPr>
              <a:t> kullanılır </a:t>
            </a:r>
            <a:br>
              <a:rPr lang="tr-TR" dirty="0"/>
            </a:b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49392ADD-ACDC-1365-087D-6ACF9B2DD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936635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1002</TotalTime>
  <Words>1145</Words>
  <Application>Microsoft Office PowerPoint</Application>
  <PresentationFormat>Geniş ekran</PresentationFormat>
  <Paragraphs>114</Paragraphs>
  <Slides>18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5" baseType="lpstr">
      <vt:lpstr>-apple-system</vt:lpstr>
      <vt:lpstr>Arial</vt:lpstr>
      <vt:lpstr>Calibri</vt:lpstr>
      <vt:lpstr>Century Gothic</vt:lpstr>
      <vt:lpstr>inherit</vt:lpstr>
      <vt:lpstr>Wingdings 3</vt:lpstr>
      <vt:lpstr>Duman</vt:lpstr>
      <vt:lpstr>Dahili Sınıflar(İnner Classes)</vt:lpstr>
      <vt:lpstr>İçindekiler</vt:lpstr>
      <vt:lpstr>Sınıf(Class) Kavramı Nedir?</vt:lpstr>
      <vt:lpstr>Sınıf örneği -1</vt:lpstr>
      <vt:lpstr>Dahili Sınıf kavramı nedir? </vt:lpstr>
      <vt:lpstr>Dahili Sınıf(devam)</vt:lpstr>
      <vt:lpstr>1.Dahili üye sınıflar(devam) </vt:lpstr>
      <vt:lpstr>A) Static sınıflara Erişim</vt:lpstr>
      <vt:lpstr>Java’da erişim Belirleyiciler</vt:lpstr>
      <vt:lpstr>2. Yerel Sınıflar (Local Classes)</vt:lpstr>
      <vt:lpstr>2. Yerel sınıflar (devam)</vt:lpstr>
      <vt:lpstr>Yerel sınıf örneği </vt:lpstr>
      <vt:lpstr>3. İsimsiz Sınıflar (Anonymus Classes) </vt:lpstr>
      <vt:lpstr>İsimsiz Sınıf örneği  </vt:lpstr>
      <vt:lpstr>Uygulama Örneği -1 </vt:lpstr>
      <vt:lpstr>Sonuç</vt:lpstr>
      <vt:lpstr>Kaynaklar</vt:lpstr>
      <vt:lpstr>İlginiz için teşekkürler…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Soyutlama Nedir?</dc:title>
  <dc:creator>İsmail KIRBAŞ</dc:creator>
  <cp:lastModifiedBy>Selman ATEŞ</cp:lastModifiedBy>
  <cp:revision>40</cp:revision>
  <dcterms:created xsi:type="dcterms:W3CDTF">2020-04-15T07:57:29Z</dcterms:created>
  <dcterms:modified xsi:type="dcterms:W3CDTF">2022-06-03T12:15:42Z</dcterms:modified>
</cp:coreProperties>
</file>