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302" r:id="rId5"/>
    <p:sldId id="321" r:id="rId6"/>
    <p:sldId id="303" r:id="rId7"/>
    <p:sldId id="310" r:id="rId8"/>
    <p:sldId id="322" r:id="rId9"/>
    <p:sldId id="323" r:id="rId10"/>
    <p:sldId id="304" r:id="rId11"/>
    <p:sldId id="312" r:id="rId12"/>
    <p:sldId id="305" r:id="rId13"/>
    <p:sldId id="317" r:id="rId14"/>
    <p:sldId id="319" r:id="rId15"/>
    <p:sldId id="318" r:id="rId16"/>
    <p:sldId id="306" r:id="rId17"/>
    <p:sldId id="307" r:id="rId18"/>
    <p:sldId id="316" r:id="rId19"/>
    <p:sldId id="320" r:id="rId20"/>
    <p:sldId id="315" r:id="rId21"/>
    <p:sldId id="300" r:id="rId22"/>
    <p:sldId id="301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13" autoAdjust="0"/>
  </p:normalViewPr>
  <p:slideViewPr>
    <p:cSldViewPr snapToGrid="0">
      <p:cViewPr varScale="1"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919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Java dilinde 6 adet ilişkisel operatör bulunmaktadır.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Uygulandıkları değişkenleri karşılaştırırlar.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Karşılaştırmanın doğruluğuna bağlı olarak </a:t>
            </a:r>
            <a:r>
              <a:rPr lang="tr-TR" dirty="0" err="1"/>
              <a:t>true-false</a:t>
            </a:r>
            <a:r>
              <a:rPr lang="tr-TR" dirty="0"/>
              <a:t> değeri döndürürler.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İlişkisel Karşılaştırma Operatörleri Şunlardır: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== Eşittir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&lt; Küçüktür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&gt; Büyüktür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&lt;= Küçük Eşittir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&gt;= Büyük Eşittir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!= Eşit Değildir</a:t>
            </a:r>
            <a:endParaRPr dirty="0"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246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Java dilinde 6 adet ilişkisel operatör bulunmaktadır.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Uygulandıkları değişkenleri karşılaştırırlar.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Karşılaştırmanın doğruluğuna bağlı olarak </a:t>
            </a:r>
            <a:r>
              <a:rPr lang="tr-TR" dirty="0" err="1"/>
              <a:t>true-false</a:t>
            </a:r>
            <a:r>
              <a:rPr lang="tr-TR" dirty="0"/>
              <a:t> değeri döndürürler.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İlişkisel Karşılaştırma Operatörleri Şunlardır: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== Eşittir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&lt; Küçüktür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&gt; Büyüktür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&lt;= Küçük Eşittir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&gt;= Büyük Eşittir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!= Eşit Değildir</a:t>
            </a:r>
            <a:endParaRPr dirty="0"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164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68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07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324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089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444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9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5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968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04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3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Diğer Atama Operatörleri (+=, -=, *=, /=)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Bu operatörler, soldaki değerle sağdaki değeri işleme sokar ve sonucu tekrar soldaki değere atar. Aradaki operatör hangisi ise o işlem yapılır.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Java dilinde 5 aritmetik atama operatörü vardır.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Bunlar: += , -= , *= , /= , %= şeklindedir.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Bu operatörler uygulandıkları değişkenlerde atama ve </a:t>
            </a:r>
            <a:r>
              <a:rPr lang="tr-TR" dirty="0" err="1"/>
              <a:t>artimetik</a:t>
            </a:r>
            <a:r>
              <a:rPr lang="tr-TR" dirty="0"/>
              <a:t> işlemlerin tek seferde yapılmasını sağlarlar.</a:t>
            </a:r>
            <a:endParaRPr dirty="0"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08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tr.tutorialcup.com/" TargetMode="External"/><Relationship Id="rId3" Type="http://schemas.openxmlformats.org/officeDocument/2006/relationships/hyperlink" Target="https://medium.com/gokhanyavas/" TargetMode="External"/><Relationship Id="rId7" Type="http://schemas.openxmlformats.org/officeDocument/2006/relationships/hyperlink" Target="https://emrecelen.com.tr/" TargetMode="External"/><Relationship Id="rId12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skent.edu.tr/~tkaracay/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www.kodkampusu.com/" TargetMode="External"/><Relationship Id="rId10" Type="http://schemas.openxmlformats.org/officeDocument/2006/relationships/hyperlink" Target="https://www.dijitalders.com/" TargetMode="External"/><Relationship Id="rId4" Type="http://schemas.openxmlformats.org/officeDocument/2006/relationships/hyperlink" Target="https://www.mobilhanem.com/" TargetMode="External"/><Relationship Id="rId9" Type="http://schemas.openxmlformats.org/officeDocument/2006/relationships/hyperlink" Target="https://tr.myservername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301970" y="3009034"/>
            <a:ext cx="7588059" cy="82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 err="1">
                <a:solidFill>
                  <a:schemeClr val="dk1"/>
                </a:solidFill>
              </a:rPr>
              <a:t>Javada</a:t>
            </a:r>
            <a:r>
              <a:rPr lang="tr-TR" sz="4000" b="1" dirty="0">
                <a:solidFill>
                  <a:schemeClr val="dk1"/>
                </a:solidFill>
              </a:rPr>
              <a:t> Operatörler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Osman CEYLAN 2130121015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30</a:t>
            </a: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/05/2022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640156" y="354835"/>
            <a:ext cx="8911687" cy="86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Aritmetik Atama Operatörleri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717452" y="1152907"/>
            <a:ext cx="11474548" cy="21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dirty="0"/>
              <a:t>Atama operatörleri kullanılırken, aynı zamanda aritmetik operatörler de kullanılabilir. Bu operatörler değişkenlere değer atama ve aritmetik işlemlerin bir defada yapılmasını sağlar. += ,-= , *- , /= , %= '</a:t>
            </a:r>
            <a:r>
              <a:rPr lang="tr-TR" sz="2400" dirty="0" err="1"/>
              <a:t>dir</a:t>
            </a:r>
            <a:r>
              <a:rPr lang="tr-TR" sz="2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FF9E18D-B61E-BC67-3EC0-C60DC0BD7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78" y="2442160"/>
            <a:ext cx="9955855" cy="4310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68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98B860-CA86-894A-E145-62330F3B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128" y="311088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Aritmetik Atama Operatörleri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98C008B-7558-0855-4135-37E7292468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11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B822205-D02F-60AF-9488-9B2D015A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564"/>
            <a:ext cx="7651616" cy="428632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8C3513E-7D97-5803-7353-6A6A31D1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13" y="4890180"/>
            <a:ext cx="5369555" cy="196782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E1B938B-AE43-6CA3-BA68-187C59D4EAD8}"/>
              </a:ext>
            </a:extLst>
          </p:cNvPr>
          <p:cNvSpPr txBox="1"/>
          <p:nvPr/>
        </p:nvSpPr>
        <p:spPr>
          <a:xfrm>
            <a:off x="1088571" y="2362201"/>
            <a:ext cx="578394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85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İlişkisel Operatörler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48698" y="1280035"/>
            <a:ext cx="12202734" cy="99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dirty="0"/>
              <a:t>İlişkisel operatörler, değişkenler içerisindeki veriler arasında karşılaştırma yapmaya yarar. True ve </a:t>
            </a:r>
            <a:r>
              <a:rPr lang="tr-TR" sz="2400" dirty="0" err="1"/>
              <a:t>false</a:t>
            </a:r>
            <a:r>
              <a:rPr lang="tr-TR" sz="2400" dirty="0"/>
              <a:t> değerler döndürür. Koşul yapılarında kullanılmaktadır.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E46FCE8-5D91-350D-89C8-109AF6E22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10" y="2067951"/>
            <a:ext cx="6931554" cy="4779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90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İlişkisel Operatörler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7DE317B-765F-0FD1-BBE1-AD8EB20A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1654"/>
            <a:ext cx="7580243" cy="566634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FD45A69-893B-E4AE-F101-EF8323380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554" y="3539733"/>
            <a:ext cx="4662133" cy="24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6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İlişkisel Operatörler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7DB7C7F-BF56-47A6-2A50-62C4B673A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93" y="1389478"/>
            <a:ext cx="7357091" cy="421303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3185A2A-54D6-F9BD-A197-D7E9553FB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156" y="3495994"/>
            <a:ext cx="4649007" cy="16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Mantıksal Operatörler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088572" y="1152907"/>
            <a:ext cx="10842172" cy="534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dirty="0"/>
              <a:t>Bu tip operatörler iki değişkene bağlı karşılaştırılmaların yapılmak istendiği durumlarda kullanılır. Girişte verdiğimiz sosyal medya örneğindeki karşılaştırma mantıksal operatörlerle yapılır.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b="1" dirty="0"/>
              <a:t>&amp;&amp;</a:t>
            </a:r>
            <a:r>
              <a:rPr lang="tr-TR" sz="2400" dirty="0"/>
              <a:t> Mantıksal Operatörü koşullu “ve” anlamına gelir. Karşılaştırmalarda tabi tutulan değerlerin hepsinin </a:t>
            </a:r>
            <a:r>
              <a:rPr lang="tr-TR" sz="2400" dirty="0" err="1"/>
              <a:t>true</a:t>
            </a:r>
            <a:r>
              <a:rPr lang="tr-TR" sz="2400" dirty="0"/>
              <a:t> olduğu sürece, </a:t>
            </a:r>
            <a:r>
              <a:rPr lang="tr-TR" sz="2400" dirty="0" err="1"/>
              <a:t>true</a:t>
            </a:r>
            <a:r>
              <a:rPr lang="tr-TR" sz="2400" dirty="0"/>
              <a:t> değer döndürür.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b="1" dirty="0"/>
              <a:t>||</a:t>
            </a:r>
            <a:r>
              <a:rPr lang="tr-TR" sz="2400" dirty="0"/>
              <a:t> Mantıksal Operatörü koşullu “veya” anlamına gelmektedir. Karşılaştırma yapılan değerlerden en az biri </a:t>
            </a:r>
            <a:r>
              <a:rPr lang="tr-TR" sz="2400" dirty="0" err="1"/>
              <a:t>true</a:t>
            </a:r>
            <a:r>
              <a:rPr lang="tr-TR" sz="2400" dirty="0"/>
              <a:t> olduğu sürece </a:t>
            </a:r>
            <a:r>
              <a:rPr lang="tr-TR" sz="2400" dirty="0" err="1"/>
              <a:t>true</a:t>
            </a:r>
            <a:r>
              <a:rPr lang="tr-TR" sz="2400" dirty="0"/>
              <a:t> değer döndürür.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b="1" dirty="0"/>
              <a:t>!</a:t>
            </a:r>
            <a:r>
              <a:rPr lang="tr-TR" sz="2400" dirty="0"/>
              <a:t> Mantıksal Operatörü “değil” anlamına gelir. Sonucu tersine çevirir. Elde edilen </a:t>
            </a:r>
            <a:r>
              <a:rPr lang="tr-TR" sz="2400" dirty="0" err="1"/>
              <a:t>boolean</a:t>
            </a:r>
            <a:r>
              <a:rPr lang="tr-TR" sz="2400" dirty="0"/>
              <a:t> veri tipindeki verilerin tersini verir.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3099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Mantıksal Operatörler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D50E436-359B-42AC-062F-D321CFB9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43621"/>
            <a:ext cx="7146757" cy="399603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FB77B4F-BCDC-A7B1-149C-18BD5E407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756" y="3976351"/>
            <a:ext cx="4994939" cy="20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7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Operatörlerde Öncelik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976470" y="1328008"/>
            <a:ext cx="10852673" cy="539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dirty="0"/>
              <a:t>Java’da Operatör önceliği, tıpkı matematik işlemlerinde olduğu gibi çarpma ve bölme işleminin önceliği, toplama ve çıkartma işlemine göre daha önceliklidir. İşlemler parantez içerisinde olduğu takdirde parantez önceliği daha önde gelmektedir.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dirty="0"/>
              <a:t>5+6*7/2-1 işleminde önce 6*7 yapılır. Çıkan sonuç 42. 42/2 işlemi yapılır kalan sonuç 21 ve son olarak 5+21-1 yapılır. Bunun sonucu ise 25’dir.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400" dirty="0"/>
              <a:t>Birden fazla operatör kullanımında öncelik sırasına göre işlemler yapılacaktır. Birden çok operatör kullandığımızda hangi operatörün hangisinden önce işlevini yapacağını bilmeliyiz. </a:t>
            </a:r>
          </a:p>
        </p:txBody>
      </p:sp>
    </p:spTree>
    <p:extLst>
      <p:ext uri="{BB962C8B-B14F-4D97-AF65-F5344CB8AC3E}">
        <p14:creationId xmlns:p14="http://schemas.microsoft.com/office/powerpoint/2010/main" val="137694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Operatörlerde Öncelik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18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3AC7E10-CF68-C36F-6EFC-3276DDAE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384" y="1152907"/>
            <a:ext cx="8671202" cy="55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1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Operatörlerde Öncelik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19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-3714" y="1172415"/>
            <a:ext cx="12021458" cy="105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dirty="0"/>
              <a:t>    Aşağıdaki örnekte, ++ daha yüksek önceliğe sahiptir, ardından * ve ardından gelir. Dolayısıyla ifadeyi aşağıdaki gibi değerlendiriyoruz.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DE03D75-5712-D04A-F396-48C976DE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377776"/>
            <a:ext cx="5952066" cy="448022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FB0E38F-3CCF-1A48-EDE5-37B79F548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878" y="4617888"/>
            <a:ext cx="5320846" cy="21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9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sz="2800" b="1" dirty="0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" name="Text Placeholder 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2490739" y="99695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tr-TR" sz="24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Atama Operatörü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tr-TR" sz="24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Aritmetik Operatörler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tr-TR" sz="24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Arttırma ve Azaltma Operatörleri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tr-TR" sz="24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Aritmetik Atama Operatörleri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tr-TR" sz="24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İlişkisel Operatörler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tr-TR" sz="24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Mantıksal Operatörler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tr-TR" sz="2400" b="1" dirty="0">
                <a:solidFill>
                  <a:srgbClr val="3F3F3F"/>
                </a:solidFill>
                <a:latin typeface="Century Gothic" panose="020B0502020202020204"/>
                <a:sym typeface="Century Gothic" panose="020B0502020202020204"/>
              </a:rPr>
              <a:t>Operatörlerde Öncelik</a:t>
            </a:r>
            <a:endParaRPr sz="2400" b="1" dirty="0">
              <a:solidFill>
                <a:srgbClr val="3F3F3F"/>
              </a:solidFill>
              <a:latin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688070" y="35731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CFD0FA-17D2-E5A3-34D9-DBA7821C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Sonuç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24D343-7F22-7C20-344E-F257321AD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812" y="1264555"/>
            <a:ext cx="11442474" cy="5593445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dirty="0"/>
              <a:t>Operatörler özel sembollerden başka bir şey değildir. Bu sembollerin amacı, bir, iki veya üç işlenen üzerinde belirli bir işlem gerçekleştirmek ve ardından bir sonuç döndürmektir.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dirty="0"/>
              <a:t>Tüm İkili Operatörler soldan sağa doğru değerlendirilir ve tek istisna Atama Operatörleridir. Atama operatörleri söz konusu olduğunda, operatörün değerlendirmesi sağdan sola doğru gerçekleşir.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dirty="0"/>
              <a:t>Operatörlerin Değerlendirilmesi, operatör önceliğine göre gerçekleşir, yani Değerlendirme, daha yüksek önceliğe sahip operatörlerden başlayarak gerçekleştirilir ve bunu, nispeten düşük önceliğe sahip operatörler izler.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dirty="0"/>
              <a:t>Java’da operatör önceliği en düşük operatör atama operatörüdür. Bunun yanı sıra matematikteki öncelikler gibi çalışır.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dirty="0"/>
              <a:t>Operatörler arasında parantezler kullanmak kod okunabilirliği açısından oldukça faydalı olacaktır.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EF5D804-2501-2FE9-3735-12CC92A34A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89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Yardımcı Kaynaklar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sz="2400" b="1" dirty="0">
                <a:hlinkClick r:id="rId3"/>
              </a:rPr>
              <a:t>https://medium.com/gokhanyavas/</a:t>
            </a:r>
            <a:endParaRPr lang="tr-TR" sz="2400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sz="2400" b="1" dirty="0">
                <a:hlinkClick r:id="rId4"/>
              </a:rPr>
              <a:t>https://www.mobilhanem.com/</a:t>
            </a:r>
            <a:endParaRPr lang="tr-TR" sz="2400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sz="2400" b="1" dirty="0">
                <a:hlinkClick r:id="rId5"/>
              </a:rPr>
              <a:t>https://www.kodkampusu.com/</a:t>
            </a:r>
            <a:endParaRPr lang="tr-TR" sz="2400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sz="2400" b="1" dirty="0">
                <a:hlinkClick r:id="rId6"/>
              </a:rPr>
              <a:t>http://www.baskent.edu.tr/~tkaracay/</a:t>
            </a:r>
            <a:endParaRPr lang="tr-TR" sz="2400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sz="2400" b="1" dirty="0">
                <a:hlinkClick r:id="rId7"/>
              </a:rPr>
              <a:t>https://emrecelen.com.tr/</a:t>
            </a:r>
            <a:endParaRPr lang="tr-TR" sz="2400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sz="2400" b="1" dirty="0">
                <a:hlinkClick r:id="rId8"/>
              </a:rPr>
              <a:t>https://tr.tutorialcup.com/</a:t>
            </a:r>
            <a:endParaRPr lang="tr-TR" sz="2400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sz="2400" b="1" dirty="0">
                <a:hlinkClick r:id="rId9"/>
              </a:rPr>
              <a:t>https://tr.myservername.com/</a:t>
            </a:r>
            <a:endParaRPr lang="tr-TR" sz="2400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sz="2400" b="1" dirty="0">
                <a:hlinkClick r:id="rId10"/>
              </a:rPr>
              <a:t>https://www.dijitalders.com/</a:t>
            </a:r>
            <a:endParaRPr lang="tr-TR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sz="2400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21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11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12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22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Osman CEYLAN 2130121015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oceylan3207@gmail.com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30/05/2022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Atama Operatörü</a:t>
            </a:r>
            <a:br>
              <a:rPr lang="tr-TR" b="1" dirty="0"/>
            </a:b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128698" y="1389478"/>
            <a:ext cx="11063302" cy="526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800" dirty="0"/>
              <a:t>Değişkenlere değer atamak için kullanılan simgelerdir. </a:t>
            </a:r>
          </a:p>
          <a:p>
            <a:pPr marL="0" indent="0">
              <a:spcBef>
                <a:spcPts val="0"/>
              </a:spcBef>
            </a:pPr>
            <a:r>
              <a:rPr lang="tr-TR" sz="2800" dirty="0"/>
              <a:t>Temel atama işlemleri </a:t>
            </a:r>
            <a:r>
              <a:rPr lang="tr-TR" sz="2800" b="1" dirty="0"/>
              <a:t>= </a:t>
            </a:r>
            <a:r>
              <a:rPr lang="tr-TR" sz="2800" dirty="0"/>
              <a:t>operatörü ile yapılır. Sağdaki değer soldaki değişkene atılır.</a:t>
            </a:r>
            <a:r>
              <a:rPr lang="nn-NO" sz="2800" dirty="0"/>
              <a:t> </a:t>
            </a:r>
            <a:endParaRPr lang="tr-TR" sz="2800" dirty="0"/>
          </a:p>
          <a:p>
            <a:pPr marL="0" indent="0">
              <a:spcBef>
                <a:spcPts val="0"/>
              </a:spcBef>
            </a:pPr>
            <a:endParaRPr lang="tr-TR" sz="2800" dirty="0"/>
          </a:p>
          <a:p>
            <a:pPr marL="0" indent="0">
              <a:spcBef>
                <a:spcPts val="0"/>
              </a:spcBef>
            </a:pPr>
            <a:r>
              <a:rPr lang="nn-NO" sz="2800" dirty="0"/>
              <a:t>Atamalar her zaman sağdan sola olur.</a:t>
            </a: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900" dirty="0"/>
          </a:p>
          <a:p>
            <a:pPr marL="0" indent="0">
              <a:spcBef>
                <a:spcPts val="0"/>
              </a:spcBef>
            </a:pPr>
            <a:r>
              <a:rPr lang="tr-TR" sz="2800" dirty="0"/>
              <a:t>		 a= 8;           //a değişkenine 8 değerini atadık.</a:t>
            </a:r>
          </a:p>
          <a:p>
            <a:pPr marL="0" indent="0">
              <a:spcBef>
                <a:spcPts val="0"/>
              </a:spcBef>
            </a:pPr>
            <a:r>
              <a:rPr lang="tr-TR" sz="2800" dirty="0"/>
              <a:t>		 </a:t>
            </a:r>
            <a:r>
              <a:rPr lang="tr-TR" sz="2800" dirty="0" err="1"/>
              <a:t>sayi</a:t>
            </a:r>
            <a:r>
              <a:rPr lang="tr-TR" sz="2800" dirty="0"/>
              <a:t>=84;      //</a:t>
            </a:r>
            <a:r>
              <a:rPr lang="tr-TR" sz="2800" dirty="0" err="1"/>
              <a:t>sayi</a:t>
            </a:r>
            <a:r>
              <a:rPr lang="tr-TR" sz="2800" dirty="0"/>
              <a:t> değişkenine 84  değerini atadık.</a:t>
            </a:r>
          </a:p>
          <a:p>
            <a:pPr marL="0" indent="0">
              <a:spcBef>
                <a:spcPts val="0"/>
              </a:spcBef>
            </a:pPr>
            <a:r>
              <a:rPr lang="tr-TR" sz="2800" dirty="0"/>
              <a:t>		 isim= " Ali "  //isim değişkenine Ali değerini atadık.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Aritmetik Operatörler</a:t>
            </a:r>
            <a:br>
              <a:rPr lang="tr-TR" b="1" dirty="0"/>
            </a:b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311579" y="1152906"/>
            <a:ext cx="10547486" cy="515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3200" dirty="0"/>
              <a:t>Aritmetik  operatörler matematiksel işlemler yapmak için kullanılan operatörlerdir.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3200" dirty="0"/>
              <a:t>Bu operatörler; + , - , * , / , % ‘</a:t>
            </a:r>
            <a:r>
              <a:rPr lang="tr-TR" sz="3200" dirty="0" err="1"/>
              <a:t>dir</a:t>
            </a:r>
            <a:r>
              <a:rPr lang="tr-TR" sz="3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3200" dirty="0"/>
              <a:t>(+) Toplama işlemi yapar.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3200" dirty="0"/>
              <a:t>(-) Çıkarma işlemi yapar.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3200" dirty="0"/>
              <a:t>(*) Çarpma işlemi yapar.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3200" dirty="0"/>
              <a:t>(/) Bölme işlemi yapar.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3200" dirty="0"/>
              <a:t>(%) </a:t>
            </a:r>
            <a:r>
              <a:rPr lang="tr-TR" sz="3200" dirty="0" err="1"/>
              <a:t>Mod</a:t>
            </a:r>
            <a:r>
              <a:rPr lang="tr-TR" sz="3200" dirty="0"/>
              <a:t> işlemi yapar, işlemin sonucunda kalanı belirtir.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57061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Aritmetik Operatörler</a:t>
            </a:r>
            <a:br>
              <a:rPr lang="tr-TR" b="1" dirty="0"/>
            </a:b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A95EF69-6684-AC53-ADEA-137F0DCF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8" y="1191655"/>
            <a:ext cx="7060521" cy="569825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375DF4A-B843-6647-741D-419B28C83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745" y="2593891"/>
            <a:ext cx="5145147" cy="283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1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640156" y="32989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Arttırma ve Azaltma Operatörleri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531812" y="1579132"/>
            <a:ext cx="11660188" cy="570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800" dirty="0"/>
              <a:t>Bu operatörler uygulandığı değişkenin değerini ya 1 arttırır ya da 1 azaltır. Sağında ve solunda olabilir. Bu operatörler çeşitli işlemleri gerçekleştirmek için kullanılır, yani: bir değeri birer birer arttırmak veya azaltmak gibi işlemlerde kullanılmaktadır.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800" dirty="0"/>
              <a:t>		</a:t>
            </a:r>
            <a:r>
              <a:rPr lang="tr-TR" sz="2800" dirty="0" err="1"/>
              <a:t>sayi</a:t>
            </a:r>
            <a:r>
              <a:rPr lang="tr-TR" sz="2800" dirty="0"/>
              <a:t>++ ,	++</a:t>
            </a:r>
            <a:r>
              <a:rPr lang="tr-TR" sz="2800" dirty="0" err="1"/>
              <a:t>sayi</a:t>
            </a:r>
            <a:r>
              <a:rPr lang="tr-TR" sz="2800" dirty="0"/>
              <a:t> ,	</a:t>
            </a:r>
            <a:r>
              <a:rPr lang="tr-TR" sz="2800" dirty="0" err="1"/>
              <a:t>sayi</a:t>
            </a:r>
            <a:r>
              <a:rPr lang="tr-TR" sz="2800" dirty="0"/>
              <a:t>-- ,   --</a:t>
            </a:r>
            <a:r>
              <a:rPr lang="tr-TR" sz="2800" dirty="0" err="1"/>
              <a:t>sayi</a:t>
            </a:r>
            <a:r>
              <a:rPr lang="tr-TR" sz="28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20486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51F9C8-CF83-A591-353E-EFB69A96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218" y="1015909"/>
            <a:ext cx="11938782" cy="2641218"/>
          </a:xfrm>
        </p:spPr>
        <p:txBody>
          <a:bodyPr>
            <a:normAutofit/>
          </a:bodyPr>
          <a:lstStyle/>
          <a:p>
            <a:r>
              <a:rPr lang="tr-TR" sz="2800" dirty="0"/>
              <a:t>    ++a ile değişken değeri işleme girmeden önce değişir, işleme sonra girer. a++ ile değişken değeri önce işleme girer, sonra değeri değişir.</a:t>
            </a:r>
          </a:p>
          <a:p>
            <a:endParaRPr lang="tr-TR" sz="2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132024C-1BB3-38DF-5190-445496B6E4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7</a:t>
            </a:fld>
            <a:endParaRPr lang="tr-TR"/>
          </a:p>
        </p:txBody>
      </p:sp>
      <p:sp>
        <p:nvSpPr>
          <p:cNvPr id="7" name="Metin Yer Tutucusu 2">
            <a:extLst>
              <a:ext uri="{FF2B5EF4-FFF2-40B4-BE49-F238E27FC236}">
                <a16:creationId xmlns:a16="http://schemas.microsoft.com/office/drawing/2014/main" id="{996C0977-3B71-0E65-643C-B7C49547D512}"/>
              </a:ext>
            </a:extLst>
          </p:cNvPr>
          <p:cNvSpPr txBox="1">
            <a:spLocks/>
          </p:cNvSpPr>
          <p:nvPr/>
        </p:nvSpPr>
        <p:spPr>
          <a:xfrm>
            <a:off x="753677" y="2336518"/>
            <a:ext cx="10937864" cy="425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          </a:t>
            </a:r>
            <a:r>
              <a:rPr lang="tr-TR" sz="2400" b="1" dirty="0" err="1">
                <a:solidFill>
                  <a:srgbClr val="212529"/>
                </a:solidFill>
                <a:latin typeface="Courier New" panose="02070309020205020404" pitchFamily="49" charset="0"/>
              </a:rPr>
              <a:t>int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a1 = </a:t>
            </a:r>
            <a:r>
              <a:rPr lang="tr-TR" sz="2400" dirty="0">
                <a:solidFill>
                  <a:srgbClr val="CC66CC"/>
                </a:solidFill>
                <a:latin typeface="Courier New" panose="02070309020205020404" pitchFamily="49" charset="0"/>
              </a:rPr>
              <a:t>6</a:t>
            </a:r>
            <a:r>
              <a:rPr lang="tr-TR" sz="2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br>
              <a:rPr lang="tr-TR" sz="2400" dirty="0"/>
            </a:b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       </a:t>
            </a:r>
            <a:r>
              <a:rPr lang="tr-TR" sz="2400" b="1" dirty="0" err="1">
                <a:solidFill>
                  <a:srgbClr val="212529"/>
                </a:solidFill>
                <a:latin typeface="Courier New" panose="02070309020205020404" pitchFamily="49" charset="0"/>
              </a:rPr>
              <a:t>int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a2 = a1++ </a:t>
            </a:r>
            <a:r>
              <a:rPr lang="tr-TR" sz="2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</a:t>
            </a:r>
            <a:r>
              <a:rPr lang="tr-TR" sz="2400" i="1" dirty="0">
                <a:solidFill>
                  <a:srgbClr val="212529"/>
                </a:solidFill>
                <a:latin typeface="Courier New" panose="02070309020205020404" pitchFamily="49" charset="0"/>
              </a:rPr>
              <a:t>//6</a:t>
            </a:r>
            <a:br>
              <a:rPr lang="tr-TR" sz="2400" dirty="0"/>
            </a:br>
            <a:br>
              <a:rPr lang="tr-TR" sz="2400" dirty="0"/>
            </a:b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       </a:t>
            </a:r>
            <a:r>
              <a:rPr lang="tr-TR" sz="2400" b="1" dirty="0" err="1">
                <a:solidFill>
                  <a:srgbClr val="212529"/>
                </a:solidFill>
                <a:latin typeface="Courier New" panose="02070309020205020404" pitchFamily="49" charset="0"/>
              </a:rPr>
              <a:t>int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a3 = </a:t>
            </a:r>
            <a:r>
              <a:rPr lang="tr-TR" sz="2400" dirty="0">
                <a:solidFill>
                  <a:srgbClr val="CC66CC"/>
                </a:solidFill>
                <a:latin typeface="Courier New" panose="02070309020205020404" pitchFamily="49" charset="0"/>
              </a:rPr>
              <a:t>4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br>
              <a:rPr lang="tr-TR" sz="2400" dirty="0"/>
            </a:b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       </a:t>
            </a:r>
            <a:r>
              <a:rPr lang="tr-TR" sz="2400" b="1" dirty="0" err="1">
                <a:solidFill>
                  <a:srgbClr val="212529"/>
                </a:solidFill>
                <a:latin typeface="Courier New" panose="02070309020205020404" pitchFamily="49" charset="0"/>
              </a:rPr>
              <a:t>int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a4 = ++a3 </a:t>
            </a:r>
            <a:r>
              <a:rPr lang="tr-TR" sz="2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</a:t>
            </a:r>
            <a:r>
              <a:rPr lang="tr-TR" sz="2400" i="1" dirty="0">
                <a:solidFill>
                  <a:srgbClr val="212529"/>
                </a:solidFill>
                <a:latin typeface="Courier New" panose="02070309020205020404" pitchFamily="49" charset="0"/>
              </a:rPr>
              <a:t>//5</a:t>
            </a:r>
            <a:br>
              <a:rPr lang="tr-TR" sz="2400" dirty="0"/>
            </a:br>
            <a:br>
              <a:rPr lang="tr-TR" sz="2400" dirty="0"/>
            </a:b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       </a:t>
            </a:r>
            <a:r>
              <a:rPr lang="tr-TR" sz="2400" b="1" dirty="0" err="1">
                <a:solidFill>
                  <a:srgbClr val="212529"/>
                </a:solidFill>
                <a:latin typeface="Courier New" panose="02070309020205020404" pitchFamily="49" charset="0"/>
              </a:rPr>
              <a:t>int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a5 = </a:t>
            </a:r>
            <a:r>
              <a:rPr lang="tr-TR" sz="2400" dirty="0">
                <a:solidFill>
                  <a:srgbClr val="CC66CC"/>
                </a:solidFill>
                <a:latin typeface="Courier New" panose="02070309020205020404" pitchFamily="49" charset="0"/>
              </a:rPr>
              <a:t>3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br>
              <a:rPr lang="tr-TR" sz="2400" dirty="0"/>
            </a:b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       </a:t>
            </a:r>
            <a:r>
              <a:rPr lang="tr-TR" sz="2400" b="1" dirty="0" err="1">
                <a:solidFill>
                  <a:srgbClr val="212529"/>
                </a:solidFill>
                <a:latin typeface="Courier New" panose="02070309020205020404" pitchFamily="49" charset="0"/>
              </a:rPr>
              <a:t>int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a6 = a5--</a:t>
            </a:r>
            <a:r>
              <a:rPr lang="tr-TR" sz="2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</a:t>
            </a:r>
            <a:r>
              <a:rPr lang="tr-TR" sz="2400" i="1" dirty="0">
                <a:solidFill>
                  <a:srgbClr val="212529"/>
                </a:solidFill>
                <a:latin typeface="Courier New" panose="02070309020205020404" pitchFamily="49" charset="0"/>
              </a:rPr>
              <a:t>//3</a:t>
            </a:r>
            <a:br>
              <a:rPr lang="tr-TR" sz="2400" dirty="0"/>
            </a:br>
            <a:br>
              <a:rPr lang="tr-TR" sz="2400" dirty="0"/>
            </a:b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       </a:t>
            </a:r>
            <a:r>
              <a:rPr lang="tr-TR" sz="2400" b="1" dirty="0" err="1">
                <a:solidFill>
                  <a:srgbClr val="212529"/>
                </a:solidFill>
                <a:latin typeface="Courier New" panose="02070309020205020404" pitchFamily="49" charset="0"/>
              </a:rPr>
              <a:t>int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a7 = </a:t>
            </a:r>
            <a:r>
              <a:rPr lang="tr-TR" sz="2400" dirty="0">
                <a:solidFill>
                  <a:srgbClr val="CC66CC"/>
                </a:solidFill>
                <a:latin typeface="Courier New" panose="02070309020205020404" pitchFamily="49" charset="0"/>
              </a:rPr>
              <a:t>8</a:t>
            </a:r>
            <a:r>
              <a:rPr lang="tr-TR" sz="2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br>
              <a:rPr lang="tr-TR" sz="2400" dirty="0"/>
            </a:b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       </a:t>
            </a:r>
            <a:r>
              <a:rPr lang="tr-TR" sz="2400" b="1" dirty="0" err="1">
                <a:solidFill>
                  <a:srgbClr val="212529"/>
                </a:solidFill>
                <a:latin typeface="Courier New" panose="02070309020205020404" pitchFamily="49" charset="0"/>
              </a:rPr>
              <a:t>int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a8 = --a7 </a:t>
            </a:r>
            <a:r>
              <a:rPr lang="tr-TR" sz="2400" dirty="0">
                <a:solidFill>
                  <a:srgbClr val="339933"/>
                </a:solidFill>
                <a:latin typeface="Courier New" panose="02070309020205020404" pitchFamily="49" charset="0"/>
              </a:rPr>
              <a:t>;</a:t>
            </a:r>
            <a:r>
              <a:rPr lang="tr-TR" sz="2400" dirty="0">
                <a:solidFill>
                  <a:srgbClr val="212529"/>
                </a:solidFill>
                <a:latin typeface="Courier New" panose="02070309020205020404" pitchFamily="49" charset="0"/>
              </a:rPr>
              <a:t> </a:t>
            </a:r>
            <a:r>
              <a:rPr lang="tr-TR" sz="2400" i="1" dirty="0">
                <a:solidFill>
                  <a:srgbClr val="212529"/>
                </a:solidFill>
                <a:latin typeface="Courier New" panose="02070309020205020404" pitchFamily="49" charset="0"/>
              </a:rPr>
              <a:t>//7</a:t>
            </a:r>
            <a:endParaRPr lang="tr-TR" sz="2400" dirty="0"/>
          </a:p>
        </p:txBody>
      </p:sp>
      <p:sp>
        <p:nvSpPr>
          <p:cNvPr id="8" name="Google Shape;212;p5">
            <a:extLst>
              <a:ext uri="{FF2B5EF4-FFF2-40B4-BE49-F238E27FC236}">
                <a16:creationId xmlns:a16="http://schemas.microsoft.com/office/drawing/2014/main" id="{E9DA544C-7BCD-01B3-AD9E-42A5533175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0156" y="32989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Arttırma ve Azaltma Operatörleri</a:t>
            </a:r>
          </a:p>
        </p:txBody>
      </p:sp>
    </p:spTree>
    <p:extLst>
      <p:ext uri="{BB962C8B-B14F-4D97-AF65-F5344CB8AC3E}">
        <p14:creationId xmlns:p14="http://schemas.microsoft.com/office/powerpoint/2010/main" val="169178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640156" y="32989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Arttırma ve Azaltma Operatörleri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61462C7-38B4-6873-F83F-604420E4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080" y="2009024"/>
            <a:ext cx="5320228" cy="168577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D3CB47F-1126-99ED-8E20-B5F27663D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5" y="4198367"/>
            <a:ext cx="6260875" cy="2659633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4F0FAD2-46E4-B374-1674-5985E2A9D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080" y="5041601"/>
            <a:ext cx="5320228" cy="168577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1ABC8A95-CE8F-AC0B-54C2-B608A9636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10" y="1213686"/>
            <a:ext cx="6154281" cy="27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640156" y="32989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Arttırma ve Azaltma Operatörleri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CB48335-EDBA-914E-208A-4B602817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5" y="1294947"/>
            <a:ext cx="5858436" cy="263842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E865BF3-CBB7-2811-872F-5F2CB6D0E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851" y="1590976"/>
            <a:ext cx="5461342" cy="163678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69FF90A-F2CC-4A48-F64F-71EDB3E7C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15" y="4091568"/>
            <a:ext cx="5914820" cy="274771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2FECC46-4F1C-9A0C-2C96-6E0BA9C3BA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803"/>
          <a:stretch/>
        </p:blipFill>
        <p:spPr>
          <a:xfrm>
            <a:off x="6357144" y="4448633"/>
            <a:ext cx="5242049" cy="15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78310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1011</Words>
  <Application>Microsoft Office PowerPoint</Application>
  <PresentationFormat>Geniş ekran</PresentationFormat>
  <Paragraphs>161</Paragraphs>
  <Slides>22</Slides>
  <Notes>19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Century Gothic</vt:lpstr>
      <vt:lpstr>Noto Sans Symbols</vt:lpstr>
      <vt:lpstr>Calibri</vt:lpstr>
      <vt:lpstr>Courier New</vt:lpstr>
      <vt:lpstr>Arial</vt:lpstr>
      <vt:lpstr>Duman</vt:lpstr>
      <vt:lpstr>Javada Operatörler</vt:lpstr>
      <vt:lpstr>İÇİNDEKİLER</vt:lpstr>
      <vt:lpstr>Atama Operatörü </vt:lpstr>
      <vt:lpstr>Aritmetik Operatörler </vt:lpstr>
      <vt:lpstr>Aritmetik Operatörler </vt:lpstr>
      <vt:lpstr>Arttırma ve Azaltma Operatörleri</vt:lpstr>
      <vt:lpstr>Arttırma ve Azaltma Operatörleri</vt:lpstr>
      <vt:lpstr>Arttırma ve Azaltma Operatörleri</vt:lpstr>
      <vt:lpstr>Arttırma ve Azaltma Operatörleri</vt:lpstr>
      <vt:lpstr>Aritmetik Atama Operatörleri</vt:lpstr>
      <vt:lpstr>Aritmetik Atama Operatörleri</vt:lpstr>
      <vt:lpstr>İlişkisel Operatörler</vt:lpstr>
      <vt:lpstr>İlişkisel Operatörler</vt:lpstr>
      <vt:lpstr>İlişkisel Operatörler</vt:lpstr>
      <vt:lpstr>Mantıksal Operatörler</vt:lpstr>
      <vt:lpstr>Mantıksal Operatörler</vt:lpstr>
      <vt:lpstr>Operatörlerde Öncelik</vt:lpstr>
      <vt:lpstr>Operatörlerde Öncelik</vt:lpstr>
      <vt:lpstr>Operatörlerde Öncelik</vt:lpstr>
      <vt:lpstr>Sonuç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Osman CEYLAN</cp:lastModifiedBy>
  <cp:revision>22</cp:revision>
  <dcterms:created xsi:type="dcterms:W3CDTF">2022-05-25T15:13:00Z</dcterms:created>
  <dcterms:modified xsi:type="dcterms:W3CDTF">2022-06-03T13:58:13Z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