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3" r:id="rId4"/>
    <p:sldId id="272" r:id="rId5"/>
    <p:sldId id="282" r:id="rId6"/>
    <p:sldId id="283" r:id="rId7"/>
    <p:sldId id="285" r:id="rId8"/>
    <p:sldId id="286" r:id="rId9"/>
    <p:sldId id="287" r:id="rId10"/>
    <p:sldId id="288" r:id="rId11"/>
    <p:sldId id="284" r:id="rId12"/>
    <p:sldId id="274" r:id="rId13"/>
    <p:sldId id="25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B35"/>
    <a:srgbClr val="E16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7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http://www.youtube.com/bmdersleri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520082" y="4409575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480308"/>
            <a:ext cx="6885432" cy="1218359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Java’da Final Anahtar Kelimesi ve Kullanımı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dirty="0">
                <a:solidFill>
                  <a:schemeClr val="tx1"/>
                </a:solidFill>
              </a:rPr>
              <a:t>Hazırlayan                  : </a:t>
            </a:r>
            <a:r>
              <a:rPr lang="tr-TR" sz="1600" b="1" dirty="0" err="1">
                <a:solidFill>
                  <a:schemeClr val="tx1"/>
                </a:solidFill>
              </a:rPr>
              <a:t>A.Burak</a:t>
            </a:r>
            <a:r>
              <a:rPr lang="tr-TR" sz="1600" b="1" dirty="0">
                <a:solidFill>
                  <a:schemeClr val="tx1"/>
                </a:solidFill>
              </a:rPr>
              <a:t> KAYA 2011404089</a:t>
            </a:r>
          </a:p>
          <a:p>
            <a:r>
              <a:rPr lang="tr-TR" sz="1600" dirty="0">
                <a:solidFill>
                  <a:schemeClr val="tx1"/>
                </a:solidFill>
              </a:rPr>
              <a:t>Tarih                            : 03/06/2022</a:t>
            </a:r>
          </a:p>
          <a:p>
            <a:r>
              <a:rPr lang="tr-TR" sz="1600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sz="1600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1" y="440737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0" name="Resim 9">
            <a:hlinkClick r:id="rId3"/>
            <a:extLst>
              <a:ext uri="{FF2B5EF4-FFF2-40B4-BE49-F238E27FC236}">
                <a16:creationId xmlns:a16="http://schemas.microsoft.com/office/drawing/2014/main" id="{580A69CA-E221-4927-A9A1-07BDCA240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78" y="93052"/>
            <a:ext cx="1778435" cy="1633526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57F48B13-FEB7-45B7-ADE2-BEF68A3D186C}"/>
              </a:ext>
            </a:extLst>
          </p:cNvPr>
          <p:cNvSpPr/>
          <p:nvPr/>
        </p:nvSpPr>
        <p:spPr>
          <a:xfrm>
            <a:off x="351927" y="1532752"/>
            <a:ext cx="296041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400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www.youtube.com/BMdersleri</a:t>
            </a:r>
            <a:r>
              <a:rPr lang="tr-TR" sz="1400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846" y="301855"/>
            <a:ext cx="1538674" cy="15386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63" y="4803714"/>
            <a:ext cx="2446349" cy="1545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</p:spPr>
        <p:txBody>
          <a:bodyPr/>
          <a:lstStyle/>
          <a:p>
            <a:pPr algn="ctr"/>
            <a:r>
              <a:rPr lang="tr-TR" b="1" dirty="0"/>
              <a:t>Final </a:t>
            </a:r>
            <a:r>
              <a:rPr lang="tr-TR" b="1" dirty="0" err="1"/>
              <a:t>Keyword</a:t>
            </a:r>
            <a:r>
              <a:rPr lang="tr-TR" b="1" dirty="0"/>
              <a:t> Kullanım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2592925" y="1264555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tr-TR" b="1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b="1" dirty="0"/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2779263" y="1327912"/>
            <a:ext cx="8153400" cy="53340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tr-TR" b="1" dirty="0"/>
              <a:t>--- Alt Sınıf ---</a:t>
            </a:r>
          </a:p>
          <a:p>
            <a:pPr marL="0" indent="0" algn="just">
              <a:buNone/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Mesaj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AnaMesaj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Mesaj ( ) {</a:t>
            </a:r>
          </a:p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mesaj ( ) {</a:t>
            </a:r>
          </a:p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System.out.printIn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(‘’ ‘Mesaj’ sınıfından merhaba.’’);</a:t>
            </a:r>
          </a:p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mesajVer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_mesaj) {   // 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edililiyor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yani HATA Verecek</a:t>
            </a:r>
          </a:p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r>
              <a:rPr lang="tr-TR" dirty="0">
                <a:cs typeface="Courier New" panose="02070309020205020404" pitchFamily="49" charset="0"/>
              </a:rPr>
              <a:t>Mesaj sınıfı </a:t>
            </a:r>
            <a:r>
              <a:rPr lang="tr-TR" dirty="0" err="1">
                <a:cs typeface="Courier New" panose="02070309020205020404" pitchFamily="49" charset="0"/>
              </a:rPr>
              <a:t>AnaMesaj</a:t>
            </a:r>
            <a:r>
              <a:rPr lang="tr-TR" dirty="0">
                <a:cs typeface="Courier New" panose="02070309020205020404" pitchFamily="49" charset="0"/>
              </a:rPr>
              <a:t> sınıfından kalıtım almıştır. Dolayısıyla üst sınıf içerisindeki mesajı </a:t>
            </a:r>
            <a:r>
              <a:rPr lang="tr-TR" dirty="0" err="1">
                <a:cs typeface="Courier New" panose="02070309020205020404" pitchFamily="49" charset="0"/>
              </a:rPr>
              <a:t>override</a:t>
            </a:r>
            <a:r>
              <a:rPr lang="tr-TR" dirty="0">
                <a:cs typeface="Courier New" panose="02070309020205020404" pitchFamily="49" charset="0"/>
              </a:rPr>
              <a:t> etmeye çalışırken hata meydana gelmiştir. Yani bir </a:t>
            </a:r>
            <a:r>
              <a:rPr lang="tr-TR" dirty="0" err="1">
                <a:cs typeface="Courier New" panose="02070309020205020404" pitchFamily="49" charset="0"/>
              </a:rPr>
              <a:t>methodun</a:t>
            </a:r>
            <a:r>
              <a:rPr lang="tr-TR" dirty="0">
                <a:cs typeface="Courier New" panose="02070309020205020404" pitchFamily="49" charset="0"/>
              </a:rPr>
              <a:t> iptal edilmesini istemiyorsak ve uygulamanın </a:t>
            </a:r>
            <a:r>
              <a:rPr lang="tr-TR" dirty="0" err="1">
                <a:cs typeface="Courier New" panose="02070309020205020404" pitchFamily="49" charset="0"/>
              </a:rPr>
              <a:t>stabilitesini</a:t>
            </a:r>
            <a:r>
              <a:rPr lang="tr-TR" dirty="0">
                <a:cs typeface="Courier New" panose="02070309020205020404" pitchFamily="49" charset="0"/>
              </a:rPr>
              <a:t> (dengeli çalışmasını) korumak istiyorsak final </a:t>
            </a:r>
            <a:r>
              <a:rPr lang="tr-TR" dirty="0" err="1">
                <a:cs typeface="Courier New" panose="02070309020205020404" pitchFamily="49" charset="0"/>
              </a:rPr>
              <a:t>metodları</a:t>
            </a:r>
            <a:r>
              <a:rPr lang="tr-TR" dirty="0">
                <a:cs typeface="Courier New" panose="02070309020205020404" pitchFamily="49" charset="0"/>
              </a:rPr>
              <a:t> kullanırız. Bir </a:t>
            </a:r>
            <a:r>
              <a:rPr lang="tr-TR" dirty="0" err="1">
                <a:cs typeface="Courier New" panose="02070309020205020404" pitchFamily="49" charset="0"/>
              </a:rPr>
              <a:t>methodu</a:t>
            </a:r>
            <a:r>
              <a:rPr lang="tr-TR" dirty="0">
                <a:cs typeface="Courier New" panose="02070309020205020404" pitchFamily="49" charset="0"/>
              </a:rPr>
              <a:t> final ile tanımlamış isek diğer çalışma arkadaşlarımız, bunun öneminin vurgulandığını anlayacaklardır.</a:t>
            </a:r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</a:p>
          <a:p>
            <a:pPr algn="just"/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88133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259445"/>
            <a:ext cx="8911687" cy="1216429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Final ve </a:t>
            </a:r>
            <a:r>
              <a:rPr lang="tr-TR" b="1" dirty="0" err="1"/>
              <a:t>Static</a:t>
            </a:r>
            <a:r>
              <a:rPr lang="tr-TR" b="1" dirty="0"/>
              <a:t> Ortaklığı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2592925" y="1264555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tr-TR" b="1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b="1" dirty="0"/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2318084" y="1475874"/>
            <a:ext cx="8253632" cy="5334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tr-TR" sz="1800" dirty="0"/>
              <a:t>Büyük projelerde değiştirilmesini istemediğimiz ve her yerden ulaşmak istediğimiz belli sabitler olabilir yani sadece </a:t>
            </a:r>
            <a:r>
              <a:rPr lang="tr-TR" sz="1800" dirty="0" err="1"/>
              <a:t>class</a:t>
            </a:r>
            <a:r>
              <a:rPr lang="tr-TR" sz="1800" dirty="0"/>
              <a:t> ismi ile ulaşmak istediğimiz sabitler olabilir.  Aynı zamanda projenin herhangi bir yerinden bu değerleri değiştirmeye kapatmak istiyoruz. Burada ise değişkenlerimizi </a:t>
            </a:r>
            <a:r>
              <a:rPr lang="tr-TR" sz="1800" b="1" dirty="0"/>
              <a:t>‘</a:t>
            </a:r>
            <a:r>
              <a:rPr lang="tr-TR" sz="1800" b="1" dirty="0" err="1"/>
              <a:t>static</a:t>
            </a:r>
            <a:r>
              <a:rPr lang="tr-TR" sz="1800" b="1" dirty="0"/>
              <a:t> final’ </a:t>
            </a:r>
            <a:r>
              <a:rPr lang="tr-TR" sz="1800" dirty="0"/>
              <a:t>olarak tanımlamak zorundayız.</a:t>
            </a:r>
            <a:endParaRPr lang="tr-TR" dirty="0"/>
          </a:p>
          <a:p>
            <a:pPr algn="just"/>
            <a:r>
              <a:rPr lang="tr-TR" dirty="0"/>
              <a:t>Database adında yeni bir </a:t>
            </a:r>
            <a:r>
              <a:rPr lang="tr-TR" dirty="0" err="1"/>
              <a:t>class</a:t>
            </a:r>
            <a:r>
              <a:rPr lang="tr-TR" dirty="0"/>
              <a:t> oluşturalım. </a:t>
            </a:r>
            <a:r>
              <a:rPr lang="tr-TR" dirty="0" err="1"/>
              <a:t>Database’in</a:t>
            </a:r>
            <a:r>
              <a:rPr lang="tr-TR" dirty="0"/>
              <a:t> kullanıcı adı          ve parolasını ‘</a:t>
            </a:r>
            <a:r>
              <a:rPr lang="tr-TR" dirty="0" err="1"/>
              <a:t>static</a:t>
            </a:r>
            <a:r>
              <a:rPr lang="tr-TR" dirty="0"/>
              <a:t> final’ olarak verdiğimiz takdirde projenin her yerinden bunlara ulaşabileceğiz ve bu özellikle final olacağı için bu özelliklerin değerini değiştiremeyeceğiz.</a:t>
            </a:r>
          </a:p>
          <a:p>
            <a:pPr marL="0" indent="0" algn="just">
              <a:buNone/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Database {</a:t>
            </a:r>
          </a:p>
          <a:p>
            <a:pPr marL="0" indent="0" algn="just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= ‘‘deneme’’;</a:t>
            </a:r>
          </a:p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= ‘’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burak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’’</a:t>
            </a:r>
          </a:p>
          <a:p>
            <a:pPr marL="0" indent="0" algn="just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parola = ‘’kaya123’’;</a:t>
            </a:r>
          </a:p>
          <a:p>
            <a:pPr marL="0" indent="0" algn="just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r>
              <a:rPr lang="tr-TR" sz="1800" dirty="0"/>
              <a:t>Bu şekilde sabitlerimizi tanımladık ve </a:t>
            </a:r>
            <a:r>
              <a:rPr lang="tr-TR" sz="1800" dirty="0" err="1"/>
              <a:t>static</a:t>
            </a:r>
            <a:r>
              <a:rPr lang="tr-TR" sz="1800" dirty="0"/>
              <a:t> final yaptığımız için hem her taraftan ulaşılabilecek hem de bunlar başka bir yerde değiştirilemeyecek. Yani biz bunlara ‘’Main.java’’ da herhangi bir </a:t>
            </a:r>
            <a:r>
              <a:rPr lang="tr-TR" sz="1800" dirty="0" err="1"/>
              <a:t>object</a:t>
            </a:r>
            <a:r>
              <a:rPr lang="tr-TR" sz="1800" dirty="0"/>
              <a:t> oluşturmadan bunlara direk erişim sağlayabiliyoruz.</a:t>
            </a:r>
          </a:p>
          <a:p>
            <a:pPr marL="0" indent="0" algn="just">
              <a:buNone/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pPr marL="0" indent="0" algn="just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System.out.printIn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(‘’Database İsmi : ‘’ +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Database.dbName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tr-TR" sz="1800" dirty="0"/>
          </a:p>
          <a:p>
            <a:pPr algn="just"/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230767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638" y="481263"/>
            <a:ext cx="8911687" cy="1259305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Final ve </a:t>
            </a:r>
            <a:r>
              <a:rPr lang="tr-TR" b="1" dirty="0" err="1"/>
              <a:t>Static</a:t>
            </a:r>
            <a:r>
              <a:rPr lang="tr-TR" b="1" dirty="0"/>
              <a:t> Ortaklığı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2897725" y="1654835"/>
            <a:ext cx="7848600" cy="4953000"/>
          </a:xfrm>
        </p:spPr>
        <p:txBody>
          <a:bodyPr>
            <a:normAutofit/>
          </a:bodyPr>
          <a:lstStyle/>
          <a:p>
            <a:pPr algn="just"/>
            <a:r>
              <a:rPr lang="tr-TR" sz="1800" dirty="0"/>
              <a:t>Projede eğer bu şekilde bir dizayn kullanacaksak ve sabitler kullanacaksak bunları </a:t>
            </a:r>
            <a:r>
              <a:rPr lang="tr-TR" sz="1800" b="1" dirty="0"/>
              <a:t>‘</a:t>
            </a:r>
            <a:r>
              <a:rPr lang="tr-TR" sz="1800" b="1" dirty="0" err="1"/>
              <a:t>static</a:t>
            </a:r>
            <a:r>
              <a:rPr lang="tr-TR" sz="1800" b="1" dirty="0"/>
              <a:t> final’ </a:t>
            </a:r>
            <a:r>
              <a:rPr lang="tr-TR" sz="1800" dirty="0"/>
              <a:t>şekilde yapmak işimizi kolaylaştıracaktır. Hem bunları </a:t>
            </a:r>
            <a:r>
              <a:rPr lang="tr-TR" sz="1800" dirty="0" err="1"/>
              <a:t>public</a:t>
            </a:r>
            <a:r>
              <a:rPr lang="tr-TR" sz="1800" dirty="0"/>
              <a:t> yaparak her taraftan erişebileceğiz hem </a:t>
            </a:r>
            <a:r>
              <a:rPr lang="tr-TR" sz="1800" dirty="0" err="1"/>
              <a:t>object</a:t>
            </a:r>
            <a:r>
              <a:rPr lang="tr-TR" sz="1800" dirty="0"/>
              <a:t> oluşturmaya gerek kalmadan </a:t>
            </a:r>
            <a:r>
              <a:rPr lang="tr-TR" sz="1800" b="1" dirty="0" err="1"/>
              <a:t>static</a:t>
            </a:r>
            <a:r>
              <a:rPr lang="tr-TR" sz="1800" dirty="0"/>
              <a:t> anahtar kelimesi sayesinde bunlara erişebileceğiz hem de değiştirilmeye kapalı tutmuş olacağız yani hiçbir yerde değiştirilemeyecek.</a:t>
            </a:r>
          </a:p>
          <a:p>
            <a:pPr marL="0" indent="0" algn="just">
              <a:buNone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79491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</p:spPr>
        <p:txBody>
          <a:bodyPr/>
          <a:lstStyle/>
          <a:p>
            <a:pPr algn="ctr"/>
            <a:r>
              <a:rPr lang="tr-TR" b="1" dirty="0"/>
              <a:t>Yardımcı Kaynaklar</a:t>
            </a:r>
            <a:endParaRPr lang="en-US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717" y="1795596"/>
            <a:ext cx="8915400" cy="3777622"/>
          </a:xfrm>
        </p:spPr>
        <p:txBody>
          <a:bodyPr/>
          <a:lstStyle/>
          <a:p>
            <a:r>
              <a:rPr lang="tr-TR" b="1" dirty="0"/>
              <a:t>Java 8</a:t>
            </a:r>
          </a:p>
          <a:p>
            <a:r>
              <a:rPr lang="tr-TR" b="1" dirty="0"/>
              <a:t>BTK Akademi JAVA ile Programlamaya Giriş</a:t>
            </a:r>
          </a:p>
          <a:p>
            <a:r>
              <a:rPr lang="tr-TR" b="1" dirty="0"/>
              <a:t>W3schools / Java </a:t>
            </a:r>
            <a:r>
              <a:rPr lang="tr-TR" b="1" dirty="0" err="1"/>
              <a:t>Tutorial</a:t>
            </a: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l="7415" t="14357" r="29954"/>
          <a:stretch/>
        </p:blipFill>
        <p:spPr>
          <a:xfrm>
            <a:off x="10026650" y="4741251"/>
            <a:ext cx="1812026" cy="20027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872293" y="4384127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dirty="0">
                <a:solidFill>
                  <a:schemeClr val="tx1"/>
                </a:solidFill>
              </a:rPr>
              <a:t>Hazırlayan                  : </a:t>
            </a:r>
            <a:r>
              <a:rPr lang="tr-TR" sz="1600" b="1" dirty="0" err="1">
                <a:solidFill>
                  <a:schemeClr val="tx1"/>
                </a:solidFill>
              </a:rPr>
              <a:t>A.Burak</a:t>
            </a:r>
            <a:r>
              <a:rPr lang="tr-TR" sz="1600" b="1" dirty="0">
                <a:solidFill>
                  <a:schemeClr val="tx1"/>
                </a:solidFill>
              </a:rPr>
              <a:t> KAYA 2011404089</a:t>
            </a:r>
            <a:br>
              <a:rPr lang="tr-TR" sz="1600" b="1" dirty="0">
                <a:solidFill>
                  <a:schemeClr val="tx1"/>
                </a:solidFill>
              </a:rPr>
            </a:br>
            <a:r>
              <a:rPr lang="tr-TR" sz="1600" dirty="0">
                <a:solidFill>
                  <a:schemeClr val="tx1"/>
                </a:solidFill>
              </a:rPr>
              <a:t>E-posta                       : aburakkaya93@hotmail.com</a:t>
            </a:r>
          </a:p>
          <a:p>
            <a:r>
              <a:rPr lang="tr-TR" sz="1600" dirty="0">
                <a:solidFill>
                  <a:schemeClr val="tx1"/>
                </a:solidFill>
              </a:rPr>
              <a:t>Tarih                            : 03/06/2022</a:t>
            </a:r>
          </a:p>
          <a:p>
            <a:r>
              <a:rPr lang="tr-TR" sz="1600" dirty="0">
                <a:solidFill>
                  <a:schemeClr val="tx1"/>
                </a:solidFill>
              </a:rPr>
              <a:t>Ders Yürütücüsü        : Doç. Dr. İsmail KIRBAŞ </a:t>
            </a:r>
          </a:p>
          <a:p>
            <a:r>
              <a:rPr lang="tr-TR" sz="1600" dirty="0">
                <a:solidFill>
                  <a:schemeClr val="tx1"/>
                </a:solidFill>
              </a:rPr>
              <a:t>E-posta                       : ismkir@gmail.com</a:t>
            </a: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732786" y="3706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595416" y="1224065"/>
            <a:ext cx="4427150" cy="941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1" name="Resim 10">
            <a:hlinkClick r:id="rId3"/>
            <a:extLst>
              <a:ext uri="{FF2B5EF4-FFF2-40B4-BE49-F238E27FC236}">
                <a16:creationId xmlns:a16="http://schemas.microsoft.com/office/drawing/2014/main" id="{FCC62CF3-B1A8-4C34-8C48-CD75C4BEB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78" y="93052"/>
            <a:ext cx="1778435" cy="1633526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4698542F-CA35-4321-860D-FC2A88034CDA}"/>
              </a:ext>
            </a:extLst>
          </p:cNvPr>
          <p:cNvSpPr/>
          <p:nvPr/>
        </p:nvSpPr>
        <p:spPr>
          <a:xfrm>
            <a:off x="351927" y="1532752"/>
            <a:ext cx="296041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400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www.youtube.com/BMdersleri</a:t>
            </a:r>
            <a:r>
              <a:rPr lang="tr-TR" sz="1400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63" y="4803714"/>
            <a:ext cx="2446349" cy="1545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846" y="301855"/>
            <a:ext cx="1538674" cy="15386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</p:spPr>
        <p:txBody>
          <a:bodyPr/>
          <a:lstStyle/>
          <a:p>
            <a:pPr algn="ctr"/>
            <a:r>
              <a:rPr lang="tr-TR" b="1" dirty="0"/>
              <a:t>İÇİNDEKİLER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l="7415" t="14357" r="29954"/>
          <a:stretch/>
        </p:blipFill>
        <p:spPr>
          <a:xfrm>
            <a:off x="10026650" y="4741251"/>
            <a:ext cx="1812026" cy="20027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İçerik Yer Tutucusu 2"/>
          <p:cNvSpPr txBox="1">
            <a:spLocks/>
          </p:cNvSpPr>
          <p:nvPr/>
        </p:nvSpPr>
        <p:spPr>
          <a:xfrm>
            <a:off x="2592925" y="1264555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tr-TR" b="1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b="1" dirty="0"/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2779263" y="1327912"/>
            <a:ext cx="8153400" cy="5334000"/>
          </a:xfrm>
        </p:spPr>
        <p:txBody>
          <a:bodyPr>
            <a:normAutofit/>
          </a:bodyPr>
          <a:lstStyle/>
          <a:p>
            <a:r>
              <a:rPr lang="tr-TR" sz="1800" b="1" dirty="0"/>
              <a:t>Final Anahtar Kelimesinin Kullanıldığı Yerler</a:t>
            </a:r>
          </a:p>
          <a:p>
            <a:r>
              <a:rPr lang="tr-TR" b="1" dirty="0"/>
              <a:t>Final </a:t>
            </a:r>
            <a:r>
              <a:rPr lang="tr-TR" b="1" dirty="0" err="1"/>
              <a:t>Keyword</a:t>
            </a:r>
            <a:r>
              <a:rPr lang="tr-TR" b="1" dirty="0"/>
              <a:t> Anlatım</a:t>
            </a:r>
          </a:p>
          <a:p>
            <a:r>
              <a:rPr lang="tr-TR" sz="1800" b="1" dirty="0"/>
              <a:t>Final </a:t>
            </a:r>
            <a:r>
              <a:rPr lang="tr-TR" sz="1800" b="1" dirty="0" err="1"/>
              <a:t>Keyword</a:t>
            </a:r>
            <a:r>
              <a:rPr lang="tr-TR" sz="1800" b="1" dirty="0"/>
              <a:t> Kullanım</a:t>
            </a:r>
          </a:p>
          <a:p>
            <a:r>
              <a:rPr lang="tr-TR" b="1" dirty="0"/>
              <a:t>Final ve </a:t>
            </a:r>
            <a:r>
              <a:rPr lang="tr-TR" b="1" dirty="0" err="1"/>
              <a:t>Static</a:t>
            </a:r>
            <a:r>
              <a:rPr lang="tr-TR" b="1" dirty="0"/>
              <a:t> Ortaklığı</a:t>
            </a:r>
          </a:p>
          <a:p>
            <a:endParaRPr lang="tr-TR" sz="1800" b="1" dirty="0"/>
          </a:p>
          <a:p>
            <a:endParaRPr lang="tr-TR" sz="1800" b="1" dirty="0"/>
          </a:p>
          <a:p>
            <a:pPr fontAlgn="base"/>
            <a:endParaRPr lang="tr-TR" sz="1800" b="1" dirty="0"/>
          </a:p>
          <a:p>
            <a:pPr marL="0" indent="0" algn="just">
              <a:buNone/>
            </a:pPr>
            <a:endParaRPr lang="tr-TR" sz="1800" dirty="0"/>
          </a:p>
          <a:p>
            <a:pPr algn="just"/>
            <a:endParaRPr lang="tr-TR" sz="1800" dirty="0"/>
          </a:p>
          <a:p>
            <a:pPr algn="just"/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421752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638" y="665577"/>
            <a:ext cx="8911687" cy="1280890"/>
          </a:xfrm>
        </p:spPr>
        <p:txBody>
          <a:bodyPr/>
          <a:lstStyle/>
          <a:p>
            <a:pPr algn="ctr"/>
            <a:r>
              <a:rPr lang="tr-TR" b="1" dirty="0"/>
              <a:t>Final Anahtar Kelimesinin Kullanıldığı Yerler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2366181" y="1946467"/>
            <a:ext cx="7848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1800" b="1" dirty="0"/>
          </a:p>
          <a:p>
            <a:r>
              <a:rPr lang="tr-TR" b="1" dirty="0"/>
              <a:t>Değişkenler</a:t>
            </a:r>
          </a:p>
          <a:p>
            <a:r>
              <a:rPr lang="tr-TR" sz="1800" b="1" dirty="0" err="1"/>
              <a:t>Metodlar</a:t>
            </a:r>
            <a:endParaRPr lang="tr-TR" sz="1800" b="1" dirty="0"/>
          </a:p>
          <a:p>
            <a:r>
              <a:rPr lang="tr-TR" b="1" dirty="0"/>
              <a:t>Sınıflar</a:t>
            </a:r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412435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638" y="665577"/>
            <a:ext cx="8911687" cy="1280890"/>
          </a:xfrm>
        </p:spPr>
        <p:txBody>
          <a:bodyPr/>
          <a:lstStyle/>
          <a:p>
            <a:pPr algn="ctr"/>
            <a:r>
              <a:rPr lang="tr-TR" b="1" dirty="0"/>
              <a:t>Final </a:t>
            </a:r>
            <a:r>
              <a:rPr lang="tr-TR" b="1" dirty="0" err="1"/>
              <a:t>Keyword</a:t>
            </a:r>
            <a:r>
              <a:rPr lang="tr-TR" b="1" dirty="0"/>
              <a:t> Anlatım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İçerik Yer Tutucusu 2"/>
          <p:cNvSpPr>
            <a:spLocks noGrp="1"/>
          </p:cNvSpPr>
          <p:nvPr>
            <p:ph idx="1"/>
          </p:nvPr>
        </p:nvSpPr>
        <p:spPr>
          <a:xfrm>
            <a:off x="2554311" y="1558263"/>
            <a:ext cx="7848600" cy="4953000"/>
          </a:xfrm>
        </p:spPr>
        <p:txBody>
          <a:bodyPr>
            <a:normAutofit/>
          </a:bodyPr>
          <a:lstStyle/>
          <a:p>
            <a:r>
              <a:rPr lang="tr-TR" sz="1800" dirty="0"/>
              <a:t>Final anahtar kelimesi isminden de ne işe yaradığı </a:t>
            </a:r>
            <a:r>
              <a:rPr lang="tr-TR" dirty="0"/>
              <a:t>aslında biraz fikir veriyor</a:t>
            </a:r>
            <a:r>
              <a:rPr lang="tr-TR" sz="1800" dirty="0"/>
              <a:t>, biz bir tane özelliğimizi </a:t>
            </a:r>
            <a:r>
              <a:rPr lang="tr-TR" sz="1800" b="1" dirty="0"/>
              <a:t>final </a:t>
            </a:r>
            <a:r>
              <a:rPr lang="tr-TR" sz="1800" dirty="0"/>
              <a:t>olarak tanımlarsak, bu özelliğimize sadece bir defa değer verebiliyoruz ve başka türlü bu özelliğimizin değerini asla değiştiremiyoruz. Final alanlarımıza iki türlü değer verebiliriz ; ya tanımlandığı yerde ya da bir tane </a:t>
            </a:r>
            <a:r>
              <a:rPr lang="tr-TR" sz="1800" dirty="0" err="1"/>
              <a:t>constructorda</a:t>
            </a:r>
            <a:r>
              <a:rPr lang="tr-TR" sz="1800" dirty="0"/>
              <a:t>. Başka herhangi bir yerde değer veremiyoruz. Değiştirilmesini istemediğimiz değerler varsa onlara ‘final’ anahtar kelimesini kullanarak bu özelliği vererek, amacımıza ulaşmış oluyoruz.</a:t>
            </a:r>
          </a:p>
          <a:p>
            <a:r>
              <a:rPr lang="tr-TR" dirty="0" err="1"/>
              <a:t>Metodlar</a:t>
            </a:r>
            <a:r>
              <a:rPr lang="tr-TR" dirty="0"/>
              <a:t> final olarak tanımlanırsa, ilgili </a:t>
            </a:r>
            <a:r>
              <a:rPr lang="tr-TR" dirty="0" err="1"/>
              <a:t>metod</a:t>
            </a:r>
            <a:r>
              <a:rPr lang="tr-TR" dirty="0"/>
              <a:t> </a:t>
            </a:r>
            <a:r>
              <a:rPr lang="tr-TR" dirty="0" err="1"/>
              <a:t>override</a:t>
            </a:r>
            <a:r>
              <a:rPr lang="tr-TR" dirty="0"/>
              <a:t> (iptal) edilemez.</a:t>
            </a:r>
          </a:p>
          <a:p>
            <a:r>
              <a:rPr lang="tr-TR" sz="1800" dirty="0"/>
              <a:t>Sınıflar üzerinde kullanılırsa ilgili sınıf kalıtım veremez. Yani bu sınıftan kalıtım alınamaz.</a:t>
            </a:r>
          </a:p>
          <a:p>
            <a:r>
              <a:rPr lang="tr-TR" sz="1800" dirty="0"/>
              <a:t>Yani basitçe anlatmak gerekirse </a:t>
            </a:r>
            <a:r>
              <a:rPr lang="tr-TR" dirty="0"/>
              <a:t>değeri değiştirilemeyen sabit değeri yapmış oluruz gibi düşünebiliriz.</a:t>
            </a:r>
            <a:endParaRPr lang="tr-TR" sz="1800" dirty="0"/>
          </a:p>
          <a:p>
            <a:pPr marL="0" indent="0">
              <a:buNone/>
            </a:pPr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349895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</p:spPr>
        <p:txBody>
          <a:bodyPr/>
          <a:lstStyle/>
          <a:p>
            <a:pPr algn="ctr"/>
            <a:r>
              <a:rPr lang="tr-TR" b="1" dirty="0"/>
              <a:t>Final </a:t>
            </a:r>
            <a:r>
              <a:rPr lang="tr-TR" b="1" dirty="0" err="1"/>
              <a:t>Keyword</a:t>
            </a:r>
            <a:r>
              <a:rPr lang="tr-TR" b="1" dirty="0"/>
              <a:t> Kullanım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2592925" y="1264555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tr-TR" b="1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b="1" dirty="0"/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2779263" y="1327912"/>
            <a:ext cx="8153400" cy="5334000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Öncelikle </a:t>
            </a:r>
            <a:r>
              <a:rPr lang="tr-TR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FinalTest</a:t>
            </a:r>
            <a:r>
              <a:rPr lang="tr-T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adında bir </a:t>
            </a:r>
            <a:r>
              <a:rPr lang="tr-TR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class</a:t>
            </a:r>
            <a:r>
              <a:rPr lang="tr-T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(sınıf) oluşturuyoruz. Daha sonra final özelliğini tanımlamak istiyoruz.</a:t>
            </a:r>
          </a:p>
          <a:p>
            <a:pPr marL="0" indent="0">
              <a:buNone/>
            </a:pPr>
            <a:r>
              <a:rPr lang="tr-TR" sz="1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FinalTest</a:t>
            </a:r>
            <a:r>
              <a:rPr lang="tr-T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//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1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tr-TR" sz="1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tr-T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1881;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sz="1800" dirty="0"/>
          </a:p>
          <a:p>
            <a:pPr algn="just"/>
            <a:r>
              <a:rPr lang="tr-TR" sz="1800" dirty="0"/>
              <a:t>Bu ‘1881’ değerini burada verdiğimiz için başka herhangi bir yerde değiştiremeyeceğiz.</a:t>
            </a:r>
          </a:p>
          <a:p>
            <a:pPr marL="0" indent="0" algn="just">
              <a:buNone/>
            </a:pPr>
            <a:r>
              <a:rPr lang="tr-TR" dirty="0"/>
              <a:t>Örneğin : Bir adet </a:t>
            </a:r>
            <a:r>
              <a:rPr lang="tr-TR" dirty="0" err="1"/>
              <a:t>constructor</a:t>
            </a:r>
            <a:r>
              <a:rPr lang="tr-TR" dirty="0"/>
              <a:t> yazıyoruz.</a:t>
            </a:r>
          </a:p>
          <a:p>
            <a:pPr marL="0" indent="0" algn="just">
              <a:buNone/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FinalTest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= 1938; // 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HATA Verecek.</a:t>
            </a:r>
          </a:p>
          <a:p>
            <a:pPr marL="0" indent="0" algn="just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r>
              <a:rPr lang="tr-TR" dirty="0"/>
              <a:t>Burada hata verecek çünkü ben değerini 1881 yapıp ve final olarak tanımladığım için ne </a:t>
            </a:r>
            <a:r>
              <a:rPr lang="tr-TR" dirty="0" err="1"/>
              <a:t>contstructorda</a:t>
            </a:r>
            <a:r>
              <a:rPr lang="tr-TR" dirty="0"/>
              <a:t> ne de </a:t>
            </a:r>
            <a:r>
              <a:rPr lang="tr-TR" dirty="0" err="1"/>
              <a:t>methodta</a:t>
            </a:r>
            <a:r>
              <a:rPr lang="tr-TR" dirty="0"/>
              <a:t> yani hiçbir yerde bu değeri değiştiremeyeceğim.</a:t>
            </a:r>
            <a:endParaRPr lang="tr-TR" sz="1800" dirty="0"/>
          </a:p>
          <a:p>
            <a:pPr algn="just"/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58752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</p:spPr>
        <p:txBody>
          <a:bodyPr/>
          <a:lstStyle/>
          <a:p>
            <a:pPr algn="ctr"/>
            <a:r>
              <a:rPr lang="tr-TR" b="1" dirty="0"/>
              <a:t>Final </a:t>
            </a:r>
            <a:r>
              <a:rPr lang="tr-TR" b="1" dirty="0" err="1"/>
              <a:t>Keyword</a:t>
            </a:r>
            <a:r>
              <a:rPr lang="tr-TR" b="1" dirty="0"/>
              <a:t> Kullanım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2592925" y="1264555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tr-TR" b="1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b="1" dirty="0"/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2779263" y="1327912"/>
            <a:ext cx="8153400" cy="5334000"/>
          </a:xfrm>
        </p:spPr>
        <p:txBody>
          <a:bodyPr>
            <a:normAutofit fontScale="92500"/>
          </a:bodyPr>
          <a:lstStyle/>
          <a:p>
            <a:r>
              <a:rPr lang="tr-TR" sz="1800" dirty="0"/>
              <a:t>Bir önceki </a:t>
            </a:r>
            <a:r>
              <a:rPr lang="tr-TR" sz="1800" dirty="0" err="1"/>
              <a:t>slaytımızdaki</a:t>
            </a:r>
            <a:r>
              <a:rPr lang="tr-TR" sz="1800" dirty="0"/>
              <a:t> örnekten devam edelim ve bu sefer </a:t>
            </a:r>
            <a:r>
              <a:rPr lang="tr-TR" sz="1800" dirty="0" err="1"/>
              <a:t>number</a:t>
            </a:r>
            <a:r>
              <a:rPr lang="tr-TR" dirty="0" err="1"/>
              <a:t>ın</a:t>
            </a:r>
            <a:r>
              <a:rPr lang="tr-TR" dirty="0"/>
              <a:t> değerini</a:t>
            </a:r>
            <a:r>
              <a:rPr lang="tr-TR" sz="1800" dirty="0"/>
              <a:t> </a:t>
            </a:r>
            <a:r>
              <a:rPr lang="tr-TR" sz="1800" dirty="0" err="1"/>
              <a:t>constructora</a:t>
            </a:r>
            <a:r>
              <a:rPr lang="tr-TR" sz="1800" dirty="0"/>
              <a:t> verelim. Bir de devamında </a:t>
            </a:r>
            <a:r>
              <a:rPr lang="tr-TR" sz="1800" dirty="0" err="1"/>
              <a:t>method</a:t>
            </a:r>
            <a:r>
              <a:rPr lang="tr-TR" sz="1800" dirty="0"/>
              <a:t> yazalım.</a:t>
            </a:r>
          </a:p>
          <a:p>
            <a:pPr marL="0" indent="0">
              <a:buNone/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FinalTest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FinalTest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881;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Deneme() {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= 1938; // 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HATA Verecek.</a:t>
            </a:r>
          </a:p>
          <a:p>
            <a:pPr marL="0" indent="0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fontAlgn="base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fontAlgn="base"/>
            <a:r>
              <a:rPr lang="tr-TR" dirty="0"/>
              <a:t>Üst kısımda gördüğümüz üzere final olarak tanımladığımız </a:t>
            </a:r>
            <a:r>
              <a:rPr lang="tr-TR" dirty="0" err="1"/>
              <a:t>number</a:t>
            </a:r>
            <a:r>
              <a:rPr lang="tr-TR" dirty="0"/>
              <a:t> değişkenini </a:t>
            </a:r>
            <a:r>
              <a:rPr lang="tr-TR" dirty="0" err="1"/>
              <a:t>constructora</a:t>
            </a:r>
            <a:r>
              <a:rPr lang="tr-TR" dirty="0"/>
              <a:t> verdik ve devamında ise bir </a:t>
            </a:r>
            <a:r>
              <a:rPr lang="tr-TR" dirty="0" err="1"/>
              <a:t>method</a:t>
            </a:r>
            <a:r>
              <a:rPr lang="tr-TR" dirty="0"/>
              <a:t> yazdık fakat orada ilk değerini zaten yukarıda tanımladığımız için daha öncede bahsettiğimiz gibi final değişkenini sadece bir kere tanımlayabiliyoruz.</a:t>
            </a:r>
            <a:endParaRPr lang="tr-TR" sz="1800" dirty="0"/>
          </a:p>
          <a:p>
            <a:pPr marL="0" indent="0" algn="just">
              <a:buNone/>
            </a:pPr>
            <a:endParaRPr lang="tr-TR" sz="1800" dirty="0"/>
          </a:p>
          <a:p>
            <a:pPr algn="just"/>
            <a:endParaRPr lang="tr-TR" sz="1800" dirty="0"/>
          </a:p>
          <a:p>
            <a:pPr algn="just"/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95181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</p:spPr>
        <p:txBody>
          <a:bodyPr/>
          <a:lstStyle/>
          <a:p>
            <a:pPr algn="ctr"/>
            <a:r>
              <a:rPr lang="tr-TR" b="1" dirty="0"/>
              <a:t>Final </a:t>
            </a:r>
            <a:r>
              <a:rPr lang="tr-TR" b="1" dirty="0" err="1"/>
              <a:t>Keyword</a:t>
            </a:r>
            <a:r>
              <a:rPr lang="tr-TR" b="1" dirty="0"/>
              <a:t> Kullanım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2592925" y="1264555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tr-TR" b="1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b="1" dirty="0"/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2779263" y="1327912"/>
            <a:ext cx="8153400" cy="5334000"/>
          </a:xfrm>
        </p:spPr>
        <p:txBody>
          <a:bodyPr>
            <a:normAutofit fontScale="62500" lnSpcReduction="20000"/>
          </a:bodyPr>
          <a:lstStyle/>
          <a:p>
            <a:r>
              <a:rPr lang="tr-TR" sz="1800" dirty="0"/>
              <a:t>Bir önceki sayfada </a:t>
            </a:r>
            <a:r>
              <a:rPr lang="tr-TR" sz="1800" dirty="0" err="1"/>
              <a:t>basic</a:t>
            </a:r>
            <a:r>
              <a:rPr lang="tr-TR" sz="1800" dirty="0"/>
              <a:t> (temel &amp; en basit hali) şekilde inceledik. Şimdi ise aşağıdaki örneğimizle daha iyi pekiştirebileceğimizi düşünüyorum.</a:t>
            </a:r>
          </a:p>
          <a:p>
            <a:pPr marL="0" indent="0">
              <a:buNone/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TestFinal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[ ]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a = 5;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a = 10;</a:t>
            </a:r>
          </a:p>
          <a:p>
            <a:pPr marL="0" indent="0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System.out.printIn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(‘’a == &gt; ‘’ + a);</a:t>
            </a:r>
          </a:p>
          <a:p>
            <a:pPr marL="0" indent="0">
              <a:buNone/>
            </a:pPr>
            <a:endParaRPr lang="tr-T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final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 = 15;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System.out.printIn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(‘’b == &gt; ‘’ + b);</a:t>
            </a:r>
          </a:p>
          <a:p>
            <a:pPr marL="0" indent="0">
              <a:buNone/>
            </a:pP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final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c = 20;</a:t>
            </a:r>
          </a:p>
          <a:p>
            <a:pPr marL="0" indent="0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System.out.printIn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(‘’c== &gt; ‘’ + c);</a:t>
            </a:r>
          </a:p>
          <a:p>
            <a:pPr marL="0" indent="0">
              <a:buNone/>
            </a:pPr>
            <a:endParaRPr lang="tr-T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final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d = 30;</a:t>
            </a:r>
          </a:p>
          <a:p>
            <a:pPr marL="0" indent="0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d = 40;</a:t>
            </a:r>
          </a:p>
          <a:p>
            <a:pPr marL="0" indent="0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r-T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tr-TR" sz="1800" dirty="0"/>
          </a:p>
          <a:p>
            <a:pPr algn="just"/>
            <a:endParaRPr lang="tr-TR" sz="1800" dirty="0"/>
          </a:p>
          <a:p>
            <a:pPr algn="just"/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116576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</p:spPr>
        <p:txBody>
          <a:bodyPr/>
          <a:lstStyle/>
          <a:p>
            <a:pPr algn="ctr"/>
            <a:r>
              <a:rPr lang="tr-TR" b="1" dirty="0"/>
              <a:t>Final </a:t>
            </a:r>
            <a:r>
              <a:rPr lang="tr-TR" b="1" dirty="0" err="1"/>
              <a:t>Keyword</a:t>
            </a:r>
            <a:r>
              <a:rPr lang="tr-TR" b="1" dirty="0"/>
              <a:t> Kullanım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2592925" y="1264555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tr-TR" b="1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b="1" dirty="0"/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2779263" y="1327912"/>
            <a:ext cx="8153400" cy="53340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tr-TR" b="1" dirty="0"/>
              <a:t>Class</a:t>
            </a:r>
            <a:r>
              <a:rPr lang="tr-TR" dirty="0"/>
              <a:t> kullanımına da örnek verelim.</a:t>
            </a:r>
          </a:p>
          <a:p>
            <a:pPr algn="just"/>
            <a:r>
              <a:rPr lang="tr-TR" dirty="0"/>
              <a:t>Eğer proje için gerekli olan şey bir sınıftan türetilme durumunun ortadan kaldırılmasını sağlamaksa </a:t>
            </a:r>
            <a:r>
              <a:rPr lang="tr-TR" dirty="0" err="1"/>
              <a:t>class</a:t>
            </a:r>
            <a:r>
              <a:rPr lang="tr-TR" dirty="0"/>
              <a:t> yapılarında final kullanabiliriz.</a:t>
            </a:r>
          </a:p>
          <a:p>
            <a:pPr algn="just"/>
            <a:r>
              <a:rPr lang="tr-TR" dirty="0"/>
              <a:t>Final kullanılmış bir sınıftan kalıtım alınamaz, dolayısıyla kalıtıma karşı korunur.</a:t>
            </a:r>
          </a:p>
          <a:p>
            <a:pPr marL="914400" lvl="2" indent="0" algn="just">
              <a:buNone/>
            </a:pPr>
            <a:r>
              <a:rPr lang="tr-TR" sz="1800" b="1" dirty="0"/>
              <a:t>	--- Ana Sınıf ---</a:t>
            </a:r>
          </a:p>
          <a:p>
            <a:pPr marL="0" indent="0" algn="just">
              <a:buNone/>
            </a:pP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Arabalar {</a:t>
            </a:r>
          </a:p>
          <a:p>
            <a:pPr marL="0" indent="0" algn="just">
              <a:buNone/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Arabalar( ) {     //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volvo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( ) {</a:t>
            </a:r>
          </a:p>
          <a:p>
            <a:pPr marL="0" indent="0" algn="just">
              <a:buNone/>
            </a:pP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System.out.printIn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(‘’ ‘Arabalar’ sınıfından selam.’’) ;</a:t>
            </a:r>
          </a:p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tr-TR" dirty="0"/>
              <a:t>			</a:t>
            </a:r>
            <a:r>
              <a:rPr lang="tr-TR" b="1" dirty="0"/>
              <a:t>--- Alt Sınıf ---</a:t>
            </a:r>
          </a:p>
          <a:p>
            <a:pPr marL="0" indent="0" algn="just">
              <a:buNone/>
            </a:pP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Volvo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Arabalar {    // </a:t>
            </a: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HATA Verecek.</a:t>
            </a:r>
          </a:p>
          <a:p>
            <a:pPr marL="0" indent="0" algn="just">
              <a:buNone/>
            </a:pP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Volvo ( ) {</a:t>
            </a:r>
          </a:p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r>
              <a:rPr lang="tr-TR" dirty="0">
                <a:cs typeface="Courier New" panose="02070309020205020404" pitchFamily="49" charset="0"/>
              </a:rPr>
              <a:t>Bu örneğimizde ise ana sınıfın alt sınıfa kalıtım vermesini engellemiş oluyoruz.</a:t>
            </a:r>
          </a:p>
          <a:p>
            <a:pPr algn="just"/>
            <a:r>
              <a:rPr lang="tr-TR" sz="1800" b="1" dirty="0">
                <a:cs typeface="Courier New" panose="02070309020205020404" pitchFamily="49" charset="0"/>
              </a:rPr>
              <a:t>NOT : Final ile tanımlanmış bir sınıf ile normal sınıf arasında bir fark yoktur. Bütün özellikleri aynıdır. Sadece final sınıfında kalıtım kısıtlanmıştır.</a:t>
            </a:r>
          </a:p>
        </p:txBody>
      </p:sp>
    </p:spTree>
    <p:extLst>
      <p:ext uri="{BB962C8B-B14F-4D97-AF65-F5344CB8AC3E}">
        <p14:creationId xmlns:p14="http://schemas.microsoft.com/office/powerpoint/2010/main" val="110718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</p:spPr>
        <p:txBody>
          <a:bodyPr/>
          <a:lstStyle/>
          <a:p>
            <a:pPr algn="ctr"/>
            <a:r>
              <a:rPr lang="tr-TR" b="1" dirty="0"/>
              <a:t>Final </a:t>
            </a:r>
            <a:r>
              <a:rPr lang="tr-TR" b="1" dirty="0" err="1"/>
              <a:t>Keyword</a:t>
            </a:r>
            <a:r>
              <a:rPr lang="tr-TR" b="1" dirty="0"/>
              <a:t> Kullanım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2592925" y="1264555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tr-TR" b="1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b="1" dirty="0"/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2779263" y="1327912"/>
            <a:ext cx="8153400" cy="5334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tr-TR" sz="1800" b="1" dirty="0" err="1"/>
              <a:t>Method</a:t>
            </a:r>
            <a:r>
              <a:rPr lang="tr-TR" b="1" dirty="0"/>
              <a:t> </a:t>
            </a:r>
            <a:r>
              <a:rPr lang="tr-TR" dirty="0"/>
              <a:t>kullanımı hakkında da bilgi verecek olursak.</a:t>
            </a:r>
          </a:p>
          <a:p>
            <a:pPr algn="just"/>
            <a:r>
              <a:rPr lang="tr-TR" sz="1800" dirty="0"/>
              <a:t>Bir </a:t>
            </a:r>
            <a:r>
              <a:rPr lang="tr-TR" sz="1800" dirty="0" err="1"/>
              <a:t>method</a:t>
            </a:r>
            <a:r>
              <a:rPr lang="tr-TR" sz="1800" dirty="0"/>
              <a:t> final olarak tanımlanmışsa, metodun tanımlı olduğu sınıftan bir kalıtım alındığında, ilgili </a:t>
            </a:r>
            <a:r>
              <a:rPr lang="tr-TR" sz="1800" dirty="0" err="1"/>
              <a:t>method</a:t>
            </a:r>
            <a:r>
              <a:rPr lang="tr-TR" sz="1800" dirty="0"/>
              <a:t> </a:t>
            </a:r>
            <a:r>
              <a:rPr lang="tr-TR" sz="1800" dirty="0" err="1"/>
              <a:t>override</a:t>
            </a:r>
            <a:r>
              <a:rPr lang="tr-TR" sz="1800" dirty="0"/>
              <a:t> (iptal) edilemez.</a:t>
            </a:r>
          </a:p>
          <a:p>
            <a:pPr algn="just"/>
            <a:r>
              <a:rPr lang="tr-TR" dirty="0"/>
              <a:t>Ana sınıf içerisindeki bir </a:t>
            </a:r>
            <a:r>
              <a:rPr lang="tr-TR" dirty="0" err="1"/>
              <a:t>methodun</a:t>
            </a:r>
            <a:r>
              <a:rPr lang="tr-TR" dirty="0"/>
              <a:t>, alt sınıflar tarafından </a:t>
            </a:r>
            <a:r>
              <a:rPr lang="tr-TR" dirty="0" err="1"/>
              <a:t>override</a:t>
            </a:r>
            <a:r>
              <a:rPr lang="tr-TR" dirty="0"/>
              <a:t> edilmesini istemiyorsak final anahtar kelimesini kullanarak koruma altına alabiliriz.</a:t>
            </a:r>
          </a:p>
          <a:p>
            <a:pPr marL="0" indent="0" algn="just">
              <a:buNone/>
            </a:pPr>
            <a:r>
              <a:rPr lang="tr-TR" dirty="0"/>
              <a:t>					</a:t>
            </a:r>
            <a:r>
              <a:rPr lang="tr-TR" b="1" dirty="0"/>
              <a:t>--- Ana Sınıf ---</a:t>
            </a:r>
          </a:p>
          <a:p>
            <a:pPr marL="0" indent="0" algn="just">
              <a:buNone/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AnaMesaj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algn="just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AnaMesaj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mesaj</a:t>
            </a:r>
          </a:p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System.out.printIn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( ‘’ ‘Arabalar’ sınıfından merhaba.’’);</a:t>
            </a:r>
          </a:p>
          <a:p>
            <a:pPr marL="0" indent="0" algn="just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mesajVer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_mesaj) {</a:t>
            </a:r>
          </a:p>
          <a:p>
            <a:pPr marL="0" indent="0" algn="just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System.out.printIn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(‘’ ‘</a:t>
            </a:r>
            <a:r>
              <a:rPr lang="tr-T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AnaMesaj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 sınıfından merhaba ‘’ + _mesaj);</a:t>
            </a:r>
          </a:p>
          <a:p>
            <a:pPr marL="0" indent="0" algn="just">
              <a:buNone/>
            </a:pP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tr-T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just"/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4124096538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3116</TotalTime>
  <Words>1224</Words>
  <Application>Microsoft Office PowerPoint</Application>
  <PresentationFormat>Geniş ekran</PresentationFormat>
  <Paragraphs>176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Wingdings 3</vt:lpstr>
      <vt:lpstr>Duman</vt:lpstr>
      <vt:lpstr>Java’da Final Anahtar Kelimesi ve Kullanımı</vt:lpstr>
      <vt:lpstr>İÇİNDEKİLER</vt:lpstr>
      <vt:lpstr>Final Anahtar Kelimesinin Kullanıldığı Yerler</vt:lpstr>
      <vt:lpstr>Final Keyword Anlatım</vt:lpstr>
      <vt:lpstr>Final Keyword Kullanım</vt:lpstr>
      <vt:lpstr>Final Keyword Kullanım</vt:lpstr>
      <vt:lpstr>Final Keyword Kullanım</vt:lpstr>
      <vt:lpstr>Final Keyword Kullanım</vt:lpstr>
      <vt:lpstr>Final Keyword Kullanım</vt:lpstr>
      <vt:lpstr>Final Keyword Kullanım</vt:lpstr>
      <vt:lpstr>Final ve Static Ortaklığı</vt:lpstr>
      <vt:lpstr>Final ve Static Ortaklığı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Burak KAYA</cp:lastModifiedBy>
  <cp:revision>89</cp:revision>
  <dcterms:created xsi:type="dcterms:W3CDTF">2020-04-15T07:57:29Z</dcterms:created>
  <dcterms:modified xsi:type="dcterms:W3CDTF">2022-06-03T15:31:16Z</dcterms:modified>
</cp:coreProperties>
</file>