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8" r:id="rId2"/>
    <p:sldId id="259" r:id="rId3"/>
    <p:sldId id="260" r:id="rId4"/>
    <p:sldId id="303" r:id="rId5"/>
    <p:sldId id="304" r:id="rId6"/>
    <p:sldId id="305" r:id="rId7"/>
    <p:sldId id="306" r:id="rId8"/>
    <p:sldId id="302" r:id="rId9"/>
    <p:sldId id="261" r:id="rId10"/>
    <p:sldId id="307" r:id="rId11"/>
    <p:sldId id="310" r:id="rId12"/>
    <p:sldId id="309" r:id="rId13"/>
    <p:sldId id="308" r:id="rId14"/>
    <p:sldId id="300" r:id="rId15"/>
    <p:sldId id="301"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Century Gothic" panose="020B0502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5984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8437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3762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3083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6748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6377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496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7263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3689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42"/>
        <p:cNvGrpSpPr/>
        <p:nvPr/>
      </p:nvGrpSpPr>
      <p:grpSpPr>
        <a:xfrm>
          <a:off x="0" y="0"/>
          <a:ext cx="0" cy="0"/>
          <a:chOff x="0" y="0"/>
          <a:chExt cx="0" cy="0"/>
        </a:xfrm>
      </p:grpSpPr>
      <p:sp>
        <p:nvSpPr>
          <p:cNvPr id="43" name="Google Shape;43;p48"/>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5400"/>
              <a:buFont typeface="Century Gothic" panose="020B0502020202020204"/>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8"/>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4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8"/>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8"/>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ve Resim Yazısı">
  <p:cSld name="Başlık ve Resim Yazısı">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57"/>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5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5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57"/>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7"/>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sim Yazılı Alıntı">
  <p:cSld name="Resim Yazılı Alıntı">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58"/>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panose="020B0502020202020204"/>
              <a:buNone/>
              <a:defRPr sz="1600">
                <a:solidFill>
                  <a:srgbClr val="7F7F7F"/>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18" name="Google Shape;118;p58"/>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5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5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58"/>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23" name="Google Shape;123;p58"/>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24" name="Google Shape;124;p58"/>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sim Kartı">
  <p:cSld name="İsim Kartı">
    <p:spTree>
      <p:nvGrpSpPr>
        <p:cNvPr id="1" name="Shape 125"/>
        <p:cNvGrpSpPr/>
        <p:nvPr/>
      </p:nvGrpSpPr>
      <p:grpSpPr>
        <a:xfrm>
          <a:off x="0" y="0"/>
          <a:ext cx="0" cy="0"/>
          <a:chOff x="0" y="0"/>
          <a:chExt cx="0" cy="0"/>
        </a:xfrm>
      </p:grpSpPr>
      <p:sp>
        <p:nvSpPr>
          <p:cNvPr id="126" name="Google Shape;126;p59"/>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59"/>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28" name="Google Shape;128;p5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5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59"/>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9"/>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lıntı İsim Kartı">
  <p:cSld name="Alıntı İsim Kartı">
    <p:spTree>
      <p:nvGrpSpPr>
        <p:cNvPr id="1" name="Shape 132"/>
        <p:cNvGrpSpPr/>
        <p:nvPr/>
      </p:nvGrpSpPr>
      <p:grpSpPr>
        <a:xfrm>
          <a:off x="0" y="0"/>
          <a:ext cx="0" cy="0"/>
          <a:chOff x="0" y="0"/>
          <a:chExt cx="0" cy="0"/>
        </a:xfrm>
      </p:grpSpPr>
      <p:sp>
        <p:nvSpPr>
          <p:cNvPr id="133" name="Google Shape;133;p60"/>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60"/>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5" name="Google Shape;135;p60"/>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6" name="Google Shape;136;p6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6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6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40" name="Google Shape;140;p60"/>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41" name="Google Shape;141;p60"/>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oğru veya Yanlış">
  <p:cSld name="Doğru veya Yanlış">
    <p:spTree>
      <p:nvGrpSpPr>
        <p:cNvPr id="1" name="Shape 142"/>
        <p:cNvGrpSpPr/>
        <p:nvPr/>
      </p:nvGrpSpPr>
      <p:grpSpPr>
        <a:xfrm>
          <a:off x="0" y="0"/>
          <a:ext cx="0" cy="0"/>
          <a:chOff x="0" y="0"/>
          <a:chExt cx="0" cy="0"/>
        </a:xfrm>
      </p:grpSpPr>
      <p:sp>
        <p:nvSpPr>
          <p:cNvPr id="143" name="Google Shape;143;p61"/>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61"/>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5" name="Google Shape;145;p61"/>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6" name="Google Shape;146;p6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6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6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150"/>
        <p:cNvGrpSpPr/>
        <p:nvPr/>
      </p:nvGrpSpPr>
      <p:grpSpPr>
        <a:xfrm>
          <a:off x="0" y="0"/>
          <a:ext cx="0" cy="0"/>
          <a:chOff x="0" y="0"/>
          <a:chExt cx="0" cy="0"/>
        </a:xfrm>
      </p:grpSpPr>
      <p:sp>
        <p:nvSpPr>
          <p:cNvPr id="151" name="Google Shape;151;p6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62"/>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53" name="Google Shape;153;p6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6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6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157"/>
        <p:cNvGrpSpPr/>
        <p:nvPr/>
      </p:nvGrpSpPr>
      <p:grpSpPr>
        <a:xfrm>
          <a:off x="0" y="0"/>
          <a:ext cx="0" cy="0"/>
          <a:chOff x="0" y="0"/>
          <a:chExt cx="0" cy="0"/>
        </a:xfrm>
      </p:grpSpPr>
      <p:sp>
        <p:nvSpPr>
          <p:cNvPr id="158" name="Google Shape;158;p63"/>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63"/>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60" name="Google Shape;160;p6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6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6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49"/>
        <p:cNvGrpSpPr/>
        <p:nvPr/>
      </p:nvGrpSpPr>
      <p:grpSpPr>
        <a:xfrm>
          <a:off x="0" y="0"/>
          <a:ext cx="0" cy="0"/>
          <a:chOff x="0" y="0"/>
          <a:chExt cx="0" cy="0"/>
        </a:xfrm>
      </p:grpSpPr>
      <p:sp>
        <p:nvSpPr>
          <p:cNvPr id="50" name="Google Shape;50;p4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9"/>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52" name="Google Shape;52;p4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56"/>
        <p:cNvGrpSpPr/>
        <p:nvPr/>
      </p:nvGrpSpPr>
      <p:grpSpPr>
        <a:xfrm>
          <a:off x="0" y="0"/>
          <a:ext cx="0" cy="0"/>
          <a:chOff x="0" y="0"/>
          <a:chExt cx="0" cy="0"/>
        </a:xfrm>
      </p:grpSpPr>
      <p:sp>
        <p:nvSpPr>
          <p:cNvPr id="57" name="Google Shape;57;p50"/>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000"/>
              <a:buFont typeface="Century Gothic" panose="020B0502020202020204"/>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0"/>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5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0"/>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0"/>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63"/>
        <p:cNvGrpSpPr/>
        <p:nvPr/>
      </p:nvGrpSpPr>
      <p:grpSpPr>
        <a:xfrm>
          <a:off x="0" y="0"/>
          <a:ext cx="0" cy="0"/>
          <a:chOff x="0" y="0"/>
          <a:chExt cx="0" cy="0"/>
        </a:xfrm>
      </p:grpSpPr>
      <p:sp>
        <p:nvSpPr>
          <p:cNvPr id="64" name="Google Shape;64;p5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1"/>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6" name="Google Shape;66;p51"/>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7" name="Google Shape;67;p5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5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2"/>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52"/>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5" name="Google Shape;75;p52"/>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52"/>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7" name="Google Shape;77;p5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81"/>
        <p:cNvGrpSpPr/>
        <p:nvPr/>
      </p:nvGrpSpPr>
      <p:grpSpPr>
        <a:xfrm>
          <a:off x="0" y="0"/>
          <a:ext cx="0" cy="0"/>
          <a:chOff x="0" y="0"/>
          <a:chExt cx="0" cy="0"/>
        </a:xfrm>
      </p:grpSpPr>
      <p:sp>
        <p:nvSpPr>
          <p:cNvPr id="82" name="Google Shape;82;p53"/>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87"/>
        <p:cNvGrpSpPr/>
        <p:nvPr/>
      </p:nvGrpSpPr>
      <p:grpSpPr>
        <a:xfrm>
          <a:off x="0" y="0"/>
          <a:ext cx="0" cy="0"/>
          <a:chOff x="0" y="0"/>
          <a:chExt cx="0" cy="0"/>
        </a:xfrm>
      </p:grpSpPr>
      <p:sp>
        <p:nvSpPr>
          <p:cNvPr id="88" name="Google Shape;88;p5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5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92"/>
        <p:cNvGrpSpPr/>
        <p:nvPr/>
      </p:nvGrpSpPr>
      <p:grpSpPr>
        <a:xfrm>
          <a:off x="0" y="0"/>
          <a:ext cx="0" cy="0"/>
          <a:chOff x="0" y="0"/>
          <a:chExt cx="0" cy="0"/>
        </a:xfrm>
      </p:grpSpPr>
      <p:sp>
        <p:nvSpPr>
          <p:cNvPr id="93" name="Google Shape;93;p55"/>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000"/>
              <a:buFont typeface="Century Gothic" panose="020B0502020202020204"/>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5"/>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95" name="Google Shape;95;p55"/>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5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5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5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100"/>
        <p:cNvGrpSpPr/>
        <p:nvPr/>
      </p:nvGrpSpPr>
      <p:grpSpPr>
        <a:xfrm>
          <a:off x="0" y="0"/>
          <a:ext cx="0" cy="0"/>
          <a:chOff x="0" y="0"/>
          <a:chExt cx="0" cy="0"/>
        </a:xfrm>
      </p:grpSpPr>
      <p:sp>
        <p:nvSpPr>
          <p:cNvPr id="101" name="Google Shape;101;p56"/>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400"/>
              <a:buFont typeface="Century Gothic" panose="020B0502020202020204"/>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6"/>
          <p:cNvSpPr>
            <a:spLocks noGrp="1"/>
          </p:cNvSpPr>
          <p:nvPr>
            <p:ph type="pic" idx="2"/>
          </p:nvPr>
        </p:nvSpPr>
        <p:spPr>
          <a:xfrm>
            <a:off x="2589212" y="634965"/>
            <a:ext cx="8915400" cy="3854970"/>
          </a:xfrm>
          <a:prstGeom prst="rect">
            <a:avLst/>
          </a:prstGeom>
          <a:noFill/>
          <a:ln>
            <a:noFill/>
          </a:ln>
        </p:spPr>
      </p:sp>
      <p:sp>
        <p:nvSpPr>
          <p:cNvPr id="103" name="Google Shape;103;p56"/>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5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5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5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4DCE3"/>
            </a:gs>
          </a:gsLst>
          <a:lin ang="5400000" scaled="0"/>
        </a:gradFill>
        <a:effectLst/>
      </p:bgPr>
    </p:bg>
    <p:spTree>
      <p:nvGrpSpPr>
        <p:cNvPr id="1" name="Shape 9"/>
        <p:cNvGrpSpPr/>
        <p:nvPr/>
      </p:nvGrpSpPr>
      <p:grpSpPr>
        <a:xfrm>
          <a:off x="0" y="0"/>
          <a:ext cx="0" cy="0"/>
          <a:chOff x="0" y="0"/>
          <a:chExt cx="0" cy="0"/>
        </a:xfrm>
      </p:grpSpPr>
      <p:grpSp>
        <p:nvGrpSpPr>
          <p:cNvPr id="10" name="Google Shape;10;p47"/>
          <p:cNvGrpSpPr/>
          <p:nvPr/>
        </p:nvGrpSpPr>
        <p:grpSpPr>
          <a:xfrm>
            <a:off x="1" y="228600"/>
            <a:ext cx="2851516" cy="6638628"/>
            <a:chOff x="2487613" y="285750"/>
            <a:chExt cx="2428875" cy="5654676"/>
          </a:xfrm>
        </p:grpSpPr>
        <p:sp>
          <p:nvSpPr>
            <p:cNvPr id="11" name="Google Shape;11;p47"/>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47"/>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47"/>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47"/>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47"/>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47"/>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47"/>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7"/>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7"/>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7"/>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7"/>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7"/>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47"/>
          <p:cNvGrpSpPr/>
          <p:nvPr/>
        </p:nvGrpSpPr>
        <p:grpSpPr>
          <a:xfrm>
            <a:off x="27221" y="157"/>
            <a:ext cx="2356674" cy="6853096"/>
            <a:chOff x="6627813" y="195610"/>
            <a:chExt cx="1952625" cy="5678141"/>
          </a:xfrm>
        </p:grpSpPr>
        <p:sp>
          <p:nvSpPr>
            <p:cNvPr id="24" name="Google Shape;24;p47"/>
            <p:cNvSpPr/>
            <p:nvPr/>
          </p:nvSpPr>
          <p:spPr>
            <a:xfrm>
              <a:off x="6627813" y="195610"/>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7"/>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7"/>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7"/>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7"/>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7"/>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7"/>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7"/>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7"/>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7"/>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7"/>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7"/>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7"/>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168DBA"/>
              </a:buClr>
              <a:buSzPts val="3600"/>
              <a:buFont typeface="Century Gothic" panose="020B0502020202020204"/>
              <a:buNone/>
              <a:defRPr sz="36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47"/>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30200" algn="l" rtl="0">
              <a:spcBef>
                <a:spcPts val="1000"/>
              </a:spcBef>
              <a:spcAft>
                <a:spcPts val="0"/>
              </a:spcAft>
              <a:buClr>
                <a:schemeClr val="accent1"/>
              </a:buClr>
              <a:buSzPts val="1600"/>
              <a:buFont typeface="Noto Sans Symbols"/>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17500" algn="l" rtl="0">
              <a:spcBef>
                <a:spcPts val="1000"/>
              </a:spcBef>
              <a:spcAft>
                <a:spcPts val="0"/>
              </a:spcAft>
              <a:buClr>
                <a:schemeClr val="accent1"/>
              </a:buClr>
              <a:buSzPts val="1400"/>
              <a:buFont typeface="Noto Sans Symbols"/>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39" name="Google Shape;39;p4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0" name="Google Shape;40;p4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1" name="Google Shape;41;p4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tr-TR"/>
              <a:t>‹#›</a:t>
            </a:fld>
            <a:endParaRPr lang="tr-T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tr.tutorialcup.com/" TargetMode="External"/><Relationship Id="rId3" Type="http://schemas.openxmlformats.org/officeDocument/2006/relationships/hyperlink" Target="https://medium.com/gokhanyavas/" TargetMode="External"/><Relationship Id="rId7" Type="http://schemas.openxmlformats.org/officeDocument/2006/relationships/hyperlink" Target="https://emrecelen.com.tr/"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www.baskent.edu.tr/~tkaracay/" TargetMode="External"/><Relationship Id="rId5" Type="http://schemas.openxmlformats.org/officeDocument/2006/relationships/hyperlink" Target="https://www.kodkampusu.com/" TargetMode="External"/><Relationship Id="rId10" Type="http://schemas.openxmlformats.org/officeDocument/2006/relationships/image" Target="../media/image4.jpeg"/><Relationship Id="rId4" Type="http://schemas.openxmlformats.org/officeDocument/2006/relationships/hyperlink" Target="https://www.mobilhanem.com/" TargetMode="External"/><Relationship Id="rId9"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
          <p:cNvSpPr/>
          <p:nvPr/>
        </p:nvSpPr>
        <p:spPr>
          <a:xfrm>
            <a:off x="5520082" y="4409575"/>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1" name="Google Shape;191;p3"/>
          <p:cNvSpPr txBox="1">
            <a:spLocks noGrp="1"/>
          </p:cNvSpPr>
          <p:nvPr>
            <p:ph type="ctrTitle"/>
          </p:nvPr>
        </p:nvSpPr>
        <p:spPr>
          <a:xfrm>
            <a:off x="2301970" y="1926949"/>
            <a:ext cx="7588059" cy="190914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4000"/>
              <a:buFont typeface="Century Gothic" panose="020B0502020202020204"/>
              <a:buNone/>
            </a:pPr>
            <a:r>
              <a:rPr lang="tr-TR" sz="4000" b="1" dirty="0" err="1">
                <a:solidFill>
                  <a:schemeClr val="dk1"/>
                </a:solidFill>
              </a:rPr>
              <a:t>Javada</a:t>
            </a:r>
            <a:r>
              <a:rPr lang="tr-TR" sz="4000" b="1" dirty="0">
                <a:solidFill>
                  <a:schemeClr val="dk1"/>
                </a:solidFill>
              </a:rPr>
              <a:t> Değişkenler</a:t>
            </a:r>
            <a:endParaRPr sz="4000" b="1" dirty="0">
              <a:solidFill>
                <a:schemeClr val="dk1"/>
              </a:solidFill>
            </a:endParaRPr>
          </a:p>
        </p:txBody>
      </p:sp>
      <p:sp>
        <p:nvSpPr>
          <p:cNvPr id="192" name="Google Shape;192;p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a:t>
            </a:fld>
            <a:endParaRPr lang="tr-TR"/>
          </a:p>
        </p:txBody>
      </p:sp>
      <p:sp>
        <p:nvSpPr>
          <p:cNvPr id="193" name="Google Shape;193;p3"/>
          <p:cNvSpPr txBox="1"/>
          <p:nvPr/>
        </p:nvSpPr>
        <p:spPr>
          <a:xfrm>
            <a:off x="5903442" y="4709532"/>
            <a:ext cx="5499078" cy="2015869"/>
          </a:xfrm>
          <a:prstGeom prst="rect">
            <a:avLst/>
          </a:prstGeom>
          <a:noFill/>
          <a:ln>
            <a:noFill/>
          </a:ln>
        </p:spPr>
        <p:txBody>
          <a:bodyPr spcFirstLastPara="1" wrap="square" lIns="91425" tIns="45700" rIns="91425" bIns="45700" anchor="t" anchorCtr="0">
            <a:normAutofit/>
          </a:bodyPr>
          <a:lstStyle/>
          <a:p>
            <a:pPr marL="0" indent="0">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tr-T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Osman CEYLAN 2130121015</a:t>
            </a:r>
            <a:endParaRP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a:t>
            </a: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30</a:t>
            </a: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/05/2022</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Sürüm                         : v1</a:t>
            </a: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94" name="Google Shape;194;p3" descr="Kurumsal Kimlik | Burdur Mehmet Akif Ersoy Üniversitesi"/>
          <p:cNvPicPr preferRelativeResize="0"/>
          <p:nvPr/>
        </p:nvPicPr>
        <p:blipFill rotWithShape="1">
          <a:blip r:embed="rId3"/>
          <a:srcRect l="10292" t="8690" r="10665" b="11290"/>
          <a:stretch>
            <a:fillRect/>
          </a:stretch>
        </p:blipFill>
        <p:spPr>
          <a:xfrm>
            <a:off x="4951721" y="440737"/>
            <a:ext cx="1992144" cy="685387"/>
          </a:xfrm>
          <a:prstGeom prst="rect">
            <a:avLst/>
          </a:prstGeom>
          <a:noFill/>
          <a:ln>
            <a:noFill/>
          </a:ln>
        </p:spPr>
      </p:pic>
      <p:sp>
        <p:nvSpPr>
          <p:cNvPr id="195" name="Google Shape;195;p3"/>
          <p:cNvSpPr txBox="1"/>
          <p:nvPr/>
        </p:nvSpPr>
        <p:spPr>
          <a:xfrm>
            <a:off x="3771189" y="1268105"/>
            <a:ext cx="4439711" cy="1070222"/>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cap="none">
                <a:solidFill>
                  <a:schemeClr val="accent3"/>
                </a:solidFill>
                <a:latin typeface="Century Gothic" panose="020B0502020202020204"/>
                <a:ea typeface="Century Gothic" panose="020B0502020202020204"/>
                <a:cs typeface="Century Gothic" panose="020B0502020202020204"/>
                <a:sym typeface="Century Gothic" panose="020B0502020202020204"/>
              </a:rPr>
              <a:t>Nesneye Yönelik Programlama</a:t>
            </a:r>
            <a:endParaRPr sz="1800" b="1" cap="none">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7" name="Google Shape;197;p3"/>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b="1" u="sng">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i="0" u="none" strike="noStrike" cap="none">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5"/>
          <a:srcRect l="10317" t="21650" r="10308" b="21650"/>
          <a:stretch>
            <a:fillRect/>
          </a:stretch>
        </p:blipFill>
        <p:spPr>
          <a:xfrm>
            <a:off x="839470" y="188595"/>
            <a:ext cx="1757045" cy="1255395"/>
          </a:xfrm>
          <a:prstGeom prst="rect">
            <a:avLst/>
          </a:prstGeom>
        </p:spPr>
      </p:pic>
      <p:pic>
        <p:nvPicPr>
          <p:cNvPr id="101" name="Picture 100"/>
          <p:cNvPicPr/>
          <p:nvPr/>
        </p:nvPicPr>
        <p:blipFill>
          <a:blip r:embed="rId6"/>
          <a:srcRect t="12652"/>
          <a:stretch>
            <a:fillRect/>
          </a:stretch>
        </p:blipFill>
        <p:spPr>
          <a:xfrm>
            <a:off x="8544560" y="106680"/>
            <a:ext cx="3563620" cy="2419985"/>
          </a:xfrm>
          <a:prstGeom prst="rect">
            <a:avLst/>
          </a:prstGeom>
          <a:noFill/>
          <a:ln w="9525">
            <a:noFill/>
          </a:ln>
        </p:spPr>
      </p:pic>
      <p:pic>
        <p:nvPicPr>
          <p:cNvPr id="102" name="Picture 101"/>
          <p:cNvPicPr/>
          <p:nvPr/>
        </p:nvPicPr>
        <p:blipFill>
          <a:blip r:embed="rId7"/>
          <a:stretch>
            <a:fillRect/>
          </a:stretch>
        </p:blipFill>
        <p:spPr>
          <a:xfrm>
            <a:off x="2308860" y="4653280"/>
            <a:ext cx="2597150" cy="1522730"/>
          </a:xfrm>
          <a:prstGeom prst="rect">
            <a:avLst/>
          </a:prstGeom>
          <a:noFill/>
          <a:ln w="9525">
            <a:noFill/>
          </a:ln>
          <a:effectLst>
            <a:reflection blurRad="6350" stA="50000" endA="300" endPos="38500" dist="50800" dir="5400000"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Java Değişken Tanımlama Kuralları</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10</a:t>
            </a:fld>
            <a:endParaRPr lang="tr-TR"/>
          </a:p>
        </p:txBody>
      </p:sp>
      <p:sp>
        <p:nvSpPr>
          <p:cNvPr id="223" name="Google Shape;223;p6"/>
          <p:cNvSpPr txBox="1">
            <a:spLocks noGrp="1"/>
          </p:cNvSpPr>
          <p:nvPr>
            <p:ph type="body" idx="1"/>
          </p:nvPr>
        </p:nvSpPr>
        <p:spPr>
          <a:xfrm>
            <a:off x="921695" y="1392701"/>
            <a:ext cx="10958730" cy="4459459"/>
          </a:xfrm>
          <a:prstGeom prst="rect">
            <a:avLst/>
          </a:prstGeom>
          <a:noFill/>
          <a:ln>
            <a:noFill/>
          </a:ln>
        </p:spPr>
        <p:txBody>
          <a:bodyPr spcFirstLastPara="1" wrap="square" lIns="91425" tIns="45700" rIns="91425" bIns="45700" anchor="t" anchorCtr="0">
            <a:normAutofit/>
          </a:bodyPr>
          <a:lstStyle/>
          <a:p>
            <a:pPr marL="342900" lvl="0" indent="-342900" fontAlgn="base">
              <a:lnSpc>
                <a:spcPct val="110000"/>
              </a:lnSpc>
              <a:spcAft>
                <a:spcPts val="800"/>
              </a:spcAft>
              <a:buSzPts val="1000"/>
              <a:buFont typeface="Symbol" panose="05050102010706020507" pitchFamily="18" charset="2"/>
              <a:buChar char=""/>
              <a:tabLst>
                <a:tab pos="457200" algn="l"/>
              </a:tabLst>
            </a:pPr>
            <a:r>
              <a:rPr lang="tr-TR" sz="22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Değişken tanımlarken isimler sayı ile ve/veya boşluk barındırmamalıdır.</a:t>
            </a:r>
          </a:p>
          <a:p>
            <a:pPr marL="0" lvl="0" indent="0" fontAlgn="base">
              <a:lnSpc>
                <a:spcPct val="110000"/>
              </a:lnSpc>
              <a:spcAft>
                <a:spcPts val="800"/>
              </a:spcAft>
              <a:buSzPts val="1000"/>
              <a:tabLst>
                <a:tab pos="457200" algn="l"/>
              </a:tabLst>
            </a:pPr>
            <a:r>
              <a:rPr lang="tr-TR" sz="2200" b="1" dirty="0">
                <a:solidFill>
                  <a:srgbClr val="286491"/>
                </a:solidFill>
                <a:effectLst/>
                <a:latin typeface="Century Gothic" panose="020B0502020202020204" pitchFamily="34" charset="0"/>
                <a:ea typeface="Calibri" panose="020F0502020204030204" pitchFamily="34" charset="0"/>
                <a:cs typeface="Segoe UI" panose="020B0502040204020203" pitchFamily="34" charset="0"/>
              </a:rPr>
              <a:t>	</a:t>
            </a:r>
            <a:r>
              <a:rPr lang="tr-TR" sz="2200" b="1" dirty="0" err="1">
                <a:solidFill>
                  <a:srgbClr val="286491"/>
                </a:solidFill>
                <a:effectLst/>
                <a:latin typeface="Century Gothic" panose="020B0502020202020204" pitchFamily="34" charset="0"/>
                <a:ea typeface="Calibri" panose="020F0502020204030204" pitchFamily="34" charset="0"/>
                <a:cs typeface="Segoe UI" panose="020B0502040204020203" pitchFamily="34" charset="0"/>
              </a:rPr>
              <a:t>int</a:t>
            </a:r>
            <a:r>
              <a:rPr lang="tr-TR" sz="2200" dirty="0">
                <a:solidFill>
                  <a:srgbClr val="000000"/>
                </a:solidFill>
                <a:effectLst/>
                <a:latin typeface="Century Gothic" panose="020B0502020202020204" pitchFamily="34" charset="0"/>
                <a:ea typeface="Calibri" panose="020F0502020204030204" pitchFamily="34" charset="0"/>
                <a:cs typeface="Segoe UI" panose="020B0502040204020203" pitchFamily="34" charset="0"/>
              </a:rPr>
              <a:t> okul </a:t>
            </a:r>
            <a:r>
              <a:rPr lang="tr-TR" sz="2200" dirty="0" err="1">
                <a:solidFill>
                  <a:srgbClr val="000000"/>
                </a:solidFill>
                <a:effectLst/>
                <a:latin typeface="Century Gothic" panose="020B0502020202020204" pitchFamily="34" charset="0"/>
                <a:ea typeface="Calibri" panose="020F0502020204030204" pitchFamily="34" charset="0"/>
                <a:cs typeface="Segoe UI" panose="020B0502040204020203" pitchFamily="34" charset="0"/>
              </a:rPr>
              <a:t>no</a:t>
            </a:r>
            <a:r>
              <a:rPr lang="tr-TR" sz="2200" dirty="0">
                <a:solidFill>
                  <a:srgbClr val="000000"/>
                </a:solidFill>
                <a:effectLst/>
                <a:latin typeface="Century Gothic" panose="020B0502020202020204" pitchFamily="34" charset="0"/>
                <a:ea typeface="Calibri" panose="020F0502020204030204" pitchFamily="34" charset="0"/>
                <a:cs typeface="Segoe UI" panose="020B0502040204020203" pitchFamily="34" charset="0"/>
              </a:rPr>
              <a:t>=</a:t>
            </a:r>
            <a:r>
              <a:rPr lang="tr-TR" sz="2200" dirty="0">
                <a:solidFill>
                  <a:srgbClr val="009999"/>
                </a:solidFill>
                <a:effectLst/>
                <a:latin typeface="Century Gothic" panose="020B0502020202020204" pitchFamily="34" charset="0"/>
                <a:ea typeface="Calibri" panose="020F0502020204030204" pitchFamily="34" charset="0"/>
                <a:cs typeface="Segoe UI" panose="020B0502040204020203" pitchFamily="34" charset="0"/>
              </a:rPr>
              <a:t>2130121015</a:t>
            </a:r>
            <a:r>
              <a:rPr lang="tr-TR" sz="2200" dirty="0">
                <a:solidFill>
                  <a:srgbClr val="000000"/>
                </a:solidFill>
                <a:effectLst/>
                <a:latin typeface="Century Gothic" panose="020B0502020202020204" pitchFamily="34" charset="0"/>
                <a:ea typeface="Calibri" panose="020F0502020204030204" pitchFamily="34" charset="0"/>
                <a:cs typeface="Segoe UI" panose="020B0502040204020203" pitchFamily="34" charset="0"/>
              </a:rPr>
              <a:t>;</a:t>
            </a:r>
            <a:r>
              <a:rPr lang="tr-TR" sz="2200" dirty="0">
                <a:solidFill>
                  <a:srgbClr val="9999AA"/>
                </a:solidFill>
                <a:effectLst/>
                <a:latin typeface="Century Gothic" panose="020B0502020202020204" pitchFamily="34" charset="0"/>
                <a:ea typeface="Calibri" panose="020F0502020204030204" pitchFamily="34" charset="0"/>
                <a:cs typeface="Segoe UI" panose="020B0502040204020203" pitchFamily="34" charset="0"/>
              </a:rPr>
              <a:t> // Hatalı bir kullanım örneği.</a:t>
            </a:r>
            <a:br>
              <a:rPr lang="tr-TR" sz="22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br>
            <a:r>
              <a:rPr lang="tr-TR" sz="22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	Bu hataya </a:t>
            </a:r>
            <a:r>
              <a:rPr lang="tr-TR" sz="2200" dirty="0" err="1">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düsmemek</a:t>
            </a:r>
            <a:r>
              <a:rPr lang="tr-TR" sz="22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 için bu tarz uzun değişken isimlerinde aralarına _  $ gibi bazı 	işaretlemeler kullanabiliriz.</a:t>
            </a:r>
          </a:p>
          <a:p>
            <a:pPr marL="0" lvl="0" indent="0" fontAlgn="base">
              <a:lnSpc>
                <a:spcPct val="110000"/>
              </a:lnSpc>
              <a:spcAft>
                <a:spcPts val="800"/>
              </a:spcAft>
              <a:buSzPts val="1000"/>
              <a:tabLst>
                <a:tab pos="457200" algn="l"/>
              </a:tabLst>
            </a:pPr>
            <a:r>
              <a:rPr lang="tr-TR" sz="2200" b="1" dirty="0">
                <a:solidFill>
                  <a:srgbClr val="286491"/>
                </a:solidFill>
                <a:effectLst/>
                <a:latin typeface="Century Gothic" panose="020B0502020202020204" pitchFamily="34" charset="0"/>
                <a:ea typeface="Calibri" panose="020F0502020204030204" pitchFamily="34" charset="0"/>
                <a:cs typeface="Segoe UI" panose="020B0502040204020203" pitchFamily="34" charset="0"/>
              </a:rPr>
              <a:t>	</a:t>
            </a:r>
            <a:r>
              <a:rPr lang="tr-TR" sz="2200" b="1" dirty="0" err="1">
                <a:solidFill>
                  <a:srgbClr val="286491"/>
                </a:solidFill>
                <a:effectLst/>
                <a:latin typeface="Century Gothic" panose="020B0502020202020204" pitchFamily="34" charset="0"/>
                <a:ea typeface="Calibri" panose="020F0502020204030204" pitchFamily="34" charset="0"/>
                <a:cs typeface="Segoe UI" panose="020B0502040204020203" pitchFamily="34" charset="0"/>
              </a:rPr>
              <a:t>int</a:t>
            </a:r>
            <a:r>
              <a:rPr lang="tr-TR" sz="2200" dirty="0">
                <a:solidFill>
                  <a:srgbClr val="000000"/>
                </a:solidFill>
                <a:effectLst/>
                <a:latin typeface="Century Gothic" panose="020B0502020202020204" pitchFamily="34" charset="0"/>
                <a:ea typeface="Calibri" panose="020F0502020204030204" pitchFamily="34" charset="0"/>
                <a:cs typeface="Segoe UI" panose="020B0502040204020203" pitchFamily="34" charset="0"/>
              </a:rPr>
              <a:t> </a:t>
            </a:r>
            <a:r>
              <a:rPr lang="tr-TR" sz="2200" dirty="0" err="1">
                <a:solidFill>
                  <a:srgbClr val="000000"/>
                </a:solidFill>
                <a:effectLst/>
                <a:latin typeface="Century Gothic" panose="020B0502020202020204" pitchFamily="34" charset="0"/>
                <a:ea typeface="Calibri" panose="020F0502020204030204" pitchFamily="34" charset="0"/>
                <a:cs typeface="Segoe UI" panose="020B0502040204020203" pitchFamily="34" charset="0"/>
              </a:rPr>
              <a:t>okul_no</a:t>
            </a:r>
            <a:r>
              <a:rPr lang="tr-TR" sz="2200" dirty="0">
                <a:solidFill>
                  <a:srgbClr val="000000"/>
                </a:solidFill>
                <a:effectLst/>
                <a:latin typeface="Century Gothic" panose="020B0502020202020204" pitchFamily="34" charset="0"/>
                <a:ea typeface="Calibri" panose="020F0502020204030204" pitchFamily="34" charset="0"/>
                <a:cs typeface="Segoe UI" panose="020B0502040204020203" pitchFamily="34" charset="0"/>
              </a:rPr>
              <a:t>=</a:t>
            </a:r>
            <a:r>
              <a:rPr lang="tr-TR" sz="2200" dirty="0">
                <a:solidFill>
                  <a:srgbClr val="009999"/>
                </a:solidFill>
                <a:effectLst/>
                <a:latin typeface="Century Gothic" panose="020B0502020202020204" pitchFamily="34" charset="0"/>
                <a:ea typeface="Calibri" panose="020F0502020204030204" pitchFamily="34" charset="0"/>
                <a:cs typeface="Segoe UI" panose="020B0502040204020203" pitchFamily="34" charset="0"/>
              </a:rPr>
              <a:t>2130121015</a:t>
            </a:r>
            <a:r>
              <a:rPr lang="tr-TR" sz="2200" dirty="0">
                <a:solidFill>
                  <a:srgbClr val="000000"/>
                </a:solidFill>
                <a:effectLst/>
                <a:latin typeface="Century Gothic" panose="020B0502020202020204" pitchFamily="34" charset="0"/>
                <a:ea typeface="Calibri" panose="020F0502020204030204" pitchFamily="34" charset="0"/>
                <a:cs typeface="Segoe UI" panose="020B0502040204020203" pitchFamily="34" charset="0"/>
              </a:rPr>
              <a:t>;</a:t>
            </a:r>
            <a:r>
              <a:rPr lang="tr-TR" sz="2200" dirty="0">
                <a:solidFill>
                  <a:srgbClr val="9999AA"/>
                </a:solidFill>
                <a:effectLst/>
                <a:latin typeface="Century Gothic" panose="020B0502020202020204" pitchFamily="34" charset="0"/>
                <a:ea typeface="Calibri" panose="020F0502020204030204" pitchFamily="34" charset="0"/>
                <a:cs typeface="Segoe UI" panose="020B0502040204020203" pitchFamily="34" charset="0"/>
              </a:rPr>
              <a:t> // Doğru bir kullanım örneği.</a:t>
            </a:r>
          </a:p>
          <a:p>
            <a:pPr marL="342900" lvl="0" indent="-342900" fontAlgn="base">
              <a:lnSpc>
                <a:spcPct val="110000"/>
              </a:lnSpc>
              <a:spcAft>
                <a:spcPts val="800"/>
              </a:spcAft>
              <a:buSzPts val="1000"/>
              <a:buFont typeface="Symbol" panose="05050102010706020507" pitchFamily="18" charset="2"/>
              <a:buChar char=""/>
              <a:tabLst>
                <a:tab pos="457200" algn="l"/>
              </a:tabLst>
            </a:pPr>
            <a:r>
              <a:rPr lang="tr-TR" sz="22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Değişkenler isimlendirilirken başında rakam kullanılmaz, değişken isimleri harf ile başlamalıdır.</a:t>
            </a:r>
            <a:endParaRPr lang="tr-TR" sz="2200" dirty="0">
              <a:effectLst/>
              <a:latin typeface="Century Gothic" panose="020B0502020202020204" pitchFamily="34" charset="0"/>
              <a:ea typeface="Calibri" panose="020F0502020204030204" pitchFamily="34" charset="0"/>
              <a:cs typeface="Times New Roman" panose="02020603050405020304" pitchFamily="18" charset="0"/>
            </a:endParaRPr>
          </a:p>
          <a:p>
            <a:pPr marL="742950" fontAlgn="base">
              <a:lnSpc>
                <a:spcPct val="110000"/>
              </a:lnSpc>
              <a:spcAft>
                <a:spcPts val="800"/>
              </a:spcAft>
            </a:pPr>
            <a:r>
              <a:rPr lang="tr-TR" sz="2200" b="1" dirty="0" err="1">
                <a:solidFill>
                  <a:srgbClr val="4472C4"/>
                </a:solidFill>
                <a:effectLst/>
                <a:latin typeface="Century Gothic" panose="020B0502020202020204" pitchFamily="34" charset="0"/>
                <a:ea typeface="Calibri" panose="020F0502020204030204" pitchFamily="34" charset="0"/>
                <a:cs typeface="Times New Roman" panose="02020603050405020304" pitchFamily="18" charset="0"/>
              </a:rPr>
              <a:t>int</a:t>
            </a:r>
            <a:r>
              <a:rPr lang="tr-TR" sz="22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 1sayi=</a:t>
            </a:r>
            <a:r>
              <a:rPr lang="tr-TR" sz="2200" b="1" dirty="0">
                <a:solidFill>
                  <a:srgbClr val="70AD47"/>
                </a:solidFill>
                <a:effectLst/>
                <a:latin typeface="Century Gothic" panose="020B0502020202020204" pitchFamily="34" charset="0"/>
                <a:ea typeface="Calibri" panose="020F0502020204030204" pitchFamily="34" charset="0"/>
                <a:cs typeface="Times New Roman" panose="02020603050405020304" pitchFamily="18" charset="0"/>
              </a:rPr>
              <a:t>25</a:t>
            </a:r>
            <a:r>
              <a:rPr lang="tr-TR" sz="22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  //Bu yanlış bir kullanımdır.</a:t>
            </a:r>
            <a:endParaRPr lang="tr-TR" sz="2200" dirty="0">
              <a:effectLst/>
              <a:latin typeface="Century Gothic" panose="020B0502020202020204" pitchFamily="34" charset="0"/>
              <a:ea typeface="Calibri" panose="020F0502020204030204" pitchFamily="34" charset="0"/>
              <a:cs typeface="Times New Roman" panose="02020603050405020304" pitchFamily="18" charset="0"/>
            </a:endParaRPr>
          </a:p>
          <a:p>
            <a:pPr marL="742950" fontAlgn="base">
              <a:lnSpc>
                <a:spcPts val="1620"/>
              </a:lnSpc>
              <a:spcAft>
                <a:spcPts val="800"/>
              </a:spcAft>
            </a:pP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fontAlgn="base">
              <a:lnSpc>
                <a:spcPts val="1620"/>
              </a:lnSpc>
              <a:spcAft>
                <a:spcPts val="800"/>
              </a:spcAft>
            </a:pP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fontAlgn="base">
              <a:lnSpc>
                <a:spcPts val="1620"/>
              </a:lnSpc>
              <a:spcAft>
                <a:spcPts val="800"/>
              </a:spcAft>
            </a:pP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1000"/>
              </a:spcBef>
              <a:spcAft>
                <a:spcPts val="0"/>
              </a:spcAft>
              <a:buSzPts val="1800"/>
              <a:buNone/>
            </a:pPr>
            <a:endParaRPr lang="tr-TR" sz="2000" b="1" dirty="0"/>
          </a:p>
        </p:txBody>
      </p:sp>
    </p:spTree>
    <p:extLst>
      <p:ext uri="{BB962C8B-B14F-4D97-AF65-F5344CB8AC3E}">
        <p14:creationId xmlns:p14="http://schemas.microsoft.com/office/powerpoint/2010/main" val="583342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633046"/>
            <a:ext cx="8911687" cy="106492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Java Değişken Tanımlama Kuralları</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11</a:t>
            </a:fld>
            <a:endParaRPr lang="tr-TR"/>
          </a:p>
        </p:txBody>
      </p:sp>
      <p:sp>
        <p:nvSpPr>
          <p:cNvPr id="223" name="Google Shape;223;p6"/>
          <p:cNvSpPr txBox="1">
            <a:spLocks noGrp="1"/>
          </p:cNvSpPr>
          <p:nvPr>
            <p:ph type="body" idx="1"/>
          </p:nvPr>
        </p:nvSpPr>
        <p:spPr>
          <a:xfrm>
            <a:off x="907627" y="1579883"/>
            <a:ext cx="10958730" cy="3193366"/>
          </a:xfrm>
          <a:prstGeom prst="rect">
            <a:avLst/>
          </a:prstGeom>
          <a:noFill/>
          <a:ln>
            <a:noFill/>
          </a:ln>
        </p:spPr>
        <p:txBody>
          <a:bodyPr spcFirstLastPara="1" wrap="square" lIns="91425" tIns="45700" rIns="91425" bIns="45700" anchor="t" anchorCtr="0">
            <a:normAutofit/>
          </a:bodyPr>
          <a:lstStyle/>
          <a:p>
            <a:pPr marL="342900" lvl="0" indent="-342900" fontAlgn="base">
              <a:lnSpc>
                <a:spcPct val="110000"/>
              </a:lnSpc>
              <a:spcAft>
                <a:spcPts val="800"/>
              </a:spcAft>
              <a:buSzPts val="1000"/>
              <a:buFont typeface="Symbol" panose="05050102010706020507" pitchFamily="18" charset="2"/>
              <a:buChar char=""/>
              <a:tabLst>
                <a:tab pos="457200" algn="l"/>
              </a:tabLst>
            </a:pPr>
            <a:r>
              <a:rPr lang="tr-TR" sz="22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Anahtar sözcükler kullanılmaz.</a:t>
            </a:r>
          </a:p>
          <a:p>
            <a:pPr marL="0" lvl="0" indent="0" fontAlgn="base">
              <a:lnSpc>
                <a:spcPct val="110000"/>
              </a:lnSpc>
              <a:spcAft>
                <a:spcPts val="800"/>
              </a:spcAft>
              <a:buSzPts val="1000"/>
              <a:tabLst>
                <a:tab pos="457200" algn="l"/>
              </a:tabLst>
            </a:pPr>
            <a:r>
              <a:rPr lang="tr-TR" sz="2200" b="1" dirty="0">
                <a:solidFill>
                  <a:srgbClr val="4472C4"/>
                </a:solidFill>
                <a:effectLst/>
                <a:latin typeface="Century Gothic" panose="020B0502020202020204" pitchFamily="34" charset="0"/>
                <a:ea typeface="Calibri" panose="020F0502020204030204" pitchFamily="34" charset="0"/>
                <a:cs typeface="Times New Roman" panose="02020603050405020304" pitchFamily="18" charset="0"/>
              </a:rPr>
              <a:t>	</a:t>
            </a:r>
            <a:r>
              <a:rPr lang="tr-TR" sz="2200" b="1" dirty="0" err="1">
                <a:solidFill>
                  <a:srgbClr val="4472C4"/>
                </a:solidFill>
                <a:effectLst/>
                <a:latin typeface="Century Gothic" panose="020B0502020202020204" pitchFamily="34" charset="0"/>
                <a:ea typeface="Calibri" panose="020F0502020204030204" pitchFamily="34" charset="0"/>
                <a:cs typeface="Times New Roman" panose="02020603050405020304" pitchFamily="18" charset="0"/>
              </a:rPr>
              <a:t>int</a:t>
            </a:r>
            <a:r>
              <a:rPr lang="tr-TR" sz="22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 </a:t>
            </a:r>
            <a:r>
              <a:rPr lang="tr-TR" sz="2200" dirty="0" err="1">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class</a:t>
            </a:r>
            <a:r>
              <a:rPr lang="tr-TR" sz="22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a:t>
            </a:r>
            <a:r>
              <a:rPr lang="tr-TR" sz="2200" b="1" dirty="0">
                <a:solidFill>
                  <a:srgbClr val="70AD47"/>
                </a:solidFill>
                <a:effectLst/>
                <a:latin typeface="Century Gothic" panose="020B0502020202020204" pitchFamily="34" charset="0"/>
                <a:ea typeface="Calibri" panose="020F0502020204030204" pitchFamily="34" charset="0"/>
                <a:cs typeface="Times New Roman" panose="02020603050405020304" pitchFamily="18" charset="0"/>
              </a:rPr>
              <a:t>25</a:t>
            </a:r>
            <a:r>
              <a:rPr lang="tr-TR" sz="22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  //Bu yanlış bir kullanımdır.</a:t>
            </a:r>
            <a:endParaRPr lang="tr-TR" sz="220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fontAlgn="base">
              <a:lnSpc>
                <a:spcPct val="110000"/>
              </a:lnSpc>
              <a:spcAft>
                <a:spcPts val="800"/>
              </a:spcAft>
              <a:buSzPts val="1000"/>
              <a:buFont typeface="Symbol" panose="05050102010706020507" pitchFamily="18" charset="2"/>
              <a:buChar char=""/>
              <a:tabLst>
                <a:tab pos="457200" algn="l"/>
              </a:tabLst>
            </a:pPr>
            <a:r>
              <a:rPr lang="tr-TR" sz="22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Java’da adlar büyük-küçük harf ayrımına duyarlıdır.</a:t>
            </a:r>
          </a:p>
          <a:p>
            <a:pPr marL="0" lvl="0" indent="0" fontAlgn="base">
              <a:lnSpc>
                <a:spcPct val="110000"/>
              </a:lnSpc>
              <a:spcAft>
                <a:spcPts val="800"/>
              </a:spcAft>
              <a:buSzPts val="1000"/>
              <a:tabLst>
                <a:tab pos="457200" algn="l"/>
              </a:tabLst>
            </a:pPr>
            <a:r>
              <a:rPr lang="tr-TR" sz="2200" b="1" dirty="0">
                <a:solidFill>
                  <a:srgbClr val="4472C4"/>
                </a:solidFill>
                <a:effectLst/>
                <a:latin typeface="Century Gothic" panose="020B0502020202020204" pitchFamily="34" charset="0"/>
                <a:ea typeface="Calibri" panose="020F0502020204030204" pitchFamily="34" charset="0"/>
                <a:cs typeface="Times New Roman" panose="02020603050405020304" pitchFamily="18" charset="0"/>
              </a:rPr>
              <a:t>	</a:t>
            </a:r>
            <a:r>
              <a:rPr lang="tr-TR" sz="2200" b="1" dirty="0" err="1">
                <a:solidFill>
                  <a:srgbClr val="4472C4"/>
                </a:solidFill>
                <a:effectLst/>
                <a:latin typeface="Century Gothic" panose="020B0502020202020204" pitchFamily="34" charset="0"/>
                <a:ea typeface="Calibri" panose="020F0502020204030204" pitchFamily="34" charset="0"/>
                <a:cs typeface="Times New Roman" panose="02020603050405020304" pitchFamily="18" charset="0"/>
              </a:rPr>
              <a:t>int</a:t>
            </a:r>
            <a:r>
              <a:rPr lang="tr-TR" sz="22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 </a:t>
            </a:r>
            <a:r>
              <a:rPr lang="tr-TR" sz="2200" dirty="0" err="1">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Sayi</a:t>
            </a:r>
            <a:r>
              <a:rPr lang="tr-TR" sz="22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a:t>
            </a:r>
            <a:r>
              <a:rPr lang="tr-TR" sz="2200" b="1" dirty="0">
                <a:solidFill>
                  <a:srgbClr val="70AD47"/>
                </a:solidFill>
                <a:effectLst/>
                <a:latin typeface="Century Gothic" panose="020B0502020202020204" pitchFamily="34" charset="0"/>
                <a:ea typeface="Calibri" panose="020F0502020204030204" pitchFamily="34" charset="0"/>
                <a:cs typeface="Times New Roman" panose="02020603050405020304" pitchFamily="18" charset="0"/>
              </a:rPr>
              <a:t>215, </a:t>
            </a:r>
            <a:r>
              <a:rPr lang="tr-TR" sz="2200" dirty="0" err="1">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sayi</a:t>
            </a:r>
            <a:r>
              <a:rPr lang="tr-TR" sz="22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a:t>
            </a:r>
            <a:r>
              <a:rPr lang="tr-TR" sz="2200" b="1" dirty="0">
                <a:solidFill>
                  <a:srgbClr val="70AD47"/>
                </a:solidFill>
                <a:effectLst/>
                <a:latin typeface="Century Gothic" panose="020B0502020202020204" pitchFamily="34" charset="0"/>
                <a:ea typeface="Calibri" panose="020F0502020204030204" pitchFamily="34" charset="0"/>
                <a:cs typeface="Times New Roman" panose="02020603050405020304" pitchFamily="18" charset="0"/>
              </a:rPr>
              <a:t>216 </a:t>
            </a:r>
            <a:r>
              <a:rPr lang="tr-TR" sz="22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  //ikisi birbirinden farklıdır.</a:t>
            </a:r>
            <a:endParaRPr lang="tr-TR" sz="2200" dirty="0">
              <a:effectLst/>
              <a:latin typeface="Century Gothic" panose="020B0502020202020204" pitchFamily="34" charset="0"/>
              <a:ea typeface="Calibri" panose="020F0502020204030204" pitchFamily="34" charset="0"/>
              <a:cs typeface="Times New Roman" panose="02020603050405020304" pitchFamily="18" charset="0"/>
            </a:endParaRPr>
          </a:p>
          <a:p>
            <a:pPr marL="742950" fontAlgn="base">
              <a:lnSpc>
                <a:spcPts val="1620"/>
              </a:lnSpc>
              <a:spcAft>
                <a:spcPts val="800"/>
              </a:spcAft>
            </a:pP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fontAlgn="base">
              <a:lnSpc>
                <a:spcPts val="1620"/>
              </a:lnSpc>
              <a:spcAft>
                <a:spcPts val="800"/>
              </a:spcAft>
            </a:pP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fontAlgn="base">
              <a:lnSpc>
                <a:spcPts val="1620"/>
              </a:lnSpc>
              <a:spcAft>
                <a:spcPts val="800"/>
              </a:spcAft>
            </a:pP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1000"/>
              </a:spcBef>
              <a:spcAft>
                <a:spcPts val="0"/>
              </a:spcAft>
              <a:buSzPts val="1800"/>
              <a:buNone/>
            </a:pPr>
            <a:endParaRPr lang="tr-TR" sz="2000" b="1" dirty="0"/>
          </a:p>
        </p:txBody>
      </p:sp>
    </p:spTree>
    <p:extLst>
      <p:ext uri="{BB962C8B-B14F-4D97-AF65-F5344CB8AC3E}">
        <p14:creationId xmlns:p14="http://schemas.microsoft.com/office/powerpoint/2010/main" val="2220641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Java’da Veri Tipleri ve Değişkenler</a:t>
            </a:r>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12</a:t>
            </a:fld>
            <a:endParaRPr lang="tr-TR"/>
          </a:p>
        </p:txBody>
      </p:sp>
      <p:sp>
        <p:nvSpPr>
          <p:cNvPr id="215" name="Google Shape;215;p5"/>
          <p:cNvSpPr txBox="1">
            <a:spLocks noGrp="1"/>
          </p:cNvSpPr>
          <p:nvPr>
            <p:ph type="body" idx="1"/>
          </p:nvPr>
        </p:nvSpPr>
        <p:spPr>
          <a:xfrm>
            <a:off x="1688122" y="1314884"/>
            <a:ext cx="9720776" cy="5184387"/>
          </a:xfrm>
          <a:prstGeom prst="rect">
            <a:avLst/>
          </a:prstGeom>
          <a:noFill/>
          <a:ln>
            <a:noFill/>
          </a:ln>
        </p:spPr>
        <p:txBody>
          <a:bodyPr spcFirstLastPara="1" wrap="square" lIns="91425" tIns="45700" rIns="91425" bIns="45700" anchor="t" anchorCtr="0">
            <a:normAutofit/>
          </a:bodyPr>
          <a:lstStyle/>
          <a:p>
            <a:pPr marL="0" indent="0" algn="just"/>
            <a:r>
              <a:rPr lang="tr-TR" sz="2000" b="1" dirty="0"/>
              <a:t>Referans Veri Tipleri</a:t>
            </a:r>
          </a:p>
          <a:p>
            <a:pPr marL="0" indent="0" algn="just"/>
            <a:r>
              <a:rPr lang="tr-TR" sz="2000" b="1" i="1" dirty="0" err="1"/>
              <a:t>Array</a:t>
            </a:r>
            <a:r>
              <a:rPr lang="tr-TR" sz="2000" b="1" i="1" dirty="0"/>
              <a:t>, </a:t>
            </a:r>
            <a:r>
              <a:rPr lang="tr-TR" sz="2000" b="1" i="1" dirty="0" err="1"/>
              <a:t>Interface</a:t>
            </a:r>
            <a:r>
              <a:rPr lang="tr-TR" sz="2000" b="1" i="1" dirty="0"/>
              <a:t> ve Class </a:t>
            </a:r>
            <a:r>
              <a:rPr lang="tr-TR" sz="2000" dirty="0"/>
              <a:t>olarak tanımlayabileceğimiz 3 referans tipi mevcuttur. Referans tiplerde, ilkel tiplerden farklı olarak yapılan işlemler değişkenin kendisi ile yapılır. Referans veri tiplerinde değişkenlerin adresleri tutulur. Tanımlamak için </a:t>
            </a:r>
            <a:r>
              <a:rPr lang="tr-TR" sz="2000" dirty="0" err="1"/>
              <a:t>new</a:t>
            </a:r>
            <a:r>
              <a:rPr lang="tr-TR" sz="2000" dirty="0"/>
              <a:t> anahtar sözcüğü kullanılır. Son olarak referans tipler belleğin </a:t>
            </a:r>
            <a:r>
              <a:rPr lang="tr-TR" sz="2000" b="1" dirty="0" err="1"/>
              <a:t>heap</a:t>
            </a:r>
            <a:r>
              <a:rPr lang="tr-TR" sz="2000" dirty="0"/>
              <a:t> alanında tutulurlar.</a:t>
            </a:r>
            <a:endParaRPr lang="tr-TR" sz="2000" b="1" u="sng" dirty="0"/>
          </a:p>
          <a:p>
            <a:pPr marL="0" indent="0" algn="just"/>
            <a:r>
              <a:rPr lang="tr-TR" sz="2000" b="1" dirty="0" err="1"/>
              <a:t>Null</a:t>
            </a:r>
            <a:r>
              <a:rPr lang="tr-TR" sz="2000" b="1" dirty="0"/>
              <a:t>  Veri Tipi</a:t>
            </a:r>
          </a:p>
          <a:p>
            <a:pPr marL="0" indent="0" algn="just"/>
            <a:r>
              <a:rPr lang="tr-TR" sz="2000" dirty="0" err="1"/>
              <a:t>Null</a:t>
            </a:r>
            <a:r>
              <a:rPr lang="tr-TR" sz="2000" dirty="0"/>
              <a:t>, herhangi bir değere sahip olmama durumuna verilen isimdir.</a:t>
            </a:r>
          </a:p>
          <a:p>
            <a:pPr marL="0" indent="0" algn="just"/>
            <a:endParaRPr lang="tr-TR" sz="2000" dirty="0"/>
          </a:p>
        </p:txBody>
      </p:sp>
    </p:spTree>
    <p:extLst>
      <p:ext uri="{BB962C8B-B14F-4D97-AF65-F5344CB8AC3E}">
        <p14:creationId xmlns:p14="http://schemas.microsoft.com/office/powerpoint/2010/main" val="3083530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966193" y="656227"/>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Örnek</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13</a:t>
            </a:fld>
            <a:endParaRPr lang="tr-TR"/>
          </a:p>
        </p:txBody>
      </p:sp>
      <p:sp>
        <p:nvSpPr>
          <p:cNvPr id="223" name="Google Shape;223;p6"/>
          <p:cNvSpPr txBox="1">
            <a:spLocks noGrp="1"/>
          </p:cNvSpPr>
          <p:nvPr>
            <p:ph type="body" idx="1"/>
          </p:nvPr>
        </p:nvSpPr>
        <p:spPr>
          <a:xfrm>
            <a:off x="3151163" y="1152907"/>
            <a:ext cx="4178106" cy="5338689"/>
          </a:xfrm>
          <a:prstGeom prst="rect">
            <a:avLst/>
          </a:prstGeom>
          <a:noFill/>
          <a:ln>
            <a:noFill/>
          </a:ln>
        </p:spPr>
        <p:txBody>
          <a:bodyPr spcFirstLastPara="1" wrap="square" lIns="91425" tIns="45700" rIns="91425" bIns="45700" anchor="t" anchorCtr="0">
            <a:normAutofit/>
          </a:bodyPr>
          <a:lstStyle/>
          <a:p>
            <a:pPr marL="742950" fontAlgn="base">
              <a:lnSpc>
                <a:spcPts val="1620"/>
              </a:lnSpc>
              <a:spcAft>
                <a:spcPts val="800"/>
              </a:spcAft>
            </a:pP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Byte</a:t>
            </a:r>
            <a:r>
              <a:rPr lang="tr-TR" sz="2400" b="1" dirty="0">
                <a:effectLst/>
                <a:latin typeface="Calibri" panose="020F0502020204030204" pitchFamily="34" charset="0"/>
                <a:ea typeface="Calibri" panose="020F0502020204030204" pitchFamily="34" charset="0"/>
                <a:cs typeface="Times New Roman" panose="02020603050405020304" pitchFamily="18" charset="0"/>
              </a:rPr>
              <a:t> Değeri: 4</a:t>
            </a:r>
          </a:p>
          <a:p>
            <a:pPr marL="742950" fontAlgn="base">
              <a:lnSpc>
                <a:spcPts val="1620"/>
              </a:lnSpc>
              <a:spcAft>
                <a:spcPts val="800"/>
              </a:spcAft>
            </a:pP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Short</a:t>
            </a:r>
            <a:r>
              <a:rPr lang="tr-TR" sz="2400" b="1" dirty="0">
                <a:effectLst/>
                <a:latin typeface="Calibri" panose="020F0502020204030204" pitchFamily="34" charset="0"/>
                <a:ea typeface="Calibri" panose="020F0502020204030204" pitchFamily="34" charset="0"/>
                <a:cs typeface="Times New Roman" panose="02020603050405020304" pitchFamily="18" charset="0"/>
              </a:rPr>
              <a:t> Değeri: 257</a:t>
            </a:r>
          </a:p>
          <a:p>
            <a:pPr marL="742950" fontAlgn="base">
              <a:lnSpc>
                <a:spcPts val="1620"/>
              </a:lnSpc>
              <a:spcAft>
                <a:spcPts val="800"/>
              </a:spcAft>
            </a:pP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Integer</a:t>
            </a:r>
            <a:r>
              <a:rPr lang="tr-TR" sz="2400" b="1" dirty="0">
                <a:effectLst/>
                <a:latin typeface="Calibri" panose="020F0502020204030204" pitchFamily="34" charset="0"/>
                <a:ea typeface="Calibri" panose="020F0502020204030204" pitchFamily="34" charset="0"/>
                <a:cs typeface="Times New Roman" panose="02020603050405020304" pitchFamily="18" charset="0"/>
              </a:rPr>
              <a:t> Değeri: 1453</a:t>
            </a:r>
          </a:p>
          <a:p>
            <a:pPr marL="742950" fontAlgn="base">
              <a:lnSpc>
                <a:spcPts val="1620"/>
              </a:lnSpc>
              <a:spcAft>
                <a:spcPts val="800"/>
              </a:spcAft>
            </a:pP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Long</a:t>
            </a:r>
            <a:r>
              <a:rPr lang="tr-TR" sz="2400" b="1" dirty="0">
                <a:effectLst/>
                <a:latin typeface="Calibri" panose="020F0502020204030204" pitchFamily="34" charset="0"/>
                <a:ea typeface="Calibri" panose="020F0502020204030204" pitchFamily="34" charset="0"/>
                <a:cs typeface="Times New Roman" panose="02020603050405020304" pitchFamily="18" charset="0"/>
              </a:rPr>
              <a:t> Değeri: 1233278</a:t>
            </a:r>
          </a:p>
          <a:p>
            <a:pPr marL="742950" fontAlgn="base">
              <a:lnSpc>
                <a:spcPts val="1620"/>
              </a:lnSpc>
              <a:spcAft>
                <a:spcPts val="800"/>
              </a:spcAft>
            </a:pP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Float</a:t>
            </a:r>
            <a:r>
              <a:rPr lang="tr-TR" sz="2400" b="1" dirty="0">
                <a:effectLst/>
                <a:latin typeface="Calibri" panose="020F0502020204030204" pitchFamily="34" charset="0"/>
                <a:ea typeface="Calibri" panose="020F0502020204030204" pitchFamily="34" charset="0"/>
                <a:cs typeface="Times New Roman" panose="02020603050405020304" pitchFamily="18" charset="0"/>
              </a:rPr>
              <a:t> </a:t>
            </a: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Degeri</a:t>
            </a:r>
            <a:r>
              <a:rPr lang="tr-TR" sz="2400" b="1" dirty="0">
                <a:effectLst/>
                <a:latin typeface="Calibri" panose="020F0502020204030204" pitchFamily="34" charset="0"/>
                <a:ea typeface="Calibri" panose="020F0502020204030204" pitchFamily="34" charset="0"/>
                <a:cs typeface="Times New Roman" panose="02020603050405020304" pitchFamily="18" charset="0"/>
              </a:rPr>
              <a:t>: 434.54</a:t>
            </a:r>
          </a:p>
          <a:p>
            <a:pPr marL="742950" fontAlgn="base">
              <a:lnSpc>
                <a:spcPts val="1620"/>
              </a:lnSpc>
              <a:spcAft>
                <a:spcPts val="800"/>
              </a:spcAft>
            </a:pP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Double</a:t>
            </a:r>
            <a:r>
              <a:rPr lang="tr-TR" sz="2400" b="1" dirty="0">
                <a:effectLst/>
                <a:latin typeface="Calibri" panose="020F0502020204030204" pitchFamily="34" charset="0"/>
                <a:ea typeface="Calibri" panose="020F0502020204030204" pitchFamily="34" charset="0"/>
                <a:cs typeface="Times New Roman" panose="02020603050405020304" pitchFamily="18" charset="0"/>
              </a:rPr>
              <a:t> </a:t>
            </a: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Degeri</a:t>
            </a:r>
            <a:r>
              <a:rPr lang="tr-TR" sz="2400" b="1" dirty="0">
                <a:effectLst/>
                <a:latin typeface="Calibri" panose="020F0502020204030204" pitchFamily="34" charset="0"/>
                <a:ea typeface="Calibri" panose="020F0502020204030204" pitchFamily="34" charset="0"/>
                <a:cs typeface="Times New Roman" panose="02020603050405020304" pitchFamily="18" charset="0"/>
              </a:rPr>
              <a:t>: 34.2</a:t>
            </a:r>
          </a:p>
          <a:p>
            <a:pPr marL="742950" fontAlgn="base">
              <a:lnSpc>
                <a:spcPts val="1620"/>
              </a:lnSpc>
              <a:spcAft>
                <a:spcPts val="800"/>
              </a:spcAft>
            </a:pP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Char</a:t>
            </a:r>
            <a:r>
              <a:rPr lang="tr-TR" sz="2400" b="1" dirty="0">
                <a:effectLst/>
                <a:latin typeface="Calibri" panose="020F0502020204030204" pitchFamily="34" charset="0"/>
                <a:ea typeface="Calibri" panose="020F0502020204030204" pitchFamily="34" charset="0"/>
                <a:cs typeface="Times New Roman" panose="02020603050405020304" pitchFamily="18" charset="0"/>
              </a:rPr>
              <a:t> </a:t>
            </a: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Degeri</a:t>
            </a:r>
            <a:r>
              <a:rPr lang="tr-TR" sz="2400" b="1" dirty="0">
                <a:effectLst/>
                <a:latin typeface="Calibri" panose="020F0502020204030204" pitchFamily="34" charset="0"/>
                <a:ea typeface="Calibri" panose="020F0502020204030204" pitchFamily="34" charset="0"/>
                <a:cs typeface="Times New Roman" panose="02020603050405020304" pitchFamily="18" charset="0"/>
              </a:rPr>
              <a:t> 1: N</a:t>
            </a:r>
          </a:p>
          <a:p>
            <a:pPr marL="742950" fontAlgn="base">
              <a:lnSpc>
                <a:spcPts val="1620"/>
              </a:lnSpc>
              <a:spcAft>
                <a:spcPts val="800"/>
              </a:spcAft>
            </a:pP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Char</a:t>
            </a:r>
            <a:r>
              <a:rPr lang="tr-TR" sz="2400" b="1" dirty="0">
                <a:effectLst/>
                <a:latin typeface="Calibri" panose="020F0502020204030204" pitchFamily="34" charset="0"/>
                <a:ea typeface="Calibri" panose="020F0502020204030204" pitchFamily="34" charset="0"/>
                <a:cs typeface="Times New Roman" panose="02020603050405020304" pitchFamily="18" charset="0"/>
              </a:rPr>
              <a:t> </a:t>
            </a: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Degeri</a:t>
            </a:r>
            <a:r>
              <a:rPr lang="tr-TR" sz="2400" b="1" dirty="0">
                <a:effectLst/>
                <a:latin typeface="Calibri" panose="020F0502020204030204" pitchFamily="34" charset="0"/>
                <a:ea typeface="Calibri" panose="020F0502020204030204" pitchFamily="34" charset="0"/>
                <a:cs typeface="Times New Roman" panose="02020603050405020304" pitchFamily="18" charset="0"/>
              </a:rPr>
              <a:t> 2: N</a:t>
            </a:r>
          </a:p>
          <a:p>
            <a:pPr marL="742950" fontAlgn="base">
              <a:lnSpc>
                <a:spcPts val="1620"/>
              </a:lnSpc>
              <a:spcAft>
                <a:spcPts val="800"/>
              </a:spcAft>
            </a:pP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Boolean</a:t>
            </a:r>
            <a:r>
              <a:rPr lang="tr-TR" sz="2400" b="1" dirty="0">
                <a:effectLst/>
                <a:latin typeface="Calibri" panose="020F0502020204030204" pitchFamily="34" charset="0"/>
                <a:ea typeface="Calibri" panose="020F0502020204030204" pitchFamily="34" charset="0"/>
                <a:cs typeface="Times New Roman" panose="02020603050405020304" pitchFamily="18" charset="0"/>
              </a:rPr>
              <a:t> </a:t>
            </a: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Dogru</a:t>
            </a:r>
            <a:r>
              <a:rPr lang="tr-TR" sz="2400" b="1" dirty="0">
                <a:effectLst/>
                <a:latin typeface="Calibri" panose="020F0502020204030204" pitchFamily="34" charset="0"/>
                <a:ea typeface="Calibri" panose="020F0502020204030204" pitchFamily="34" charset="0"/>
                <a:cs typeface="Times New Roman" panose="02020603050405020304" pitchFamily="18" charset="0"/>
              </a:rPr>
              <a:t>: </a:t>
            </a: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true</a:t>
            </a:r>
            <a:endParaRPr lang="tr-TR" sz="2400" b="1" dirty="0">
              <a:effectLst/>
              <a:latin typeface="Calibri" panose="020F0502020204030204" pitchFamily="34" charset="0"/>
              <a:ea typeface="Calibri" panose="020F0502020204030204" pitchFamily="34" charset="0"/>
              <a:cs typeface="Times New Roman" panose="02020603050405020304" pitchFamily="18" charset="0"/>
            </a:endParaRPr>
          </a:p>
          <a:p>
            <a:pPr marL="742950" fontAlgn="base">
              <a:lnSpc>
                <a:spcPts val="1620"/>
              </a:lnSpc>
              <a:spcAft>
                <a:spcPts val="800"/>
              </a:spcAft>
            </a:pP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Boolean</a:t>
            </a:r>
            <a:r>
              <a:rPr lang="tr-TR" sz="2400" b="1" dirty="0">
                <a:effectLst/>
                <a:latin typeface="Calibri" panose="020F0502020204030204" pitchFamily="34" charset="0"/>
                <a:ea typeface="Calibri" panose="020F0502020204030204" pitchFamily="34" charset="0"/>
                <a:cs typeface="Times New Roman" panose="02020603050405020304" pitchFamily="18" charset="0"/>
              </a:rPr>
              <a:t> </a:t>
            </a: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Yanlis</a:t>
            </a:r>
            <a:r>
              <a:rPr lang="tr-TR" sz="2400" b="1" dirty="0">
                <a:effectLst/>
                <a:latin typeface="Calibri" panose="020F0502020204030204" pitchFamily="34" charset="0"/>
                <a:ea typeface="Calibri" panose="020F0502020204030204" pitchFamily="34" charset="0"/>
                <a:cs typeface="Times New Roman" panose="02020603050405020304" pitchFamily="18" charset="0"/>
              </a:rPr>
              <a:t>: </a:t>
            </a: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false</a:t>
            </a:r>
            <a:endParaRPr lang="tr-TR" sz="2400" b="1" dirty="0">
              <a:effectLst/>
              <a:latin typeface="Calibri" panose="020F0502020204030204" pitchFamily="34" charset="0"/>
              <a:ea typeface="Calibri" panose="020F0502020204030204" pitchFamily="34" charset="0"/>
              <a:cs typeface="Times New Roman" panose="02020603050405020304" pitchFamily="18" charset="0"/>
            </a:endParaRPr>
          </a:p>
          <a:p>
            <a:pPr marL="742950" fontAlgn="base">
              <a:lnSpc>
                <a:spcPts val="1620"/>
              </a:lnSpc>
              <a:spcAft>
                <a:spcPts val="800"/>
              </a:spcAft>
            </a:pPr>
            <a:r>
              <a:rPr lang="tr-TR" sz="2400" b="1" dirty="0">
                <a:effectLst/>
                <a:latin typeface="Calibri" panose="020F0502020204030204" pitchFamily="34" charset="0"/>
                <a:ea typeface="Calibri" panose="020F0502020204030204" pitchFamily="34" charset="0"/>
                <a:cs typeface="Times New Roman" panose="02020603050405020304" pitchFamily="18" charset="0"/>
              </a:rPr>
              <a:t>Osman CEYLAN</a:t>
            </a:r>
            <a:endParaRPr lang="tr-TR" sz="2400" b="1" dirty="0"/>
          </a:p>
        </p:txBody>
      </p:sp>
    </p:spTree>
    <p:extLst>
      <p:ext uri="{BB962C8B-B14F-4D97-AF65-F5344CB8AC3E}">
        <p14:creationId xmlns:p14="http://schemas.microsoft.com/office/powerpoint/2010/main" val="2681782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166624" y="795569"/>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Yardımcı Kaynaklar</a:t>
            </a:r>
            <a:endParaRPr b="1" dirty="0"/>
          </a:p>
        </p:txBody>
      </p:sp>
      <p:sp>
        <p:nvSpPr>
          <p:cNvPr id="530" name="Google Shape;530;p45"/>
          <p:cNvSpPr txBox="1">
            <a:spLocks noGrp="1"/>
          </p:cNvSpPr>
          <p:nvPr>
            <p:ph type="body" idx="1"/>
          </p:nvPr>
        </p:nvSpPr>
        <p:spPr>
          <a:xfrm>
            <a:off x="2623717" y="1795596"/>
            <a:ext cx="8915400" cy="3777622"/>
          </a:xfrm>
          <a:prstGeom prst="rect">
            <a:avLst/>
          </a:prstGeom>
          <a:noFill/>
          <a:ln>
            <a:noFill/>
          </a:ln>
        </p:spPr>
        <p:txBody>
          <a:bodyPr spcFirstLastPara="1" wrap="square" lIns="91425" tIns="45700" rIns="91425" bIns="45700" anchor="t" anchorCtr="0">
            <a:normAutofit/>
          </a:bodyPr>
          <a:lstStyle/>
          <a:p>
            <a:pPr marL="571500" lvl="0" indent="-457200" algn="l" rtl="0">
              <a:spcBef>
                <a:spcPts val="1000"/>
              </a:spcBef>
              <a:spcAft>
                <a:spcPts val="0"/>
              </a:spcAft>
              <a:buSzPts val="1800"/>
              <a:buAutoNum type="arabicPeriod"/>
            </a:pPr>
            <a:r>
              <a:rPr lang="tr-TR" sz="2400" b="1" dirty="0">
                <a:hlinkClick r:id="rId3"/>
              </a:rPr>
              <a:t>https://medium.com/gokhanyavas/</a:t>
            </a:r>
            <a:endParaRPr lang="tr-TR" sz="2400" b="1" dirty="0"/>
          </a:p>
          <a:p>
            <a:pPr marL="342900" lvl="0" indent="-228600" algn="l" rtl="0">
              <a:spcBef>
                <a:spcPts val="1000"/>
              </a:spcBef>
              <a:spcAft>
                <a:spcPts val="0"/>
              </a:spcAft>
              <a:buSzPts val="1800"/>
              <a:buNone/>
            </a:pPr>
            <a:r>
              <a:rPr lang="tr-TR" sz="2400" b="1" dirty="0"/>
              <a:t>2. </a:t>
            </a:r>
            <a:r>
              <a:rPr lang="tr-TR" sz="2400" b="1" dirty="0">
                <a:hlinkClick r:id="rId4"/>
              </a:rPr>
              <a:t>https://www.mobilhanem.com/</a:t>
            </a:r>
            <a:endParaRPr lang="tr-TR" sz="2400" b="1" dirty="0"/>
          </a:p>
          <a:p>
            <a:pPr marL="342900" lvl="0" indent="-228600" algn="l" rtl="0">
              <a:spcBef>
                <a:spcPts val="1000"/>
              </a:spcBef>
              <a:spcAft>
                <a:spcPts val="0"/>
              </a:spcAft>
              <a:buSzPts val="1800"/>
              <a:buNone/>
            </a:pPr>
            <a:r>
              <a:rPr lang="tr-TR" sz="2400" b="1" dirty="0"/>
              <a:t>3. </a:t>
            </a:r>
            <a:r>
              <a:rPr lang="tr-TR" sz="2400" b="1" dirty="0">
                <a:hlinkClick r:id="rId5"/>
              </a:rPr>
              <a:t>https://www.kodkampusu.com/</a:t>
            </a:r>
            <a:endParaRPr lang="tr-TR" sz="2400" b="1" dirty="0"/>
          </a:p>
          <a:p>
            <a:pPr marL="342900" lvl="0" indent="-228600" algn="l" rtl="0">
              <a:spcBef>
                <a:spcPts val="1000"/>
              </a:spcBef>
              <a:spcAft>
                <a:spcPts val="0"/>
              </a:spcAft>
              <a:buSzPts val="1800"/>
              <a:buNone/>
            </a:pPr>
            <a:r>
              <a:rPr lang="tr-TR" sz="2400" b="1" dirty="0"/>
              <a:t>4. </a:t>
            </a:r>
            <a:r>
              <a:rPr lang="tr-TR" sz="2400" b="1" dirty="0">
                <a:hlinkClick r:id="rId6"/>
              </a:rPr>
              <a:t>http://www.baskent.edu.tr/~tkaracay/</a:t>
            </a:r>
            <a:endParaRPr lang="tr-TR" sz="2400" b="1" dirty="0"/>
          </a:p>
          <a:p>
            <a:pPr marL="342900" lvl="0" indent="-228600" algn="l" rtl="0">
              <a:spcBef>
                <a:spcPts val="1000"/>
              </a:spcBef>
              <a:spcAft>
                <a:spcPts val="0"/>
              </a:spcAft>
              <a:buSzPts val="1800"/>
              <a:buNone/>
            </a:pPr>
            <a:r>
              <a:rPr lang="tr-TR" sz="2400" b="1" dirty="0"/>
              <a:t>5. </a:t>
            </a:r>
            <a:r>
              <a:rPr lang="tr-TR" sz="2400" b="1" dirty="0">
                <a:hlinkClick r:id="rId7"/>
              </a:rPr>
              <a:t>https://emrecelen.com.tr/</a:t>
            </a:r>
            <a:endParaRPr lang="tr-TR" sz="2400" b="1" dirty="0"/>
          </a:p>
          <a:p>
            <a:pPr marL="342900" lvl="0" indent="-228600" algn="l" rtl="0">
              <a:spcBef>
                <a:spcPts val="1000"/>
              </a:spcBef>
              <a:spcAft>
                <a:spcPts val="0"/>
              </a:spcAft>
              <a:buSzPts val="1800"/>
              <a:buNone/>
            </a:pPr>
            <a:r>
              <a:rPr lang="tr-TR" sz="2400" b="1" dirty="0"/>
              <a:t>6. </a:t>
            </a:r>
            <a:r>
              <a:rPr lang="tr-TR" sz="2400" b="1" dirty="0">
                <a:hlinkClick r:id="rId8"/>
              </a:rPr>
              <a:t>https://tr.tutorialcup.com/</a:t>
            </a:r>
            <a:endParaRPr lang="tr-TR" sz="2400" b="1" dirty="0"/>
          </a:p>
          <a:p>
            <a:pPr marL="342900" lvl="0" indent="-228600" algn="l" rtl="0">
              <a:spcBef>
                <a:spcPts val="1000"/>
              </a:spcBef>
              <a:spcAft>
                <a:spcPts val="0"/>
              </a:spcAft>
              <a:buSzPts val="1800"/>
              <a:buNone/>
            </a:pPr>
            <a:endParaRPr lang="tr-TR" sz="2400" b="1"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14</a:t>
            </a:fld>
            <a:endParaRPr lang="tr-TR"/>
          </a:p>
        </p:txBody>
      </p:sp>
      <p:pic>
        <p:nvPicPr>
          <p:cNvPr id="532" name="Google Shape;532;p45" descr="Kurumsal Kimlik | Burdur Mehmet Akif Ersoy Üniversitesi"/>
          <p:cNvPicPr preferRelativeResize="0"/>
          <p:nvPr/>
        </p:nvPicPr>
        <p:blipFill rotWithShape="1">
          <a:blip r:embed="rId9"/>
          <a:srcRect l="10292" t="8690" r="10665" b="11290"/>
          <a:stretch>
            <a:fillRect/>
          </a:stretch>
        </p:blipFill>
        <p:spPr>
          <a:xfrm>
            <a:off x="10078311" y="102395"/>
            <a:ext cx="1992144" cy="685387"/>
          </a:xfrm>
          <a:prstGeom prst="rect">
            <a:avLst/>
          </a:prstGeom>
          <a:noFill/>
          <a:ln>
            <a:noFill/>
          </a:ln>
        </p:spPr>
      </p:pic>
      <p:pic>
        <p:nvPicPr>
          <p:cNvPr id="102" name="Picture Placeholder 101"/>
          <p:cNvPicPr>
            <a:picLocks noGrp="1" noChangeAspect="1"/>
          </p:cNvPicPr>
          <p:nvPr>
            <p:ph type="pic" idx="2"/>
          </p:nvPr>
        </p:nvPicPr>
        <p:blipFill>
          <a:blip r:embed="rId10"/>
          <a:stretch>
            <a:fillRect/>
          </a:stretch>
        </p:blipFill>
        <p:spPr>
          <a:xfrm>
            <a:off x="8976360" y="4436745"/>
            <a:ext cx="2908935" cy="1606550"/>
          </a:xfrm>
          <a:prstGeom prst="rect">
            <a:avLst/>
          </a:prstGeom>
          <a:noFill/>
          <a:ln w="9525">
            <a:noFill/>
          </a:ln>
          <a:effectLst>
            <a:reflection blurRad="6350" stA="50000" endA="300" endPos="38500" dist="50800" dir="5400000" sy="-100000" algn="bl" rotWithShape="0"/>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46"/>
          <p:cNvSpPr/>
          <p:nvPr/>
        </p:nvSpPr>
        <p:spPr>
          <a:xfrm>
            <a:off x="5872293" y="4384127"/>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39" name="Google Shape;539;p46"/>
          <p:cNvSpPr txBox="1">
            <a:spLocks noGrp="1"/>
          </p:cNvSpPr>
          <p:nvPr>
            <p:ph type="ctrTitle"/>
          </p:nvPr>
        </p:nvSpPr>
        <p:spPr>
          <a:xfrm>
            <a:off x="2810311" y="2667969"/>
            <a:ext cx="7768206" cy="888718"/>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ct val="100000"/>
              <a:buFont typeface="Century Gothic" panose="020B0502020202020204"/>
              <a:buNone/>
            </a:pPr>
            <a:r>
              <a:rPr lang="tr-TR" b="1">
                <a:solidFill>
                  <a:schemeClr val="dk1"/>
                </a:solidFill>
              </a:rPr>
              <a:t>İlginiz için teşekkürler…</a:t>
            </a:r>
            <a:endParaRPr b="1">
              <a:solidFill>
                <a:schemeClr val="dk1"/>
              </a:solidFill>
            </a:endParaRPr>
          </a:p>
        </p:txBody>
      </p:sp>
      <p:sp>
        <p:nvSpPr>
          <p:cNvPr id="540" name="Google Shape;540;p46"/>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15</a:t>
            </a:fld>
            <a:endParaRPr lang="tr-TR"/>
          </a:p>
        </p:txBody>
      </p:sp>
      <p:sp>
        <p:nvSpPr>
          <p:cNvPr id="541" name="Google Shape;541;p46"/>
          <p:cNvSpPr txBox="1"/>
          <p:nvPr/>
        </p:nvSpPr>
        <p:spPr>
          <a:xfrm>
            <a:off x="6251099" y="4600165"/>
            <a:ext cx="5499078" cy="2015869"/>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t>Osman CEYLAN 2130121015</a:t>
            </a:r>
            <a:b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b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E-posta                       : oceylan3207@gmail.com</a:t>
            </a:r>
          </a:p>
          <a:p>
            <a:pPr marL="0" marR="0" lvl="0" indent="0" algn="l" rtl="0">
              <a:spcBef>
                <a:spcPts val="0"/>
              </a:spcBef>
              <a:spcAft>
                <a:spcPts val="0"/>
              </a:spcAft>
              <a:buClr>
                <a:schemeClr val="accent1"/>
              </a:buClr>
              <a:buSzPts val="1600"/>
              <a:buFont typeface="Noto Sans Symbols"/>
              <a:buNone/>
            </a:pPr>
            <a:endParaRPr sz="1600"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100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30/05/2022</a:t>
            </a:r>
          </a:p>
          <a:p>
            <a:pPr marL="0" marR="0" lvl="0" indent="0" algn="l" rtl="0">
              <a:spcBef>
                <a:spcPts val="100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p>
          <a:p>
            <a:pPr marL="0" marR="0" lvl="0" indent="0" algn="l" rtl="0">
              <a:spcBef>
                <a:spcPts val="1000"/>
              </a:spcBef>
              <a:spcAft>
                <a:spcPts val="0"/>
              </a:spcAft>
              <a:buClr>
                <a:schemeClr val="accent1"/>
              </a:buClr>
              <a:buSzPts val="1600"/>
              <a:buFont typeface="Noto Sans Symbols"/>
              <a:buNone/>
            </a:pPr>
            <a:endPar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542" name="Google Shape;542;p46" descr="Kurumsal Kimlik | Burdur Mehmet Akif Ersoy Üniversitesi"/>
          <p:cNvPicPr preferRelativeResize="0"/>
          <p:nvPr/>
        </p:nvPicPr>
        <p:blipFill rotWithShape="1">
          <a:blip r:embed="rId3"/>
          <a:srcRect l="10292" t="8690" r="10665" b="11290"/>
          <a:stretch>
            <a:fillRect/>
          </a:stretch>
        </p:blipFill>
        <p:spPr>
          <a:xfrm>
            <a:off x="4732786" y="370695"/>
            <a:ext cx="1992144" cy="685387"/>
          </a:xfrm>
          <a:prstGeom prst="rect">
            <a:avLst/>
          </a:prstGeom>
          <a:noFill/>
          <a:ln>
            <a:noFill/>
          </a:ln>
        </p:spPr>
      </p:pic>
      <p:sp>
        <p:nvSpPr>
          <p:cNvPr id="543" name="Google Shape;543;p46"/>
          <p:cNvSpPr txBox="1"/>
          <p:nvPr/>
        </p:nvSpPr>
        <p:spPr>
          <a:xfrm>
            <a:off x="3575731" y="1214540"/>
            <a:ext cx="4427150" cy="941166"/>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a:solidFill>
                  <a:schemeClr val="accent3"/>
                </a:solidFill>
                <a:latin typeface="Century Gothic" panose="020B0502020202020204"/>
                <a:ea typeface="Century Gothic" panose="020B0502020202020204"/>
                <a:cs typeface="Century Gothic" panose="020B0502020202020204"/>
                <a:sym typeface="Century Gothic" panose="020B0502020202020204"/>
              </a:rPr>
              <a:t>Nesneye Yönelik Programlama</a:t>
            </a:r>
            <a:endParaRPr sz="1800" b="1">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45" name="Google Shape;545;p46"/>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1400" b="1" u="sng" cap="none">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cap="none">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5"/>
          <a:srcRect l="10317" t="21650" r="10308" b="21650"/>
          <a:stretch>
            <a:fillRect/>
          </a:stretch>
        </p:blipFill>
        <p:spPr>
          <a:xfrm>
            <a:off x="839470" y="188595"/>
            <a:ext cx="1757045" cy="1255395"/>
          </a:xfrm>
          <a:prstGeom prst="rect">
            <a:avLst/>
          </a:prstGeom>
        </p:spPr>
      </p:pic>
      <p:pic>
        <p:nvPicPr>
          <p:cNvPr id="102" name="Picture 101"/>
          <p:cNvPicPr/>
          <p:nvPr/>
        </p:nvPicPr>
        <p:blipFill>
          <a:blip r:embed="rId6"/>
          <a:stretch>
            <a:fillRect/>
          </a:stretch>
        </p:blipFill>
        <p:spPr>
          <a:xfrm>
            <a:off x="2308860" y="4653280"/>
            <a:ext cx="2597150" cy="1522730"/>
          </a:xfrm>
          <a:prstGeom prst="rect">
            <a:avLst/>
          </a:prstGeom>
          <a:noFill/>
          <a:ln w="9525">
            <a:noFill/>
          </a:ln>
          <a:effectLst>
            <a:reflection blurRad="6350" stA="50000" endA="300" endPos="38500" dist="50800" dir="5400000" sy="-100000" algn="bl" rotWithShape="0"/>
          </a:effectLst>
        </p:spPr>
      </p:pic>
      <p:pic>
        <p:nvPicPr>
          <p:cNvPr id="101" name="Picture 100"/>
          <p:cNvPicPr/>
          <p:nvPr/>
        </p:nvPicPr>
        <p:blipFill>
          <a:blip r:embed="rId7"/>
          <a:srcRect t="12652"/>
          <a:stretch>
            <a:fillRect/>
          </a:stretch>
        </p:blipFill>
        <p:spPr>
          <a:xfrm>
            <a:off x="8544560" y="106680"/>
            <a:ext cx="3563620" cy="241998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
          <p:cNvSpPr txBox="1">
            <a:spLocks noGrp="1"/>
          </p:cNvSpPr>
          <p:nvPr>
            <p:ph type="title"/>
          </p:nvPr>
        </p:nvSpPr>
        <p:spPr>
          <a:xfrm>
            <a:off x="1846898" y="548640"/>
            <a:ext cx="8915400" cy="566738"/>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İÇİNDEKİLER</a:t>
            </a:r>
          </a:p>
        </p:txBody>
      </p:sp>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a:t>
            </a:fld>
            <a:endParaRPr lang="tr-TR"/>
          </a:p>
        </p:txBody>
      </p:sp>
      <p:sp>
        <p:nvSpPr>
          <p:cNvPr id="2" name="Text Placeholder 0"/>
          <p:cNvSpPr>
            <a:spLocks noGrp="1"/>
          </p:cNvSpPr>
          <p:nvPr>
            <p:ph type="body" idx="1"/>
          </p:nvPr>
        </p:nvSpPr>
        <p:spPr/>
        <p:txBody>
          <a:bodyPr/>
          <a:lstStyle/>
          <a:p>
            <a:endParaRPr lang="en-US"/>
          </a:p>
        </p:txBody>
      </p:sp>
      <p:sp>
        <p:nvSpPr>
          <p:cNvPr id="207" name="Google Shape;207;p4"/>
          <p:cNvSpPr txBox="1"/>
          <p:nvPr/>
        </p:nvSpPr>
        <p:spPr>
          <a:xfrm>
            <a:off x="1717992" y="1303021"/>
            <a:ext cx="8153400" cy="2883877"/>
          </a:xfrm>
          <a:prstGeom prst="rect">
            <a:avLst/>
          </a:prstGeom>
          <a:noFill/>
          <a:ln>
            <a:noFill/>
          </a:ln>
        </p:spPr>
        <p:txBody>
          <a:bodyPr spcFirstLastPara="1" wrap="square" lIns="91425" tIns="45700" rIns="91425" bIns="45700" anchor="t" anchorCtr="0">
            <a:normAutofit/>
          </a:bodyPr>
          <a:lstStyle/>
          <a:p>
            <a:pPr marL="342900" marR="0" lvl="0" indent="-342900" algn="just" rtl="0">
              <a:spcBef>
                <a:spcPts val="1000"/>
              </a:spcBef>
              <a:spcAft>
                <a:spcPts val="0"/>
              </a:spcAft>
              <a:buClr>
                <a:schemeClr val="accent1"/>
              </a:buClr>
              <a:buSzPct val="100000"/>
              <a:buFont typeface="Arial" panose="020B0604020202020204" pitchFamily="34" charset="0"/>
              <a:buChar char="•"/>
            </a:pPr>
            <a:r>
              <a:rPr lang="tr-TR" sz="24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Neden Veri Tipi</a:t>
            </a:r>
          </a:p>
          <a:p>
            <a:pPr marL="342900" marR="0" lvl="0" indent="-342900" algn="just" rtl="0">
              <a:spcBef>
                <a:spcPts val="1000"/>
              </a:spcBef>
              <a:spcAft>
                <a:spcPts val="0"/>
              </a:spcAft>
              <a:buClr>
                <a:schemeClr val="accent1"/>
              </a:buClr>
              <a:buSzPct val="100000"/>
              <a:buFont typeface="Arial" panose="020B0604020202020204" pitchFamily="34" charset="0"/>
              <a:buChar char="•"/>
            </a:pPr>
            <a:r>
              <a:rPr lang="tr-TR" sz="24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Değişken Nedir?</a:t>
            </a:r>
          </a:p>
          <a:p>
            <a:pPr marL="342900" marR="0" lvl="0" indent="-342900" algn="just" rtl="0">
              <a:spcBef>
                <a:spcPts val="1000"/>
              </a:spcBef>
              <a:spcAft>
                <a:spcPts val="0"/>
              </a:spcAft>
              <a:buClr>
                <a:schemeClr val="accent1"/>
              </a:buClr>
              <a:buSzPct val="100000"/>
              <a:buFont typeface="Arial" panose="020B0604020202020204" pitchFamily="34" charset="0"/>
              <a:buChar char="•"/>
            </a:pPr>
            <a:r>
              <a:rPr lang="tr-TR" sz="24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Veri Tipleri ve Değişkenler</a:t>
            </a:r>
          </a:p>
          <a:p>
            <a:pPr marL="342900" indent="-342900" algn="just">
              <a:spcBef>
                <a:spcPts val="1000"/>
              </a:spcBef>
              <a:buClr>
                <a:schemeClr val="accent1"/>
              </a:buClr>
              <a:buSzPct val="100000"/>
              <a:buFont typeface="Arial" panose="020B0604020202020204" pitchFamily="34" charset="0"/>
              <a:buChar char="•"/>
            </a:pPr>
            <a:r>
              <a:rPr lang="tr-TR" sz="24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Değişken Tanımlama Kuralları </a:t>
            </a:r>
          </a:p>
          <a:p>
            <a:pPr marL="342900" marR="0" lvl="0" indent="-342900" algn="just" rtl="0">
              <a:spcBef>
                <a:spcPts val="1000"/>
              </a:spcBef>
              <a:spcAft>
                <a:spcPts val="0"/>
              </a:spcAft>
              <a:buClr>
                <a:schemeClr val="accent1"/>
              </a:buClr>
              <a:buSzPct val="100000"/>
              <a:buFont typeface="Arial" panose="020B0604020202020204" pitchFamily="34" charset="0"/>
              <a:buChar char="•"/>
            </a:pPr>
            <a:r>
              <a:rPr lang="tr-TR" sz="24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Örnek</a:t>
            </a:r>
          </a:p>
          <a:p>
            <a:pPr marL="448945" marR="0" lvl="0" indent="-342900" algn="just" rtl="0">
              <a:spcBef>
                <a:spcPts val="1000"/>
              </a:spcBef>
              <a:spcAft>
                <a:spcPts val="0"/>
              </a:spcAft>
              <a:buClr>
                <a:schemeClr val="accent1"/>
              </a:buClr>
              <a:buSzPct val="100000"/>
              <a:buFont typeface="Arial" panose="020B0604020202020204" pitchFamily="34" charset="0"/>
              <a:buChar char="•"/>
            </a:pPr>
            <a:endParaRPr sz="2400" b="0"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448945" marR="0" lvl="0" indent="-342900" algn="just" rtl="0">
              <a:spcBef>
                <a:spcPts val="1000"/>
              </a:spcBef>
              <a:spcAft>
                <a:spcPts val="0"/>
              </a:spcAft>
              <a:buClr>
                <a:schemeClr val="accent1"/>
              </a:buClr>
              <a:buSzPct val="100000"/>
              <a:buFont typeface="Arial" panose="020B0604020202020204" pitchFamily="34" charset="0"/>
              <a:buChar char="•"/>
            </a:pPr>
            <a:endParaRPr sz="2400" b="0"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448945" marR="0" lvl="0" indent="-342900" algn="just" rtl="0">
              <a:spcBef>
                <a:spcPts val="1000"/>
              </a:spcBef>
              <a:spcAft>
                <a:spcPts val="0"/>
              </a:spcAft>
              <a:buClr>
                <a:schemeClr val="accent1"/>
              </a:buClr>
              <a:buSzPct val="100000"/>
              <a:buFont typeface="Arial" panose="020B0604020202020204" pitchFamily="34" charset="0"/>
              <a:buChar char="•"/>
            </a:pPr>
            <a:endParaRPr sz="24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02" name="Picture Placeholder 101"/>
          <p:cNvPicPr>
            <a:picLocks noGrp="1" noChangeAspect="1"/>
          </p:cNvPicPr>
          <p:nvPr>
            <p:ph type="pic" idx="2"/>
          </p:nvPr>
        </p:nvPicPr>
        <p:blipFill>
          <a:blip r:embed="rId3"/>
          <a:stretch>
            <a:fillRect/>
          </a:stretch>
        </p:blipFill>
        <p:spPr>
          <a:xfrm>
            <a:off x="8688070" y="3573145"/>
            <a:ext cx="2908935" cy="1606550"/>
          </a:xfrm>
          <a:prstGeom prst="rect">
            <a:avLst/>
          </a:prstGeom>
          <a:noFill/>
          <a:ln w="9525">
            <a:noFill/>
          </a:ln>
          <a:effectLst>
            <a:reflection blurRad="6350" stA="50000" endA="300" endPos="38500" dist="508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Neden Veri Tipi</a:t>
            </a:r>
            <a:br>
              <a:rPr lang="tr-TR" b="1" dirty="0"/>
            </a:br>
            <a:endParaRPr lang="tr-TR" b="1" dirty="0"/>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3</a:t>
            </a:fld>
            <a:endParaRPr lang="tr-TR"/>
          </a:p>
        </p:txBody>
      </p:sp>
      <p:sp>
        <p:nvSpPr>
          <p:cNvPr id="215" name="Google Shape;215;p5"/>
          <p:cNvSpPr txBox="1">
            <a:spLocks noGrp="1"/>
          </p:cNvSpPr>
          <p:nvPr>
            <p:ph type="body" idx="1"/>
          </p:nvPr>
        </p:nvSpPr>
        <p:spPr>
          <a:xfrm>
            <a:off x="1505243" y="1353790"/>
            <a:ext cx="9833318" cy="4953000"/>
          </a:xfrm>
          <a:prstGeom prst="rect">
            <a:avLst/>
          </a:prstGeom>
          <a:noFill/>
          <a:ln>
            <a:noFill/>
          </a:ln>
        </p:spPr>
        <p:txBody>
          <a:bodyPr spcFirstLastPara="1" wrap="square" lIns="91425" tIns="45700" rIns="91425" bIns="45700" anchor="t" anchorCtr="0">
            <a:normAutofit/>
          </a:bodyPr>
          <a:lstStyle/>
          <a:p>
            <a:pPr marL="0" lvl="0" indent="0" algn="just" rtl="0">
              <a:spcBef>
                <a:spcPts val="1000"/>
              </a:spcBef>
              <a:spcAft>
                <a:spcPts val="0"/>
              </a:spcAft>
              <a:buSzPts val="1800"/>
              <a:buNone/>
            </a:pPr>
            <a:r>
              <a:rPr lang="tr-TR" sz="2000" dirty="0"/>
              <a:t>Bir programda farklı veri tipleriyle işlem yapmamız gerekebilir. Örneğin, tamsayılar, kesirli sayılar, karakterler (harfler ve klavyedeki diğer simgeler), metinler (</a:t>
            </a:r>
            <a:r>
              <a:rPr lang="tr-TR" sz="2000" dirty="0" err="1"/>
              <a:t>string</a:t>
            </a:r>
            <a:r>
              <a:rPr lang="tr-TR" sz="2000" dirty="0"/>
              <a:t>), mantıksal (</a:t>
            </a:r>
            <a:r>
              <a:rPr lang="tr-TR" sz="2000" dirty="0" err="1"/>
              <a:t>boolean</a:t>
            </a:r>
            <a:r>
              <a:rPr lang="tr-TR" sz="2000" dirty="0"/>
              <a:t>) değerler (doğru=</a:t>
            </a:r>
            <a:r>
              <a:rPr lang="tr-TR" sz="2000" dirty="0" err="1"/>
              <a:t>true</a:t>
            </a:r>
            <a:r>
              <a:rPr lang="tr-TR" sz="2000" dirty="0"/>
              <a:t>, yanlış=</a:t>
            </a:r>
            <a:r>
              <a:rPr lang="tr-TR" sz="2000" dirty="0" err="1"/>
              <a:t>false</a:t>
            </a:r>
            <a:r>
              <a:rPr lang="tr-TR" sz="2000" dirty="0"/>
              <a:t>) ilk aklımıza gelen farklı veri tipleridir. </a:t>
            </a:r>
          </a:p>
          <a:p>
            <a:pPr marL="0" lvl="0" indent="0" algn="just" rtl="0">
              <a:spcBef>
                <a:spcPts val="1000"/>
              </a:spcBef>
              <a:spcAft>
                <a:spcPts val="0"/>
              </a:spcAft>
              <a:buSzPts val="1800"/>
              <a:buNone/>
            </a:pPr>
            <a:endParaRPr lang="tr-TR" sz="2000" dirty="0"/>
          </a:p>
          <a:p>
            <a:pPr marL="0" lvl="0" indent="0" algn="just" rtl="0">
              <a:spcBef>
                <a:spcPts val="1000"/>
              </a:spcBef>
              <a:spcAft>
                <a:spcPts val="0"/>
              </a:spcAft>
              <a:buSzPts val="1800"/>
              <a:buNone/>
            </a:pPr>
            <a:r>
              <a:rPr lang="tr-TR" sz="2000" dirty="0"/>
              <a:t>Bu farklı veri tiplerinin büyüklükleri (bellekte kaplayacakları bit sayısı) ve onlarla yapılabilecek işlemler birbirlerinden farklıdır. Örneğin, sayılarla dört işlem yapabiliriz, ama metinlerle yapamayız. O nedenle, Java ve başka bazı diller verileri tiplere ayırır. Değişken tanımlarken onun hangi tip veriyi tutacağını belirtir. Böylece, ana bellekte o değişkene yetecek bir yer ayırır ve o veri tipine uygun işlemlerin yapılmasına izin verir.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Değişken Nedir?</a:t>
            </a:r>
            <a:br>
              <a:rPr lang="tr-TR" b="1" dirty="0"/>
            </a:br>
            <a:endParaRPr lang="tr-TR" b="1" dirty="0"/>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4</a:t>
            </a:fld>
            <a:endParaRPr lang="tr-TR"/>
          </a:p>
        </p:txBody>
      </p:sp>
      <p:sp>
        <p:nvSpPr>
          <p:cNvPr id="215" name="Google Shape;215;p5"/>
          <p:cNvSpPr txBox="1">
            <a:spLocks noGrp="1"/>
          </p:cNvSpPr>
          <p:nvPr>
            <p:ph type="body" idx="1"/>
          </p:nvPr>
        </p:nvSpPr>
        <p:spPr>
          <a:xfrm>
            <a:off x="1688122" y="1399292"/>
            <a:ext cx="9988063" cy="5184387"/>
          </a:xfrm>
          <a:prstGeom prst="rect">
            <a:avLst/>
          </a:prstGeom>
          <a:noFill/>
          <a:ln>
            <a:noFill/>
          </a:ln>
        </p:spPr>
        <p:txBody>
          <a:bodyPr spcFirstLastPara="1" wrap="square" lIns="91425" tIns="45700" rIns="91425" bIns="45700" anchor="t" anchorCtr="0">
            <a:normAutofit/>
          </a:bodyPr>
          <a:lstStyle/>
          <a:p>
            <a:pPr marL="0" indent="0" algn="just"/>
            <a:r>
              <a:rPr lang="tr-TR" sz="2000" dirty="0"/>
              <a:t>Java değişkenleri, üzerinde veri depolamamıza olanak sağlayan sembolik isimlerdir. Programız içerisindeki verileri birbirinden ayırt edebilmek için kullanılır. Her değişkene, ana bellekte, o değişkenin tutacağı veri tipine yetecek büyüklükte bir yer ayrılır. Bu yere ana bellekte değişkenin adresi denir. Her değişkene bir ad verilir. Bu ad kullanılarak, değişkene değer atanabilir, atanan değer okunabilir ve atanan değer değiştirilebilir (güncellenebilir). </a:t>
            </a:r>
          </a:p>
          <a:p>
            <a:pPr marL="0" indent="0" algn="just"/>
            <a:r>
              <a:rPr lang="tr-TR" sz="2000" dirty="0"/>
              <a:t>Bir bilgisayar programında, değişkenler programda kullanılan verileri birbirlerinden ayırmak için onlara verilen adlardır (kimlik). Her veriye ayrı bir ad vermek onların birbiriyle karışmasını önler.</a:t>
            </a:r>
          </a:p>
          <a:p>
            <a:pPr marL="0" indent="0" algn="just"/>
            <a:r>
              <a:rPr lang="tr-TR" sz="2000" dirty="0"/>
              <a:t>Teknik açıdan, değişken, ana bellekte belli bir veri tipine ait değerlerin girilebileceği bir adrestir.</a:t>
            </a:r>
          </a:p>
          <a:p>
            <a:pPr marL="0" lvl="0" indent="0" algn="just" rtl="0">
              <a:spcBef>
                <a:spcPts val="1000"/>
              </a:spcBef>
              <a:spcAft>
                <a:spcPts val="0"/>
              </a:spcAft>
              <a:buSzPts val="1800"/>
              <a:buNone/>
            </a:pPr>
            <a:endParaRPr sz="2000" b="1" dirty="0"/>
          </a:p>
        </p:txBody>
      </p:sp>
    </p:spTree>
    <p:extLst>
      <p:ext uri="{BB962C8B-B14F-4D97-AF65-F5344CB8AC3E}">
        <p14:creationId xmlns:p14="http://schemas.microsoft.com/office/powerpoint/2010/main" val="2458126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Java’da Veri Tipleri ve Değişkenler</a:t>
            </a:r>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5</a:t>
            </a:fld>
            <a:endParaRPr lang="tr-TR"/>
          </a:p>
        </p:txBody>
      </p:sp>
      <p:sp>
        <p:nvSpPr>
          <p:cNvPr id="215" name="Google Shape;215;p5"/>
          <p:cNvSpPr txBox="1">
            <a:spLocks noGrp="1"/>
          </p:cNvSpPr>
          <p:nvPr>
            <p:ph type="body" idx="1"/>
          </p:nvPr>
        </p:nvSpPr>
        <p:spPr>
          <a:xfrm>
            <a:off x="1688122" y="1399292"/>
            <a:ext cx="9314911" cy="5184387"/>
          </a:xfrm>
          <a:prstGeom prst="rect">
            <a:avLst/>
          </a:prstGeom>
          <a:noFill/>
          <a:ln>
            <a:noFill/>
          </a:ln>
        </p:spPr>
        <p:txBody>
          <a:bodyPr spcFirstLastPara="1" wrap="square" lIns="91425" tIns="45700" rIns="91425" bIns="45700" anchor="t" anchorCtr="0">
            <a:normAutofit/>
          </a:bodyPr>
          <a:lstStyle/>
          <a:p>
            <a:pPr marL="0" indent="0" algn="just"/>
            <a:r>
              <a:rPr lang="tr-TR" sz="2000" b="1" dirty="0"/>
              <a:t>Java’da veri tipleri 3 gruba ayrılır. </a:t>
            </a:r>
          </a:p>
          <a:p>
            <a:pPr marL="342900" algn="just">
              <a:buFont typeface="Arial" panose="020B0604020202020204" pitchFamily="34" charset="0"/>
              <a:buChar char="•"/>
            </a:pPr>
            <a:r>
              <a:rPr lang="tr-TR" sz="2000" dirty="0"/>
              <a:t>İlkel (</a:t>
            </a:r>
            <a:r>
              <a:rPr lang="tr-TR" sz="2000" dirty="0" err="1"/>
              <a:t>Primitive</a:t>
            </a:r>
            <a:r>
              <a:rPr lang="tr-TR" sz="2000" dirty="0"/>
              <a:t>) Veri Tipleri</a:t>
            </a:r>
          </a:p>
          <a:p>
            <a:pPr marL="342900" algn="just">
              <a:buFont typeface="Arial" panose="020B0604020202020204" pitchFamily="34" charset="0"/>
              <a:buChar char="•"/>
            </a:pPr>
            <a:r>
              <a:rPr lang="tr-TR" sz="2000" dirty="0"/>
              <a:t>Referans Tipleri</a:t>
            </a:r>
          </a:p>
          <a:p>
            <a:pPr marL="342900" algn="just">
              <a:buFont typeface="Arial" panose="020B0604020202020204" pitchFamily="34" charset="0"/>
              <a:buChar char="•"/>
            </a:pPr>
            <a:r>
              <a:rPr lang="tr-TR" sz="2000" dirty="0" err="1"/>
              <a:t>Null</a:t>
            </a:r>
            <a:r>
              <a:rPr lang="tr-TR" sz="2000" dirty="0"/>
              <a:t> Tipi</a:t>
            </a:r>
          </a:p>
          <a:p>
            <a:pPr marL="342900" algn="just">
              <a:buFont typeface="Arial" panose="020B0604020202020204" pitchFamily="34" charset="0"/>
              <a:buChar char="•"/>
            </a:pPr>
            <a:endParaRPr lang="tr-TR" sz="2000" dirty="0"/>
          </a:p>
          <a:p>
            <a:pPr marL="0" lvl="0" indent="0" algn="just" rtl="0">
              <a:spcBef>
                <a:spcPts val="1000"/>
              </a:spcBef>
              <a:spcAft>
                <a:spcPts val="0"/>
              </a:spcAft>
              <a:buSzPts val="1800"/>
              <a:buNone/>
            </a:pPr>
            <a:r>
              <a:rPr lang="tr-TR" sz="2000" dirty="0"/>
              <a:t>Temel (İlkel) tipler ile oluşturulan </a:t>
            </a:r>
            <a:r>
              <a:rPr lang="tr-TR" sz="2000" dirty="0" err="1"/>
              <a:t>java</a:t>
            </a:r>
            <a:r>
              <a:rPr lang="tr-TR" sz="2000" dirty="0"/>
              <a:t> değişkenleri belleğin </a:t>
            </a:r>
            <a:r>
              <a:rPr lang="tr-TR" sz="2000" b="1" dirty="0" err="1"/>
              <a:t>stack</a:t>
            </a:r>
            <a:r>
              <a:rPr lang="tr-TR" sz="2000" b="1" dirty="0"/>
              <a:t> (yığın) </a:t>
            </a:r>
            <a:r>
              <a:rPr lang="tr-TR" sz="2000" dirty="0"/>
              <a:t>kısmında tutulurlar. Referans tipler ile oluşturulmuş değişkenler ise belleğin </a:t>
            </a:r>
            <a:r>
              <a:rPr lang="tr-TR" sz="2000" b="1" dirty="0" err="1"/>
              <a:t>heap</a:t>
            </a:r>
            <a:r>
              <a:rPr lang="tr-TR" sz="2000" b="1" dirty="0"/>
              <a:t> </a:t>
            </a:r>
            <a:r>
              <a:rPr lang="tr-TR" sz="2000" dirty="0"/>
              <a:t>alanında tutulurlar.</a:t>
            </a:r>
          </a:p>
          <a:p>
            <a:pPr marL="0" lvl="0" indent="0" algn="just" rtl="0">
              <a:spcBef>
                <a:spcPts val="1000"/>
              </a:spcBef>
              <a:spcAft>
                <a:spcPts val="0"/>
              </a:spcAft>
              <a:buSzPts val="1800"/>
              <a:buNone/>
            </a:pPr>
            <a:r>
              <a:rPr lang="tr-TR" sz="2000" dirty="0"/>
              <a:t>Bu tipler arasında ilk ikisi kendi aralarında alt gruplara ayrılır.</a:t>
            </a:r>
          </a:p>
          <a:p>
            <a:pPr marL="0" lvl="0" indent="0" algn="just" rtl="0">
              <a:spcBef>
                <a:spcPts val="1000"/>
              </a:spcBef>
              <a:spcAft>
                <a:spcPts val="0"/>
              </a:spcAft>
              <a:buSzPts val="1800"/>
              <a:buNone/>
            </a:pPr>
            <a:endParaRPr sz="2000" b="1" dirty="0"/>
          </a:p>
        </p:txBody>
      </p:sp>
    </p:spTree>
    <p:extLst>
      <p:ext uri="{BB962C8B-B14F-4D97-AF65-F5344CB8AC3E}">
        <p14:creationId xmlns:p14="http://schemas.microsoft.com/office/powerpoint/2010/main" val="2268411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Java’da Veri Tipleri ve Değişkenler</a:t>
            </a:r>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6</a:t>
            </a:fld>
            <a:endParaRPr lang="tr-TR"/>
          </a:p>
        </p:txBody>
      </p:sp>
      <p:sp>
        <p:nvSpPr>
          <p:cNvPr id="215" name="Google Shape;215;p5"/>
          <p:cNvSpPr txBox="1">
            <a:spLocks noGrp="1"/>
          </p:cNvSpPr>
          <p:nvPr>
            <p:ph type="body" idx="1"/>
          </p:nvPr>
        </p:nvSpPr>
        <p:spPr>
          <a:xfrm>
            <a:off x="1688122" y="1314884"/>
            <a:ext cx="9734844" cy="5184387"/>
          </a:xfrm>
          <a:prstGeom prst="rect">
            <a:avLst/>
          </a:prstGeom>
          <a:noFill/>
          <a:ln>
            <a:noFill/>
          </a:ln>
        </p:spPr>
        <p:txBody>
          <a:bodyPr spcFirstLastPara="1" wrap="square" lIns="91425" tIns="45700" rIns="91425" bIns="45700" anchor="t" anchorCtr="0">
            <a:normAutofit/>
          </a:bodyPr>
          <a:lstStyle/>
          <a:p>
            <a:pPr marL="0" indent="0" algn="just"/>
            <a:r>
              <a:rPr lang="tr-TR" sz="2000" b="1" dirty="0"/>
              <a:t>İlkel Veri Tipleri</a:t>
            </a:r>
          </a:p>
          <a:p>
            <a:pPr marL="0" indent="0" algn="just"/>
            <a:r>
              <a:rPr lang="tr-TR" sz="2000" dirty="0"/>
              <a:t>Java’da 4 çeşit tam sayı tipi vardır, bunlar diğer tüm yazılım dillerinde olduğu gibi bit </a:t>
            </a:r>
            <a:r>
              <a:rPr lang="tr-TR" sz="2000" dirty="0" err="1"/>
              <a:t>lerle</a:t>
            </a:r>
            <a:r>
              <a:rPr lang="tr-TR" sz="2000" dirty="0"/>
              <a:t> ifade edilir. Her bir tipin bit olarak bir büyüklüğü ve destek verdiği bir aralık vardır.</a:t>
            </a:r>
          </a:p>
          <a:p>
            <a:pPr marL="0" indent="0" algn="just"/>
            <a:r>
              <a:rPr lang="tr-TR" sz="2000" b="1" u="sng" dirty="0"/>
              <a:t>Tam Sayılar </a:t>
            </a:r>
          </a:p>
          <a:p>
            <a:pPr marL="342900" algn="just">
              <a:buFont typeface="Arial" panose="020B0604020202020204" pitchFamily="34" charset="0"/>
              <a:buChar char="•"/>
            </a:pPr>
            <a:r>
              <a:rPr lang="tr-TR" sz="2000" dirty="0" err="1"/>
              <a:t>Byte</a:t>
            </a:r>
            <a:endParaRPr lang="tr-TR" sz="2000" dirty="0"/>
          </a:p>
          <a:p>
            <a:pPr marL="342900" algn="just">
              <a:buFont typeface="Arial" panose="020B0604020202020204" pitchFamily="34" charset="0"/>
              <a:buChar char="•"/>
            </a:pPr>
            <a:r>
              <a:rPr lang="tr-TR" sz="2000" dirty="0" err="1"/>
              <a:t>Short</a:t>
            </a:r>
            <a:endParaRPr lang="tr-TR" sz="2000" dirty="0"/>
          </a:p>
          <a:p>
            <a:pPr marL="342900" algn="just">
              <a:buFont typeface="Arial" panose="020B0604020202020204" pitchFamily="34" charset="0"/>
              <a:buChar char="•"/>
            </a:pPr>
            <a:r>
              <a:rPr lang="tr-TR" sz="2000" dirty="0" err="1"/>
              <a:t>Integer</a:t>
            </a:r>
            <a:endParaRPr lang="tr-TR" sz="2000" dirty="0"/>
          </a:p>
          <a:p>
            <a:pPr marL="342900" algn="just">
              <a:buFont typeface="Arial" panose="020B0604020202020204" pitchFamily="34" charset="0"/>
              <a:buChar char="•"/>
            </a:pPr>
            <a:r>
              <a:rPr lang="tr-TR" sz="2000" dirty="0" err="1"/>
              <a:t>Long</a:t>
            </a:r>
            <a:endParaRPr lang="tr-TR" sz="2000" dirty="0"/>
          </a:p>
          <a:p>
            <a:pPr marL="0" indent="0" algn="just"/>
            <a:r>
              <a:rPr lang="tr-TR" sz="2000" b="1" u="sng" dirty="0"/>
              <a:t>Reel/Ondalık Sayılar</a:t>
            </a:r>
          </a:p>
          <a:p>
            <a:pPr marL="342900" algn="just">
              <a:buFont typeface="Arial" panose="020B0604020202020204" pitchFamily="34" charset="0"/>
              <a:buChar char="•"/>
            </a:pPr>
            <a:r>
              <a:rPr lang="tr-TR" sz="2000" dirty="0" err="1"/>
              <a:t>Float</a:t>
            </a:r>
            <a:r>
              <a:rPr lang="tr-TR" sz="2000" dirty="0"/>
              <a:t>  ( </a:t>
            </a:r>
            <a:r>
              <a:rPr lang="tr-TR" sz="2000" dirty="0" err="1"/>
              <a:t>Örn</a:t>
            </a:r>
            <a:r>
              <a:rPr lang="tr-TR" sz="2000" dirty="0"/>
              <a:t>: 25.4f, 38.87F)</a:t>
            </a:r>
          </a:p>
          <a:p>
            <a:pPr marL="342900" algn="just">
              <a:buFont typeface="Arial" panose="020B0604020202020204" pitchFamily="34" charset="0"/>
              <a:buChar char="•"/>
            </a:pPr>
            <a:r>
              <a:rPr lang="tr-TR" sz="2000" dirty="0" err="1"/>
              <a:t>Double</a:t>
            </a:r>
            <a:r>
              <a:rPr lang="tr-TR" sz="2000" dirty="0"/>
              <a:t> (</a:t>
            </a:r>
            <a:r>
              <a:rPr lang="tr-TR" sz="2000" dirty="0" err="1"/>
              <a:t>Örn</a:t>
            </a:r>
            <a:r>
              <a:rPr lang="tr-TR" sz="2000" dirty="0"/>
              <a:t>: 25.4, 38.87)</a:t>
            </a:r>
            <a:endParaRPr sz="2000" dirty="0"/>
          </a:p>
        </p:txBody>
      </p:sp>
    </p:spTree>
    <p:extLst>
      <p:ext uri="{BB962C8B-B14F-4D97-AF65-F5344CB8AC3E}">
        <p14:creationId xmlns:p14="http://schemas.microsoft.com/office/powerpoint/2010/main" val="2265497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Java’da Veri Tipleri ve Değişkenler</a:t>
            </a:r>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7</a:t>
            </a:fld>
            <a:endParaRPr lang="tr-TR"/>
          </a:p>
        </p:txBody>
      </p:sp>
      <p:sp>
        <p:nvSpPr>
          <p:cNvPr id="215" name="Google Shape;215;p5"/>
          <p:cNvSpPr txBox="1">
            <a:spLocks noGrp="1"/>
          </p:cNvSpPr>
          <p:nvPr>
            <p:ph type="body" idx="1"/>
          </p:nvPr>
        </p:nvSpPr>
        <p:spPr>
          <a:xfrm>
            <a:off x="1688122" y="1314884"/>
            <a:ext cx="9762980" cy="5184387"/>
          </a:xfrm>
          <a:prstGeom prst="rect">
            <a:avLst/>
          </a:prstGeom>
          <a:noFill/>
          <a:ln>
            <a:noFill/>
          </a:ln>
        </p:spPr>
        <p:txBody>
          <a:bodyPr spcFirstLastPara="1" wrap="square" lIns="91425" tIns="45700" rIns="91425" bIns="45700" anchor="t" anchorCtr="0">
            <a:normAutofit lnSpcReduction="10000"/>
          </a:bodyPr>
          <a:lstStyle/>
          <a:p>
            <a:pPr marL="0" indent="0" algn="just"/>
            <a:r>
              <a:rPr lang="tr-TR" sz="2000" b="1" dirty="0"/>
              <a:t>İlkel Veri Tipleri</a:t>
            </a:r>
          </a:p>
          <a:p>
            <a:pPr marL="0" indent="0" algn="just"/>
            <a:r>
              <a:rPr lang="tr-TR" sz="2000" dirty="0"/>
              <a:t>Java’da 4 çeşit tam sayı tipi vardır, bunlar diğer tüm yazılım dillerinde olduğu gibi bit </a:t>
            </a:r>
            <a:r>
              <a:rPr lang="tr-TR" sz="2000" dirty="0" err="1"/>
              <a:t>lerle</a:t>
            </a:r>
            <a:r>
              <a:rPr lang="tr-TR" sz="2000" dirty="0"/>
              <a:t> ifade edilir. Her bir tipin bit olarak bir büyüklüğü ve destek verdiği bir aralık vardır.</a:t>
            </a:r>
          </a:p>
          <a:p>
            <a:pPr marL="0" indent="0" algn="just"/>
            <a:r>
              <a:rPr lang="tr-TR" sz="2000" b="1" u="sng" dirty="0"/>
              <a:t>Karakterler</a:t>
            </a:r>
          </a:p>
          <a:p>
            <a:r>
              <a:rPr lang="tr-TR" sz="2000" dirty="0" err="1"/>
              <a:t>Char</a:t>
            </a:r>
            <a:r>
              <a:rPr lang="tr-TR" sz="2000" dirty="0"/>
              <a:t> 	</a:t>
            </a:r>
            <a:r>
              <a:rPr lang="tr-TR" sz="1800" spc="-5" dirty="0">
                <a:solidFill>
                  <a:srgbClr val="292929"/>
                </a:solidFill>
                <a:effectLst/>
                <a:latin typeface="Calibri" panose="020F0502020204030204" pitchFamily="34" charset="0"/>
                <a:ea typeface="Calibri" panose="020F0502020204030204" pitchFamily="34" charset="0"/>
              </a:rPr>
              <a:t>(' ‘) </a:t>
            </a:r>
          </a:p>
          <a:p>
            <a:r>
              <a:rPr lang="tr-TR" sz="1800" spc="-5" dirty="0" err="1">
                <a:solidFill>
                  <a:srgbClr val="292929"/>
                </a:solidFill>
                <a:effectLst/>
                <a:latin typeface="Calibri" panose="020F0502020204030204" pitchFamily="34" charset="0"/>
                <a:ea typeface="Times New Roman" panose="02020603050405020304" pitchFamily="18" charset="0"/>
              </a:rPr>
              <a:t>char</a:t>
            </a:r>
            <a:r>
              <a:rPr lang="tr-TR" sz="1800" spc="-5" dirty="0">
                <a:solidFill>
                  <a:srgbClr val="292929"/>
                </a:solidFill>
                <a:effectLst/>
                <a:latin typeface="Calibri" panose="020F0502020204030204" pitchFamily="34" charset="0"/>
                <a:ea typeface="Times New Roman" panose="02020603050405020304" pitchFamily="18" charset="0"/>
              </a:rPr>
              <a:t> ornek1 = 78;</a:t>
            </a:r>
            <a:endParaRPr lang="tr-TR" sz="1800" dirty="0">
              <a:effectLst/>
              <a:latin typeface="Times New Roman" panose="02020603050405020304" pitchFamily="18" charset="0"/>
              <a:ea typeface="Times New Roman" panose="02020603050405020304" pitchFamily="18" charset="0"/>
            </a:endParaRPr>
          </a:p>
          <a:p>
            <a:r>
              <a:rPr lang="tr-TR" sz="1800" spc="-5" dirty="0" err="1">
                <a:solidFill>
                  <a:srgbClr val="292929"/>
                </a:solidFill>
                <a:effectLst/>
                <a:latin typeface="Calibri" panose="020F0502020204030204" pitchFamily="34" charset="0"/>
                <a:ea typeface="Times New Roman" panose="02020603050405020304" pitchFamily="18" charset="0"/>
              </a:rPr>
              <a:t>char</a:t>
            </a:r>
            <a:r>
              <a:rPr lang="tr-TR" sz="1800" spc="-5" dirty="0">
                <a:solidFill>
                  <a:srgbClr val="292929"/>
                </a:solidFill>
                <a:effectLst/>
                <a:latin typeface="Calibri" panose="020F0502020204030204" pitchFamily="34" charset="0"/>
                <a:ea typeface="Times New Roman" panose="02020603050405020304" pitchFamily="18" charset="0"/>
              </a:rPr>
              <a:t> ornek2 = 'N’;</a:t>
            </a:r>
          </a:p>
          <a:p>
            <a:endParaRPr lang="tr-TR" sz="900" dirty="0"/>
          </a:p>
          <a:p>
            <a:pPr marL="342900" algn="just">
              <a:buFont typeface="Arial" panose="020B0604020202020204" pitchFamily="34" charset="0"/>
              <a:buChar char="•"/>
            </a:pPr>
            <a:r>
              <a:rPr lang="tr-TR" sz="2000" dirty="0" err="1"/>
              <a:t>String</a:t>
            </a:r>
            <a:r>
              <a:rPr lang="tr-TR" sz="2000" dirty="0"/>
              <a:t> </a:t>
            </a:r>
            <a:r>
              <a:rPr lang="tr-TR" sz="2000" spc="-5" dirty="0">
                <a:solidFill>
                  <a:srgbClr val="292929"/>
                </a:solidFill>
                <a:effectLst/>
                <a:latin typeface="Calibri" panose="020F0502020204030204" pitchFamily="34" charset="0"/>
                <a:ea typeface="Calibri" panose="020F0502020204030204" pitchFamily="34" charset="0"/>
              </a:rPr>
              <a:t>(" ")</a:t>
            </a:r>
          </a:p>
          <a:p>
            <a:pPr marL="0" indent="0" algn="just"/>
            <a:r>
              <a:rPr lang="tr-TR" sz="2000" spc="-5" dirty="0" err="1">
                <a:solidFill>
                  <a:srgbClr val="292929"/>
                </a:solidFill>
                <a:effectLst/>
                <a:latin typeface="Calibri" panose="020F0502020204030204" pitchFamily="34" charset="0"/>
                <a:ea typeface="Calibri" panose="020F0502020204030204" pitchFamily="34" charset="0"/>
              </a:rPr>
              <a:t>String</a:t>
            </a:r>
            <a:r>
              <a:rPr lang="tr-TR" sz="2000" spc="-5" dirty="0">
                <a:solidFill>
                  <a:srgbClr val="292929"/>
                </a:solidFill>
                <a:effectLst/>
                <a:latin typeface="Calibri" panose="020F0502020204030204" pitchFamily="34" charset="0"/>
                <a:ea typeface="Calibri" panose="020F0502020204030204" pitchFamily="34" charset="0"/>
              </a:rPr>
              <a:t> ornek1= " Osman CEYLAN"</a:t>
            </a:r>
          </a:p>
          <a:p>
            <a:pPr marL="0" indent="0" algn="just"/>
            <a:r>
              <a:rPr lang="tr-TR" sz="2000" b="1" u="sng" dirty="0"/>
              <a:t>Mantıksal</a:t>
            </a:r>
          </a:p>
          <a:p>
            <a:pPr marL="342900" algn="just">
              <a:buFont typeface="Arial" panose="020B0604020202020204" pitchFamily="34" charset="0"/>
              <a:buChar char="•"/>
            </a:pPr>
            <a:r>
              <a:rPr lang="tr-TR" sz="2000" dirty="0" err="1"/>
              <a:t>Boolen</a:t>
            </a:r>
            <a:r>
              <a:rPr lang="tr-TR" sz="2000" dirty="0"/>
              <a:t>  (True, </a:t>
            </a:r>
            <a:r>
              <a:rPr lang="tr-TR" sz="2000" dirty="0" err="1"/>
              <a:t>False</a:t>
            </a:r>
            <a:r>
              <a:rPr lang="tr-TR" sz="2000" dirty="0"/>
              <a:t>)</a:t>
            </a:r>
          </a:p>
        </p:txBody>
      </p:sp>
    </p:spTree>
    <p:extLst>
      <p:ext uri="{BB962C8B-B14F-4D97-AF65-F5344CB8AC3E}">
        <p14:creationId xmlns:p14="http://schemas.microsoft.com/office/powerpoint/2010/main" val="615201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7" name="Resim 6">
            <a:extLst>
              <a:ext uri="{FF2B5EF4-FFF2-40B4-BE49-F238E27FC236}">
                <a16:creationId xmlns:a16="http://schemas.microsoft.com/office/drawing/2014/main" id="{1E4E884A-E8FE-6E02-6B55-878A8B51EE2B}"/>
              </a:ext>
            </a:extLst>
          </p:cNvPr>
          <p:cNvPicPr>
            <a:picLocks noChangeAspect="1"/>
          </p:cNvPicPr>
          <p:nvPr/>
        </p:nvPicPr>
        <p:blipFill rotWithShape="1">
          <a:blip r:embed="rId3"/>
          <a:srcRect t="45019"/>
          <a:stretch/>
        </p:blipFill>
        <p:spPr>
          <a:xfrm>
            <a:off x="2580249" y="4345501"/>
            <a:ext cx="7620000" cy="1571074"/>
          </a:xfrm>
          <a:prstGeom prst="rect">
            <a:avLst/>
          </a:prstGeom>
        </p:spPr>
      </p:pic>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Değişkenler</a:t>
            </a:r>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8</a:t>
            </a:fld>
            <a:endParaRPr lang="tr-TR"/>
          </a:p>
        </p:txBody>
      </p:sp>
      <p:pic>
        <p:nvPicPr>
          <p:cNvPr id="5" name="Resim 4">
            <a:extLst>
              <a:ext uri="{FF2B5EF4-FFF2-40B4-BE49-F238E27FC236}">
                <a16:creationId xmlns:a16="http://schemas.microsoft.com/office/drawing/2014/main" id="{FA7B35AB-2DA7-1DFC-B615-00084BDEC4BE}"/>
              </a:ext>
            </a:extLst>
          </p:cNvPr>
          <p:cNvPicPr>
            <a:picLocks noChangeAspect="1"/>
          </p:cNvPicPr>
          <p:nvPr/>
        </p:nvPicPr>
        <p:blipFill rotWithShape="1">
          <a:blip r:embed="rId4"/>
          <a:srcRect t="29838"/>
          <a:stretch/>
        </p:blipFill>
        <p:spPr>
          <a:xfrm>
            <a:off x="2594317" y="1315843"/>
            <a:ext cx="7620000" cy="3120902"/>
          </a:xfrm>
          <a:prstGeom prst="rect">
            <a:avLst/>
          </a:prstGeom>
        </p:spPr>
      </p:pic>
    </p:spTree>
    <p:extLst>
      <p:ext uri="{BB962C8B-B14F-4D97-AF65-F5344CB8AC3E}">
        <p14:creationId xmlns:p14="http://schemas.microsoft.com/office/powerpoint/2010/main" val="1411364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Java Değişken Tanımlama Kuralları</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9</a:t>
            </a:fld>
            <a:endParaRPr lang="tr-TR"/>
          </a:p>
        </p:txBody>
      </p:sp>
      <p:sp>
        <p:nvSpPr>
          <p:cNvPr id="223" name="Google Shape;223;p6"/>
          <p:cNvSpPr txBox="1">
            <a:spLocks noGrp="1"/>
          </p:cNvSpPr>
          <p:nvPr>
            <p:ph type="body" idx="1"/>
          </p:nvPr>
        </p:nvSpPr>
        <p:spPr>
          <a:xfrm>
            <a:off x="956604" y="1275271"/>
            <a:ext cx="11338560" cy="5449086"/>
          </a:xfrm>
          <a:prstGeom prst="rect">
            <a:avLst/>
          </a:prstGeom>
          <a:noFill/>
          <a:ln>
            <a:noFill/>
          </a:ln>
        </p:spPr>
        <p:txBody>
          <a:bodyPr spcFirstLastPara="1" wrap="square" lIns="91425" tIns="45700" rIns="91425" bIns="45700" anchor="t" anchorCtr="0">
            <a:normAutofit/>
          </a:bodyPr>
          <a:lstStyle/>
          <a:p>
            <a:pPr algn="l"/>
            <a:r>
              <a:rPr lang="tr-TR" sz="2400" dirty="0"/>
              <a:t>Programda gerekli değişkenleri tanımlarken uymamız gereken bazı kurallar vardır. </a:t>
            </a:r>
          </a:p>
          <a:p>
            <a:pPr marL="342900" lvl="0" indent="-342900" fontAlgn="base">
              <a:lnSpc>
                <a:spcPts val="2250"/>
              </a:lnSpc>
              <a:spcAft>
                <a:spcPts val="800"/>
              </a:spcAft>
              <a:buSzPts val="1000"/>
              <a:buFont typeface="Symbol" panose="05050102010706020507" pitchFamily="18" charset="2"/>
              <a:buChar char=""/>
              <a:tabLst>
                <a:tab pos="457200" algn="l"/>
              </a:tabLst>
            </a:pPr>
            <a:r>
              <a:rPr lang="tr-TR" sz="20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Tanımlanacak her değişkenin bir veri tipi olmalıdır. Java değişken tanımlamasını yaparken veri tipi belirtmezsek hata ile karşılaşırız.</a:t>
            </a:r>
            <a:endParaRPr lang="tr-TR" sz="2000" dirty="0">
              <a:effectLst/>
              <a:latin typeface="Century Gothic" panose="020B0502020202020204" pitchFamily="34" charset="0"/>
              <a:ea typeface="Calibri" panose="020F0502020204030204" pitchFamily="34" charset="0"/>
              <a:cs typeface="Times New Roman" panose="02020603050405020304" pitchFamily="18" charset="0"/>
            </a:endParaRPr>
          </a:p>
          <a:p>
            <a:pPr marL="742950" fontAlgn="base">
              <a:lnSpc>
                <a:spcPts val="1620"/>
              </a:lnSpc>
              <a:spcAft>
                <a:spcPts val="800"/>
              </a:spcAft>
            </a:pPr>
            <a:r>
              <a:rPr lang="tr-TR" sz="2000" dirty="0">
                <a:solidFill>
                  <a:srgbClr val="000000"/>
                </a:solidFill>
                <a:effectLst/>
                <a:latin typeface="Century Gothic" panose="020B0502020202020204" pitchFamily="34" charset="0"/>
                <a:ea typeface="Calibri" panose="020F0502020204030204" pitchFamily="34" charset="0"/>
                <a:cs typeface="Segoe UI" panose="020B0502040204020203" pitchFamily="34" charset="0"/>
              </a:rPr>
              <a:t>deneme=</a:t>
            </a:r>
            <a:r>
              <a:rPr lang="tr-TR" sz="2000" dirty="0">
                <a:solidFill>
                  <a:srgbClr val="009999"/>
                </a:solidFill>
                <a:effectLst/>
                <a:latin typeface="Century Gothic" panose="020B0502020202020204" pitchFamily="34" charset="0"/>
                <a:ea typeface="Calibri" panose="020F0502020204030204" pitchFamily="34" charset="0"/>
                <a:cs typeface="Segoe UI" panose="020B0502040204020203" pitchFamily="34" charset="0"/>
              </a:rPr>
              <a:t>15</a:t>
            </a:r>
            <a:r>
              <a:rPr lang="tr-TR" sz="2000" dirty="0">
                <a:solidFill>
                  <a:srgbClr val="000000"/>
                </a:solidFill>
                <a:effectLst/>
                <a:latin typeface="Century Gothic" panose="020B0502020202020204" pitchFamily="34" charset="0"/>
                <a:ea typeface="Calibri" panose="020F0502020204030204" pitchFamily="34" charset="0"/>
                <a:cs typeface="Segoe UI" panose="020B0502040204020203" pitchFamily="34" charset="0"/>
              </a:rPr>
              <a:t>;</a:t>
            </a:r>
            <a:r>
              <a:rPr lang="tr-TR" sz="2000" dirty="0">
                <a:solidFill>
                  <a:srgbClr val="9999AA"/>
                </a:solidFill>
                <a:effectLst/>
                <a:latin typeface="Century Gothic" panose="020B0502020202020204" pitchFamily="34" charset="0"/>
                <a:ea typeface="Calibri" panose="020F0502020204030204" pitchFamily="34" charset="0"/>
                <a:cs typeface="Segoe UI" panose="020B0502040204020203" pitchFamily="34" charset="0"/>
              </a:rPr>
              <a:t> // Bir veri tipi belirtmediğimiz için hata verir.</a:t>
            </a:r>
          </a:p>
          <a:p>
            <a:pPr marL="342900" lvl="0" indent="-342900" fontAlgn="base">
              <a:lnSpc>
                <a:spcPts val="2250"/>
              </a:lnSpc>
              <a:spcAft>
                <a:spcPts val="800"/>
              </a:spcAft>
              <a:buSzPts val="1000"/>
              <a:buFont typeface="Symbol" panose="05050102010706020507" pitchFamily="18" charset="2"/>
              <a:buChar char=""/>
              <a:tabLst>
                <a:tab pos="457200" algn="l"/>
              </a:tabLst>
            </a:pPr>
            <a:r>
              <a:rPr lang="tr-TR" sz="20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Java değişkenleri, değer almadan kullanılamaz. Bir değişken, değer almadan ekrana yazdırılamaz.</a:t>
            </a:r>
            <a:endParaRPr lang="tr-TR" sz="2000" dirty="0">
              <a:effectLst/>
              <a:latin typeface="Century Gothic" panose="020B0502020202020204" pitchFamily="34" charset="0"/>
              <a:ea typeface="Calibri" panose="020F0502020204030204" pitchFamily="34" charset="0"/>
              <a:cs typeface="Times New Roman" panose="02020603050405020304" pitchFamily="18" charset="0"/>
            </a:endParaRPr>
          </a:p>
          <a:p>
            <a:pPr marL="742950" fontAlgn="base">
              <a:lnSpc>
                <a:spcPts val="1620"/>
              </a:lnSpc>
              <a:spcAft>
                <a:spcPts val="800"/>
              </a:spcAft>
            </a:pPr>
            <a:r>
              <a:rPr lang="tr-TR" sz="2000" b="1" dirty="0" err="1">
                <a:solidFill>
                  <a:srgbClr val="286491"/>
                </a:solidFill>
                <a:effectLst/>
                <a:latin typeface="Century Gothic" panose="020B0502020202020204" pitchFamily="34" charset="0"/>
                <a:ea typeface="Calibri" panose="020F0502020204030204" pitchFamily="34" charset="0"/>
                <a:cs typeface="Segoe UI" panose="020B0502040204020203" pitchFamily="34" charset="0"/>
              </a:rPr>
              <a:t>int</a:t>
            </a:r>
            <a:r>
              <a:rPr lang="tr-TR" sz="2000" dirty="0">
                <a:solidFill>
                  <a:srgbClr val="000000"/>
                </a:solidFill>
                <a:effectLst/>
                <a:latin typeface="Century Gothic" panose="020B0502020202020204" pitchFamily="34" charset="0"/>
                <a:ea typeface="Calibri" panose="020F0502020204030204" pitchFamily="34" charset="0"/>
                <a:cs typeface="Segoe UI" panose="020B0502040204020203" pitchFamily="34" charset="0"/>
              </a:rPr>
              <a:t> deneme;</a:t>
            </a:r>
            <a:endParaRPr lang="tr-TR" sz="2000" dirty="0">
              <a:effectLst/>
              <a:latin typeface="Century Gothic" panose="020B0502020202020204" pitchFamily="34" charset="0"/>
              <a:ea typeface="Calibri" panose="020F0502020204030204" pitchFamily="34" charset="0"/>
              <a:cs typeface="Times New Roman" panose="02020603050405020304" pitchFamily="18" charset="0"/>
            </a:endParaRPr>
          </a:p>
          <a:p>
            <a:pPr marL="742950" fontAlgn="base">
              <a:lnSpc>
                <a:spcPts val="1620"/>
              </a:lnSpc>
              <a:spcAft>
                <a:spcPts val="800"/>
              </a:spcAft>
            </a:pPr>
            <a:r>
              <a:rPr lang="tr-TR" sz="2000" dirty="0" err="1">
                <a:solidFill>
                  <a:srgbClr val="000000"/>
                </a:solidFill>
                <a:effectLst/>
                <a:latin typeface="Century Gothic" panose="020B0502020202020204" pitchFamily="34" charset="0"/>
                <a:ea typeface="Calibri" panose="020F0502020204030204" pitchFamily="34" charset="0"/>
                <a:cs typeface="Segoe UI" panose="020B0502040204020203" pitchFamily="34" charset="0"/>
              </a:rPr>
              <a:t>System.</a:t>
            </a:r>
            <a:r>
              <a:rPr lang="tr-TR" sz="2000" dirty="0" err="1">
                <a:solidFill>
                  <a:srgbClr val="0086B3"/>
                </a:solidFill>
                <a:effectLst/>
                <a:latin typeface="Century Gothic" panose="020B0502020202020204" pitchFamily="34" charset="0"/>
                <a:ea typeface="Calibri" panose="020F0502020204030204" pitchFamily="34" charset="0"/>
                <a:cs typeface="Segoe UI" panose="020B0502040204020203" pitchFamily="34" charset="0"/>
              </a:rPr>
              <a:t>out</a:t>
            </a:r>
            <a:r>
              <a:rPr lang="tr-TR" sz="2000" dirty="0" err="1">
                <a:solidFill>
                  <a:srgbClr val="000000"/>
                </a:solidFill>
                <a:effectLst/>
                <a:latin typeface="Century Gothic" panose="020B0502020202020204" pitchFamily="34" charset="0"/>
                <a:ea typeface="Calibri" panose="020F0502020204030204" pitchFamily="34" charset="0"/>
                <a:cs typeface="Segoe UI" panose="020B0502040204020203" pitchFamily="34" charset="0"/>
              </a:rPr>
              <a:t>.</a:t>
            </a:r>
            <a:r>
              <a:rPr lang="tr-TR" sz="2000" dirty="0" err="1">
                <a:solidFill>
                  <a:srgbClr val="0086B3"/>
                </a:solidFill>
                <a:effectLst/>
                <a:latin typeface="Century Gothic" panose="020B0502020202020204" pitchFamily="34" charset="0"/>
                <a:ea typeface="Calibri" panose="020F0502020204030204" pitchFamily="34" charset="0"/>
                <a:cs typeface="Segoe UI" panose="020B0502040204020203" pitchFamily="34" charset="0"/>
              </a:rPr>
              <a:t>println</a:t>
            </a:r>
            <a:r>
              <a:rPr lang="tr-TR" sz="2000" dirty="0">
                <a:solidFill>
                  <a:srgbClr val="777777"/>
                </a:solidFill>
                <a:effectLst/>
                <a:latin typeface="Century Gothic" panose="020B0502020202020204" pitchFamily="34" charset="0"/>
                <a:ea typeface="Calibri" panose="020F0502020204030204" pitchFamily="34" charset="0"/>
                <a:cs typeface="Segoe UI" panose="020B0502040204020203" pitchFamily="34" charset="0"/>
              </a:rPr>
              <a:t>(</a:t>
            </a:r>
            <a:r>
              <a:rPr lang="tr-TR" sz="2000" dirty="0">
                <a:solidFill>
                  <a:srgbClr val="000000"/>
                </a:solidFill>
                <a:effectLst/>
                <a:latin typeface="Century Gothic" panose="020B0502020202020204" pitchFamily="34" charset="0"/>
                <a:ea typeface="Calibri" panose="020F0502020204030204" pitchFamily="34" charset="0"/>
                <a:cs typeface="Segoe UI" panose="020B0502040204020203" pitchFamily="34" charset="0"/>
              </a:rPr>
              <a:t>deneme</a:t>
            </a:r>
            <a:r>
              <a:rPr lang="tr-TR" sz="2000" dirty="0">
                <a:solidFill>
                  <a:srgbClr val="777777"/>
                </a:solidFill>
                <a:effectLst/>
                <a:latin typeface="Century Gothic" panose="020B0502020202020204" pitchFamily="34" charset="0"/>
                <a:ea typeface="Calibri" panose="020F0502020204030204" pitchFamily="34" charset="0"/>
                <a:cs typeface="Segoe UI" panose="020B0502040204020203" pitchFamily="34" charset="0"/>
              </a:rPr>
              <a:t>)</a:t>
            </a:r>
            <a:r>
              <a:rPr lang="tr-TR" sz="2000" dirty="0">
                <a:solidFill>
                  <a:srgbClr val="000000"/>
                </a:solidFill>
                <a:effectLst/>
                <a:latin typeface="Century Gothic" panose="020B0502020202020204" pitchFamily="34" charset="0"/>
                <a:ea typeface="Calibri" panose="020F0502020204030204" pitchFamily="34" charset="0"/>
                <a:cs typeface="Segoe UI" panose="020B0502040204020203" pitchFamily="34" charset="0"/>
              </a:rPr>
              <a:t>;</a:t>
            </a:r>
            <a:r>
              <a:rPr lang="tr-TR" sz="2000" dirty="0">
                <a:solidFill>
                  <a:srgbClr val="9999AA"/>
                </a:solidFill>
                <a:effectLst/>
                <a:latin typeface="Century Gothic" panose="020B0502020202020204" pitchFamily="34" charset="0"/>
                <a:ea typeface="Calibri" panose="020F0502020204030204" pitchFamily="34" charset="0"/>
                <a:cs typeface="Segoe UI" panose="020B0502040204020203" pitchFamily="34" charset="0"/>
              </a:rPr>
              <a:t> // Değişkenin bir değeri olmadığını ileten hata alırız.</a:t>
            </a:r>
          </a:p>
          <a:p>
            <a:pPr marL="342900" lvl="0" indent="-342900" fontAlgn="base">
              <a:lnSpc>
                <a:spcPts val="2250"/>
              </a:lnSpc>
              <a:spcAft>
                <a:spcPts val="800"/>
              </a:spcAft>
              <a:buSzPts val="1000"/>
              <a:buFont typeface="Symbol" panose="05050102010706020507" pitchFamily="18" charset="2"/>
              <a:buChar char=""/>
              <a:tabLst>
                <a:tab pos="457200" algn="l"/>
              </a:tabLst>
            </a:pPr>
            <a:r>
              <a:rPr lang="tr-TR" sz="20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Aynı tip değişkenler, aynı satırda kullanılabilir. Bu tarz bir tanımlama yapacak olursak aralarına virgül koyarak tek satırda tanımlama işlemini gerçekleştirebiliriz.</a:t>
            </a:r>
            <a:endParaRPr lang="tr-TR" sz="2000" dirty="0">
              <a:effectLst/>
              <a:latin typeface="Century Gothic" panose="020B0502020202020204" pitchFamily="34" charset="0"/>
              <a:ea typeface="Calibri" panose="020F0502020204030204" pitchFamily="34" charset="0"/>
              <a:cs typeface="Times New Roman" panose="02020603050405020304" pitchFamily="18" charset="0"/>
            </a:endParaRPr>
          </a:p>
          <a:p>
            <a:pPr marL="742950" fontAlgn="base">
              <a:lnSpc>
                <a:spcPts val="1620"/>
              </a:lnSpc>
              <a:spcAft>
                <a:spcPts val="800"/>
              </a:spcAft>
            </a:pPr>
            <a:r>
              <a:rPr lang="tr-TR" sz="2000" b="1" dirty="0" err="1">
                <a:solidFill>
                  <a:srgbClr val="286491"/>
                </a:solidFill>
                <a:effectLst/>
                <a:latin typeface="Century Gothic" panose="020B0502020202020204" pitchFamily="34" charset="0"/>
                <a:ea typeface="Calibri" panose="020F0502020204030204" pitchFamily="34" charset="0"/>
                <a:cs typeface="Segoe UI" panose="020B0502040204020203" pitchFamily="34" charset="0"/>
              </a:rPr>
              <a:t>String</a:t>
            </a:r>
            <a:r>
              <a:rPr lang="tr-TR" sz="2000" dirty="0">
                <a:solidFill>
                  <a:srgbClr val="000000"/>
                </a:solidFill>
                <a:effectLst/>
                <a:latin typeface="Century Gothic" panose="020B0502020202020204" pitchFamily="34" charset="0"/>
                <a:ea typeface="Calibri" panose="020F0502020204030204" pitchFamily="34" charset="0"/>
                <a:cs typeface="Segoe UI" panose="020B0502040204020203" pitchFamily="34" charset="0"/>
              </a:rPr>
              <a:t> ad=</a:t>
            </a:r>
            <a:r>
              <a:rPr lang="tr-TR" sz="2000" dirty="0">
                <a:solidFill>
                  <a:srgbClr val="DD1144"/>
                </a:solidFill>
                <a:effectLst/>
                <a:latin typeface="Century Gothic" panose="020B0502020202020204" pitchFamily="34" charset="0"/>
                <a:ea typeface="Calibri" panose="020F0502020204030204" pitchFamily="34" charset="0"/>
                <a:cs typeface="Segoe UI" panose="020B0502040204020203" pitchFamily="34" charset="0"/>
              </a:rPr>
              <a:t>"Osman"</a:t>
            </a:r>
            <a:r>
              <a:rPr lang="tr-TR" sz="2000" dirty="0">
                <a:solidFill>
                  <a:srgbClr val="000000"/>
                </a:solidFill>
                <a:effectLst/>
                <a:latin typeface="Century Gothic" panose="020B0502020202020204" pitchFamily="34" charset="0"/>
                <a:ea typeface="Calibri" panose="020F0502020204030204" pitchFamily="34" charset="0"/>
                <a:cs typeface="Segoe UI" panose="020B0502040204020203" pitchFamily="34" charset="0"/>
              </a:rPr>
              <a:t>, </a:t>
            </a:r>
            <a:r>
              <a:rPr lang="tr-TR" sz="2000" dirty="0" err="1">
                <a:solidFill>
                  <a:srgbClr val="000000"/>
                </a:solidFill>
                <a:effectLst/>
                <a:latin typeface="Century Gothic" panose="020B0502020202020204" pitchFamily="34" charset="0"/>
                <a:ea typeface="Calibri" panose="020F0502020204030204" pitchFamily="34" charset="0"/>
                <a:cs typeface="Segoe UI" panose="020B0502040204020203" pitchFamily="34" charset="0"/>
              </a:rPr>
              <a:t>soyad</a:t>
            </a:r>
            <a:r>
              <a:rPr lang="tr-TR" sz="2000" dirty="0">
                <a:solidFill>
                  <a:srgbClr val="000000"/>
                </a:solidFill>
                <a:effectLst/>
                <a:latin typeface="Century Gothic" panose="020B0502020202020204" pitchFamily="34" charset="0"/>
                <a:ea typeface="Calibri" panose="020F0502020204030204" pitchFamily="34" charset="0"/>
                <a:cs typeface="Segoe UI" panose="020B0502040204020203" pitchFamily="34" charset="0"/>
              </a:rPr>
              <a:t>, </a:t>
            </a:r>
            <a:r>
              <a:rPr lang="tr-TR" sz="2000" dirty="0" err="1">
                <a:solidFill>
                  <a:srgbClr val="000000"/>
                </a:solidFill>
                <a:effectLst/>
                <a:latin typeface="Century Gothic" panose="020B0502020202020204" pitchFamily="34" charset="0"/>
                <a:ea typeface="Calibri" panose="020F0502020204030204" pitchFamily="34" charset="0"/>
                <a:cs typeface="Segoe UI" panose="020B0502040204020203" pitchFamily="34" charset="0"/>
              </a:rPr>
              <a:t>sehir</a:t>
            </a:r>
            <a:r>
              <a:rPr lang="tr-TR" sz="2000" dirty="0">
                <a:solidFill>
                  <a:srgbClr val="000000"/>
                </a:solidFill>
                <a:effectLst/>
                <a:latin typeface="Century Gothic" panose="020B0502020202020204" pitchFamily="34" charset="0"/>
                <a:ea typeface="Calibri" panose="020F0502020204030204" pitchFamily="34" charset="0"/>
                <a:cs typeface="Segoe UI" panose="020B0502040204020203" pitchFamily="34" charset="0"/>
              </a:rPr>
              <a:t>;</a:t>
            </a:r>
            <a:r>
              <a:rPr lang="tr-TR" sz="2000" dirty="0">
                <a:solidFill>
                  <a:srgbClr val="9999AA"/>
                </a:solidFill>
                <a:effectLst/>
                <a:latin typeface="Century Gothic" panose="020B0502020202020204" pitchFamily="34" charset="0"/>
                <a:ea typeface="Calibri" panose="020F0502020204030204" pitchFamily="34" charset="0"/>
                <a:cs typeface="Segoe UI" panose="020B0502040204020203" pitchFamily="34" charset="0"/>
              </a:rPr>
              <a:t> // Doğru bir kullanım örneği.</a:t>
            </a:r>
            <a:endParaRPr lang="tr-TR" sz="2000" dirty="0">
              <a:effectLst/>
              <a:latin typeface="Century Gothic" panose="020B0502020202020204" pitchFamily="34" charset="0"/>
              <a:ea typeface="Calibri" panose="020F0502020204030204" pitchFamily="34" charset="0"/>
              <a:cs typeface="Times New Roman" panose="02020603050405020304" pitchFamily="18" charset="0"/>
            </a:endParaRPr>
          </a:p>
          <a:p>
            <a:pPr marL="742950" fontAlgn="base">
              <a:lnSpc>
                <a:spcPts val="1620"/>
              </a:lnSpc>
              <a:spcAft>
                <a:spcPts val="8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fontAlgn="base">
              <a:lnSpc>
                <a:spcPts val="1620"/>
              </a:lnSpc>
              <a:spcAft>
                <a:spcPts val="8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1000"/>
              </a:spcBef>
              <a:spcAft>
                <a:spcPts val="0"/>
              </a:spcAft>
              <a:buSzPts val="1800"/>
              <a:buNone/>
            </a:pPr>
            <a:endParaRPr lang="tr-TR" sz="1800" b="1" dirty="0"/>
          </a:p>
        </p:txBody>
      </p:sp>
    </p:spTree>
  </p:cSld>
  <p:clrMapOvr>
    <a:masterClrMapping/>
  </p:clrMapOvr>
</p:sld>
</file>

<file path=ppt/theme/theme1.xml><?xml version="1.0" encoding="utf-8"?>
<a:theme xmlns:a="http://schemas.openxmlformats.org/drawingml/2006/main" name="Duman">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972</Words>
  <Application>Microsoft Office PowerPoint</Application>
  <PresentationFormat>Geniş ekran</PresentationFormat>
  <Paragraphs>125</Paragraphs>
  <Slides>15</Slides>
  <Notes>15</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15</vt:i4>
      </vt:variant>
    </vt:vector>
  </HeadingPairs>
  <TitlesOfParts>
    <vt:vector size="22" baseType="lpstr">
      <vt:lpstr>Century Gothic</vt:lpstr>
      <vt:lpstr>Times New Roman</vt:lpstr>
      <vt:lpstr>Calibri</vt:lpstr>
      <vt:lpstr>Symbol</vt:lpstr>
      <vt:lpstr>Arial</vt:lpstr>
      <vt:lpstr>Noto Sans Symbols</vt:lpstr>
      <vt:lpstr>Duman</vt:lpstr>
      <vt:lpstr>Javada Değişkenler</vt:lpstr>
      <vt:lpstr>İÇİNDEKİLER</vt:lpstr>
      <vt:lpstr>Neden Veri Tipi </vt:lpstr>
      <vt:lpstr>Değişken Nedir? </vt:lpstr>
      <vt:lpstr>Java’da Veri Tipleri ve Değişkenler</vt:lpstr>
      <vt:lpstr>Java’da Veri Tipleri ve Değişkenler</vt:lpstr>
      <vt:lpstr>Java’da Veri Tipleri ve Değişkenler</vt:lpstr>
      <vt:lpstr>Değişkenler</vt:lpstr>
      <vt:lpstr>Java Değişken Tanımlama Kuralları</vt:lpstr>
      <vt:lpstr>Java Değişken Tanımlama Kuralları</vt:lpstr>
      <vt:lpstr>Java Değişken Tanımlama Kuralları</vt:lpstr>
      <vt:lpstr>Java’da Veri Tipleri ve Değişkenler</vt:lpstr>
      <vt:lpstr>Örnek</vt:lpstr>
      <vt:lpstr>Yardımcı 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İşletim Sistemi Tarihçesi ve Temel Özellikleri</dc:title>
  <dc:creator>İsmail KIRBAŞ</dc:creator>
  <cp:lastModifiedBy>Osman CEYLAN</cp:lastModifiedBy>
  <cp:revision>15</cp:revision>
  <dcterms:created xsi:type="dcterms:W3CDTF">2022-05-25T15:13:00Z</dcterms:created>
  <dcterms:modified xsi:type="dcterms:W3CDTF">2022-06-02T16:34:01Z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699FC0454A7D4710838D85DDDEF0E221</vt:lpwstr>
  </property>
  <property fmtid="{D5CDD505-2E9C-101B-9397-08002B2CF9AE}" pid="3" name="KSOProductBuildVer">
    <vt:lpwstr>1033-11.2.0.11130</vt:lpwstr>
  </property>
</Properties>
</file>